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347" r:id="rId3"/>
    <p:sldId id="297" r:id="rId4"/>
    <p:sldId id="303" r:id="rId5"/>
    <p:sldId id="348" r:id="rId6"/>
    <p:sldId id="304" r:id="rId7"/>
    <p:sldId id="318" r:id="rId8"/>
    <p:sldId id="314" r:id="rId9"/>
    <p:sldId id="320" r:id="rId10"/>
    <p:sldId id="331" r:id="rId11"/>
    <p:sldId id="332" r:id="rId12"/>
    <p:sldId id="321" r:id="rId13"/>
    <p:sldId id="324" r:id="rId14"/>
    <p:sldId id="322" r:id="rId15"/>
    <p:sldId id="345" r:id="rId16"/>
    <p:sldId id="34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91" autoAdjust="0"/>
    <p:restoredTop sz="97800" autoAdjust="0"/>
  </p:normalViewPr>
  <p:slideViewPr>
    <p:cSldViewPr>
      <p:cViewPr>
        <p:scale>
          <a:sx n="60" d="100"/>
          <a:sy n="60" d="100"/>
        </p:scale>
        <p:origin x="-222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0" d="100"/>
        <a:sy n="4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6104A-291A-4E10-828F-B978A3EC013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F3FFB-9E7A-41E9-A88D-979F33AA0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99987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3FFB-9E7A-41E9-A88D-979F33AA0A69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A66930B-CB4C-46C6-AF9E-062A1C852C97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50D19C1-F830-4401-AD4A-A843838A76F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Data_collection" TargetMode="External"/><Relationship Id="rId3" Type="http://schemas.openxmlformats.org/officeDocument/2006/relationships/hyperlink" Target="http://en.wikipedia.org/wiki/Supply_chain_management" TargetMode="External"/><Relationship Id="rId7" Type="http://schemas.openxmlformats.org/officeDocument/2006/relationships/hyperlink" Target="http://en.wikipedia.org/wiki/Inventory_management_systems" TargetMode="External"/><Relationship Id="rId2" Type="http://schemas.openxmlformats.org/officeDocument/2006/relationships/hyperlink" Target="http://en.wikipedia.org/wiki/Electronic_funds_transf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Electronic_data_interchange" TargetMode="External"/><Relationship Id="rId5" Type="http://schemas.openxmlformats.org/officeDocument/2006/relationships/hyperlink" Target="http://en.wikipedia.org/wiki/Online_transaction_processing" TargetMode="External"/><Relationship Id="rId10" Type="http://schemas.openxmlformats.org/officeDocument/2006/relationships/hyperlink" Target="http://en.wikipedia.org/wiki/Electronic_commerce" TargetMode="External"/><Relationship Id="rId4" Type="http://schemas.openxmlformats.org/officeDocument/2006/relationships/hyperlink" Target="http://en.wikipedia.org/wiki/Internet_marketing" TargetMode="External"/><Relationship Id="rId9" Type="http://schemas.openxmlformats.org/officeDocument/2006/relationships/hyperlink" Target="http://en.wikipedia.org/wiki/Mobile_commerce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google.com/" TargetMode="External"/><Relationship Id="rId2" Type="http://schemas.openxmlformats.org/officeDocument/2006/relationships/hyperlink" Target="http://www.beautifullife.info/web-design/15-best-free-website-build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hyperlink" Target="http://www.1stwebdesigner.com/design/best-web-builders-create-free-website/" TargetMode="External"/><Relationship Id="rId4" Type="http://schemas.openxmlformats.org/officeDocument/2006/relationships/hyperlink" Target="http://www.weebly.com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appers.com/2010/07/09/15-best-free-open-source-ecommerce-platforms" TargetMode="External"/><Relationship Id="rId2" Type="http://schemas.openxmlformats.org/officeDocument/2006/relationships/hyperlink" Target="http://ecommerce-software-review.toptenreviews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CgkjyHbYBY" TargetMode="External"/><Relationship Id="rId2" Type="http://schemas.openxmlformats.org/officeDocument/2006/relationships/hyperlink" Target="http://www.youtube.com/watch?v=JWMKXb1Guq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olusion.co.uk/lp/buy-now/082411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ashable.com/2011/02/22/ebay-storefront/" TargetMode="External"/><Relationship Id="rId2" Type="http://schemas.openxmlformats.org/officeDocument/2006/relationships/hyperlink" Target="http://pages.ebay.com/storefronts/building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kihow.com/Create-an-Amazon-Storefront" TargetMode="External"/><Relationship Id="rId4" Type="http://schemas.openxmlformats.org/officeDocument/2006/relationships/hyperlink" Target="http://webstore.amazon.co.u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ages/FB-Online-Store-Creator/31759113163645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preadshirt.co.uk/" TargetMode="External"/><Relationship Id="rId4" Type="http://schemas.openxmlformats.org/officeDocument/2006/relationships/hyperlink" Target="http://www.ecwid.com/facebook-app.html?source=PPC-g-Facebooke&amp;gclid=CJD4zoPa9r0CFbMftAod3Q4A0w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qiz5sedffQ" TargetMode="External"/><Relationship Id="rId2" Type="http://schemas.openxmlformats.org/officeDocument/2006/relationships/hyperlink" Target="http://www.youtube.com/watch?v=ndEwNqWR1y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sSlSFFr7uSs" TargetMode="External"/><Relationship Id="rId5" Type="http://schemas.openxmlformats.org/officeDocument/2006/relationships/hyperlink" Target="https://developers.google.com/commerce/wallet/digital/" TargetMode="External"/><Relationship Id="rId4" Type="http://schemas.openxmlformats.org/officeDocument/2006/relationships/hyperlink" Target="https://www.paypal.com/uk/webapps/mpp/home-merchan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wktURzQBno" TargetMode="External"/><Relationship Id="rId2" Type="http://schemas.openxmlformats.org/officeDocument/2006/relationships/hyperlink" Target="http://www.youtube.com/watch?v=I9xTMUP60X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youtube.com/watch?v=wHwcbJI3Ryc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414" y="1368153"/>
            <a:ext cx="8101042" cy="256490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Electronic &amp; Mobile</a:t>
            </a:r>
            <a:br>
              <a:rPr lang="en-GB" b="1" dirty="0" smtClean="0"/>
            </a:br>
            <a:r>
              <a:rPr lang="en-GB" b="1" dirty="0" smtClean="0"/>
              <a:t>E &amp; M-Commerce 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Solutions</a:t>
            </a:r>
            <a:endParaRPr lang="en-GB" b="1" dirty="0"/>
          </a:p>
        </p:txBody>
      </p:sp>
      <p:pic>
        <p:nvPicPr>
          <p:cNvPr id="9221" name="Picture 5" descr="C:\Users\James Williams\AppData\Local\Microsoft\Windows\Temporary Internet Files\Content.IE5\81VZ3FP9\MC9003585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993914"/>
            <a:ext cx="3031893" cy="1864086"/>
          </a:xfrm>
          <a:prstGeom prst="rect">
            <a:avLst/>
          </a:prstGeom>
          <a:noFill/>
        </p:spPr>
      </p:pic>
      <p:pic>
        <p:nvPicPr>
          <p:cNvPr id="9222" name="Picture 6" descr="C:\Users\James Williams\AppData\Local\Microsoft\Windows\Temporary Internet Files\Content.IE5\R3AOYA3N\MC9003585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5281946"/>
            <a:ext cx="1887322" cy="1160374"/>
          </a:xfrm>
          <a:prstGeom prst="rect">
            <a:avLst/>
          </a:prstGeom>
          <a:noFill/>
        </p:spPr>
      </p:pic>
      <p:pic>
        <p:nvPicPr>
          <p:cNvPr id="9223" name="Picture 7" descr="C:\Users\James Williams\AppData\Local\Microsoft\Windows\Temporary Internet Files\Content.IE5\S7I2EJ1A\MC900358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281946"/>
            <a:ext cx="1887322" cy="1160374"/>
          </a:xfrm>
          <a:prstGeom prst="rect">
            <a:avLst/>
          </a:prstGeom>
          <a:noFill/>
        </p:spPr>
      </p:pic>
      <p:pic>
        <p:nvPicPr>
          <p:cNvPr id="1028" name="Picture 4" descr="C:\Users\Pamela\AppData\Local\Microsoft\Windows\Temporary Internet Files\Content.IE5\QOZ7H96L\MC9003703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708920"/>
            <a:ext cx="1304849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different component parts of E-commerce?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E-commerce?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E-commerce (electronic commerce or EC) is the buying and selling of goods and services on the Internet, especially the World Wide Web.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E-commerce</a:t>
            </a:r>
            <a:endParaRPr lang="en-GB" u="sng" dirty="0"/>
          </a:p>
        </p:txBody>
      </p:sp>
      <p:pic>
        <p:nvPicPr>
          <p:cNvPr id="1026" name="Picture 2" descr="C:\Users\James Williams\AppData\Local\Microsoft\Windows\Temporary Internet Files\Content.IE5\81VZ3FP9\MC9003565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84984"/>
            <a:ext cx="2736316" cy="30215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e-Business &amp; e-Commerce are often used interchangeably, typically they use the Web at least at one point in their transactions and </a:t>
            </a:r>
            <a:r>
              <a:rPr lang="en-GB" dirty="0" smtClean="0"/>
              <a:t>include topics such as:</a:t>
            </a:r>
            <a:endParaRPr lang="en-GB" dirty="0" smtClean="0"/>
          </a:p>
          <a:p>
            <a:r>
              <a:rPr lang="en-GB" dirty="0" smtClean="0">
                <a:hlinkClick r:id="rId2" tooltip="Electronic funds transfer"/>
              </a:rPr>
              <a:t>electronic </a:t>
            </a:r>
            <a:r>
              <a:rPr lang="en-GB" dirty="0" smtClean="0">
                <a:hlinkClick r:id="rId2" tooltip="Electronic funds transfer"/>
              </a:rPr>
              <a:t>funds transfer</a:t>
            </a:r>
            <a:endParaRPr lang="en-GB" dirty="0" smtClean="0"/>
          </a:p>
          <a:p>
            <a:r>
              <a:rPr lang="en-GB" dirty="0" smtClean="0">
                <a:hlinkClick r:id="rId3" tooltip="Supply chain management"/>
              </a:rPr>
              <a:t>supply chain management</a:t>
            </a:r>
            <a:endParaRPr lang="en-GB" dirty="0" smtClean="0"/>
          </a:p>
          <a:p>
            <a:r>
              <a:rPr lang="en-GB" dirty="0" smtClean="0">
                <a:hlinkClick r:id="rId4" tooltip="Internet marketing"/>
              </a:rPr>
              <a:t>Internet marketing</a:t>
            </a:r>
            <a:r>
              <a:rPr lang="en-GB" dirty="0" smtClean="0"/>
              <a:t> </a:t>
            </a:r>
          </a:p>
          <a:p>
            <a:r>
              <a:rPr lang="en-GB" dirty="0" smtClean="0">
                <a:hlinkClick r:id="rId5" tooltip="Online transaction processing"/>
              </a:rPr>
              <a:t>online transaction processing</a:t>
            </a:r>
            <a:endParaRPr lang="en-GB" dirty="0" smtClean="0"/>
          </a:p>
          <a:p>
            <a:r>
              <a:rPr lang="en-GB" dirty="0" smtClean="0">
                <a:hlinkClick r:id="rId6" tooltip="Electronic data interchange"/>
              </a:rPr>
              <a:t>electronic data interchange</a:t>
            </a:r>
            <a:r>
              <a:rPr lang="en-GB" dirty="0" smtClean="0"/>
              <a:t> (EDI)</a:t>
            </a:r>
          </a:p>
          <a:p>
            <a:r>
              <a:rPr lang="en-GB" dirty="0" smtClean="0">
                <a:hlinkClick r:id="rId7" tooltip="Inventory management systems"/>
              </a:rPr>
              <a:t>inventory management systems</a:t>
            </a:r>
            <a:r>
              <a:rPr lang="en-GB" dirty="0" smtClean="0"/>
              <a:t>, and </a:t>
            </a:r>
          </a:p>
          <a:p>
            <a:r>
              <a:rPr lang="en-GB" dirty="0" smtClean="0"/>
              <a:t>automated </a:t>
            </a:r>
            <a:r>
              <a:rPr lang="en-GB" dirty="0" smtClean="0">
                <a:hlinkClick r:id="rId8" tooltip="Data collection"/>
              </a:rPr>
              <a:t>data collection</a:t>
            </a:r>
            <a:r>
              <a:rPr lang="en-GB" dirty="0" smtClean="0"/>
              <a:t> systems</a:t>
            </a:r>
            <a:r>
              <a:rPr lang="en-GB" dirty="0" smtClean="0"/>
              <a:t>.</a:t>
            </a:r>
          </a:p>
          <a:p>
            <a:r>
              <a:rPr lang="en-GB" dirty="0" smtClean="0">
                <a:hlinkClick r:id="rId9"/>
              </a:rPr>
              <a:t>mobile </a:t>
            </a:r>
            <a:r>
              <a:rPr lang="en-GB" dirty="0" smtClean="0">
                <a:hlinkClick r:id="rId9"/>
              </a:rPr>
              <a:t>commerce</a:t>
            </a:r>
            <a:r>
              <a:rPr lang="en-GB" dirty="0"/>
              <a:t>.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e-Business / e-Commerce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669940"/>
            <a:ext cx="76683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Based on </a:t>
            </a:r>
            <a:r>
              <a:rPr lang="en-GB" sz="800" dirty="0" smtClean="0">
                <a:hlinkClick r:id="rId10"/>
              </a:rPr>
              <a:t>http://en.wikipedia.org/wiki/Electronic_commerce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e-Business </a:t>
            </a:r>
            <a:r>
              <a:rPr lang="en-GB" dirty="0" smtClean="0"/>
              <a:t>is an umbrella terms and includes the automation of all business activities using technology.</a:t>
            </a:r>
          </a:p>
          <a:p>
            <a:r>
              <a:rPr lang="en-GB" dirty="0" smtClean="0"/>
              <a:t>e-Commerce is more specific and focuses more on the front-end </a:t>
            </a:r>
            <a:r>
              <a:rPr lang="en-GB" b="1" dirty="0" smtClean="0"/>
              <a:t>sales </a:t>
            </a:r>
            <a:r>
              <a:rPr lang="en-GB" b="1" dirty="0" smtClean="0"/>
              <a:t>aspect of </a:t>
            </a:r>
            <a:r>
              <a:rPr lang="en-GB" b="1" dirty="0" smtClean="0"/>
              <a:t>e-business.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e-Business &amp; </a:t>
            </a:r>
            <a:r>
              <a:rPr lang="en-GB" u="sng" dirty="0" smtClean="0"/>
              <a:t>e-Commerce</a:t>
            </a:r>
            <a:endParaRPr lang="en-GB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Electronic commerce is generally considered to be the </a:t>
            </a:r>
            <a:r>
              <a:rPr lang="en-GB" b="1" dirty="0" smtClean="0"/>
              <a:t>sales aspect of e-business</a:t>
            </a:r>
            <a:r>
              <a:rPr lang="en-GB" dirty="0" smtClean="0"/>
              <a:t>. It also consists of the exchange of data to facilitate the financing and payment aspects of business transactions.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What’s the difference?</a:t>
            </a:r>
            <a:endParaRPr lang="en-GB" u="sng" dirty="0"/>
          </a:p>
        </p:txBody>
      </p:sp>
      <p:pic>
        <p:nvPicPr>
          <p:cNvPr id="2054" name="Picture 6" descr="C:\Users\James Williams\AppData\Local\Microsoft\Windows\Temporary Internet Files\Content.IE5\R3AOYA3N\MC90043386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789040"/>
            <a:ext cx="1828572" cy="1828572"/>
          </a:xfrm>
          <a:prstGeom prst="rect">
            <a:avLst/>
          </a:prstGeom>
          <a:noFill/>
        </p:spPr>
      </p:pic>
      <p:pic>
        <p:nvPicPr>
          <p:cNvPr id="2057" name="Picture 9" descr="C:\Users\James Williams\AppData\Local\Microsoft\Windows\Temporary Internet Files\Content.IE5\R3AOYA3N\MC9004375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933056"/>
            <a:ext cx="1857375" cy="1454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567333"/>
            <a:ext cx="8784976" cy="4525963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15 Free Website Creators: </a:t>
            </a:r>
            <a:r>
              <a:rPr lang="en-GB" sz="2400" dirty="0" smtClean="0">
                <a:hlinkClick r:id="rId2"/>
              </a:rPr>
              <a:t>http://www.beautifullife.info/web-design/15-best-free-website-builders/</a:t>
            </a:r>
            <a:r>
              <a:rPr lang="en-GB" sz="2400" dirty="0" smtClean="0"/>
              <a:t>  </a:t>
            </a:r>
          </a:p>
          <a:p>
            <a:r>
              <a:rPr lang="en-GB" sz="2400" b="1" dirty="0" smtClean="0"/>
              <a:t>Note: </a:t>
            </a:r>
            <a:r>
              <a:rPr lang="en-GB" sz="2400" dirty="0" smtClean="0"/>
              <a:t>Some solutions such as </a:t>
            </a:r>
            <a:r>
              <a:rPr lang="en-GB" sz="2400" dirty="0" err="1" smtClean="0"/>
              <a:t>WoPop</a:t>
            </a:r>
            <a:r>
              <a:rPr lang="en-GB" sz="2400" dirty="0" smtClean="0"/>
              <a:t> have free e-commerce built-in.</a:t>
            </a:r>
          </a:p>
          <a:p>
            <a:r>
              <a:rPr lang="en-GB" sz="2400" b="1" dirty="0" smtClean="0"/>
              <a:t>Others include:</a:t>
            </a:r>
          </a:p>
          <a:p>
            <a:r>
              <a:rPr lang="en-GB" sz="2400" dirty="0" smtClean="0"/>
              <a:t>Google Sites: </a:t>
            </a:r>
            <a:r>
              <a:rPr lang="en-GB" sz="2400" dirty="0" smtClean="0">
                <a:hlinkClick r:id="rId3"/>
              </a:rPr>
              <a:t>https://sites.google.com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Weebly</a:t>
            </a:r>
            <a:r>
              <a:rPr lang="en-GB" sz="2400" dirty="0" smtClean="0"/>
              <a:t>: </a:t>
            </a:r>
            <a:r>
              <a:rPr lang="en-GB" sz="2400" dirty="0" smtClean="0">
                <a:hlinkClick r:id="rId4"/>
              </a:rPr>
              <a:t>http://www.weebly.com</a:t>
            </a:r>
            <a:r>
              <a:rPr lang="en-GB" sz="2400" dirty="0" smtClean="0"/>
              <a:t> </a:t>
            </a:r>
          </a:p>
          <a:p>
            <a:r>
              <a:rPr lang="en-GB" sz="2400" b="1" dirty="0" smtClean="0"/>
              <a:t>Comprehensive list: </a:t>
            </a:r>
            <a:r>
              <a:rPr lang="en-GB" sz="2400" dirty="0" smtClean="0"/>
              <a:t>Free Web Builders: </a:t>
            </a:r>
            <a:r>
              <a:rPr lang="en-GB" sz="2400" dirty="0" smtClean="0">
                <a:hlinkClick r:id="rId5"/>
              </a:rPr>
              <a:t>http://www.1stwebdesigner.com/design/best-web-builders-create-free-website/</a:t>
            </a:r>
            <a:r>
              <a:rPr lang="en-GB" sz="2400" dirty="0" smtClean="0"/>
              <a:t> 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1143000"/>
          </a:xfrm>
        </p:spPr>
        <p:txBody>
          <a:bodyPr>
            <a:normAutofit/>
          </a:bodyPr>
          <a:lstStyle/>
          <a:p>
            <a:r>
              <a:rPr lang="en-GB" b="0" u="sng" dirty="0" smtClean="0"/>
              <a:t>Free Website Builders</a:t>
            </a:r>
            <a:endParaRPr lang="en-GB" u="sng" dirty="0"/>
          </a:p>
        </p:txBody>
      </p:sp>
      <p:pic>
        <p:nvPicPr>
          <p:cNvPr id="6146" name="Picture 2" descr="C:\Users\James Williams\AppData\Local\Microsoft\Windows\Temporary Internet Files\Content.IE5\S7I2EJ1A\MC9003661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140968"/>
            <a:ext cx="1953158" cy="1540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481328"/>
            <a:ext cx="8568952" cy="4525963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Top 10 Solutions &amp; reviews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15 Free Open Source e-Commerce Solutions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E-Commerce Solutions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/>
            <a:r>
              <a:rPr lang="en-GB" dirty="0" smtClean="0">
                <a:hlinkClick r:id="rId2"/>
              </a:rPr>
              <a:t>Shopify Video Overview</a:t>
            </a:r>
            <a:endParaRPr lang="en-GB" dirty="0" smtClean="0"/>
          </a:p>
          <a:p>
            <a:pPr marL="624078" indent="-514350"/>
            <a:endParaRPr lang="en-GB" dirty="0" smtClean="0"/>
          </a:p>
          <a:p>
            <a:pPr marL="624078" indent="-514350"/>
            <a:r>
              <a:rPr lang="en-GB" dirty="0" smtClean="0">
                <a:hlinkClick r:id="rId3"/>
              </a:rPr>
              <a:t>Embed Shopify products </a:t>
            </a:r>
            <a:r>
              <a:rPr lang="en-GB" dirty="0" smtClean="0"/>
              <a:t>into your website / blog / Social Network.</a:t>
            </a:r>
          </a:p>
          <a:p>
            <a:pPr marL="624078" indent="-514350"/>
            <a:endParaRPr lang="en-GB" dirty="0" smtClean="0">
              <a:hlinkClick r:id="rId4"/>
            </a:endParaRPr>
          </a:p>
          <a:p>
            <a:pPr marL="624078" indent="-514350"/>
            <a:r>
              <a:rPr lang="en-GB" dirty="0" smtClean="0">
                <a:hlinkClick r:id="rId4"/>
              </a:rPr>
              <a:t>Volusion Video Overview</a:t>
            </a:r>
            <a:r>
              <a:rPr lang="en-GB" dirty="0" smtClean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Video review: Shopify &amp; Volusion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b="1" u="sng" dirty="0" smtClean="0"/>
              <a:t>e-Bay e-Commerce Shop:</a:t>
            </a:r>
            <a:endParaRPr lang="en-GB" dirty="0" smtClean="0"/>
          </a:p>
          <a:p>
            <a:pPr marL="624078" indent="-514350"/>
            <a:r>
              <a:rPr lang="en-GB" dirty="0" smtClean="0">
                <a:hlinkClick r:id="rId2"/>
              </a:rPr>
              <a:t>e-Bay Storefront</a:t>
            </a:r>
            <a:endParaRPr lang="en-GB" dirty="0" smtClean="0"/>
          </a:p>
          <a:p>
            <a:pPr marL="880110" lvl="1" indent="-514350"/>
            <a:r>
              <a:rPr lang="en-GB" dirty="0" smtClean="0">
                <a:hlinkClick r:id="rId3"/>
              </a:rPr>
              <a:t>8-Tips for Creating a Successful e-Bay Storefront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 startAt="2"/>
            </a:pPr>
            <a:r>
              <a:rPr lang="en-GB" b="1" u="sng" dirty="0" smtClean="0"/>
              <a:t>Amazon e-Commerce Shop:</a:t>
            </a:r>
          </a:p>
          <a:p>
            <a:pPr marL="624078" indent="-514350"/>
            <a:r>
              <a:rPr lang="en-GB" dirty="0" smtClean="0">
                <a:hlinkClick r:id="rId4"/>
              </a:rPr>
              <a:t>Amazon Storefront</a:t>
            </a:r>
            <a:endParaRPr lang="en-GB" dirty="0" smtClean="0"/>
          </a:p>
          <a:p>
            <a:pPr marL="880110" lvl="1" indent="-514350"/>
            <a:r>
              <a:rPr lang="en-GB" dirty="0" smtClean="0">
                <a:hlinkClick r:id="rId5"/>
              </a:rPr>
              <a:t>How to 'Guide' to create an Amazon Storefront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Amazon &amp; e-Bay Storefronts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would like to create your own products, for yourself or for your business, to enhance a brand, and embed into your Website Blog or Social Network:</a:t>
            </a:r>
          </a:p>
          <a:p>
            <a:r>
              <a:rPr lang="en-GB" dirty="0" err="1" smtClean="0"/>
              <a:t>Facebook</a:t>
            </a:r>
            <a:r>
              <a:rPr lang="en-GB" dirty="0" smtClean="0"/>
              <a:t> Store e.g. </a:t>
            </a:r>
            <a:r>
              <a:rPr lang="en-GB" dirty="0" smtClean="0">
                <a:hlinkClick r:id="rId3"/>
              </a:rPr>
              <a:t>Fb Online Store Creator</a:t>
            </a:r>
            <a:r>
              <a:rPr lang="en-GB" dirty="0" smtClean="0"/>
              <a:t>, </a:t>
            </a:r>
            <a:r>
              <a:rPr lang="en-GB" dirty="0" smtClean="0">
                <a:hlinkClick r:id="rId4"/>
              </a:rPr>
              <a:t>Ecwid</a:t>
            </a:r>
            <a:r>
              <a:rPr lang="en-GB" dirty="0" smtClean="0"/>
              <a:t>. Note: </a:t>
            </a:r>
            <a:r>
              <a:rPr lang="en-GB" dirty="0" err="1" smtClean="0"/>
              <a:t>fb</a:t>
            </a:r>
            <a:r>
              <a:rPr lang="en-GB" dirty="0" smtClean="0"/>
              <a:t> store is Built into </a:t>
            </a:r>
            <a:r>
              <a:rPr lang="en-GB" dirty="0" err="1" smtClean="0"/>
              <a:t>Shopify</a:t>
            </a:r>
            <a:r>
              <a:rPr lang="en-GB" dirty="0" smtClean="0"/>
              <a:t> and </a:t>
            </a:r>
            <a:r>
              <a:rPr lang="en-GB" dirty="0" err="1" smtClean="0"/>
              <a:t>volusion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could use: </a:t>
            </a:r>
            <a:r>
              <a:rPr lang="en-GB" dirty="0" smtClean="0">
                <a:hlinkClick r:id="rId5"/>
              </a:rPr>
              <a:t>http://www.spreadshirt.co.uk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Online Shop Creators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Video review: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hlinkClick r:id="rId2"/>
              </a:rPr>
              <a:t>Two main Merchant Accounts</a:t>
            </a:r>
            <a:r>
              <a:rPr lang="en-GB" dirty="0" smtClean="0"/>
              <a:t> (2.30mins).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hlinkClick r:id="rId3"/>
              </a:rPr>
              <a:t>Paypal </a:t>
            </a:r>
            <a:r>
              <a:rPr lang="en-GB" dirty="0" err="1" smtClean="0">
                <a:hlinkClick r:id="rId3"/>
              </a:rPr>
              <a:t>v’s</a:t>
            </a:r>
            <a:r>
              <a:rPr lang="en-GB" dirty="0" smtClean="0">
                <a:hlinkClick r:id="rId3"/>
              </a:rPr>
              <a:t> Merchant A/cs</a:t>
            </a:r>
            <a:r>
              <a:rPr lang="en-GB" dirty="0" smtClean="0"/>
              <a:t>.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>
                <a:hlinkClick r:id="rId4"/>
              </a:rPr>
              <a:t>Paypal Merchant Account</a:t>
            </a:r>
            <a:r>
              <a:rPr lang="en-GB" dirty="0" smtClean="0"/>
              <a:t>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None/>
            </a:pPr>
            <a:r>
              <a:rPr lang="en-GB" b="1" dirty="0" smtClean="0"/>
              <a:t>Note: </a:t>
            </a:r>
            <a:r>
              <a:rPr lang="en-GB" dirty="0" smtClean="0"/>
              <a:t>Google Checkout will no longer be supported after November 20, 2013. Google have decided to support Online/Digital sales only using: </a:t>
            </a:r>
            <a:r>
              <a:rPr lang="en-GB" b="1" dirty="0" smtClean="0">
                <a:hlinkClick r:id="rId5"/>
              </a:rPr>
              <a:t>Google Wallet for digital goods API</a:t>
            </a:r>
            <a:r>
              <a:rPr lang="en-GB" b="1" dirty="0" smtClean="0"/>
              <a:t>. Paypal Wins the Google Checkout </a:t>
            </a:r>
            <a:r>
              <a:rPr lang="en-GB" b="1" dirty="0" err="1" smtClean="0"/>
              <a:t>v’s</a:t>
            </a:r>
            <a:r>
              <a:rPr lang="en-GB" b="1" dirty="0" smtClean="0"/>
              <a:t> Paypal for Ground sales (traditional delivered items).</a:t>
            </a:r>
          </a:p>
          <a:p>
            <a:pPr marL="624078" indent="-514350">
              <a:buNone/>
            </a:pPr>
            <a:endParaRPr lang="en-GB" dirty="0" smtClean="0"/>
          </a:p>
          <a:p>
            <a:pPr marL="624078" indent="-514350">
              <a:buNone/>
            </a:pPr>
            <a:endParaRPr lang="en-GB" dirty="0" smtClean="0">
              <a:hlinkClick r:id="rId6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568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Online Shop &amp; Payment Processing 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Buttons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Paypal Payment Options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E-Commerce Solution: Paypal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567333"/>
            <a:ext cx="8229600" cy="4525963"/>
          </a:xfrm>
        </p:spPr>
        <p:txBody>
          <a:bodyPr/>
          <a:lstStyle/>
          <a:p>
            <a:r>
              <a:rPr lang="en-GB" b="1" dirty="0" smtClean="0"/>
              <a:t>Watch first 5mins:</a:t>
            </a:r>
          </a:p>
          <a:p>
            <a:r>
              <a:rPr lang="en-GB" b="1" dirty="0" smtClean="0"/>
              <a:t>1 hour Complete tutorial:</a:t>
            </a:r>
          </a:p>
          <a:p>
            <a:r>
              <a:rPr lang="en-GB" dirty="0" smtClean="0">
                <a:hlinkClick r:id="rId2"/>
              </a:rPr>
              <a:t>http://www.youtube.com/watch?v=wHwcbJI3Ryc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How to create a Web &amp; Mobile commerce site using </a:t>
            </a:r>
            <a:r>
              <a:rPr lang="en-GB" u="sng" dirty="0" err="1" smtClean="0"/>
              <a:t>Wordpress</a:t>
            </a:r>
            <a:r>
              <a:rPr lang="en-GB" u="sng" dirty="0" smtClean="0"/>
              <a:t>:</a:t>
            </a:r>
            <a:endParaRPr lang="en-GB" u="sng" dirty="0"/>
          </a:p>
        </p:txBody>
      </p:sp>
      <p:pic>
        <p:nvPicPr>
          <p:cNvPr id="8195" name="Picture 3" descr="C:\Users\James Williams\AppData\Local\Microsoft\Windows\Temporary Internet Files\Content.IE5\334DQBRT\MC90043564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356992"/>
            <a:ext cx="2880320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Get into small groups 2/3s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You will be allocated an E or M-commerce solution to try-out and feedback your review to the group next week.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review should include a </a:t>
            </a:r>
            <a:r>
              <a:rPr lang="en-GB" b="1" dirty="0" smtClean="0"/>
              <a:t>brief description</a:t>
            </a:r>
            <a:r>
              <a:rPr lang="en-GB" dirty="0" smtClean="0"/>
              <a:t> and </a:t>
            </a:r>
            <a:r>
              <a:rPr lang="en-GB" b="1" dirty="0" smtClean="0"/>
              <a:t>several screenshots </a:t>
            </a:r>
            <a:r>
              <a:rPr lang="en-GB" dirty="0" smtClean="0"/>
              <a:t>to illustrate your analysis.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ames Williams\AppData\Local\Microsoft\Windows\Temporary Internet Files\Content.IE5\334DQBRT\MC900286930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954" y="2346356"/>
            <a:ext cx="2132091" cy="2165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1891</TotalTime>
  <Words>488</Words>
  <Application>Microsoft Office PowerPoint</Application>
  <PresentationFormat>On-screen Show (4:3)</PresentationFormat>
  <Paragraphs>72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Concourse</vt:lpstr>
      <vt:lpstr>Electronic &amp; Mobile E &amp; M-Commerce   Solutions</vt:lpstr>
      <vt:lpstr>What is E-commerce?</vt:lpstr>
      <vt:lpstr>E-commerce</vt:lpstr>
      <vt:lpstr>e-Business / e-Commerce</vt:lpstr>
      <vt:lpstr>e-Business &amp; e-Commerce</vt:lpstr>
      <vt:lpstr>What’s the difference?</vt:lpstr>
      <vt:lpstr>Free Website Builders</vt:lpstr>
      <vt:lpstr>E-Commerce Solutions</vt:lpstr>
      <vt:lpstr>Video review: Shopify &amp; Volusion</vt:lpstr>
      <vt:lpstr>Amazon &amp; e-Bay Storefronts</vt:lpstr>
      <vt:lpstr>Online Shop Creators</vt:lpstr>
      <vt:lpstr>Online Shop &amp; Payment Processing </vt:lpstr>
      <vt:lpstr>E-Commerce Solution: Paypal</vt:lpstr>
      <vt:lpstr>How to create a Web &amp; Mobile commerce site using Wordpress:</vt:lpstr>
      <vt:lpstr>Activity: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M-Commerce</dc:title>
  <dc:creator>Lukey</dc:creator>
  <cp:lastModifiedBy>sc-jw</cp:lastModifiedBy>
  <cp:revision>182</cp:revision>
  <dcterms:created xsi:type="dcterms:W3CDTF">2012-11-20T04:19:15Z</dcterms:created>
  <dcterms:modified xsi:type="dcterms:W3CDTF">2014-04-23T13:24:59Z</dcterms:modified>
</cp:coreProperties>
</file>