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5" r:id="rId2"/>
    <p:sldId id="320" r:id="rId3"/>
    <p:sldId id="321" r:id="rId4"/>
    <p:sldId id="322" r:id="rId5"/>
    <p:sldId id="323" r:id="rId6"/>
    <p:sldId id="324" r:id="rId7"/>
    <p:sldId id="325" r:id="rId8"/>
    <p:sldId id="326" r:id="rId9"/>
    <p:sldId id="336" r:id="rId10"/>
    <p:sldId id="337" r:id="rId11"/>
    <p:sldId id="327" r:id="rId12"/>
    <p:sldId id="328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19" r:id="rId21"/>
  </p:sldIdLst>
  <p:sldSz cx="12188825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BDF979-E8C0-49B2-AFB1-71672351914E}" type="doc">
      <dgm:prSet loTypeId="urn:microsoft.com/office/officeart/2005/8/layout/vList5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1BBA242A-AAD9-45A8-88F9-A496EE45DD3F}">
      <dgm:prSet phldrT="[Text]"/>
      <dgm:spPr/>
      <dgm:t>
        <a:bodyPr/>
        <a:lstStyle/>
        <a:p>
          <a:r>
            <a:rPr lang="en-US" b="1"/>
            <a:t>Purpose of the Presentation</a:t>
          </a:r>
          <a:endParaRPr lang="en-US"/>
        </a:p>
      </dgm:t>
    </dgm:pt>
    <dgm:pt modelId="{53778747-90A8-420C-B468-14AFF6EA3AD0}" type="parTrans" cxnId="{A7424DF6-51FF-497E-B9B3-C54C3BA9FA9F}">
      <dgm:prSet/>
      <dgm:spPr/>
      <dgm:t>
        <a:bodyPr/>
        <a:lstStyle/>
        <a:p>
          <a:endParaRPr lang="en-US"/>
        </a:p>
      </dgm:t>
    </dgm:pt>
    <dgm:pt modelId="{A8F97CE8-D526-4248-BBD9-00881B0BB227}" type="sibTrans" cxnId="{A7424DF6-51FF-497E-B9B3-C54C3BA9FA9F}">
      <dgm:prSet/>
      <dgm:spPr/>
      <dgm:t>
        <a:bodyPr/>
        <a:lstStyle/>
        <a:p>
          <a:endParaRPr lang="en-US"/>
        </a:p>
      </dgm:t>
    </dgm:pt>
    <dgm:pt modelId="{450264B6-FD71-4339-86C6-256EE17F2A94}">
      <dgm:prSet phldrT="[Text]"/>
      <dgm:spPr/>
      <dgm:t>
        <a:bodyPr/>
        <a:lstStyle/>
        <a:p>
          <a:r>
            <a:rPr lang="en-US"/>
            <a:t>To explain the key steps in recruiting the right employee for Tesco PLC and identify training and development needs for sustained </a:t>
          </a:r>
          <a:r>
            <a:rPr lang="en-US" err="1"/>
            <a:t>organisational</a:t>
          </a:r>
          <a:r>
            <a:rPr lang="en-US"/>
            <a:t> success.</a:t>
          </a:r>
        </a:p>
      </dgm:t>
    </dgm:pt>
    <dgm:pt modelId="{DF6DC862-A614-4E0A-8879-F7873D36B966}" type="parTrans" cxnId="{A294CB46-29E9-46DD-B5D0-E6F0131CF3EF}">
      <dgm:prSet/>
      <dgm:spPr/>
      <dgm:t>
        <a:bodyPr/>
        <a:lstStyle/>
        <a:p>
          <a:endParaRPr lang="en-US"/>
        </a:p>
      </dgm:t>
    </dgm:pt>
    <dgm:pt modelId="{65AD88D8-EF7C-42C4-83B7-AB8614404379}" type="sibTrans" cxnId="{A294CB46-29E9-46DD-B5D0-E6F0131CF3EF}">
      <dgm:prSet/>
      <dgm:spPr/>
      <dgm:t>
        <a:bodyPr/>
        <a:lstStyle/>
        <a:p>
          <a:endParaRPr lang="en-US"/>
        </a:p>
      </dgm:t>
    </dgm:pt>
    <dgm:pt modelId="{83F6B0A4-D255-4C37-8831-03DDDFF0AC6E}">
      <dgm:prSet phldrT="[Text]"/>
      <dgm:spPr/>
      <dgm:t>
        <a:bodyPr/>
        <a:lstStyle/>
        <a:p>
          <a:r>
            <a:rPr lang="en-US" b="1"/>
            <a:t>Importance of Teamwork and Individual Contribution</a:t>
          </a:r>
          <a:endParaRPr lang="en-US"/>
        </a:p>
      </dgm:t>
    </dgm:pt>
    <dgm:pt modelId="{6012340D-9406-4A64-B7F8-0971E3E8D2D1}" type="parTrans" cxnId="{E771F9DB-E829-4668-A23C-42A0B58538CC}">
      <dgm:prSet/>
      <dgm:spPr/>
      <dgm:t>
        <a:bodyPr/>
        <a:lstStyle/>
        <a:p>
          <a:endParaRPr lang="en-US"/>
        </a:p>
      </dgm:t>
    </dgm:pt>
    <dgm:pt modelId="{3693F519-7694-41BA-A30F-432B03EDBEE3}" type="sibTrans" cxnId="{E771F9DB-E829-4668-A23C-42A0B58538CC}">
      <dgm:prSet/>
      <dgm:spPr/>
      <dgm:t>
        <a:bodyPr/>
        <a:lstStyle/>
        <a:p>
          <a:endParaRPr lang="en-US"/>
        </a:p>
      </dgm:t>
    </dgm:pt>
    <dgm:pt modelId="{32FDE5BC-0A91-4F04-B2A0-ED358B2FB97E}">
      <dgm:prSet phldrT="[Text]"/>
      <dgm:spPr/>
      <dgm:t>
        <a:bodyPr/>
        <a:lstStyle/>
        <a:p>
          <a:r>
            <a:rPr lang="en-US"/>
            <a:t>Teamwork encourages collaboration among colleagues, while individual accountability ensures focus and quality work in achieving </a:t>
          </a:r>
          <a:r>
            <a:rPr lang="en-US" err="1"/>
            <a:t>organisational</a:t>
          </a:r>
          <a:r>
            <a:rPr lang="en-US"/>
            <a:t> goals (</a:t>
          </a:r>
          <a:r>
            <a:rPr lang="en-US" err="1"/>
            <a:t>Kossaify</a:t>
          </a:r>
          <a:r>
            <a:rPr lang="en-US"/>
            <a:t> et al., 2017).</a:t>
          </a:r>
        </a:p>
      </dgm:t>
    </dgm:pt>
    <dgm:pt modelId="{B806C91C-35F3-4940-9743-AAF8442EF209}" type="parTrans" cxnId="{31DE5B7D-1308-4A80-BB11-367FBA6F88A7}">
      <dgm:prSet/>
      <dgm:spPr/>
      <dgm:t>
        <a:bodyPr/>
        <a:lstStyle/>
        <a:p>
          <a:endParaRPr lang="en-US"/>
        </a:p>
      </dgm:t>
    </dgm:pt>
    <dgm:pt modelId="{678FFAD7-C1B9-493F-8333-8189888692EC}" type="sibTrans" cxnId="{31DE5B7D-1308-4A80-BB11-367FBA6F88A7}">
      <dgm:prSet/>
      <dgm:spPr/>
      <dgm:t>
        <a:bodyPr/>
        <a:lstStyle/>
        <a:p>
          <a:endParaRPr lang="en-US"/>
        </a:p>
      </dgm:t>
    </dgm:pt>
    <dgm:pt modelId="{36388575-3715-4092-BE11-1CEE2B050F0C}">
      <dgm:prSet phldrT="[Text]"/>
      <dgm:spPr/>
      <dgm:t>
        <a:bodyPr/>
        <a:lstStyle/>
        <a:p>
          <a:r>
            <a:rPr lang="en-US" b="1"/>
            <a:t>Role of HR in </a:t>
          </a:r>
          <a:r>
            <a:rPr lang="en-US" b="1" err="1"/>
            <a:t>Organisational</a:t>
          </a:r>
          <a:r>
            <a:rPr lang="en-US" b="1"/>
            <a:t> Success</a:t>
          </a:r>
          <a:endParaRPr lang="en-US"/>
        </a:p>
      </dgm:t>
    </dgm:pt>
    <dgm:pt modelId="{B46FDA27-1F99-4FAB-B08E-29BFBDA1CEC2}" type="parTrans" cxnId="{69E789CF-F5C8-462F-B9F6-CB510441C279}">
      <dgm:prSet/>
      <dgm:spPr/>
      <dgm:t>
        <a:bodyPr/>
        <a:lstStyle/>
        <a:p>
          <a:endParaRPr lang="en-US"/>
        </a:p>
      </dgm:t>
    </dgm:pt>
    <dgm:pt modelId="{6DA0271C-6845-4CFD-A2BC-3DEBFF30B5A2}" type="sibTrans" cxnId="{69E789CF-F5C8-462F-B9F6-CB510441C279}">
      <dgm:prSet/>
      <dgm:spPr/>
      <dgm:t>
        <a:bodyPr/>
        <a:lstStyle/>
        <a:p>
          <a:endParaRPr lang="en-US"/>
        </a:p>
      </dgm:t>
    </dgm:pt>
    <dgm:pt modelId="{2653BD8C-6839-4B31-B4C1-19DB4E82F784}">
      <dgm:prSet phldrT="[Text]"/>
      <dgm:spPr/>
      <dgm:t>
        <a:bodyPr/>
        <a:lstStyle/>
        <a:p>
          <a:r>
            <a:rPr lang="en-US"/>
            <a:t>HR plays a strategic role in aligning people practices with business strategy, boosting engagement, retention, and performance (</a:t>
          </a:r>
          <a:r>
            <a:rPr lang="en-US" err="1"/>
            <a:t>Suhail</a:t>
          </a:r>
          <a:r>
            <a:rPr lang="en-US"/>
            <a:t> et al., 2025).</a:t>
          </a:r>
          <a:br>
            <a:rPr lang="en-US"/>
          </a:br>
          <a:endParaRPr lang="en-US"/>
        </a:p>
      </dgm:t>
    </dgm:pt>
    <dgm:pt modelId="{406E176D-019A-4421-BFE2-4C2A014B992E}" type="parTrans" cxnId="{E3387C77-C78A-46C9-9B01-E373C0235A74}">
      <dgm:prSet/>
      <dgm:spPr/>
      <dgm:t>
        <a:bodyPr/>
        <a:lstStyle/>
        <a:p>
          <a:endParaRPr lang="en-US"/>
        </a:p>
      </dgm:t>
    </dgm:pt>
    <dgm:pt modelId="{B335E3A1-A2E4-428E-ACEE-013F7ABF7159}" type="sibTrans" cxnId="{E3387C77-C78A-46C9-9B01-E373C0235A74}">
      <dgm:prSet/>
      <dgm:spPr/>
      <dgm:t>
        <a:bodyPr/>
        <a:lstStyle/>
        <a:p>
          <a:endParaRPr lang="en-US"/>
        </a:p>
      </dgm:t>
    </dgm:pt>
    <dgm:pt modelId="{5F63725A-6A9E-4852-8495-39A146ACEA02}" type="pres">
      <dgm:prSet presAssocID="{7DBDF979-E8C0-49B2-AFB1-71672351914E}" presName="Name0" presStyleCnt="0">
        <dgm:presLayoutVars>
          <dgm:dir/>
          <dgm:animLvl val="lvl"/>
          <dgm:resizeHandles val="exact"/>
        </dgm:presLayoutVars>
      </dgm:prSet>
      <dgm:spPr/>
    </dgm:pt>
    <dgm:pt modelId="{4A44A426-F782-4269-9DC4-247FC43F351B}" type="pres">
      <dgm:prSet presAssocID="{1BBA242A-AAD9-45A8-88F9-A496EE45DD3F}" presName="linNode" presStyleCnt="0"/>
      <dgm:spPr/>
    </dgm:pt>
    <dgm:pt modelId="{C56188E5-1C24-4ABD-8649-A439AB8A66BB}" type="pres">
      <dgm:prSet presAssocID="{1BBA242A-AAD9-45A8-88F9-A496EE45DD3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C7D37085-242C-4179-B59C-117DB3D4A72E}" type="pres">
      <dgm:prSet presAssocID="{1BBA242A-AAD9-45A8-88F9-A496EE45DD3F}" presName="descendantText" presStyleLbl="alignAccFollowNode1" presStyleIdx="0" presStyleCnt="3">
        <dgm:presLayoutVars>
          <dgm:bulletEnabled val="1"/>
        </dgm:presLayoutVars>
      </dgm:prSet>
      <dgm:spPr/>
    </dgm:pt>
    <dgm:pt modelId="{56802163-3D27-4BF7-80E2-16C481DDEC5B}" type="pres">
      <dgm:prSet presAssocID="{A8F97CE8-D526-4248-BBD9-00881B0BB227}" presName="sp" presStyleCnt="0"/>
      <dgm:spPr/>
    </dgm:pt>
    <dgm:pt modelId="{79A8ADDF-340D-41E2-A3D9-4D65B7C246E2}" type="pres">
      <dgm:prSet presAssocID="{83F6B0A4-D255-4C37-8831-03DDDFF0AC6E}" presName="linNode" presStyleCnt="0"/>
      <dgm:spPr/>
    </dgm:pt>
    <dgm:pt modelId="{6B2D8FEA-CA66-41DD-91A9-759D9E318848}" type="pres">
      <dgm:prSet presAssocID="{83F6B0A4-D255-4C37-8831-03DDDFF0AC6E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006CA78-E89C-4C47-9394-05A907C2826C}" type="pres">
      <dgm:prSet presAssocID="{83F6B0A4-D255-4C37-8831-03DDDFF0AC6E}" presName="descendantText" presStyleLbl="alignAccFollowNode1" presStyleIdx="1" presStyleCnt="3">
        <dgm:presLayoutVars>
          <dgm:bulletEnabled val="1"/>
        </dgm:presLayoutVars>
      </dgm:prSet>
      <dgm:spPr/>
    </dgm:pt>
    <dgm:pt modelId="{3D3DF02F-692A-4782-9981-90816A302A4E}" type="pres">
      <dgm:prSet presAssocID="{3693F519-7694-41BA-A30F-432B03EDBEE3}" presName="sp" presStyleCnt="0"/>
      <dgm:spPr/>
    </dgm:pt>
    <dgm:pt modelId="{E937505B-6717-428E-846E-66CF17442698}" type="pres">
      <dgm:prSet presAssocID="{36388575-3715-4092-BE11-1CEE2B050F0C}" presName="linNode" presStyleCnt="0"/>
      <dgm:spPr/>
    </dgm:pt>
    <dgm:pt modelId="{847407CF-618A-4BB1-A28E-BEAB40278B9D}" type="pres">
      <dgm:prSet presAssocID="{36388575-3715-4092-BE11-1CEE2B050F0C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A42D4D39-448D-479C-BAD5-F5ECC4753287}" type="pres">
      <dgm:prSet presAssocID="{36388575-3715-4092-BE11-1CEE2B050F0C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A294CB46-29E9-46DD-B5D0-E6F0131CF3EF}" srcId="{1BBA242A-AAD9-45A8-88F9-A496EE45DD3F}" destId="{450264B6-FD71-4339-86C6-256EE17F2A94}" srcOrd="0" destOrd="0" parTransId="{DF6DC862-A614-4E0A-8879-F7873D36B966}" sibTransId="{65AD88D8-EF7C-42C4-83B7-AB8614404379}"/>
    <dgm:cxn modelId="{E3387C77-C78A-46C9-9B01-E373C0235A74}" srcId="{36388575-3715-4092-BE11-1CEE2B050F0C}" destId="{2653BD8C-6839-4B31-B4C1-19DB4E82F784}" srcOrd="0" destOrd="0" parTransId="{406E176D-019A-4421-BFE2-4C2A014B992E}" sibTransId="{B335E3A1-A2E4-428E-ACEE-013F7ABF7159}"/>
    <dgm:cxn modelId="{31DE5B7D-1308-4A80-BB11-367FBA6F88A7}" srcId="{83F6B0A4-D255-4C37-8831-03DDDFF0AC6E}" destId="{32FDE5BC-0A91-4F04-B2A0-ED358B2FB97E}" srcOrd="0" destOrd="0" parTransId="{B806C91C-35F3-4940-9743-AAF8442EF209}" sibTransId="{678FFAD7-C1B9-493F-8333-8189888692EC}"/>
    <dgm:cxn modelId="{5DF1587E-493C-4828-B98F-CDF7BFB283EA}" type="presOf" srcId="{83F6B0A4-D255-4C37-8831-03DDDFF0AC6E}" destId="{6B2D8FEA-CA66-41DD-91A9-759D9E318848}" srcOrd="0" destOrd="0" presId="urn:microsoft.com/office/officeart/2005/8/layout/vList5"/>
    <dgm:cxn modelId="{FE07C69B-4B67-4E29-ADE8-749BEFAEDA68}" type="presOf" srcId="{36388575-3715-4092-BE11-1CEE2B050F0C}" destId="{847407CF-618A-4BB1-A28E-BEAB40278B9D}" srcOrd="0" destOrd="0" presId="urn:microsoft.com/office/officeart/2005/8/layout/vList5"/>
    <dgm:cxn modelId="{EF9542A2-AB72-43BE-8C10-81102313BED7}" type="presOf" srcId="{2653BD8C-6839-4B31-B4C1-19DB4E82F784}" destId="{A42D4D39-448D-479C-BAD5-F5ECC4753287}" srcOrd="0" destOrd="0" presId="urn:microsoft.com/office/officeart/2005/8/layout/vList5"/>
    <dgm:cxn modelId="{E6E0AEAB-BC22-47C6-A820-8EA38FAC2BAC}" type="presOf" srcId="{1BBA242A-AAD9-45A8-88F9-A496EE45DD3F}" destId="{C56188E5-1C24-4ABD-8649-A439AB8A66BB}" srcOrd="0" destOrd="0" presId="urn:microsoft.com/office/officeart/2005/8/layout/vList5"/>
    <dgm:cxn modelId="{C4903DB4-9263-4184-BD4F-9EB1F62705F1}" type="presOf" srcId="{450264B6-FD71-4339-86C6-256EE17F2A94}" destId="{C7D37085-242C-4179-B59C-117DB3D4A72E}" srcOrd="0" destOrd="0" presId="urn:microsoft.com/office/officeart/2005/8/layout/vList5"/>
    <dgm:cxn modelId="{69E789CF-F5C8-462F-B9F6-CB510441C279}" srcId="{7DBDF979-E8C0-49B2-AFB1-71672351914E}" destId="{36388575-3715-4092-BE11-1CEE2B050F0C}" srcOrd="2" destOrd="0" parTransId="{B46FDA27-1F99-4FAB-B08E-29BFBDA1CEC2}" sibTransId="{6DA0271C-6845-4CFD-A2BC-3DEBFF30B5A2}"/>
    <dgm:cxn modelId="{40D182D6-4B90-45C5-A0BB-799935455CCE}" type="presOf" srcId="{32FDE5BC-0A91-4F04-B2A0-ED358B2FB97E}" destId="{2006CA78-E89C-4C47-9394-05A907C2826C}" srcOrd="0" destOrd="0" presId="urn:microsoft.com/office/officeart/2005/8/layout/vList5"/>
    <dgm:cxn modelId="{E771F9DB-E829-4668-A23C-42A0B58538CC}" srcId="{7DBDF979-E8C0-49B2-AFB1-71672351914E}" destId="{83F6B0A4-D255-4C37-8831-03DDDFF0AC6E}" srcOrd="1" destOrd="0" parTransId="{6012340D-9406-4A64-B7F8-0971E3E8D2D1}" sibTransId="{3693F519-7694-41BA-A30F-432B03EDBEE3}"/>
    <dgm:cxn modelId="{4D0EBCF2-B7F5-42D4-9149-F8B987573C6D}" type="presOf" srcId="{7DBDF979-E8C0-49B2-AFB1-71672351914E}" destId="{5F63725A-6A9E-4852-8495-39A146ACEA02}" srcOrd="0" destOrd="0" presId="urn:microsoft.com/office/officeart/2005/8/layout/vList5"/>
    <dgm:cxn modelId="{A7424DF6-51FF-497E-B9B3-C54C3BA9FA9F}" srcId="{7DBDF979-E8C0-49B2-AFB1-71672351914E}" destId="{1BBA242A-AAD9-45A8-88F9-A496EE45DD3F}" srcOrd="0" destOrd="0" parTransId="{53778747-90A8-420C-B468-14AFF6EA3AD0}" sibTransId="{A8F97CE8-D526-4248-BBD9-00881B0BB227}"/>
    <dgm:cxn modelId="{D1B2DE18-2E57-4569-AAAE-4B0B17139DD3}" type="presParOf" srcId="{5F63725A-6A9E-4852-8495-39A146ACEA02}" destId="{4A44A426-F782-4269-9DC4-247FC43F351B}" srcOrd="0" destOrd="0" presId="urn:microsoft.com/office/officeart/2005/8/layout/vList5"/>
    <dgm:cxn modelId="{D42776B4-C03F-4637-8CCD-E33B16C48323}" type="presParOf" srcId="{4A44A426-F782-4269-9DC4-247FC43F351B}" destId="{C56188E5-1C24-4ABD-8649-A439AB8A66BB}" srcOrd="0" destOrd="0" presId="urn:microsoft.com/office/officeart/2005/8/layout/vList5"/>
    <dgm:cxn modelId="{F71F0318-E0A3-4749-935F-B0088107C712}" type="presParOf" srcId="{4A44A426-F782-4269-9DC4-247FC43F351B}" destId="{C7D37085-242C-4179-B59C-117DB3D4A72E}" srcOrd="1" destOrd="0" presId="urn:microsoft.com/office/officeart/2005/8/layout/vList5"/>
    <dgm:cxn modelId="{67F55A73-A7D6-4530-BB36-101D91EBA2A9}" type="presParOf" srcId="{5F63725A-6A9E-4852-8495-39A146ACEA02}" destId="{56802163-3D27-4BF7-80E2-16C481DDEC5B}" srcOrd="1" destOrd="0" presId="urn:microsoft.com/office/officeart/2005/8/layout/vList5"/>
    <dgm:cxn modelId="{4CE599F7-3A0E-49AE-9896-4391F111900C}" type="presParOf" srcId="{5F63725A-6A9E-4852-8495-39A146ACEA02}" destId="{79A8ADDF-340D-41E2-A3D9-4D65B7C246E2}" srcOrd="2" destOrd="0" presId="urn:microsoft.com/office/officeart/2005/8/layout/vList5"/>
    <dgm:cxn modelId="{223A7FD0-B9EB-4CE2-8D7F-A9A706490EB7}" type="presParOf" srcId="{79A8ADDF-340D-41E2-A3D9-4D65B7C246E2}" destId="{6B2D8FEA-CA66-41DD-91A9-759D9E318848}" srcOrd="0" destOrd="0" presId="urn:microsoft.com/office/officeart/2005/8/layout/vList5"/>
    <dgm:cxn modelId="{74DD9B5B-6BDC-43E0-B386-24CE8CE54A1F}" type="presParOf" srcId="{79A8ADDF-340D-41E2-A3D9-4D65B7C246E2}" destId="{2006CA78-E89C-4C47-9394-05A907C2826C}" srcOrd="1" destOrd="0" presId="urn:microsoft.com/office/officeart/2005/8/layout/vList5"/>
    <dgm:cxn modelId="{601C3922-B34F-4B20-AE4D-3975EFA3620A}" type="presParOf" srcId="{5F63725A-6A9E-4852-8495-39A146ACEA02}" destId="{3D3DF02F-692A-4782-9981-90816A302A4E}" srcOrd="3" destOrd="0" presId="urn:microsoft.com/office/officeart/2005/8/layout/vList5"/>
    <dgm:cxn modelId="{7C8C3921-3817-4526-B0C1-9959A98272CC}" type="presParOf" srcId="{5F63725A-6A9E-4852-8495-39A146ACEA02}" destId="{E937505B-6717-428E-846E-66CF17442698}" srcOrd="4" destOrd="0" presId="urn:microsoft.com/office/officeart/2005/8/layout/vList5"/>
    <dgm:cxn modelId="{766C9C12-7C98-4EE5-8536-89BC06A06C30}" type="presParOf" srcId="{E937505B-6717-428E-846E-66CF17442698}" destId="{847407CF-618A-4BB1-A28E-BEAB40278B9D}" srcOrd="0" destOrd="0" presId="urn:microsoft.com/office/officeart/2005/8/layout/vList5"/>
    <dgm:cxn modelId="{C680AF26-8F8B-426D-A337-C3843B7E06DE}" type="presParOf" srcId="{E937505B-6717-428E-846E-66CF17442698}" destId="{A42D4D39-448D-479C-BAD5-F5ECC475328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D5E202-F7DC-47B8-B8E1-69FB5E5F426F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6F85ACAE-5D48-45A0-BD42-4BC8FF3F497A}">
      <dgm:prSet phldrT="[Text]"/>
      <dgm:spPr/>
      <dgm:t>
        <a:bodyPr/>
        <a:lstStyle/>
        <a:p>
          <a:r>
            <a:rPr lang="en-US" b="1"/>
            <a:t>Customer-Centric and People-Focused Culture</a:t>
          </a:r>
          <a:endParaRPr lang="en-US"/>
        </a:p>
      </dgm:t>
    </dgm:pt>
    <dgm:pt modelId="{7B706617-1D5D-4957-ADBD-EC3736A6D18E}" type="parTrans" cxnId="{DBBD2CCE-4D2E-4DE9-B897-5A97B2F0D220}">
      <dgm:prSet/>
      <dgm:spPr/>
      <dgm:t>
        <a:bodyPr/>
        <a:lstStyle/>
        <a:p>
          <a:endParaRPr lang="en-US"/>
        </a:p>
      </dgm:t>
    </dgm:pt>
    <dgm:pt modelId="{05CAC9D4-7B9F-4D2E-B307-FFAD72B65A51}" type="sibTrans" cxnId="{DBBD2CCE-4D2E-4DE9-B897-5A97B2F0D220}">
      <dgm:prSet/>
      <dgm:spPr/>
      <dgm:t>
        <a:bodyPr/>
        <a:lstStyle/>
        <a:p>
          <a:endParaRPr lang="en-US"/>
        </a:p>
      </dgm:t>
    </dgm:pt>
    <dgm:pt modelId="{365AFA61-E26F-41B2-9B7A-95F362231629}">
      <dgm:prSet phldrT="[Text]"/>
      <dgm:spPr/>
      <dgm:t>
        <a:bodyPr/>
        <a:lstStyle/>
        <a:p>
          <a:r>
            <a:rPr lang="en-US"/>
            <a:t>Tesco values putting the customer first while fostering a supportive environment for colleagues to deliver quality service (</a:t>
          </a:r>
          <a:r>
            <a:rPr lang="en-US" err="1"/>
            <a:t>Prabhakar</a:t>
          </a:r>
          <a:r>
            <a:rPr lang="en-US"/>
            <a:t> &amp; Gilmour, 2024).</a:t>
          </a:r>
        </a:p>
      </dgm:t>
    </dgm:pt>
    <dgm:pt modelId="{F3DDFFEF-2398-46DF-A85D-3F5FF5DB4015}" type="parTrans" cxnId="{E5B20CAD-80B6-44FF-A67B-6ACFFE70194C}">
      <dgm:prSet/>
      <dgm:spPr/>
      <dgm:t>
        <a:bodyPr/>
        <a:lstStyle/>
        <a:p>
          <a:endParaRPr lang="en-US"/>
        </a:p>
      </dgm:t>
    </dgm:pt>
    <dgm:pt modelId="{3BD5C4DD-9F47-4DD6-A1B6-69690FD0AA87}" type="sibTrans" cxnId="{E5B20CAD-80B6-44FF-A67B-6ACFFE70194C}">
      <dgm:prSet/>
      <dgm:spPr/>
      <dgm:t>
        <a:bodyPr/>
        <a:lstStyle/>
        <a:p>
          <a:endParaRPr lang="en-US"/>
        </a:p>
      </dgm:t>
    </dgm:pt>
    <dgm:pt modelId="{F9268869-1DFC-4E3C-8ECF-D76ADADCB33D}">
      <dgm:prSet phldrT="[Text]"/>
      <dgm:spPr/>
      <dgm:t>
        <a:bodyPr/>
        <a:lstStyle/>
        <a:p>
          <a:r>
            <a:rPr lang="en-US" b="1"/>
            <a:t>Emphasis on Teamwork, Diversity, and Inclusion</a:t>
          </a:r>
          <a:endParaRPr lang="en-US"/>
        </a:p>
      </dgm:t>
    </dgm:pt>
    <dgm:pt modelId="{CC998895-AB6E-4CCC-8A76-E6DC97AA99D3}" type="parTrans" cxnId="{7A00CCD2-1E86-436F-9666-C1377D1C11F6}">
      <dgm:prSet/>
      <dgm:spPr/>
      <dgm:t>
        <a:bodyPr/>
        <a:lstStyle/>
        <a:p>
          <a:endParaRPr lang="en-US"/>
        </a:p>
      </dgm:t>
    </dgm:pt>
    <dgm:pt modelId="{8E65DE71-9ADA-4528-930B-956DCE6023BB}" type="sibTrans" cxnId="{7A00CCD2-1E86-436F-9666-C1377D1C11F6}">
      <dgm:prSet/>
      <dgm:spPr/>
      <dgm:t>
        <a:bodyPr/>
        <a:lstStyle/>
        <a:p>
          <a:endParaRPr lang="en-US"/>
        </a:p>
      </dgm:t>
    </dgm:pt>
    <dgm:pt modelId="{94FCAA93-6601-4855-BED2-A4DB39E9AAC6}">
      <dgm:prSet phldrT="[Text]"/>
      <dgm:spPr/>
      <dgm:t>
        <a:bodyPr/>
        <a:lstStyle/>
        <a:p>
          <a:r>
            <a:rPr lang="en-US"/>
            <a:t>The </a:t>
          </a:r>
          <a:r>
            <a:rPr lang="en-US" err="1"/>
            <a:t>organisation</a:t>
          </a:r>
          <a:r>
            <a:rPr lang="en-US"/>
            <a:t> celebrates diversity, promotes equal opportunities, and encourages teamwork across functions and levels to improve innovation.</a:t>
          </a:r>
        </a:p>
      </dgm:t>
    </dgm:pt>
    <dgm:pt modelId="{361E6EAD-1DA2-48AA-9FFD-C43DF4F5B088}" type="parTrans" cxnId="{02E08BB9-C431-433C-9321-13429F412EDB}">
      <dgm:prSet/>
      <dgm:spPr/>
      <dgm:t>
        <a:bodyPr/>
        <a:lstStyle/>
        <a:p>
          <a:endParaRPr lang="en-US"/>
        </a:p>
      </dgm:t>
    </dgm:pt>
    <dgm:pt modelId="{685BE50D-7DAC-4863-8A88-46F998A1D5D0}" type="sibTrans" cxnId="{02E08BB9-C431-433C-9321-13429F412EDB}">
      <dgm:prSet/>
      <dgm:spPr/>
      <dgm:t>
        <a:bodyPr/>
        <a:lstStyle/>
        <a:p>
          <a:endParaRPr lang="en-US"/>
        </a:p>
      </dgm:t>
    </dgm:pt>
    <dgm:pt modelId="{DC78184F-B711-4ADC-89D0-B4F92E707FE8}">
      <dgm:prSet phldrT="[Text]"/>
      <dgm:spPr/>
      <dgm:t>
        <a:bodyPr/>
        <a:lstStyle/>
        <a:p>
          <a:r>
            <a:rPr lang="en-US" b="1"/>
            <a:t>Continuous Learning and Internal Progression</a:t>
          </a:r>
          <a:endParaRPr lang="en-US"/>
        </a:p>
      </dgm:t>
    </dgm:pt>
    <dgm:pt modelId="{EB477F2F-AF48-4E88-9081-ACD069749903}" type="parTrans" cxnId="{6FACFA4F-0F33-41F8-B165-A58BD410E6EE}">
      <dgm:prSet/>
      <dgm:spPr/>
      <dgm:t>
        <a:bodyPr/>
        <a:lstStyle/>
        <a:p>
          <a:endParaRPr lang="en-US"/>
        </a:p>
      </dgm:t>
    </dgm:pt>
    <dgm:pt modelId="{D68F5C1F-22C4-413B-98BF-28C7F0FDAC0E}" type="sibTrans" cxnId="{6FACFA4F-0F33-41F8-B165-A58BD410E6EE}">
      <dgm:prSet/>
      <dgm:spPr/>
      <dgm:t>
        <a:bodyPr/>
        <a:lstStyle/>
        <a:p>
          <a:endParaRPr lang="en-US"/>
        </a:p>
      </dgm:t>
    </dgm:pt>
    <dgm:pt modelId="{A15522B8-CC43-4B94-8968-E9D7CA2AA13B}">
      <dgm:prSet phldrT="[Text]"/>
      <dgm:spPr/>
      <dgm:t>
        <a:bodyPr/>
        <a:lstStyle/>
        <a:p>
          <a:r>
            <a:rPr lang="en-US"/>
            <a:t>Tesco offers structured learning </a:t>
          </a:r>
          <a:r>
            <a:rPr lang="en-US" err="1"/>
            <a:t>programmes</a:t>
          </a:r>
          <a:r>
            <a:rPr lang="en-US"/>
            <a:t>, mentoring, and career development pathways that help colleagues grow professionally within the business.</a:t>
          </a:r>
        </a:p>
      </dgm:t>
    </dgm:pt>
    <dgm:pt modelId="{DBB88B85-4927-4586-928D-D59053434572}" type="parTrans" cxnId="{14A3BA0E-8BF8-425C-BD3B-C7DCD2F02D4B}">
      <dgm:prSet/>
      <dgm:spPr/>
      <dgm:t>
        <a:bodyPr/>
        <a:lstStyle/>
        <a:p>
          <a:endParaRPr lang="en-US"/>
        </a:p>
      </dgm:t>
    </dgm:pt>
    <dgm:pt modelId="{5DC4CA26-5C8C-4202-AC73-B58D78C13085}" type="sibTrans" cxnId="{14A3BA0E-8BF8-425C-BD3B-C7DCD2F02D4B}">
      <dgm:prSet/>
      <dgm:spPr/>
      <dgm:t>
        <a:bodyPr/>
        <a:lstStyle/>
        <a:p>
          <a:endParaRPr lang="en-US"/>
        </a:p>
      </dgm:t>
    </dgm:pt>
    <dgm:pt modelId="{25DFCB9B-FBC4-4F9B-B20A-45A47A0F76E6}" type="pres">
      <dgm:prSet presAssocID="{34D5E202-F7DC-47B8-B8E1-69FB5E5F426F}" presName="Name0" presStyleCnt="0">
        <dgm:presLayoutVars>
          <dgm:chMax/>
          <dgm:chPref/>
          <dgm:dir/>
        </dgm:presLayoutVars>
      </dgm:prSet>
      <dgm:spPr/>
    </dgm:pt>
    <dgm:pt modelId="{6485C1C7-D26B-4930-B016-901931B0F4CD}" type="pres">
      <dgm:prSet presAssocID="{6F85ACAE-5D48-45A0-BD42-4BC8FF3F497A}" presName="parenttextcomposite" presStyleCnt="0"/>
      <dgm:spPr/>
    </dgm:pt>
    <dgm:pt modelId="{CC0458C7-054F-4891-AB3B-66668F88CBE9}" type="pres">
      <dgm:prSet presAssocID="{6F85ACAE-5D48-45A0-BD42-4BC8FF3F497A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296304D8-491D-4EA2-B498-77D0CBFC7EF0}" type="pres">
      <dgm:prSet presAssocID="{6F85ACAE-5D48-45A0-BD42-4BC8FF3F497A}" presName="composite" presStyleCnt="0"/>
      <dgm:spPr/>
    </dgm:pt>
    <dgm:pt modelId="{11C1236E-B785-4227-8C19-B82FBF77A1E6}" type="pres">
      <dgm:prSet presAssocID="{6F85ACAE-5D48-45A0-BD42-4BC8FF3F497A}" presName="chevron1" presStyleLbl="alignNode1" presStyleIdx="0" presStyleCnt="21"/>
      <dgm:spPr/>
    </dgm:pt>
    <dgm:pt modelId="{CE3CFA9A-7880-468D-B03B-E2482D218CB1}" type="pres">
      <dgm:prSet presAssocID="{6F85ACAE-5D48-45A0-BD42-4BC8FF3F497A}" presName="chevron2" presStyleLbl="alignNode1" presStyleIdx="1" presStyleCnt="21"/>
      <dgm:spPr/>
    </dgm:pt>
    <dgm:pt modelId="{4D957A74-D4A2-410A-9550-803ADC197511}" type="pres">
      <dgm:prSet presAssocID="{6F85ACAE-5D48-45A0-BD42-4BC8FF3F497A}" presName="chevron3" presStyleLbl="alignNode1" presStyleIdx="2" presStyleCnt="21"/>
      <dgm:spPr/>
    </dgm:pt>
    <dgm:pt modelId="{D77FCFB8-9B97-4476-8B71-88310F62F1FD}" type="pres">
      <dgm:prSet presAssocID="{6F85ACAE-5D48-45A0-BD42-4BC8FF3F497A}" presName="chevron4" presStyleLbl="alignNode1" presStyleIdx="3" presStyleCnt="21"/>
      <dgm:spPr/>
    </dgm:pt>
    <dgm:pt modelId="{9B1EDDCC-8682-4ABB-93F9-13E7870DFF18}" type="pres">
      <dgm:prSet presAssocID="{6F85ACAE-5D48-45A0-BD42-4BC8FF3F497A}" presName="chevron5" presStyleLbl="alignNode1" presStyleIdx="4" presStyleCnt="21"/>
      <dgm:spPr/>
    </dgm:pt>
    <dgm:pt modelId="{C2E4D33A-FB0B-4EFF-81C4-69633F8DC629}" type="pres">
      <dgm:prSet presAssocID="{6F85ACAE-5D48-45A0-BD42-4BC8FF3F497A}" presName="chevron6" presStyleLbl="alignNode1" presStyleIdx="5" presStyleCnt="21"/>
      <dgm:spPr/>
    </dgm:pt>
    <dgm:pt modelId="{C4770958-BC78-429D-B7B6-3D08D253E161}" type="pres">
      <dgm:prSet presAssocID="{6F85ACAE-5D48-45A0-BD42-4BC8FF3F497A}" presName="chevron7" presStyleLbl="alignNode1" presStyleIdx="6" presStyleCnt="21"/>
      <dgm:spPr/>
    </dgm:pt>
    <dgm:pt modelId="{1F229B22-A935-443C-98C2-8F4ECA74860F}" type="pres">
      <dgm:prSet presAssocID="{6F85ACAE-5D48-45A0-BD42-4BC8FF3F497A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</dgm:pt>
    <dgm:pt modelId="{03E14F79-1991-4BA1-AC48-11C84CF6A88C}" type="pres">
      <dgm:prSet presAssocID="{05CAC9D4-7B9F-4D2E-B307-FFAD72B65A51}" presName="sibTrans" presStyleCnt="0"/>
      <dgm:spPr/>
    </dgm:pt>
    <dgm:pt modelId="{DC00EAF2-F328-42F4-8423-DE81EE8702CE}" type="pres">
      <dgm:prSet presAssocID="{F9268869-1DFC-4E3C-8ECF-D76ADADCB33D}" presName="parenttextcomposite" presStyleCnt="0"/>
      <dgm:spPr/>
    </dgm:pt>
    <dgm:pt modelId="{B0767B38-5052-4E01-B670-CEC76F716B15}" type="pres">
      <dgm:prSet presAssocID="{F9268869-1DFC-4E3C-8ECF-D76ADADCB33D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9C1E4FC5-10BA-4E18-8FA1-9CE13A9C5ACE}" type="pres">
      <dgm:prSet presAssocID="{F9268869-1DFC-4E3C-8ECF-D76ADADCB33D}" presName="composite" presStyleCnt="0"/>
      <dgm:spPr/>
    </dgm:pt>
    <dgm:pt modelId="{8CC50D8C-444C-4E5C-8AE9-C85046B6C38B}" type="pres">
      <dgm:prSet presAssocID="{F9268869-1DFC-4E3C-8ECF-D76ADADCB33D}" presName="chevron1" presStyleLbl="alignNode1" presStyleIdx="7" presStyleCnt="21"/>
      <dgm:spPr/>
    </dgm:pt>
    <dgm:pt modelId="{4B9FA96D-F47C-4E60-9E07-013D657A88C5}" type="pres">
      <dgm:prSet presAssocID="{F9268869-1DFC-4E3C-8ECF-D76ADADCB33D}" presName="chevron2" presStyleLbl="alignNode1" presStyleIdx="8" presStyleCnt="21"/>
      <dgm:spPr/>
    </dgm:pt>
    <dgm:pt modelId="{19C54090-4400-4499-942E-2A14BAADE33C}" type="pres">
      <dgm:prSet presAssocID="{F9268869-1DFC-4E3C-8ECF-D76ADADCB33D}" presName="chevron3" presStyleLbl="alignNode1" presStyleIdx="9" presStyleCnt="21"/>
      <dgm:spPr/>
    </dgm:pt>
    <dgm:pt modelId="{7D9237D4-E231-479C-A32F-B77079A4E8B4}" type="pres">
      <dgm:prSet presAssocID="{F9268869-1DFC-4E3C-8ECF-D76ADADCB33D}" presName="chevron4" presStyleLbl="alignNode1" presStyleIdx="10" presStyleCnt="21"/>
      <dgm:spPr/>
    </dgm:pt>
    <dgm:pt modelId="{F4AB64B4-804E-4C73-BFD6-55968D556577}" type="pres">
      <dgm:prSet presAssocID="{F9268869-1DFC-4E3C-8ECF-D76ADADCB33D}" presName="chevron5" presStyleLbl="alignNode1" presStyleIdx="11" presStyleCnt="21"/>
      <dgm:spPr/>
    </dgm:pt>
    <dgm:pt modelId="{0B4763DB-826E-4637-9F59-71F58F2AE14E}" type="pres">
      <dgm:prSet presAssocID="{F9268869-1DFC-4E3C-8ECF-D76ADADCB33D}" presName="chevron6" presStyleLbl="alignNode1" presStyleIdx="12" presStyleCnt="21"/>
      <dgm:spPr/>
    </dgm:pt>
    <dgm:pt modelId="{2A46A7B0-7F6D-4291-9920-1F5948EEAE85}" type="pres">
      <dgm:prSet presAssocID="{F9268869-1DFC-4E3C-8ECF-D76ADADCB33D}" presName="chevron7" presStyleLbl="alignNode1" presStyleIdx="13" presStyleCnt="21"/>
      <dgm:spPr/>
    </dgm:pt>
    <dgm:pt modelId="{92AED1A9-BEBE-42F5-8888-49D19205E992}" type="pres">
      <dgm:prSet presAssocID="{F9268869-1DFC-4E3C-8ECF-D76ADADCB33D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A85C5FFC-ACCD-4E6C-AC81-F1985359A601}" type="pres">
      <dgm:prSet presAssocID="{8E65DE71-9ADA-4528-930B-956DCE6023BB}" presName="sibTrans" presStyleCnt="0"/>
      <dgm:spPr/>
    </dgm:pt>
    <dgm:pt modelId="{1C69CBDD-01FF-454C-B26E-60893BA03C73}" type="pres">
      <dgm:prSet presAssocID="{DC78184F-B711-4ADC-89D0-B4F92E707FE8}" presName="parenttextcomposite" presStyleCnt="0"/>
      <dgm:spPr/>
    </dgm:pt>
    <dgm:pt modelId="{5CC534AA-7CDC-42FC-82B6-29DD3076A362}" type="pres">
      <dgm:prSet presAssocID="{DC78184F-B711-4ADC-89D0-B4F92E707FE8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0BFA2A79-B6B9-4A02-81C2-7006EB295D00}" type="pres">
      <dgm:prSet presAssocID="{DC78184F-B711-4ADC-89D0-B4F92E707FE8}" presName="composite" presStyleCnt="0"/>
      <dgm:spPr/>
    </dgm:pt>
    <dgm:pt modelId="{748315B1-2FFE-4BF4-BF46-DA0AB8A91E11}" type="pres">
      <dgm:prSet presAssocID="{DC78184F-B711-4ADC-89D0-B4F92E707FE8}" presName="chevron1" presStyleLbl="alignNode1" presStyleIdx="14" presStyleCnt="21"/>
      <dgm:spPr/>
    </dgm:pt>
    <dgm:pt modelId="{6E97ABEA-8A50-4E08-9E15-F73C726DAEB6}" type="pres">
      <dgm:prSet presAssocID="{DC78184F-B711-4ADC-89D0-B4F92E707FE8}" presName="chevron2" presStyleLbl="alignNode1" presStyleIdx="15" presStyleCnt="21"/>
      <dgm:spPr/>
    </dgm:pt>
    <dgm:pt modelId="{CAB0763A-E34F-42ED-8765-D6A4CA060EE6}" type="pres">
      <dgm:prSet presAssocID="{DC78184F-B711-4ADC-89D0-B4F92E707FE8}" presName="chevron3" presStyleLbl="alignNode1" presStyleIdx="16" presStyleCnt="21"/>
      <dgm:spPr/>
    </dgm:pt>
    <dgm:pt modelId="{630E15DE-75C2-4A75-A192-98C8E4F6DD61}" type="pres">
      <dgm:prSet presAssocID="{DC78184F-B711-4ADC-89D0-B4F92E707FE8}" presName="chevron4" presStyleLbl="alignNode1" presStyleIdx="17" presStyleCnt="21"/>
      <dgm:spPr/>
    </dgm:pt>
    <dgm:pt modelId="{259D8375-285E-485E-9AD9-5EB402B7FA53}" type="pres">
      <dgm:prSet presAssocID="{DC78184F-B711-4ADC-89D0-B4F92E707FE8}" presName="chevron5" presStyleLbl="alignNode1" presStyleIdx="18" presStyleCnt="21"/>
      <dgm:spPr/>
    </dgm:pt>
    <dgm:pt modelId="{8CB0CCD5-89B2-40FA-85D9-EEF82C704770}" type="pres">
      <dgm:prSet presAssocID="{DC78184F-B711-4ADC-89D0-B4F92E707FE8}" presName="chevron6" presStyleLbl="alignNode1" presStyleIdx="19" presStyleCnt="21"/>
      <dgm:spPr/>
    </dgm:pt>
    <dgm:pt modelId="{55D93A90-3747-4AF8-A267-816180EF9937}" type="pres">
      <dgm:prSet presAssocID="{DC78184F-B711-4ADC-89D0-B4F92E707FE8}" presName="chevron7" presStyleLbl="alignNode1" presStyleIdx="20" presStyleCnt="21"/>
      <dgm:spPr/>
    </dgm:pt>
    <dgm:pt modelId="{5F3EB2EF-05DF-414F-82C2-66F6059A8E2F}" type="pres">
      <dgm:prSet presAssocID="{DC78184F-B711-4ADC-89D0-B4F92E707FE8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14A3BA0E-8BF8-425C-BD3B-C7DCD2F02D4B}" srcId="{DC78184F-B711-4ADC-89D0-B4F92E707FE8}" destId="{A15522B8-CC43-4B94-8968-E9D7CA2AA13B}" srcOrd="0" destOrd="0" parTransId="{DBB88B85-4927-4586-928D-D59053434572}" sibTransId="{5DC4CA26-5C8C-4202-AC73-B58D78C13085}"/>
    <dgm:cxn modelId="{07A5F417-7986-4E07-AA3C-91AE11023BF6}" type="presOf" srcId="{F9268869-1DFC-4E3C-8ECF-D76ADADCB33D}" destId="{B0767B38-5052-4E01-B670-CEC76F716B15}" srcOrd="0" destOrd="0" presId="urn:microsoft.com/office/officeart/2008/layout/VerticalAccentList"/>
    <dgm:cxn modelId="{CF65CE27-9631-4ABA-BBAC-A72E71E6E197}" type="presOf" srcId="{94FCAA93-6601-4855-BED2-A4DB39E9AAC6}" destId="{92AED1A9-BEBE-42F5-8888-49D19205E992}" srcOrd="0" destOrd="0" presId="urn:microsoft.com/office/officeart/2008/layout/VerticalAccentList"/>
    <dgm:cxn modelId="{7CC0C229-32D6-40B1-9310-08C0F59989E1}" type="presOf" srcId="{6F85ACAE-5D48-45A0-BD42-4BC8FF3F497A}" destId="{CC0458C7-054F-4891-AB3B-66668F88CBE9}" srcOrd="0" destOrd="0" presId="urn:microsoft.com/office/officeart/2008/layout/VerticalAccentList"/>
    <dgm:cxn modelId="{1555435E-5621-4A21-8720-AC42C213C076}" type="presOf" srcId="{DC78184F-B711-4ADC-89D0-B4F92E707FE8}" destId="{5CC534AA-7CDC-42FC-82B6-29DD3076A362}" srcOrd="0" destOrd="0" presId="urn:microsoft.com/office/officeart/2008/layout/VerticalAccentList"/>
    <dgm:cxn modelId="{C2BBC763-D833-471A-BEDF-C6A17BA7197A}" type="presOf" srcId="{A15522B8-CC43-4B94-8968-E9D7CA2AA13B}" destId="{5F3EB2EF-05DF-414F-82C2-66F6059A8E2F}" srcOrd="0" destOrd="0" presId="urn:microsoft.com/office/officeart/2008/layout/VerticalAccentList"/>
    <dgm:cxn modelId="{6FACFA4F-0F33-41F8-B165-A58BD410E6EE}" srcId="{34D5E202-F7DC-47B8-B8E1-69FB5E5F426F}" destId="{DC78184F-B711-4ADC-89D0-B4F92E707FE8}" srcOrd="2" destOrd="0" parTransId="{EB477F2F-AF48-4E88-9081-ACD069749903}" sibTransId="{D68F5C1F-22C4-413B-98BF-28C7F0FDAC0E}"/>
    <dgm:cxn modelId="{0E84F5A2-D048-4E82-ADBF-D91D063114A9}" type="presOf" srcId="{34D5E202-F7DC-47B8-B8E1-69FB5E5F426F}" destId="{25DFCB9B-FBC4-4F9B-B20A-45A47A0F76E6}" srcOrd="0" destOrd="0" presId="urn:microsoft.com/office/officeart/2008/layout/VerticalAccentList"/>
    <dgm:cxn modelId="{E5B20CAD-80B6-44FF-A67B-6ACFFE70194C}" srcId="{6F85ACAE-5D48-45A0-BD42-4BC8FF3F497A}" destId="{365AFA61-E26F-41B2-9B7A-95F362231629}" srcOrd="0" destOrd="0" parTransId="{F3DDFFEF-2398-46DF-A85D-3F5FF5DB4015}" sibTransId="{3BD5C4DD-9F47-4DD6-A1B6-69690FD0AA87}"/>
    <dgm:cxn modelId="{02E08BB9-C431-433C-9321-13429F412EDB}" srcId="{F9268869-1DFC-4E3C-8ECF-D76ADADCB33D}" destId="{94FCAA93-6601-4855-BED2-A4DB39E9AAC6}" srcOrd="0" destOrd="0" parTransId="{361E6EAD-1DA2-48AA-9FFD-C43DF4F5B088}" sibTransId="{685BE50D-7DAC-4863-8A88-46F998A1D5D0}"/>
    <dgm:cxn modelId="{DBBD2CCE-4D2E-4DE9-B897-5A97B2F0D220}" srcId="{34D5E202-F7DC-47B8-B8E1-69FB5E5F426F}" destId="{6F85ACAE-5D48-45A0-BD42-4BC8FF3F497A}" srcOrd="0" destOrd="0" parTransId="{7B706617-1D5D-4957-ADBD-EC3736A6D18E}" sibTransId="{05CAC9D4-7B9F-4D2E-B307-FFAD72B65A51}"/>
    <dgm:cxn modelId="{E79004D1-D299-41CC-AEAB-41D6E035E55B}" type="presOf" srcId="{365AFA61-E26F-41B2-9B7A-95F362231629}" destId="{1F229B22-A935-443C-98C2-8F4ECA74860F}" srcOrd="0" destOrd="0" presId="urn:microsoft.com/office/officeart/2008/layout/VerticalAccentList"/>
    <dgm:cxn modelId="{7A00CCD2-1E86-436F-9666-C1377D1C11F6}" srcId="{34D5E202-F7DC-47B8-B8E1-69FB5E5F426F}" destId="{F9268869-1DFC-4E3C-8ECF-D76ADADCB33D}" srcOrd="1" destOrd="0" parTransId="{CC998895-AB6E-4CCC-8A76-E6DC97AA99D3}" sibTransId="{8E65DE71-9ADA-4528-930B-956DCE6023BB}"/>
    <dgm:cxn modelId="{86EEB7FC-0E97-45BF-80F8-79C624951861}" type="presParOf" srcId="{25DFCB9B-FBC4-4F9B-B20A-45A47A0F76E6}" destId="{6485C1C7-D26B-4930-B016-901931B0F4CD}" srcOrd="0" destOrd="0" presId="urn:microsoft.com/office/officeart/2008/layout/VerticalAccentList"/>
    <dgm:cxn modelId="{9F44FD18-F21B-4FE6-80AA-BF3172522D01}" type="presParOf" srcId="{6485C1C7-D26B-4930-B016-901931B0F4CD}" destId="{CC0458C7-054F-4891-AB3B-66668F88CBE9}" srcOrd="0" destOrd="0" presId="urn:microsoft.com/office/officeart/2008/layout/VerticalAccentList"/>
    <dgm:cxn modelId="{623BDFE0-2834-4025-B5D4-E9AEE604DE3A}" type="presParOf" srcId="{25DFCB9B-FBC4-4F9B-B20A-45A47A0F76E6}" destId="{296304D8-491D-4EA2-B498-77D0CBFC7EF0}" srcOrd="1" destOrd="0" presId="urn:microsoft.com/office/officeart/2008/layout/VerticalAccentList"/>
    <dgm:cxn modelId="{5BD44BCC-DCB1-4E4C-B75F-389B9E870306}" type="presParOf" srcId="{296304D8-491D-4EA2-B498-77D0CBFC7EF0}" destId="{11C1236E-B785-4227-8C19-B82FBF77A1E6}" srcOrd="0" destOrd="0" presId="urn:microsoft.com/office/officeart/2008/layout/VerticalAccentList"/>
    <dgm:cxn modelId="{CD967551-5DE1-407A-991D-7DD7364EE0CD}" type="presParOf" srcId="{296304D8-491D-4EA2-B498-77D0CBFC7EF0}" destId="{CE3CFA9A-7880-468D-B03B-E2482D218CB1}" srcOrd="1" destOrd="0" presId="urn:microsoft.com/office/officeart/2008/layout/VerticalAccentList"/>
    <dgm:cxn modelId="{9D3C674A-7ABC-494C-8164-9D44F0EFFC77}" type="presParOf" srcId="{296304D8-491D-4EA2-B498-77D0CBFC7EF0}" destId="{4D957A74-D4A2-410A-9550-803ADC197511}" srcOrd="2" destOrd="0" presId="urn:microsoft.com/office/officeart/2008/layout/VerticalAccentList"/>
    <dgm:cxn modelId="{939ED9F6-71FB-47F0-B2A8-4DFF0ABEA64B}" type="presParOf" srcId="{296304D8-491D-4EA2-B498-77D0CBFC7EF0}" destId="{D77FCFB8-9B97-4476-8B71-88310F62F1FD}" srcOrd="3" destOrd="0" presId="urn:microsoft.com/office/officeart/2008/layout/VerticalAccentList"/>
    <dgm:cxn modelId="{C1C2E3C7-B0E1-4AB1-BD43-641912F5B752}" type="presParOf" srcId="{296304D8-491D-4EA2-B498-77D0CBFC7EF0}" destId="{9B1EDDCC-8682-4ABB-93F9-13E7870DFF18}" srcOrd="4" destOrd="0" presId="urn:microsoft.com/office/officeart/2008/layout/VerticalAccentList"/>
    <dgm:cxn modelId="{8A54224A-44E4-4C61-AC1E-E29689951773}" type="presParOf" srcId="{296304D8-491D-4EA2-B498-77D0CBFC7EF0}" destId="{C2E4D33A-FB0B-4EFF-81C4-69633F8DC629}" srcOrd="5" destOrd="0" presId="urn:microsoft.com/office/officeart/2008/layout/VerticalAccentList"/>
    <dgm:cxn modelId="{F23DD539-49DD-48AC-B9BE-84C86E47BB79}" type="presParOf" srcId="{296304D8-491D-4EA2-B498-77D0CBFC7EF0}" destId="{C4770958-BC78-429D-B7B6-3D08D253E161}" srcOrd="6" destOrd="0" presId="urn:microsoft.com/office/officeart/2008/layout/VerticalAccentList"/>
    <dgm:cxn modelId="{19CAB549-20BA-432B-9390-E4AA82C1FEB5}" type="presParOf" srcId="{296304D8-491D-4EA2-B498-77D0CBFC7EF0}" destId="{1F229B22-A935-443C-98C2-8F4ECA74860F}" srcOrd="7" destOrd="0" presId="urn:microsoft.com/office/officeart/2008/layout/VerticalAccentList"/>
    <dgm:cxn modelId="{73EB1101-B6FE-4C03-8E30-54AB101D5D78}" type="presParOf" srcId="{25DFCB9B-FBC4-4F9B-B20A-45A47A0F76E6}" destId="{03E14F79-1991-4BA1-AC48-11C84CF6A88C}" srcOrd="2" destOrd="0" presId="urn:microsoft.com/office/officeart/2008/layout/VerticalAccentList"/>
    <dgm:cxn modelId="{D9566807-FA3E-475D-BDC8-2A7DF506ADBF}" type="presParOf" srcId="{25DFCB9B-FBC4-4F9B-B20A-45A47A0F76E6}" destId="{DC00EAF2-F328-42F4-8423-DE81EE8702CE}" srcOrd="3" destOrd="0" presId="urn:microsoft.com/office/officeart/2008/layout/VerticalAccentList"/>
    <dgm:cxn modelId="{59430A63-A56B-41BE-87F6-35D42088413F}" type="presParOf" srcId="{DC00EAF2-F328-42F4-8423-DE81EE8702CE}" destId="{B0767B38-5052-4E01-B670-CEC76F716B15}" srcOrd="0" destOrd="0" presId="urn:microsoft.com/office/officeart/2008/layout/VerticalAccentList"/>
    <dgm:cxn modelId="{0F44A667-4F5F-4E60-8B35-89E554AB0172}" type="presParOf" srcId="{25DFCB9B-FBC4-4F9B-B20A-45A47A0F76E6}" destId="{9C1E4FC5-10BA-4E18-8FA1-9CE13A9C5ACE}" srcOrd="4" destOrd="0" presId="urn:microsoft.com/office/officeart/2008/layout/VerticalAccentList"/>
    <dgm:cxn modelId="{46EB0E26-0806-40F2-BC5B-21C40CA4C95E}" type="presParOf" srcId="{9C1E4FC5-10BA-4E18-8FA1-9CE13A9C5ACE}" destId="{8CC50D8C-444C-4E5C-8AE9-C85046B6C38B}" srcOrd="0" destOrd="0" presId="urn:microsoft.com/office/officeart/2008/layout/VerticalAccentList"/>
    <dgm:cxn modelId="{DC574151-F7A3-40F7-AFB9-01422EF7A6A9}" type="presParOf" srcId="{9C1E4FC5-10BA-4E18-8FA1-9CE13A9C5ACE}" destId="{4B9FA96D-F47C-4E60-9E07-013D657A88C5}" srcOrd="1" destOrd="0" presId="urn:microsoft.com/office/officeart/2008/layout/VerticalAccentList"/>
    <dgm:cxn modelId="{FBA29CFE-6EA9-4745-85B2-B05E022890D1}" type="presParOf" srcId="{9C1E4FC5-10BA-4E18-8FA1-9CE13A9C5ACE}" destId="{19C54090-4400-4499-942E-2A14BAADE33C}" srcOrd="2" destOrd="0" presId="urn:microsoft.com/office/officeart/2008/layout/VerticalAccentList"/>
    <dgm:cxn modelId="{3B91B0E2-6AFE-4D0A-9901-FD5EB3F6A98C}" type="presParOf" srcId="{9C1E4FC5-10BA-4E18-8FA1-9CE13A9C5ACE}" destId="{7D9237D4-E231-479C-A32F-B77079A4E8B4}" srcOrd="3" destOrd="0" presId="urn:microsoft.com/office/officeart/2008/layout/VerticalAccentList"/>
    <dgm:cxn modelId="{66902972-5B2D-4EAF-A0A3-C98211F8FE5A}" type="presParOf" srcId="{9C1E4FC5-10BA-4E18-8FA1-9CE13A9C5ACE}" destId="{F4AB64B4-804E-4C73-BFD6-55968D556577}" srcOrd="4" destOrd="0" presId="urn:microsoft.com/office/officeart/2008/layout/VerticalAccentList"/>
    <dgm:cxn modelId="{8FBBA30D-B927-4F1B-8EFC-3286E08F6049}" type="presParOf" srcId="{9C1E4FC5-10BA-4E18-8FA1-9CE13A9C5ACE}" destId="{0B4763DB-826E-4637-9F59-71F58F2AE14E}" srcOrd="5" destOrd="0" presId="urn:microsoft.com/office/officeart/2008/layout/VerticalAccentList"/>
    <dgm:cxn modelId="{427FC5B3-9049-40FD-AFD0-50E498DCBED6}" type="presParOf" srcId="{9C1E4FC5-10BA-4E18-8FA1-9CE13A9C5ACE}" destId="{2A46A7B0-7F6D-4291-9920-1F5948EEAE85}" srcOrd="6" destOrd="0" presId="urn:microsoft.com/office/officeart/2008/layout/VerticalAccentList"/>
    <dgm:cxn modelId="{CC4C0CDF-5955-438D-A93F-75F64E79F006}" type="presParOf" srcId="{9C1E4FC5-10BA-4E18-8FA1-9CE13A9C5ACE}" destId="{92AED1A9-BEBE-42F5-8888-49D19205E992}" srcOrd="7" destOrd="0" presId="urn:microsoft.com/office/officeart/2008/layout/VerticalAccentList"/>
    <dgm:cxn modelId="{665AE2DA-E0E6-41D4-A4D7-E8FA5BD1E5EF}" type="presParOf" srcId="{25DFCB9B-FBC4-4F9B-B20A-45A47A0F76E6}" destId="{A85C5FFC-ACCD-4E6C-AC81-F1985359A601}" srcOrd="5" destOrd="0" presId="urn:microsoft.com/office/officeart/2008/layout/VerticalAccentList"/>
    <dgm:cxn modelId="{E1CF75BA-B43A-4B73-88BD-F20CD960B292}" type="presParOf" srcId="{25DFCB9B-FBC4-4F9B-B20A-45A47A0F76E6}" destId="{1C69CBDD-01FF-454C-B26E-60893BA03C73}" srcOrd="6" destOrd="0" presId="urn:microsoft.com/office/officeart/2008/layout/VerticalAccentList"/>
    <dgm:cxn modelId="{4462FBFB-A0A5-4F63-AC56-A461CE7F6B05}" type="presParOf" srcId="{1C69CBDD-01FF-454C-B26E-60893BA03C73}" destId="{5CC534AA-7CDC-42FC-82B6-29DD3076A362}" srcOrd="0" destOrd="0" presId="urn:microsoft.com/office/officeart/2008/layout/VerticalAccentList"/>
    <dgm:cxn modelId="{F38A844D-C638-4930-A184-F7C90C9A426E}" type="presParOf" srcId="{25DFCB9B-FBC4-4F9B-B20A-45A47A0F76E6}" destId="{0BFA2A79-B6B9-4A02-81C2-7006EB295D00}" srcOrd="7" destOrd="0" presId="urn:microsoft.com/office/officeart/2008/layout/VerticalAccentList"/>
    <dgm:cxn modelId="{067969AD-94EF-419F-810F-BC713A6B7046}" type="presParOf" srcId="{0BFA2A79-B6B9-4A02-81C2-7006EB295D00}" destId="{748315B1-2FFE-4BF4-BF46-DA0AB8A91E11}" srcOrd="0" destOrd="0" presId="urn:microsoft.com/office/officeart/2008/layout/VerticalAccentList"/>
    <dgm:cxn modelId="{E3FAA5E8-0FB8-469D-8862-FDD7C5AFADBE}" type="presParOf" srcId="{0BFA2A79-B6B9-4A02-81C2-7006EB295D00}" destId="{6E97ABEA-8A50-4E08-9E15-F73C726DAEB6}" srcOrd="1" destOrd="0" presId="urn:microsoft.com/office/officeart/2008/layout/VerticalAccentList"/>
    <dgm:cxn modelId="{D9DCD5F0-D03D-471E-867A-0767DEA6B9E8}" type="presParOf" srcId="{0BFA2A79-B6B9-4A02-81C2-7006EB295D00}" destId="{CAB0763A-E34F-42ED-8765-D6A4CA060EE6}" srcOrd="2" destOrd="0" presId="urn:microsoft.com/office/officeart/2008/layout/VerticalAccentList"/>
    <dgm:cxn modelId="{F5629D34-C143-46F7-A65A-16F9879E5474}" type="presParOf" srcId="{0BFA2A79-B6B9-4A02-81C2-7006EB295D00}" destId="{630E15DE-75C2-4A75-A192-98C8E4F6DD61}" srcOrd="3" destOrd="0" presId="urn:microsoft.com/office/officeart/2008/layout/VerticalAccentList"/>
    <dgm:cxn modelId="{265DF95C-94D3-4C27-8B00-373AC86E69AD}" type="presParOf" srcId="{0BFA2A79-B6B9-4A02-81C2-7006EB295D00}" destId="{259D8375-285E-485E-9AD9-5EB402B7FA53}" srcOrd="4" destOrd="0" presId="urn:microsoft.com/office/officeart/2008/layout/VerticalAccentList"/>
    <dgm:cxn modelId="{228CB0A9-0DE6-43A4-BB73-6D5E54A58F52}" type="presParOf" srcId="{0BFA2A79-B6B9-4A02-81C2-7006EB295D00}" destId="{8CB0CCD5-89B2-40FA-85D9-EEF82C704770}" srcOrd="5" destOrd="0" presId="urn:microsoft.com/office/officeart/2008/layout/VerticalAccentList"/>
    <dgm:cxn modelId="{1178D498-3B01-4F3C-8701-0B3D297A3BD1}" type="presParOf" srcId="{0BFA2A79-B6B9-4A02-81C2-7006EB295D00}" destId="{55D93A90-3747-4AF8-A267-816180EF9937}" srcOrd="6" destOrd="0" presId="urn:microsoft.com/office/officeart/2008/layout/VerticalAccentList"/>
    <dgm:cxn modelId="{CF422FCC-44CB-49FF-9502-ADD29D654A6C}" type="presParOf" srcId="{0BFA2A79-B6B9-4A02-81C2-7006EB295D00}" destId="{5F3EB2EF-05DF-414F-82C2-66F6059A8E2F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475EF1-00FB-4DE2-AA86-0ABA0717F685}" type="doc">
      <dgm:prSet loTypeId="urn:microsoft.com/office/officeart/2005/8/layout/vList6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19B56A6-21E6-4FF5-B060-03A65EAB0AB2}">
      <dgm:prSet phldrT="[Text]" custT="1"/>
      <dgm:spPr/>
      <dgm:t>
        <a:bodyPr/>
        <a:lstStyle/>
        <a:p>
          <a:pPr algn="ctr"/>
          <a:r>
            <a:rPr lang="en-US" sz="2400" b="1"/>
            <a:t>Managing Staff Schedules and Performance</a:t>
          </a:r>
          <a:endParaRPr lang="en-US" sz="2400"/>
        </a:p>
      </dgm:t>
    </dgm:pt>
    <dgm:pt modelId="{6DAF471F-9160-4F92-9F38-6D3243F5E248}" type="parTrans" cxnId="{CC7B537E-A39F-4ED9-90D5-B63820355278}">
      <dgm:prSet/>
      <dgm:spPr/>
      <dgm:t>
        <a:bodyPr/>
        <a:lstStyle/>
        <a:p>
          <a:pPr algn="ctr"/>
          <a:endParaRPr lang="en-US"/>
        </a:p>
      </dgm:t>
    </dgm:pt>
    <dgm:pt modelId="{AC6D2B7C-20BF-4A33-94BB-228E1CAD0B65}" type="sibTrans" cxnId="{CC7B537E-A39F-4ED9-90D5-B63820355278}">
      <dgm:prSet/>
      <dgm:spPr/>
      <dgm:t>
        <a:bodyPr/>
        <a:lstStyle/>
        <a:p>
          <a:pPr algn="ctr"/>
          <a:endParaRPr lang="en-US"/>
        </a:p>
      </dgm:t>
    </dgm:pt>
    <dgm:pt modelId="{40A5260E-9941-4086-82E3-FE6109BC7B74}">
      <dgm:prSet phldrT="[Text]"/>
      <dgm:spPr/>
      <dgm:t>
        <a:bodyPr/>
        <a:lstStyle/>
        <a:p>
          <a:pPr algn="just"/>
          <a:r>
            <a:rPr lang="en-US"/>
            <a:t>Responsible for allocating shifts, monitoring attendance, and reviewing individual performance to ensure efficient daily store operations.</a:t>
          </a:r>
        </a:p>
      </dgm:t>
    </dgm:pt>
    <dgm:pt modelId="{CC315711-E191-4058-9B25-069A365F9981}" type="parTrans" cxnId="{A6F26D75-AA81-45FB-BE2F-7F8175566BEF}">
      <dgm:prSet/>
      <dgm:spPr/>
      <dgm:t>
        <a:bodyPr/>
        <a:lstStyle/>
        <a:p>
          <a:pPr algn="ctr"/>
          <a:endParaRPr lang="en-US"/>
        </a:p>
      </dgm:t>
    </dgm:pt>
    <dgm:pt modelId="{62A9482B-F051-4CAB-8F30-2269549A71B6}" type="sibTrans" cxnId="{A6F26D75-AA81-45FB-BE2F-7F8175566BEF}">
      <dgm:prSet/>
      <dgm:spPr/>
      <dgm:t>
        <a:bodyPr/>
        <a:lstStyle/>
        <a:p>
          <a:pPr algn="ctr"/>
          <a:endParaRPr lang="en-US"/>
        </a:p>
      </dgm:t>
    </dgm:pt>
    <dgm:pt modelId="{FAB2AFDB-635A-4F0A-B92C-EA448DC13EE5}">
      <dgm:prSet phldrT="[Text]" custT="1"/>
      <dgm:spPr/>
      <dgm:t>
        <a:bodyPr/>
        <a:lstStyle/>
        <a:p>
          <a:pPr algn="ctr"/>
          <a:r>
            <a:rPr lang="en-US" sz="2000" b="1"/>
            <a:t>Handling Customer Complaints and Escalations</a:t>
          </a:r>
          <a:endParaRPr lang="en-US" sz="2000"/>
        </a:p>
      </dgm:t>
    </dgm:pt>
    <dgm:pt modelId="{C1B2F97F-BB65-4241-8B9A-4B23DB98174F}" type="parTrans" cxnId="{1E58D541-B9D5-4419-BF2B-3F92FEAA5488}">
      <dgm:prSet/>
      <dgm:spPr/>
      <dgm:t>
        <a:bodyPr/>
        <a:lstStyle/>
        <a:p>
          <a:pPr algn="ctr"/>
          <a:endParaRPr lang="en-US"/>
        </a:p>
      </dgm:t>
    </dgm:pt>
    <dgm:pt modelId="{DC1FA950-D5F6-4E69-B369-0DB06CC66228}" type="sibTrans" cxnId="{1E58D541-B9D5-4419-BF2B-3F92FEAA5488}">
      <dgm:prSet/>
      <dgm:spPr/>
      <dgm:t>
        <a:bodyPr/>
        <a:lstStyle/>
        <a:p>
          <a:pPr algn="ctr"/>
          <a:endParaRPr lang="en-US"/>
        </a:p>
      </dgm:t>
    </dgm:pt>
    <dgm:pt modelId="{E3E72D88-79A7-4DF6-879F-4B869B578606}">
      <dgm:prSet phldrT="[Text]"/>
      <dgm:spPr/>
      <dgm:t>
        <a:bodyPr/>
        <a:lstStyle/>
        <a:p>
          <a:pPr algn="just"/>
          <a:r>
            <a:rPr lang="en-US"/>
            <a:t>Resolves customer issues professionally, manages escalations calmly, and ensures customer satisfaction is maintained at all times.</a:t>
          </a:r>
        </a:p>
      </dgm:t>
    </dgm:pt>
    <dgm:pt modelId="{12D14377-B523-46FA-A98D-F3A96C8C727C}" type="parTrans" cxnId="{6BF144EC-AB5D-4B2B-9DFB-F87E90637D18}">
      <dgm:prSet/>
      <dgm:spPr/>
      <dgm:t>
        <a:bodyPr/>
        <a:lstStyle/>
        <a:p>
          <a:pPr algn="ctr"/>
          <a:endParaRPr lang="en-US"/>
        </a:p>
      </dgm:t>
    </dgm:pt>
    <dgm:pt modelId="{51286795-9269-494C-800D-D88961E45006}" type="sibTrans" cxnId="{6BF144EC-AB5D-4B2B-9DFB-F87E90637D18}">
      <dgm:prSet/>
      <dgm:spPr/>
      <dgm:t>
        <a:bodyPr/>
        <a:lstStyle/>
        <a:p>
          <a:pPr algn="ctr"/>
          <a:endParaRPr lang="en-US"/>
        </a:p>
      </dgm:t>
    </dgm:pt>
    <dgm:pt modelId="{F102CBCC-14EF-4709-AA06-E68F90473DD2}">
      <dgm:prSet/>
      <dgm:spPr/>
      <dgm:t>
        <a:bodyPr/>
        <a:lstStyle/>
        <a:p>
          <a:pPr algn="just"/>
          <a:endParaRPr lang="en-US"/>
        </a:p>
      </dgm:t>
    </dgm:pt>
    <dgm:pt modelId="{23403B9E-A93C-4A3A-B5F5-F9A39F1618A6}" type="parTrans" cxnId="{8BAC770E-59D3-4F55-8B07-B2384D67D87F}">
      <dgm:prSet/>
      <dgm:spPr/>
      <dgm:t>
        <a:bodyPr/>
        <a:lstStyle/>
        <a:p>
          <a:pPr algn="ctr"/>
          <a:endParaRPr lang="en-US"/>
        </a:p>
      </dgm:t>
    </dgm:pt>
    <dgm:pt modelId="{A694E340-EC65-4DE3-8E8D-0184A258AD23}" type="sibTrans" cxnId="{8BAC770E-59D3-4F55-8B07-B2384D67D87F}">
      <dgm:prSet/>
      <dgm:spPr/>
      <dgm:t>
        <a:bodyPr/>
        <a:lstStyle/>
        <a:p>
          <a:pPr algn="ctr"/>
          <a:endParaRPr lang="en-US"/>
        </a:p>
      </dgm:t>
    </dgm:pt>
    <dgm:pt modelId="{FE32FB10-8F1D-40FE-8BB8-363DFFCD3C5B}">
      <dgm:prSet custT="1"/>
      <dgm:spPr/>
      <dgm:t>
        <a:bodyPr/>
        <a:lstStyle/>
        <a:p>
          <a:pPr algn="ctr"/>
          <a:r>
            <a:rPr lang="en-US" sz="2400" b="1"/>
            <a:t>Supporting Store Targets and Compliance</a:t>
          </a:r>
          <a:endParaRPr lang="en-US" sz="2400"/>
        </a:p>
      </dgm:t>
    </dgm:pt>
    <dgm:pt modelId="{35D51070-9CF0-4EF5-91AC-BF040104B380}" type="parTrans" cxnId="{6FCB1C82-C303-42C4-8A4F-561C29D76734}">
      <dgm:prSet/>
      <dgm:spPr/>
      <dgm:t>
        <a:bodyPr/>
        <a:lstStyle/>
        <a:p>
          <a:pPr algn="ctr"/>
          <a:endParaRPr lang="en-US"/>
        </a:p>
      </dgm:t>
    </dgm:pt>
    <dgm:pt modelId="{5CCAE7A2-B705-49E9-9879-5464EBE62854}" type="sibTrans" cxnId="{6FCB1C82-C303-42C4-8A4F-561C29D76734}">
      <dgm:prSet/>
      <dgm:spPr/>
      <dgm:t>
        <a:bodyPr/>
        <a:lstStyle/>
        <a:p>
          <a:pPr algn="ctr"/>
          <a:endParaRPr lang="en-US"/>
        </a:p>
      </dgm:t>
    </dgm:pt>
    <dgm:pt modelId="{B6CB21F0-9C58-479F-9412-C774A01A0541}">
      <dgm:prSet/>
      <dgm:spPr/>
      <dgm:t>
        <a:bodyPr/>
        <a:lstStyle/>
        <a:p>
          <a:pPr algn="just"/>
          <a:r>
            <a:rPr lang="en-US"/>
            <a:t>Ensures compliance with company policies, health and safety standards, and supports achievement of sales and service targets (</a:t>
          </a:r>
          <a:r>
            <a:rPr lang="en-US" err="1"/>
            <a:t>Sirju</a:t>
          </a:r>
          <a:r>
            <a:rPr lang="en-US"/>
            <a:t>, 2024).</a:t>
          </a:r>
        </a:p>
      </dgm:t>
    </dgm:pt>
    <dgm:pt modelId="{C60B3DAD-CC2A-433E-819E-0D063B1B5732}" type="parTrans" cxnId="{5CFB9EEB-A488-4A8C-AE52-72A2D50A8E89}">
      <dgm:prSet/>
      <dgm:spPr/>
      <dgm:t>
        <a:bodyPr/>
        <a:lstStyle/>
        <a:p>
          <a:pPr algn="ctr"/>
          <a:endParaRPr lang="en-US"/>
        </a:p>
      </dgm:t>
    </dgm:pt>
    <dgm:pt modelId="{E8AF5D40-E245-4A8F-88A2-84CA84E72625}" type="sibTrans" cxnId="{5CFB9EEB-A488-4A8C-AE52-72A2D50A8E89}">
      <dgm:prSet/>
      <dgm:spPr/>
      <dgm:t>
        <a:bodyPr/>
        <a:lstStyle/>
        <a:p>
          <a:pPr algn="ctr"/>
          <a:endParaRPr lang="en-US"/>
        </a:p>
      </dgm:t>
    </dgm:pt>
    <dgm:pt modelId="{198DBBB2-B4BD-4A52-BFB7-C6792D5A234A}" type="pres">
      <dgm:prSet presAssocID="{78475EF1-00FB-4DE2-AA86-0ABA0717F685}" presName="Name0" presStyleCnt="0">
        <dgm:presLayoutVars>
          <dgm:dir/>
          <dgm:animLvl val="lvl"/>
          <dgm:resizeHandles/>
        </dgm:presLayoutVars>
      </dgm:prSet>
      <dgm:spPr/>
    </dgm:pt>
    <dgm:pt modelId="{8D428147-6B71-40C1-ACEE-0E8640117000}" type="pres">
      <dgm:prSet presAssocID="{419B56A6-21E6-4FF5-B060-03A65EAB0AB2}" presName="linNode" presStyleCnt="0"/>
      <dgm:spPr/>
    </dgm:pt>
    <dgm:pt modelId="{35482C5A-0D3F-4637-B826-CC160E47D168}" type="pres">
      <dgm:prSet presAssocID="{419B56A6-21E6-4FF5-B060-03A65EAB0AB2}" presName="parentShp" presStyleLbl="node1" presStyleIdx="0" presStyleCnt="3" custLinFactNeighborX="-4336" custLinFactNeighborY="-10492">
        <dgm:presLayoutVars>
          <dgm:bulletEnabled val="1"/>
        </dgm:presLayoutVars>
      </dgm:prSet>
      <dgm:spPr/>
    </dgm:pt>
    <dgm:pt modelId="{2C600028-81BB-43AC-8922-B2682544390B}" type="pres">
      <dgm:prSet presAssocID="{419B56A6-21E6-4FF5-B060-03A65EAB0AB2}" presName="childShp" presStyleLbl="bgAccFollowNode1" presStyleIdx="0" presStyleCnt="3">
        <dgm:presLayoutVars>
          <dgm:bulletEnabled val="1"/>
        </dgm:presLayoutVars>
      </dgm:prSet>
      <dgm:spPr/>
    </dgm:pt>
    <dgm:pt modelId="{54181092-6D27-4D75-ACB4-9F186BAD83FA}" type="pres">
      <dgm:prSet presAssocID="{AC6D2B7C-20BF-4A33-94BB-228E1CAD0B65}" presName="spacing" presStyleCnt="0"/>
      <dgm:spPr/>
    </dgm:pt>
    <dgm:pt modelId="{0B6D7A56-9A2C-4572-8005-A7C5E37BE2CF}" type="pres">
      <dgm:prSet presAssocID="{FAB2AFDB-635A-4F0A-B92C-EA448DC13EE5}" presName="linNode" presStyleCnt="0"/>
      <dgm:spPr/>
    </dgm:pt>
    <dgm:pt modelId="{E7850B98-7CE3-46AA-A25C-67483BD871CB}" type="pres">
      <dgm:prSet presAssocID="{FAB2AFDB-635A-4F0A-B92C-EA448DC13EE5}" presName="parentShp" presStyleLbl="node1" presStyleIdx="1" presStyleCnt="3">
        <dgm:presLayoutVars>
          <dgm:bulletEnabled val="1"/>
        </dgm:presLayoutVars>
      </dgm:prSet>
      <dgm:spPr/>
    </dgm:pt>
    <dgm:pt modelId="{68FA1BEC-EB4B-4505-807A-5B4464493285}" type="pres">
      <dgm:prSet presAssocID="{FAB2AFDB-635A-4F0A-B92C-EA448DC13EE5}" presName="childShp" presStyleLbl="bgAccFollowNode1" presStyleIdx="1" presStyleCnt="3">
        <dgm:presLayoutVars>
          <dgm:bulletEnabled val="1"/>
        </dgm:presLayoutVars>
      </dgm:prSet>
      <dgm:spPr/>
    </dgm:pt>
    <dgm:pt modelId="{22010768-C9AB-4BBC-907C-FAF5BD893522}" type="pres">
      <dgm:prSet presAssocID="{DC1FA950-D5F6-4E69-B369-0DB06CC66228}" presName="spacing" presStyleCnt="0"/>
      <dgm:spPr/>
    </dgm:pt>
    <dgm:pt modelId="{0DBC0BFB-9426-4291-BD1E-AE7F57999498}" type="pres">
      <dgm:prSet presAssocID="{FE32FB10-8F1D-40FE-8BB8-363DFFCD3C5B}" presName="linNode" presStyleCnt="0"/>
      <dgm:spPr/>
    </dgm:pt>
    <dgm:pt modelId="{6D4D7DF0-7123-4F41-9F9C-4BF160974A8D}" type="pres">
      <dgm:prSet presAssocID="{FE32FB10-8F1D-40FE-8BB8-363DFFCD3C5B}" presName="parentShp" presStyleLbl="node1" presStyleIdx="2" presStyleCnt="3">
        <dgm:presLayoutVars>
          <dgm:bulletEnabled val="1"/>
        </dgm:presLayoutVars>
      </dgm:prSet>
      <dgm:spPr/>
    </dgm:pt>
    <dgm:pt modelId="{9B23C904-1EBA-496D-A941-96D25B45DB8D}" type="pres">
      <dgm:prSet presAssocID="{FE32FB10-8F1D-40FE-8BB8-363DFFCD3C5B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8BAC770E-59D3-4F55-8B07-B2384D67D87F}" srcId="{FAB2AFDB-635A-4F0A-B92C-EA448DC13EE5}" destId="{F102CBCC-14EF-4709-AA06-E68F90473DD2}" srcOrd="1" destOrd="0" parTransId="{23403B9E-A93C-4A3A-B5F5-F9A39F1618A6}" sibTransId="{A694E340-EC65-4DE3-8E8D-0184A258AD23}"/>
    <dgm:cxn modelId="{C11A6319-1D15-4F89-AC6E-FFAE91E19D50}" type="presOf" srcId="{E3E72D88-79A7-4DF6-879F-4B869B578606}" destId="{68FA1BEC-EB4B-4505-807A-5B4464493285}" srcOrd="0" destOrd="0" presId="urn:microsoft.com/office/officeart/2005/8/layout/vList6"/>
    <dgm:cxn modelId="{EA68C860-0436-427E-A1E4-027D160D1D29}" type="presOf" srcId="{FAB2AFDB-635A-4F0A-B92C-EA448DC13EE5}" destId="{E7850B98-7CE3-46AA-A25C-67483BD871CB}" srcOrd="0" destOrd="0" presId="urn:microsoft.com/office/officeart/2005/8/layout/vList6"/>
    <dgm:cxn modelId="{1E58D541-B9D5-4419-BF2B-3F92FEAA5488}" srcId="{78475EF1-00FB-4DE2-AA86-0ABA0717F685}" destId="{FAB2AFDB-635A-4F0A-B92C-EA448DC13EE5}" srcOrd="1" destOrd="0" parTransId="{C1B2F97F-BB65-4241-8B9A-4B23DB98174F}" sibTransId="{DC1FA950-D5F6-4E69-B369-0DB06CC66228}"/>
    <dgm:cxn modelId="{2197C54F-FFC7-4D0E-8D70-39B0AB75B788}" type="presOf" srcId="{419B56A6-21E6-4FF5-B060-03A65EAB0AB2}" destId="{35482C5A-0D3F-4637-B826-CC160E47D168}" srcOrd="0" destOrd="0" presId="urn:microsoft.com/office/officeart/2005/8/layout/vList6"/>
    <dgm:cxn modelId="{A6F26D75-AA81-45FB-BE2F-7F8175566BEF}" srcId="{419B56A6-21E6-4FF5-B060-03A65EAB0AB2}" destId="{40A5260E-9941-4086-82E3-FE6109BC7B74}" srcOrd="0" destOrd="0" parTransId="{CC315711-E191-4058-9B25-069A365F9981}" sibTransId="{62A9482B-F051-4CAB-8F30-2269549A71B6}"/>
    <dgm:cxn modelId="{4BF71C57-32A5-4495-8E8A-167D7936C0BF}" type="presOf" srcId="{40A5260E-9941-4086-82E3-FE6109BC7B74}" destId="{2C600028-81BB-43AC-8922-B2682544390B}" srcOrd="0" destOrd="0" presId="urn:microsoft.com/office/officeart/2005/8/layout/vList6"/>
    <dgm:cxn modelId="{CC7B537E-A39F-4ED9-90D5-B63820355278}" srcId="{78475EF1-00FB-4DE2-AA86-0ABA0717F685}" destId="{419B56A6-21E6-4FF5-B060-03A65EAB0AB2}" srcOrd="0" destOrd="0" parTransId="{6DAF471F-9160-4F92-9F38-6D3243F5E248}" sibTransId="{AC6D2B7C-20BF-4A33-94BB-228E1CAD0B65}"/>
    <dgm:cxn modelId="{6FCB1C82-C303-42C4-8A4F-561C29D76734}" srcId="{78475EF1-00FB-4DE2-AA86-0ABA0717F685}" destId="{FE32FB10-8F1D-40FE-8BB8-363DFFCD3C5B}" srcOrd="2" destOrd="0" parTransId="{35D51070-9CF0-4EF5-91AC-BF040104B380}" sibTransId="{5CCAE7A2-B705-49E9-9879-5464EBE62854}"/>
    <dgm:cxn modelId="{D4F068C8-A873-46AA-B5FC-910E09E46478}" type="presOf" srcId="{F102CBCC-14EF-4709-AA06-E68F90473DD2}" destId="{68FA1BEC-EB4B-4505-807A-5B4464493285}" srcOrd="0" destOrd="1" presId="urn:microsoft.com/office/officeart/2005/8/layout/vList6"/>
    <dgm:cxn modelId="{9B07A1C9-1A8C-468C-A74A-2515520EE0CA}" type="presOf" srcId="{FE32FB10-8F1D-40FE-8BB8-363DFFCD3C5B}" destId="{6D4D7DF0-7123-4F41-9F9C-4BF160974A8D}" srcOrd="0" destOrd="0" presId="urn:microsoft.com/office/officeart/2005/8/layout/vList6"/>
    <dgm:cxn modelId="{F9C1CCE7-0D6A-47C6-8665-802D97CA532D}" type="presOf" srcId="{78475EF1-00FB-4DE2-AA86-0ABA0717F685}" destId="{198DBBB2-B4BD-4A52-BFB7-C6792D5A234A}" srcOrd="0" destOrd="0" presId="urn:microsoft.com/office/officeart/2005/8/layout/vList6"/>
    <dgm:cxn modelId="{812065E9-7A50-4268-94DC-57761CBC42B6}" type="presOf" srcId="{B6CB21F0-9C58-479F-9412-C774A01A0541}" destId="{9B23C904-1EBA-496D-A941-96D25B45DB8D}" srcOrd="0" destOrd="0" presId="urn:microsoft.com/office/officeart/2005/8/layout/vList6"/>
    <dgm:cxn modelId="{5CFB9EEB-A488-4A8C-AE52-72A2D50A8E89}" srcId="{FE32FB10-8F1D-40FE-8BB8-363DFFCD3C5B}" destId="{B6CB21F0-9C58-479F-9412-C774A01A0541}" srcOrd="0" destOrd="0" parTransId="{C60B3DAD-CC2A-433E-819E-0D063B1B5732}" sibTransId="{E8AF5D40-E245-4A8F-88A2-84CA84E72625}"/>
    <dgm:cxn modelId="{6BF144EC-AB5D-4B2B-9DFB-F87E90637D18}" srcId="{FAB2AFDB-635A-4F0A-B92C-EA448DC13EE5}" destId="{E3E72D88-79A7-4DF6-879F-4B869B578606}" srcOrd="0" destOrd="0" parTransId="{12D14377-B523-46FA-A98D-F3A96C8C727C}" sibTransId="{51286795-9269-494C-800D-D88961E45006}"/>
    <dgm:cxn modelId="{AEFF6710-E847-42B8-BD0F-8F8FA9382510}" type="presParOf" srcId="{198DBBB2-B4BD-4A52-BFB7-C6792D5A234A}" destId="{8D428147-6B71-40C1-ACEE-0E8640117000}" srcOrd="0" destOrd="0" presId="urn:microsoft.com/office/officeart/2005/8/layout/vList6"/>
    <dgm:cxn modelId="{F1880677-E6AB-4397-B2EB-7B11F7143BF4}" type="presParOf" srcId="{8D428147-6B71-40C1-ACEE-0E8640117000}" destId="{35482C5A-0D3F-4637-B826-CC160E47D168}" srcOrd="0" destOrd="0" presId="urn:microsoft.com/office/officeart/2005/8/layout/vList6"/>
    <dgm:cxn modelId="{C322E084-66F9-47E3-B5A5-202FCC5B55C9}" type="presParOf" srcId="{8D428147-6B71-40C1-ACEE-0E8640117000}" destId="{2C600028-81BB-43AC-8922-B2682544390B}" srcOrd="1" destOrd="0" presId="urn:microsoft.com/office/officeart/2005/8/layout/vList6"/>
    <dgm:cxn modelId="{917EDB87-4568-4794-8C96-A3EF7E7A43D4}" type="presParOf" srcId="{198DBBB2-B4BD-4A52-BFB7-C6792D5A234A}" destId="{54181092-6D27-4D75-ACB4-9F186BAD83FA}" srcOrd="1" destOrd="0" presId="urn:microsoft.com/office/officeart/2005/8/layout/vList6"/>
    <dgm:cxn modelId="{69EC7262-C854-4E6B-98D8-3EF5D8116542}" type="presParOf" srcId="{198DBBB2-B4BD-4A52-BFB7-C6792D5A234A}" destId="{0B6D7A56-9A2C-4572-8005-A7C5E37BE2CF}" srcOrd="2" destOrd="0" presId="urn:microsoft.com/office/officeart/2005/8/layout/vList6"/>
    <dgm:cxn modelId="{0F5B7F90-BD4A-46E3-B0B8-575417AC272B}" type="presParOf" srcId="{0B6D7A56-9A2C-4572-8005-A7C5E37BE2CF}" destId="{E7850B98-7CE3-46AA-A25C-67483BD871CB}" srcOrd="0" destOrd="0" presId="urn:microsoft.com/office/officeart/2005/8/layout/vList6"/>
    <dgm:cxn modelId="{5E5330BE-CCDC-4D31-B091-C341355B5DBD}" type="presParOf" srcId="{0B6D7A56-9A2C-4572-8005-A7C5E37BE2CF}" destId="{68FA1BEC-EB4B-4505-807A-5B4464493285}" srcOrd="1" destOrd="0" presId="urn:microsoft.com/office/officeart/2005/8/layout/vList6"/>
    <dgm:cxn modelId="{BAB561CA-404A-4A14-8A1B-245997C47BA6}" type="presParOf" srcId="{198DBBB2-B4BD-4A52-BFB7-C6792D5A234A}" destId="{22010768-C9AB-4BBC-907C-FAF5BD893522}" srcOrd="3" destOrd="0" presId="urn:microsoft.com/office/officeart/2005/8/layout/vList6"/>
    <dgm:cxn modelId="{67A726FE-CC0E-498E-93C5-508DF857405A}" type="presParOf" srcId="{198DBBB2-B4BD-4A52-BFB7-C6792D5A234A}" destId="{0DBC0BFB-9426-4291-BD1E-AE7F57999498}" srcOrd="4" destOrd="0" presId="urn:microsoft.com/office/officeart/2005/8/layout/vList6"/>
    <dgm:cxn modelId="{11CF4DA9-E3A9-4788-B191-4A481F5C116C}" type="presParOf" srcId="{0DBC0BFB-9426-4291-BD1E-AE7F57999498}" destId="{6D4D7DF0-7123-4F41-9F9C-4BF160974A8D}" srcOrd="0" destOrd="0" presId="urn:microsoft.com/office/officeart/2005/8/layout/vList6"/>
    <dgm:cxn modelId="{3A09F3D2-D18D-4F6F-9B48-79295E3399EF}" type="presParOf" srcId="{0DBC0BFB-9426-4291-BD1E-AE7F57999498}" destId="{9B23C904-1EBA-496D-A941-96D25B45DB8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B0C95B-5165-4380-B2EA-75D6A07AFA99}" type="doc">
      <dgm:prSet loTypeId="urn:microsoft.com/office/officeart/2005/8/layout/lProcess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87C784-75E5-42E6-93F3-D7FEE0AFE01C}">
      <dgm:prSet phldrT="[Text]"/>
      <dgm:spPr/>
      <dgm:t>
        <a:bodyPr/>
        <a:lstStyle/>
        <a:p>
          <a:r>
            <a:rPr lang="en-US" b="1"/>
            <a:t>Focus on Self-Development and Personal Growth</a:t>
          </a:r>
          <a:endParaRPr lang="en-US"/>
        </a:p>
      </dgm:t>
    </dgm:pt>
    <dgm:pt modelId="{4F7CD95D-1A20-4DB5-A6A6-FD67A96A3D98}" type="parTrans" cxnId="{287BA740-CD12-44BC-A9C9-1BEA02AA954D}">
      <dgm:prSet/>
      <dgm:spPr/>
      <dgm:t>
        <a:bodyPr/>
        <a:lstStyle/>
        <a:p>
          <a:endParaRPr lang="en-US"/>
        </a:p>
      </dgm:t>
    </dgm:pt>
    <dgm:pt modelId="{B3169340-33FA-40AF-8A34-E39F53D977D8}" type="sibTrans" cxnId="{287BA740-CD12-44BC-A9C9-1BEA02AA954D}">
      <dgm:prSet/>
      <dgm:spPr/>
      <dgm:t>
        <a:bodyPr/>
        <a:lstStyle/>
        <a:p>
          <a:endParaRPr lang="en-US"/>
        </a:p>
      </dgm:t>
    </dgm:pt>
    <dgm:pt modelId="{B864493A-5DAC-4E56-B555-1FB984A90054}">
      <dgm:prSet phldrT="[Text]"/>
      <dgm:spPr/>
      <dgm:t>
        <a:bodyPr/>
        <a:lstStyle/>
        <a:p>
          <a:r>
            <a:rPr lang="en-US"/>
            <a:t>Humanist learning theory </a:t>
          </a:r>
          <a:r>
            <a:rPr lang="en-US" err="1"/>
            <a:t>emphasises</a:t>
          </a:r>
          <a:r>
            <a:rPr lang="en-US"/>
            <a:t> personal development, self-motivation, and fulfilment at work</a:t>
          </a:r>
        </a:p>
      </dgm:t>
    </dgm:pt>
    <dgm:pt modelId="{7F3BA367-9A09-4CF9-B4E3-71E5DDFBDEC1}" type="parTrans" cxnId="{8D82A4A1-D8A5-4A38-B762-29641BF0C69A}">
      <dgm:prSet/>
      <dgm:spPr/>
      <dgm:t>
        <a:bodyPr/>
        <a:lstStyle/>
        <a:p>
          <a:endParaRPr lang="en-US"/>
        </a:p>
      </dgm:t>
    </dgm:pt>
    <dgm:pt modelId="{241B7D60-9B54-4FF9-B32F-27A95FE833B7}" type="sibTrans" cxnId="{8D82A4A1-D8A5-4A38-B762-29641BF0C69A}">
      <dgm:prSet/>
      <dgm:spPr/>
      <dgm:t>
        <a:bodyPr/>
        <a:lstStyle/>
        <a:p>
          <a:endParaRPr lang="en-US"/>
        </a:p>
      </dgm:t>
    </dgm:pt>
    <dgm:pt modelId="{D3894EE6-D2AC-4D6E-94FA-D726D2253B12}">
      <dgm:prSet phldrT="[Text]"/>
      <dgm:spPr/>
      <dgm:t>
        <a:bodyPr/>
        <a:lstStyle/>
        <a:p>
          <a:r>
            <a:rPr lang="en-US" b="1"/>
            <a:t>Learning Through Mentoring and On-the-Job Experience</a:t>
          </a:r>
          <a:endParaRPr lang="en-US"/>
        </a:p>
      </dgm:t>
    </dgm:pt>
    <dgm:pt modelId="{D2340B20-7BA9-4AB5-828B-ADF949909277}" type="parTrans" cxnId="{C700BCD5-531D-472F-AC65-9A7AA5003BAD}">
      <dgm:prSet/>
      <dgm:spPr/>
      <dgm:t>
        <a:bodyPr/>
        <a:lstStyle/>
        <a:p>
          <a:endParaRPr lang="en-US"/>
        </a:p>
      </dgm:t>
    </dgm:pt>
    <dgm:pt modelId="{548F2CEB-B06E-4DF2-AC0E-91A2974E2747}" type="sibTrans" cxnId="{C700BCD5-531D-472F-AC65-9A7AA5003BAD}">
      <dgm:prSet/>
      <dgm:spPr/>
      <dgm:t>
        <a:bodyPr/>
        <a:lstStyle/>
        <a:p>
          <a:endParaRPr lang="en-US"/>
        </a:p>
      </dgm:t>
    </dgm:pt>
    <dgm:pt modelId="{B4F65648-3489-4555-9E85-1857964D3332}">
      <dgm:prSet phldrT="[Text]"/>
      <dgm:spPr>
        <a:solidFill>
          <a:schemeClr val="tx2">
            <a:lumMod val="25000"/>
          </a:schemeClr>
        </a:solidFill>
      </dgm:spPr>
      <dgm:t>
        <a:bodyPr/>
        <a:lstStyle/>
        <a:p>
          <a:r>
            <a:rPr lang="en-US"/>
            <a:t>Employees learn effectively through real experiences, coaching, and reflection during daily tasks.</a:t>
          </a:r>
        </a:p>
      </dgm:t>
    </dgm:pt>
    <dgm:pt modelId="{A9737DA7-2F65-4D2F-AF3C-A5FD01A09FB6}" type="parTrans" cxnId="{5B262FAB-87BF-444B-97FB-C6C1E3A1C758}">
      <dgm:prSet/>
      <dgm:spPr/>
      <dgm:t>
        <a:bodyPr/>
        <a:lstStyle/>
        <a:p>
          <a:endParaRPr lang="en-US"/>
        </a:p>
      </dgm:t>
    </dgm:pt>
    <dgm:pt modelId="{3D82F4B3-AC4E-404A-B4AF-8A97DCE19306}" type="sibTrans" cxnId="{5B262FAB-87BF-444B-97FB-C6C1E3A1C758}">
      <dgm:prSet/>
      <dgm:spPr/>
      <dgm:t>
        <a:bodyPr/>
        <a:lstStyle/>
        <a:p>
          <a:endParaRPr lang="en-US"/>
        </a:p>
      </dgm:t>
    </dgm:pt>
    <dgm:pt modelId="{CC4953D4-D9B4-4D49-8D62-E289665389EE}">
      <dgm:prSet phldrT="[Text]"/>
      <dgm:spPr/>
      <dgm:t>
        <a:bodyPr/>
        <a:lstStyle/>
        <a:p>
          <a:r>
            <a:rPr lang="en-US" b="1"/>
            <a:t>Builds Confidence, Motivation, and Engagement</a:t>
          </a:r>
          <a:endParaRPr lang="en-US"/>
        </a:p>
      </dgm:t>
    </dgm:pt>
    <dgm:pt modelId="{E9B99DDE-ACA8-4718-97ED-E1E7D7885E49}" type="parTrans" cxnId="{6FDD840D-58D3-41C1-9272-08B5A6D3421E}">
      <dgm:prSet/>
      <dgm:spPr/>
      <dgm:t>
        <a:bodyPr/>
        <a:lstStyle/>
        <a:p>
          <a:endParaRPr lang="en-US"/>
        </a:p>
      </dgm:t>
    </dgm:pt>
    <dgm:pt modelId="{710A14CF-D9DA-47C2-B6DA-AFA47D52F87F}" type="sibTrans" cxnId="{6FDD840D-58D3-41C1-9272-08B5A6D3421E}">
      <dgm:prSet/>
      <dgm:spPr/>
      <dgm:t>
        <a:bodyPr/>
        <a:lstStyle/>
        <a:p>
          <a:endParaRPr lang="en-US"/>
        </a:p>
      </dgm:t>
    </dgm:pt>
    <dgm:pt modelId="{78BC6066-0201-4374-94C6-A205FD17105E}">
      <dgm:prSet/>
      <dgm:spPr>
        <a:solidFill>
          <a:schemeClr val="bg2">
            <a:lumMod val="75000"/>
            <a:lumOff val="25000"/>
          </a:schemeClr>
        </a:solidFill>
      </dgm:spPr>
      <dgm:t>
        <a:bodyPr/>
        <a:lstStyle/>
        <a:p>
          <a:r>
            <a:rPr lang="en-US"/>
            <a:t>Experiential learning increases confidence, job satisfaction, and long-term employee engagement (Mcleod, 2023).</a:t>
          </a:r>
        </a:p>
      </dgm:t>
    </dgm:pt>
    <dgm:pt modelId="{22258664-17DF-4D22-9BEB-B88E92BA2326}" type="parTrans" cxnId="{98FA7167-489D-4433-A4B3-81DB9D539F2B}">
      <dgm:prSet/>
      <dgm:spPr/>
      <dgm:t>
        <a:bodyPr/>
        <a:lstStyle/>
        <a:p>
          <a:endParaRPr lang="en-US"/>
        </a:p>
      </dgm:t>
    </dgm:pt>
    <dgm:pt modelId="{766ECD52-EBCA-4F64-81F1-FEEA530D98DF}" type="sibTrans" cxnId="{98FA7167-489D-4433-A4B3-81DB9D539F2B}">
      <dgm:prSet/>
      <dgm:spPr/>
      <dgm:t>
        <a:bodyPr/>
        <a:lstStyle/>
        <a:p>
          <a:endParaRPr lang="en-US"/>
        </a:p>
      </dgm:t>
    </dgm:pt>
    <dgm:pt modelId="{F7474602-5F76-48D0-868E-DCFDD6D97C86}" type="pres">
      <dgm:prSet presAssocID="{52B0C95B-5165-4380-B2EA-75D6A07AFA99}" presName="theList" presStyleCnt="0">
        <dgm:presLayoutVars>
          <dgm:dir/>
          <dgm:animLvl val="lvl"/>
          <dgm:resizeHandles val="exact"/>
        </dgm:presLayoutVars>
      </dgm:prSet>
      <dgm:spPr/>
    </dgm:pt>
    <dgm:pt modelId="{F484F251-F193-454B-938E-0F71B5CEE579}" type="pres">
      <dgm:prSet presAssocID="{E087C784-75E5-42E6-93F3-D7FEE0AFE01C}" presName="compNode" presStyleCnt="0"/>
      <dgm:spPr/>
    </dgm:pt>
    <dgm:pt modelId="{7A5354DE-778D-466C-BC39-15F4C42338E6}" type="pres">
      <dgm:prSet presAssocID="{E087C784-75E5-42E6-93F3-D7FEE0AFE01C}" presName="aNode" presStyleLbl="bgShp" presStyleIdx="0" presStyleCnt="3"/>
      <dgm:spPr/>
    </dgm:pt>
    <dgm:pt modelId="{6FAF5E99-B22D-47A1-981A-8E8271A3A31A}" type="pres">
      <dgm:prSet presAssocID="{E087C784-75E5-42E6-93F3-D7FEE0AFE01C}" presName="textNode" presStyleLbl="bgShp" presStyleIdx="0" presStyleCnt="3"/>
      <dgm:spPr/>
    </dgm:pt>
    <dgm:pt modelId="{87031512-D745-4A0D-91C1-00E3D05AF5CF}" type="pres">
      <dgm:prSet presAssocID="{E087C784-75E5-42E6-93F3-D7FEE0AFE01C}" presName="compChildNode" presStyleCnt="0"/>
      <dgm:spPr/>
    </dgm:pt>
    <dgm:pt modelId="{78FB46EE-2F56-4926-9703-6058433998E7}" type="pres">
      <dgm:prSet presAssocID="{E087C784-75E5-42E6-93F3-D7FEE0AFE01C}" presName="theInnerList" presStyleCnt="0"/>
      <dgm:spPr/>
    </dgm:pt>
    <dgm:pt modelId="{998007FD-C94A-40F3-AFC9-91C18DC1B115}" type="pres">
      <dgm:prSet presAssocID="{B864493A-5DAC-4E56-B555-1FB984A90054}" presName="childNode" presStyleLbl="node1" presStyleIdx="0" presStyleCnt="3">
        <dgm:presLayoutVars>
          <dgm:bulletEnabled val="1"/>
        </dgm:presLayoutVars>
      </dgm:prSet>
      <dgm:spPr/>
    </dgm:pt>
    <dgm:pt modelId="{22D7B453-897A-4C17-B9C3-22564F461F35}" type="pres">
      <dgm:prSet presAssocID="{E087C784-75E5-42E6-93F3-D7FEE0AFE01C}" presName="aSpace" presStyleCnt="0"/>
      <dgm:spPr/>
    </dgm:pt>
    <dgm:pt modelId="{EF2436EA-A8B5-42D2-B2A9-DBF724AE7CE2}" type="pres">
      <dgm:prSet presAssocID="{D3894EE6-D2AC-4D6E-94FA-D726D2253B12}" presName="compNode" presStyleCnt="0"/>
      <dgm:spPr/>
    </dgm:pt>
    <dgm:pt modelId="{DEA2FC34-8450-4278-92D6-5633331561D0}" type="pres">
      <dgm:prSet presAssocID="{D3894EE6-D2AC-4D6E-94FA-D726D2253B12}" presName="aNode" presStyleLbl="bgShp" presStyleIdx="1" presStyleCnt="3"/>
      <dgm:spPr/>
    </dgm:pt>
    <dgm:pt modelId="{6841680A-75E0-42D5-A2B0-D8A39E505B14}" type="pres">
      <dgm:prSet presAssocID="{D3894EE6-D2AC-4D6E-94FA-D726D2253B12}" presName="textNode" presStyleLbl="bgShp" presStyleIdx="1" presStyleCnt="3"/>
      <dgm:spPr/>
    </dgm:pt>
    <dgm:pt modelId="{8D15CD36-616C-4C5D-A322-00917C3A279A}" type="pres">
      <dgm:prSet presAssocID="{D3894EE6-D2AC-4D6E-94FA-D726D2253B12}" presName="compChildNode" presStyleCnt="0"/>
      <dgm:spPr/>
    </dgm:pt>
    <dgm:pt modelId="{EBDC8A1B-C29D-4FF3-BE81-AAB4D99D35D6}" type="pres">
      <dgm:prSet presAssocID="{D3894EE6-D2AC-4D6E-94FA-D726D2253B12}" presName="theInnerList" presStyleCnt="0"/>
      <dgm:spPr/>
    </dgm:pt>
    <dgm:pt modelId="{A0872BFE-D1BF-4DE1-8F7C-76FA6FEEFEDD}" type="pres">
      <dgm:prSet presAssocID="{B4F65648-3489-4555-9E85-1857964D3332}" presName="childNode" presStyleLbl="node1" presStyleIdx="1" presStyleCnt="3">
        <dgm:presLayoutVars>
          <dgm:bulletEnabled val="1"/>
        </dgm:presLayoutVars>
      </dgm:prSet>
      <dgm:spPr/>
    </dgm:pt>
    <dgm:pt modelId="{B3980A69-9410-47BB-B5BA-4638369FB1D8}" type="pres">
      <dgm:prSet presAssocID="{D3894EE6-D2AC-4D6E-94FA-D726D2253B12}" presName="aSpace" presStyleCnt="0"/>
      <dgm:spPr/>
    </dgm:pt>
    <dgm:pt modelId="{22EB1473-76F5-4CFF-BEA8-938F34656BD7}" type="pres">
      <dgm:prSet presAssocID="{CC4953D4-D9B4-4D49-8D62-E289665389EE}" presName="compNode" presStyleCnt="0"/>
      <dgm:spPr/>
    </dgm:pt>
    <dgm:pt modelId="{5039FE01-8569-4065-99B4-86DC655A3AAA}" type="pres">
      <dgm:prSet presAssocID="{CC4953D4-D9B4-4D49-8D62-E289665389EE}" presName="aNode" presStyleLbl="bgShp" presStyleIdx="2" presStyleCnt="3"/>
      <dgm:spPr/>
    </dgm:pt>
    <dgm:pt modelId="{81DAC4DD-5B99-474B-97EB-96D753D014B1}" type="pres">
      <dgm:prSet presAssocID="{CC4953D4-D9B4-4D49-8D62-E289665389EE}" presName="textNode" presStyleLbl="bgShp" presStyleIdx="2" presStyleCnt="3"/>
      <dgm:spPr/>
    </dgm:pt>
    <dgm:pt modelId="{E454CA78-7DBA-491E-92FA-D3B36CFCC13A}" type="pres">
      <dgm:prSet presAssocID="{CC4953D4-D9B4-4D49-8D62-E289665389EE}" presName="compChildNode" presStyleCnt="0"/>
      <dgm:spPr/>
    </dgm:pt>
    <dgm:pt modelId="{E0FA7A1C-2134-4E16-9413-98026844B570}" type="pres">
      <dgm:prSet presAssocID="{CC4953D4-D9B4-4D49-8D62-E289665389EE}" presName="theInnerList" presStyleCnt="0"/>
      <dgm:spPr/>
    </dgm:pt>
    <dgm:pt modelId="{268FB379-DA5D-4109-BE27-6827E017B4F1}" type="pres">
      <dgm:prSet presAssocID="{78BC6066-0201-4374-94C6-A205FD17105E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6FDD840D-58D3-41C1-9272-08B5A6D3421E}" srcId="{52B0C95B-5165-4380-B2EA-75D6A07AFA99}" destId="{CC4953D4-D9B4-4D49-8D62-E289665389EE}" srcOrd="2" destOrd="0" parTransId="{E9B99DDE-ACA8-4718-97ED-E1E7D7885E49}" sibTransId="{710A14CF-D9DA-47C2-B6DA-AFA47D52F87F}"/>
    <dgm:cxn modelId="{287BA740-CD12-44BC-A9C9-1BEA02AA954D}" srcId="{52B0C95B-5165-4380-B2EA-75D6A07AFA99}" destId="{E087C784-75E5-42E6-93F3-D7FEE0AFE01C}" srcOrd="0" destOrd="0" parTransId="{4F7CD95D-1A20-4DB5-A6A6-FD67A96A3D98}" sibTransId="{B3169340-33FA-40AF-8A34-E39F53D977D8}"/>
    <dgm:cxn modelId="{98FA7167-489D-4433-A4B3-81DB9D539F2B}" srcId="{CC4953D4-D9B4-4D49-8D62-E289665389EE}" destId="{78BC6066-0201-4374-94C6-A205FD17105E}" srcOrd="0" destOrd="0" parTransId="{22258664-17DF-4D22-9BEB-B88E92BA2326}" sibTransId="{766ECD52-EBCA-4F64-81F1-FEEA530D98DF}"/>
    <dgm:cxn modelId="{0CFC984A-E683-496C-820E-C4D8B62E63D3}" type="presOf" srcId="{D3894EE6-D2AC-4D6E-94FA-D726D2253B12}" destId="{6841680A-75E0-42D5-A2B0-D8A39E505B14}" srcOrd="1" destOrd="0" presId="urn:microsoft.com/office/officeart/2005/8/layout/lProcess2"/>
    <dgm:cxn modelId="{CF6F424D-4F9B-475E-87E0-C24B714AAD34}" type="presOf" srcId="{E087C784-75E5-42E6-93F3-D7FEE0AFE01C}" destId="{7A5354DE-778D-466C-BC39-15F4C42338E6}" srcOrd="0" destOrd="0" presId="urn:microsoft.com/office/officeart/2005/8/layout/lProcess2"/>
    <dgm:cxn modelId="{7976D84F-E154-42C2-9B49-ABD6B8D4BDF2}" type="presOf" srcId="{52B0C95B-5165-4380-B2EA-75D6A07AFA99}" destId="{F7474602-5F76-48D0-868E-DCFDD6D97C86}" srcOrd="0" destOrd="0" presId="urn:microsoft.com/office/officeart/2005/8/layout/lProcess2"/>
    <dgm:cxn modelId="{15664953-311D-446A-85C7-FB4C96150595}" type="presOf" srcId="{78BC6066-0201-4374-94C6-A205FD17105E}" destId="{268FB379-DA5D-4109-BE27-6827E017B4F1}" srcOrd="0" destOrd="0" presId="urn:microsoft.com/office/officeart/2005/8/layout/lProcess2"/>
    <dgm:cxn modelId="{02A6C457-EB6D-43F6-9CEF-3011381785AA}" type="presOf" srcId="{D3894EE6-D2AC-4D6E-94FA-D726D2253B12}" destId="{DEA2FC34-8450-4278-92D6-5633331561D0}" srcOrd="0" destOrd="0" presId="urn:microsoft.com/office/officeart/2005/8/layout/lProcess2"/>
    <dgm:cxn modelId="{9943207C-323C-40D0-8207-F31F3DCE317D}" type="presOf" srcId="{B4F65648-3489-4555-9E85-1857964D3332}" destId="{A0872BFE-D1BF-4DE1-8F7C-76FA6FEEFEDD}" srcOrd="0" destOrd="0" presId="urn:microsoft.com/office/officeart/2005/8/layout/lProcess2"/>
    <dgm:cxn modelId="{7F4DDF90-F573-4E21-982C-63F85A182B68}" type="presOf" srcId="{B864493A-5DAC-4E56-B555-1FB984A90054}" destId="{998007FD-C94A-40F3-AFC9-91C18DC1B115}" srcOrd="0" destOrd="0" presId="urn:microsoft.com/office/officeart/2005/8/layout/lProcess2"/>
    <dgm:cxn modelId="{8D82A4A1-D8A5-4A38-B762-29641BF0C69A}" srcId="{E087C784-75E5-42E6-93F3-D7FEE0AFE01C}" destId="{B864493A-5DAC-4E56-B555-1FB984A90054}" srcOrd="0" destOrd="0" parTransId="{7F3BA367-9A09-4CF9-B4E3-71E5DDFBDEC1}" sibTransId="{241B7D60-9B54-4FF9-B32F-27A95FE833B7}"/>
    <dgm:cxn modelId="{5B262FAB-87BF-444B-97FB-C6C1E3A1C758}" srcId="{D3894EE6-D2AC-4D6E-94FA-D726D2253B12}" destId="{B4F65648-3489-4555-9E85-1857964D3332}" srcOrd="0" destOrd="0" parTransId="{A9737DA7-2F65-4D2F-AF3C-A5FD01A09FB6}" sibTransId="{3D82F4B3-AC4E-404A-B4AF-8A97DCE19306}"/>
    <dgm:cxn modelId="{A2C8C2C1-5540-4989-BA38-87DB4225731C}" type="presOf" srcId="{CC4953D4-D9B4-4D49-8D62-E289665389EE}" destId="{81DAC4DD-5B99-474B-97EB-96D753D014B1}" srcOrd="1" destOrd="0" presId="urn:microsoft.com/office/officeart/2005/8/layout/lProcess2"/>
    <dgm:cxn modelId="{C700BCD5-531D-472F-AC65-9A7AA5003BAD}" srcId="{52B0C95B-5165-4380-B2EA-75D6A07AFA99}" destId="{D3894EE6-D2AC-4D6E-94FA-D726D2253B12}" srcOrd="1" destOrd="0" parTransId="{D2340B20-7BA9-4AB5-828B-ADF949909277}" sibTransId="{548F2CEB-B06E-4DF2-AC0E-91A2974E2747}"/>
    <dgm:cxn modelId="{179A95DB-2431-4081-9EF7-3CC23E9C84FF}" type="presOf" srcId="{CC4953D4-D9B4-4D49-8D62-E289665389EE}" destId="{5039FE01-8569-4065-99B4-86DC655A3AAA}" srcOrd="0" destOrd="0" presId="urn:microsoft.com/office/officeart/2005/8/layout/lProcess2"/>
    <dgm:cxn modelId="{774AF0DD-C33F-4306-813F-0D4FACC229E7}" type="presOf" srcId="{E087C784-75E5-42E6-93F3-D7FEE0AFE01C}" destId="{6FAF5E99-B22D-47A1-981A-8E8271A3A31A}" srcOrd="1" destOrd="0" presId="urn:microsoft.com/office/officeart/2005/8/layout/lProcess2"/>
    <dgm:cxn modelId="{4340BE84-5F07-4244-B5E4-592864993CB0}" type="presParOf" srcId="{F7474602-5F76-48D0-868E-DCFDD6D97C86}" destId="{F484F251-F193-454B-938E-0F71B5CEE579}" srcOrd="0" destOrd="0" presId="urn:microsoft.com/office/officeart/2005/8/layout/lProcess2"/>
    <dgm:cxn modelId="{A4986229-0FD1-42DF-8860-F1AB88A285F1}" type="presParOf" srcId="{F484F251-F193-454B-938E-0F71B5CEE579}" destId="{7A5354DE-778D-466C-BC39-15F4C42338E6}" srcOrd="0" destOrd="0" presId="urn:microsoft.com/office/officeart/2005/8/layout/lProcess2"/>
    <dgm:cxn modelId="{FC3B9076-4B63-40BD-A646-9B4015E59AFC}" type="presParOf" srcId="{F484F251-F193-454B-938E-0F71B5CEE579}" destId="{6FAF5E99-B22D-47A1-981A-8E8271A3A31A}" srcOrd="1" destOrd="0" presId="urn:microsoft.com/office/officeart/2005/8/layout/lProcess2"/>
    <dgm:cxn modelId="{25F9AB50-204E-4C77-A65B-5DC9CC3A43B9}" type="presParOf" srcId="{F484F251-F193-454B-938E-0F71B5CEE579}" destId="{87031512-D745-4A0D-91C1-00E3D05AF5CF}" srcOrd="2" destOrd="0" presId="urn:microsoft.com/office/officeart/2005/8/layout/lProcess2"/>
    <dgm:cxn modelId="{5F2F3BC3-EBCC-4660-BFD5-DD6F5E595293}" type="presParOf" srcId="{87031512-D745-4A0D-91C1-00E3D05AF5CF}" destId="{78FB46EE-2F56-4926-9703-6058433998E7}" srcOrd="0" destOrd="0" presId="urn:microsoft.com/office/officeart/2005/8/layout/lProcess2"/>
    <dgm:cxn modelId="{27DC9990-3C2B-49DB-95F6-D0DCD663891C}" type="presParOf" srcId="{78FB46EE-2F56-4926-9703-6058433998E7}" destId="{998007FD-C94A-40F3-AFC9-91C18DC1B115}" srcOrd="0" destOrd="0" presId="urn:microsoft.com/office/officeart/2005/8/layout/lProcess2"/>
    <dgm:cxn modelId="{E711E767-C467-4D1E-A4BB-34ED595F22E8}" type="presParOf" srcId="{F7474602-5F76-48D0-868E-DCFDD6D97C86}" destId="{22D7B453-897A-4C17-B9C3-22564F461F35}" srcOrd="1" destOrd="0" presId="urn:microsoft.com/office/officeart/2005/8/layout/lProcess2"/>
    <dgm:cxn modelId="{4577B028-A0A5-40CE-B948-50EA90699C6D}" type="presParOf" srcId="{F7474602-5F76-48D0-868E-DCFDD6D97C86}" destId="{EF2436EA-A8B5-42D2-B2A9-DBF724AE7CE2}" srcOrd="2" destOrd="0" presId="urn:microsoft.com/office/officeart/2005/8/layout/lProcess2"/>
    <dgm:cxn modelId="{63601D20-E011-4F2D-8E6F-4DDB8B7503CE}" type="presParOf" srcId="{EF2436EA-A8B5-42D2-B2A9-DBF724AE7CE2}" destId="{DEA2FC34-8450-4278-92D6-5633331561D0}" srcOrd="0" destOrd="0" presId="urn:microsoft.com/office/officeart/2005/8/layout/lProcess2"/>
    <dgm:cxn modelId="{22A9A390-2484-4AB7-A0DD-2A5270CE48FB}" type="presParOf" srcId="{EF2436EA-A8B5-42D2-B2A9-DBF724AE7CE2}" destId="{6841680A-75E0-42D5-A2B0-D8A39E505B14}" srcOrd="1" destOrd="0" presId="urn:microsoft.com/office/officeart/2005/8/layout/lProcess2"/>
    <dgm:cxn modelId="{E4C95747-080D-4FF5-A473-E53644534E29}" type="presParOf" srcId="{EF2436EA-A8B5-42D2-B2A9-DBF724AE7CE2}" destId="{8D15CD36-616C-4C5D-A322-00917C3A279A}" srcOrd="2" destOrd="0" presId="urn:microsoft.com/office/officeart/2005/8/layout/lProcess2"/>
    <dgm:cxn modelId="{A700C29F-4C22-4836-90A9-767424A1FFF3}" type="presParOf" srcId="{8D15CD36-616C-4C5D-A322-00917C3A279A}" destId="{EBDC8A1B-C29D-4FF3-BE81-AAB4D99D35D6}" srcOrd="0" destOrd="0" presId="urn:microsoft.com/office/officeart/2005/8/layout/lProcess2"/>
    <dgm:cxn modelId="{037F34BC-44A8-405B-B617-75E01B2CFD44}" type="presParOf" srcId="{EBDC8A1B-C29D-4FF3-BE81-AAB4D99D35D6}" destId="{A0872BFE-D1BF-4DE1-8F7C-76FA6FEEFEDD}" srcOrd="0" destOrd="0" presId="urn:microsoft.com/office/officeart/2005/8/layout/lProcess2"/>
    <dgm:cxn modelId="{ECF6AC24-167A-4FFD-A6C1-D7D44B12A0BA}" type="presParOf" srcId="{F7474602-5F76-48D0-868E-DCFDD6D97C86}" destId="{B3980A69-9410-47BB-B5BA-4638369FB1D8}" srcOrd="3" destOrd="0" presId="urn:microsoft.com/office/officeart/2005/8/layout/lProcess2"/>
    <dgm:cxn modelId="{3A525E9F-BE97-4345-A793-6C808D6C1911}" type="presParOf" srcId="{F7474602-5F76-48D0-868E-DCFDD6D97C86}" destId="{22EB1473-76F5-4CFF-BEA8-938F34656BD7}" srcOrd="4" destOrd="0" presId="urn:microsoft.com/office/officeart/2005/8/layout/lProcess2"/>
    <dgm:cxn modelId="{56E7F581-5B02-4882-9BB1-5E5109860323}" type="presParOf" srcId="{22EB1473-76F5-4CFF-BEA8-938F34656BD7}" destId="{5039FE01-8569-4065-99B4-86DC655A3AAA}" srcOrd="0" destOrd="0" presId="urn:microsoft.com/office/officeart/2005/8/layout/lProcess2"/>
    <dgm:cxn modelId="{35659EA1-9700-4774-BE3B-45B7FEB53886}" type="presParOf" srcId="{22EB1473-76F5-4CFF-BEA8-938F34656BD7}" destId="{81DAC4DD-5B99-474B-97EB-96D753D014B1}" srcOrd="1" destOrd="0" presId="urn:microsoft.com/office/officeart/2005/8/layout/lProcess2"/>
    <dgm:cxn modelId="{BF5C0D18-7E23-4896-B7B2-54CF10780175}" type="presParOf" srcId="{22EB1473-76F5-4CFF-BEA8-938F34656BD7}" destId="{E454CA78-7DBA-491E-92FA-D3B36CFCC13A}" srcOrd="2" destOrd="0" presId="urn:microsoft.com/office/officeart/2005/8/layout/lProcess2"/>
    <dgm:cxn modelId="{2CDFDE9E-4E7D-4DC9-93EC-AEF7D227BA23}" type="presParOf" srcId="{E454CA78-7DBA-491E-92FA-D3B36CFCC13A}" destId="{E0FA7A1C-2134-4E16-9413-98026844B570}" srcOrd="0" destOrd="0" presId="urn:microsoft.com/office/officeart/2005/8/layout/lProcess2"/>
    <dgm:cxn modelId="{D668877D-83D1-4E81-85EC-BCD97B14B433}" type="presParOf" srcId="{E0FA7A1C-2134-4E16-9413-98026844B570}" destId="{268FB379-DA5D-4109-BE27-6827E017B4F1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D37085-242C-4179-B59C-117DB3D4A72E}">
      <dsp:nvSpPr>
        <dsp:cNvPr id="0" name=""/>
        <dsp:cNvSpPr/>
      </dsp:nvSpPr>
      <dsp:spPr>
        <a:xfrm rot="5400000">
          <a:off x="4236647" y="-1578289"/>
          <a:ext cx="1060846" cy="4486655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To explain the key steps in recruiting the right employee for Tesco PLC and identify training and development needs for sustained </a:t>
          </a:r>
          <a:r>
            <a:rPr lang="en-US" sz="1500" kern="1200" err="1"/>
            <a:t>organisational</a:t>
          </a:r>
          <a:r>
            <a:rPr lang="en-US" sz="1500" kern="1200"/>
            <a:t> success.</a:t>
          </a:r>
        </a:p>
      </dsp:txBody>
      <dsp:txXfrm rot="-5400000">
        <a:off x="2523743" y="186401"/>
        <a:ext cx="4434869" cy="957274"/>
      </dsp:txXfrm>
    </dsp:sp>
    <dsp:sp modelId="{C56188E5-1C24-4ABD-8649-A439AB8A66BB}">
      <dsp:nvSpPr>
        <dsp:cNvPr id="0" name=""/>
        <dsp:cNvSpPr/>
      </dsp:nvSpPr>
      <dsp:spPr>
        <a:xfrm>
          <a:off x="0" y="2009"/>
          <a:ext cx="2523743" cy="132605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Purpose of the Presentation</a:t>
          </a:r>
          <a:endParaRPr lang="en-US" sz="2000" kern="1200"/>
        </a:p>
      </dsp:txBody>
      <dsp:txXfrm>
        <a:off x="64733" y="66742"/>
        <a:ext cx="2394277" cy="1196592"/>
      </dsp:txXfrm>
    </dsp:sp>
    <dsp:sp modelId="{2006CA78-E89C-4C47-9394-05A907C2826C}">
      <dsp:nvSpPr>
        <dsp:cNvPr id="0" name=""/>
        <dsp:cNvSpPr/>
      </dsp:nvSpPr>
      <dsp:spPr>
        <a:xfrm rot="5400000">
          <a:off x="4236647" y="-185927"/>
          <a:ext cx="1060846" cy="4486655"/>
        </a:xfrm>
        <a:prstGeom prst="round2SameRect">
          <a:avLst/>
        </a:prstGeom>
        <a:solidFill>
          <a:schemeClr val="accent4">
            <a:tint val="40000"/>
            <a:alpha val="90000"/>
            <a:hueOff val="-7815385"/>
            <a:satOff val="21558"/>
            <a:lumOff val="1493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7815385"/>
              <a:satOff val="21558"/>
              <a:lumOff val="149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Teamwork encourages collaboration among colleagues, while individual accountability ensures focus and quality work in achieving </a:t>
          </a:r>
          <a:r>
            <a:rPr lang="en-US" sz="1500" kern="1200" err="1"/>
            <a:t>organisational</a:t>
          </a:r>
          <a:r>
            <a:rPr lang="en-US" sz="1500" kern="1200"/>
            <a:t> goals (</a:t>
          </a:r>
          <a:r>
            <a:rPr lang="en-US" sz="1500" kern="1200" err="1"/>
            <a:t>Kossaify</a:t>
          </a:r>
          <a:r>
            <a:rPr lang="en-US" sz="1500" kern="1200"/>
            <a:t> et al., 2017).</a:t>
          </a:r>
        </a:p>
      </dsp:txBody>
      <dsp:txXfrm rot="-5400000">
        <a:off x="2523743" y="1578763"/>
        <a:ext cx="4434869" cy="957274"/>
      </dsp:txXfrm>
    </dsp:sp>
    <dsp:sp modelId="{6B2D8FEA-CA66-41DD-91A9-759D9E318848}">
      <dsp:nvSpPr>
        <dsp:cNvPr id="0" name=""/>
        <dsp:cNvSpPr/>
      </dsp:nvSpPr>
      <dsp:spPr>
        <a:xfrm>
          <a:off x="0" y="1394370"/>
          <a:ext cx="2523743" cy="1326058"/>
        </a:xfrm>
        <a:prstGeom prst="roundRect">
          <a:avLst/>
        </a:prstGeom>
        <a:gradFill rotWithShape="0">
          <a:gsLst>
            <a:gs pos="0">
              <a:schemeClr val="accent4">
                <a:hueOff val="-7775370"/>
                <a:satOff val="13906"/>
                <a:lumOff val="3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7775370"/>
                <a:satOff val="13906"/>
                <a:lumOff val="3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7775370"/>
                <a:satOff val="13906"/>
                <a:lumOff val="3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Importance of Teamwork and Individual Contribution</a:t>
          </a:r>
          <a:endParaRPr lang="en-US" sz="2000" kern="1200"/>
        </a:p>
      </dsp:txBody>
      <dsp:txXfrm>
        <a:off x="64733" y="1459103"/>
        <a:ext cx="2394277" cy="1196592"/>
      </dsp:txXfrm>
    </dsp:sp>
    <dsp:sp modelId="{A42D4D39-448D-479C-BAD5-F5ECC4753287}">
      <dsp:nvSpPr>
        <dsp:cNvPr id="0" name=""/>
        <dsp:cNvSpPr/>
      </dsp:nvSpPr>
      <dsp:spPr>
        <a:xfrm rot="5400000">
          <a:off x="4236647" y="1206433"/>
          <a:ext cx="1060846" cy="4486655"/>
        </a:xfrm>
        <a:prstGeom prst="round2SameRect">
          <a:avLst/>
        </a:prstGeom>
        <a:solidFill>
          <a:schemeClr val="accent4">
            <a:tint val="40000"/>
            <a:alpha val="90000"/>
            <a:hueOff val="-15630769"/>
            <a:satOff val="43116"/>
            <a:lumOff val="2986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15630769"/>
              <a:satOff val="43116"/>
              <a:lumOff val="298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HR plays a strategic role in aligning people practices with business strategy, boosting engagement, retention, and performance (</a:t>
          </a:r>
          <a:r>
            <a:rPr lang="en-US" sz="1500" kern="1200" err="1"/>
            <a:t>Suhail</a:t>
          </a:r>
          <a:r>
            <a:rPr lang="en-US" sz="1500" kern="1200"/>
            <a:t> et al., 2025).</a:t>
          </a:r>
          <a:br>
            <a:rPr lang="en-US" sz="1500" kern="1200"/>
          </a:br>
          <a:endParaRPr lang="en-US" sz="1500" kern="1200"/>
        </a:p>
      </dsp:txBody>
      <dsp:txXfrm rot="-5400000">
        <a:off x="2523743" y="2971123"/>
        <a:ext cx="4434869" cy="957274"/>
      </dsp:txXfrm>
    </dsp:sp>
    <dsp:sp modelId="{847407CF-618A-4BB1-A28E-BEAB40278B9D}">
      <dsp:nvSpPr>
        <dsp:cNvPr id="0" name=""/>
        <dsp:cNvSpPr/>
      </dsp:nvSpPr>
      <dsp:spPr>
        <a:xfrm>
          <a:off x="0" y="2786732"/>
          <a:ext cx="2523743" cy="1326058"/>
        </a:xfrm>
        <a:prstGeom prst="roundRect">
          <a:avLst/>
        </a:prstGeom>
        <a:gradFill rotWithShape="0">
          <a:gsLst>
            <a:gs pos="0">
              <a:schemeClr val="accent4">
                <a:hueOff val="-15550739"/>
                <a:satOff val="27812"/>
                <a:lumOff val="72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5550739"/>
                <a:satOff val="27812"/>
                <a:lumOff val="72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5550739"/>
                <a:satOff val="27812"/>
                <a:lumOff val="72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Role of HR in </a:t>
          </a:r>
          <a:r>
            <a:rPr lang="en-US" sz="2000" b="1" kern="1200" err="1"/>
            <a:t>Organisational</a:t>
          </a:r>
          <a:r>
            <a:rPr lang="en-US" sz="2000" b="1" kern="1200"/>
            <a:t> Success</a:t>
          </a:r>
          <a:endParaRPr lang="en-US" sz="2000" kern="1200"/>
        </a:p>
      </dsp:txBody>
      <dsp:txXfrm>
        <a:off x="64733" y="2851465"/>
        <a:ext cx="2394277" cy="1196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458C7-054F-4891-AB3B-66668F88CBE9}">
      <dsp:nvSpPr>
        <dsp:cNvPr id="0" name=""/>
        <dsp:cNvSpPr/>
      </dsp:nvSpPr>
      <dsp:spPr>
        <a:xfrm>
          <a:off x="1431291" y="189"/>
          <a:ext cx="6252969" cy="568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Customer-Centric and People-Focused Culture</a:t>
          </a:r>
          <a:endParaRPr lang="en-US" sz="2300" kern="1200"/>
        </a:p>
      </dsp:txBody>
      <dsp:txXfrm>
        <a:off x="1431291" y="189"/>
        <a:ext cx="6252969" cy="568451"/>
      </dsp:txXfrm>
    </dsp:sp>
    <dsp:sp modelId="{11C1236E-B785-4227-8C19-B82FBF77A1E6}">
      <dsp:nvSpPr>
        <dsp:cNvPr id="0" name=""/>
        <dsp:cNvSpPr/>
      </dsp:nvSpPr>
      <dsp:spPr>
        <a:xfrm>
          <a:off x="1431291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CFA9A-7880-468D-B03B-E2482D218CB1}">
      <dsp:nvSpPr>
        <dsp:cNvPr id="0" name=""/>
        <dsp:cNvSpPr/>
      </dsp:nvSpPr>
      <dsp:spPr>
        <a:xfrm>
          <a:off x="2310181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713482"/>
            <a:satOff val="-1542"/>
            <a:lumOff val="-49"/>
            <a:alphaOff val="0"/>
          </a:schemeClr>
        </a:solidFill>
        <a:ln w="12700" cap="flat" cmpd="sng" algn="ctr">
          <a:solidFill>
            <a:schemeClr val="accent3">
              <a:hueOff val="713482"/>
              <a:satOff val="-1542"/>
              <a:lumOff val="-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57A74-D4A2-410A-9550-803ADC197511}">
      <dsp:nvSpPr>
        <dsp:cNvPr id="0" name=""/>
        <dsp:cNvSpPr/>
      </dsp:nvSpPr>
      <dsp:spPr>
        <a:xfrm>
          <a:off x="3189765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426964"/>
            <a:satOff val="-3084"/>
            <a:lumOff val="-98"/>
            <a:alphaOff val="0"/>
          </a:schemeClr>
        </a:solidFill>
        <a:ln w="12700" cap="flat" cmpd="sng" algn="ctr">
          <a:solidFill>
            <a:schemeClr val="accent3">
              <a:hueOff val="1426964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FCFB8-9B97-4476-8B71-88310F62F1FD}">
      <dsp:nvSpPr>
        <dsp:cNvPr id="0" name=""/>
        <dsp:cNvSpPr/>
      </dsp:nvSpPr>
      <dsp:spPr>
        <a:xfrm>
          <a:off x="4068655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2140445"/>
            <a:satOff val="-4626"/>
            <a:lumOff val="-147"/>
            <a:alphaOff val="0"/>
          </a:schemeClr>
        </a:solidFill>
        <a:ln w="12700" cap="flat" cmpd="sng" algn="ctr">
          <a:solidFill>
            <a:schemeClr val="accent3">
              <a:hueOff val="2140445"/>
              <a:satOff val="-4626"/>
              <a:lumOff val="-1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1EDDCC-8682-4ABB-93F9-13E7870DFF18}">
      <dsp:nvSpPr>
        <dsp:cNvPr id="0" name=""/>
        <dsp:cNvSpPr/>
      </dsp:nvSpPr>
      <dsp:spPr>
        <a:xfrm>
          <a:off x="4948239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2853927"/>
            <a:satOff val="-6168"/>
            <a:lumOff val="-196"/>
            <a:alphaOff val="0"/>
          </a:schemeClr>
        </a:solidFill>
        <a:ln w="12700" cap="flat" cmpd="sng" algn="ctr">
          <a:solidFill>
            <a:schemeClr val="accent3">
              <a:hueOff val="2853927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4D33A-FB0B-4EFF-81C4-69633F8DC629}">
      <dsp:nvSpPr>
        <dsp:cNvPr id="0" name=""/>
        <dsp:cNvSpPr/>
      </dsp:nvSpPr>
      <dsp:spPr>
        <a:xfrm>
          <a:off x="5827129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3567409"/>
            <a:satOff val="-7711"/>
            <a:lumOff val="-244"/>
            <a:alphaOff val="0"/>
          </a:schemeClr>
        </a:solidFill>
        <a:ln w="12700" cap="flat" cmpd="sng" algn="ctr">
          <a:solidFill>
            <a:schemeClr val="accent3">
              <a:hueOff val="3567409"/>
              <a:satOff val="-7711"/>
              <a:lumOff val="-2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70958-BC78-429D-B7B6-3D08D253E161}">
      <dsp:nvSpPr>
        <dsp:cNvPr id="0" name=""/>
        <dsp:cNvSpPr/>
      </dsp:nvSpPr>
      <dsp:spPr>
        <a:xfrm>
          <a:off x="6706713" y="568641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4280891"/>
            <a:satOff val="-9253"/>
            <a:lumOff val="-293"/>
            <a:alphaOff val="0"/>
          </a:schemeClr>
        </a:solidFill>
        <a:ln w="12700" cap="flat" cmpd="sng" algn="ctr">
          <a:solidFill>
            <a:schemeClr val="accent3">
              <a:hueOff val="4280891"/>
              <a:satOff val="-9253"/>
              <a:lumOff val="-2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29B22-A935-443C-98C2-8F4ECA74860F}">
      <dsp:nvSpPr>
        <dsp:cNvPr id="0" name=""/>
        <dsp:cNvSpPr/>
      </dsp:nvSpPr>
      <dsp:spPr>
        <a:xfrm>
          <a:off x="1431291" y="684436"/>
          <a:ext cx="6334257" cy="9263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Tesco values putting the customer first while fostering a supportive environment for colleagues to deliver quality service (</a:t>
          </a:r>
          <a:r>
            <a:rPr lang="en-US" sz="1900" kern="1200" err="1"/>
            <a:t>Prabhakar</a:t>
          </a:r>
          <a:r>
            <a:rPr lang="en-US" sz="1900" kern="1200"/>
            <a:t> &amp; Gilmour, 2024).</a:t>
          </a:r>
        </a:p>
      </dsp:txBody>
      <dsp:txXfrm>
        <a:off x="1431291" y="684436"/>
        <a:ext cx="6334257" cy="926365"/>
      </dsp:txXfrm>
    </dsp:sp>
    <dsp:sp modelId="{B0767B38-5052-4E01-B670-CEC76F716B15}">
      <dsp:nvSpPr>
        <dsp:cNvPr id="0" name=""/>
        <dsp:cNvSpPr/>
      </dsp:nvSpPr>
      <dsp:spPr>
        <a:xfrm>
          <a:off x="1431291" y="1803795"/>
          <a:ext cx="6252969" cy="568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Emphasis on Teamwork, Diversity, and Inclusion</a:t>
          </a:r>
          <a:endParaRPr lang="en-US" sz="2300" kern="1200"/>
        </a:p>
      </dsp:txBody>
      <dsp:txXfrm>
        <a:off x="1431291" y="1803795"/>
        <a:ext cx="6252969" cy="568451"/>
      </dsp:txXfrm>
    </dsp:sp>
    <dsp:sp modelId="{8CC50D8C-444C-4E5C-8AE9-C85046B6C38B}">
      <dsp:nvSpPr>
        <dsp:cNvPr id="0" name=""/>
        <dsp:cNvSpPr/>
      </dsp:nvSpPr>
      <dsp:spPr>
        <a:xfrm>
          <a:off x="1431291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4994372"/>
            <a:satOff val="-10795"/>
            <a:lumOff val="-342"/>
            <a:alphaOff val="0"/>
          </a:schemeClr>
        </a:solidFill>
        <a:ln w="12700" cap="flat" cmpd="sng" algn="ctr">
          <a:solidFill>
            <a:schemeClr val="accent3">
              <a:hueOff val="4994372"/>
              <a:satOff val="-10795"/>
              <a:lumOff val="-3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FA96D-F47C-4E60-9E07-013D657A88C5}">
      <dsp:nvSpPr>
        <dsp:cNvPr id="0" name=""/>
        <dsp:cNvSpPr/>
      </dsp:nvSpPr>
      <dsp:spPr>
        <a:xfrm>
          <a:off x="2310181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5707854"/>
            <a:satOff val="-12337"/>
            <a:lumOff val="-391"/>
            <a:alphaOff val="0"/>
          </a:schemeClr>
        </a:solidFill>
        <a:ln w="12700" cap="flat" cmpd="sng" algn="ctr">
          <a:solidFill>
            <a:schemeClr val="accent3">
              <a:hueOff val="5707854"/>
              <a:satOff val="-12337"/>
              <a:lumOff val="-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54090-4400-4499-942E-2A14BAADE33C}">
      <dsp:nvSpPr>
        <dsp:cNvPr id="0" name=""/>
        <dsp:cNvSpPr/>
      </dsp:nvSpPr>
      <dsp:spPr>
        <a:xfrm>
          <a:off x="3189765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6421336"/>
            <a:satOff val="-13879"/>
            <a:lumOff val="-440"/>
            <a:alphaOff val="0"/>
          </a:schemeClr>
        </a:solidFill>
        <a:ln w="12700" cap="flat" cmpd="sng" algn="ctr">
          <a:solidFill>
            <a:schemeClr val="accent3">
              <a:hueOff val="6421336"/>
              <a:satOff val="-13879"/>
              <a:lumOff val="-4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237D4-E231-479C-A32F-B77079A4E8B4}">
      <dsp:nvSpPr>
        <dsp:cNvPr id="0" name=""/>
        <dsp:cNvSpPr/>
      </dsp:nvSpPr>
      <dsp:spPr>
        <a:xfrm>
          <a:off x="4068655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7134818"/>
            <a:satOff val="-15421"/>
            <a:lumOff val="-489"/>
            <a:alphaOff val="0"/>
          </a:schemeClr>
        </a:solidFill>
        <a:ln w="12700" cap="flat" cmpd="sng" algn="ctr">
          <a:solidFill>
            <a:schemeClr val="accent3">
              <a:hueOff val="7134818"/>
              <a:satOff val="-15421"/>
              <a:lumOff val="-4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B64B4-804E-4C73-BFD6-55968D556577}">
      <dsp:nvSpPr>
        <dsp:cNvPr id="0" name=""/>
        <dsp:cNvSpPr/>
      </dsp:nvSpPr>
      <dsp:spPr>
        <a:xfrm>
          <a:off x="4948239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7848300"/>
            <a:satOff val="-16963"/>
            <a:lumOff val="-538"/>
            <a:alphaOff val="0"/>
          </a:schemeClr>
        </a:solidFill>
        <a:ln w="12700" cap="flat" cmpd="sng" algn="ctr">
          <a:solidFill>
            <a:schemeClr val="accent3">
              <a:hueOff val="7848300"/>
              <a:satOff val="-16963"/>
              <a:lumOff val="-5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763DB-826E-4637-9F59-71F58F2AE14E}">
      <dsp:nvSpPr>
        <dsp:cNvPr id="0" name=""/>
        <dsp:cNvSpPr/>
      </dsp:nvSpPr>
      <dsp:spPr>
        <a:xfrm>
          <a:off x="5827129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8561782"/>
            <a:satOff val="-18505"/>
            <a:lumOff val="-587"/>
            <a:alphaOff val="0"/>
          </a:schemeClr>
        </a:solidFill>
        <a:ln w="12700" cap="flat" cmpd="sng" algn="ctr">
          <a:solidFill>
            <a:schemeClr val="accent3">
              <a:hueOff val="8561782"/>
              <a:satOff val="-18505"/>
              <a:lumOff val="-5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6A7B0-7F6D-4291-9920-1F5948EEAE85}">
      <dsp:nvSpPr>
        <dsp:cNvPr id="0" name=""/>
        <dsp:cNvSpPr/>
      </dsp:nvSpPr>
      <dsp:spPr>
        <a:xfrm>
          <a:off x="6706713" y="2372247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9275262"/>
            <a:satOff val="-20047"/>
            <a:lumOff val="-636"/>
            <a:alphaOff val="0"/>
          </a:schemeClr>
        </a:solidFill>
        <a:ln w="12700" cap="flat" cmpd="sng" algn="ctr">
          <a:solidFill>
            <a:schemeClr val="accent3">
              <a:hueOff val="9275262"/>
              <a:satOff val="-20047"/>
              <a:lumOff val="-6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ED1A9-BEBE-42F5-8888-49D19205E992}">
      <dsp:nvSpPr>
        <dsp:cNvPr id="0" name=""/>
        <dsp:cNvSpPr/>
      </dsp:nvSpPr>
      <dsp:spPr>
        <a:xfrm>
          <a:off x="1431291" y="2488042"/>
          <a:ext cx="6334257" cy="9263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7134818"/>
              <a:satOff val="-15421"/>
              <a:lumOff val="-4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</a:t>
          </a:r>
          <a:r>
            <a:rPr lang="en-US" sz="1900" kern="1200" err="1"/>
            <a:t>organisation</a:t>
          </a:r>
          <a:r>
            <a:rPr lang="en-US" sz="1900" kern="1200"/>
            <a:t> celebrates diversity, promotes equal opportunities, and encourages teamwork across functions and levels to improve innovation.</a:t>
          </a:r>
        </a:p>
      </dsp:txBody>
      <dsp:txXfrm>
        <a:off x="1431291" y="2488042"/>
        <a:ext cx="6334257" cy="926365"/>
      </dsp:txXfrm>
    </dsp:sp>
    <dsp:sp modelId="{5CC534AA-7CDC-42FC-82B6-29DD3076A362}">
      <dsp:nvSpPr>
        <dsp:cNvPr id="0" name=""/>
        <dsp:cNvSpPr/>
      </dsp:nvSpPr>
      <dsp:spPr>
        <a:xfrm>
          <a:off x="1431291" y="3607401"/>
          <a:ext cx="6252969" cy="568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Continuous Learning and Internal Progression</a:t>
          </a:r>
          <a:endParaRPr lang="en-US" sz="2300" kern="1200"/>
        </a:p>
      </dsp:txBody>
      <dsp:txXfrm>
        <a:off x="1431291" y="3607401"/>
        <a:ext cx="6252969" cy="568451"/>
      </dsp:txXfrm>
    </dsp:sp>
    <dsp:sp modelId="{748315B1-2FFE-4BF4-BF46-DA0AB8A91E11}">
      <dsp:nvSpPr>
        <dsp:cNvPr id="0" name=""/>
        <dsp:cNvSpPr/>
      </dsp:nvSpPr>
      <dsp:spPr>
        <a:xfrm>
          <a:off x="1431291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9988745"/>
            <a:satOff val="-21589"/>
            <a:lumOff val="-685"/>
            <a:alphaOff val="0"/>
          </a:schemeClr>
        </a:solidFill>
        <a:ln w="12700" cap="flat" cmpd="sng" algn="ctr">
          <a:solidFill>
            <a:schemeClr val="accent3">
              <a:hueOff val="9988745"/>
              <a:satOff val="-21589"/>
              <a:lumOff val="-6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7ABEA-8A50-4E08-9E15-F73C726DAEB6}">
      <dsp:nvSpPr>
        <dsp:cNvPr id="0" name=""/>
        <dsp:cNvSpPr/>
      </dsp:nvSpPr>
      <dsp:spPr>
        <a:xfrm>
          <a:off x="2310181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0702226"/>
            <a:satOff val="-23132"/>
            <a:lumOff val="-733"/>
            <a:alphaOff val="0"/>
          </a:schemeClr>
        </a:solidFill>
        <a:ln w="12700" cap="flat" cmpd="sng" algn="ctr">
          <a:solidFill>
            <a:schemeClr val="accent3">
              <a:hueOff val="10702226"/>
              <a:satOff val="-23132"/>
              <a:lumOff val="-7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0763A-E34F-42ED-8765-D6A4CA060EE6}">
      <dsp:nvSpPr>
        <dsp:cNvPr id="0" name=""/>
        <dsp:cNvSpPr/>
      </dsp:nvSpPr>
      <dsp:spPr>
        <a:xfrm>
          <a:off x="3189765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1415709"/>
            <a:satOff val="-24674"/>
            <a:lumOff val="-782"/>
            <a:alphaOff val="0"/>
          </a:schemeClr>
        </a:solidFill>
        <a:ln w="12700" cap="flat" cmpd="sng" algn="ctr">
          <a:solidFill>
            <a:schemeClr val="accent3">
              <a:hueOff val="11415709"/>
              <a:satOff val="-24674"/>
              <a:lumOff val="-7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E15DE-75C2-4A75-A192-98C8E4F6DD61}">
      <dsp:nvSpPr>
        <dsp:cNvPr id="0" name=""/>
        <dsp:cNvSpPr/>
      </dsp:nvSpPr>
      <dsp:spPr>
        <a:xfrm>
          <a:off x="4068655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2129190"/>
            <a:satOff val="-26216"/>
            <a:lumOff val="-831"/>
            <a:alphaOff val="0"/>
          </a:schemeClr>
        </a:solidFill>
        <a:ln w="12700" cap="flat" cmpd="sng" algn="ctr">
          <a:solidFill>
            <a:schemeClr val="accent3">
              <a:hueOff val="12129190"/>
              <a:satOff val="-26216"/>
              <a:lumOff val="-8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D8375-285E-485E-9AD9-5EB402B7FA53}">
      <dsp:nvSpPr>
        <dsp:cNvPr id="0" name=""/>
        <dsp:cNvSpPr/>
      </dsp:nvSpPr>
      <dsp:spPr>
        <a:xfrm>
          <a:off x="4948239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2842672"/>
            <a:satOff val="-27758"/>
            <a:lumOff val="-880"/>
            <a:alphaOff val="0"/>
          </a:schemeClr>
        </a:solidFill>
        <a:ln w="12700" cap="flat" cmpd="sng" algn="ctr">
          <a:solidFill>
            <a:schemeClr val="accent3">
              <a:hueOff val="12842672"/>
              <a:satOff val="-27758"/>
              <a:lumOff val="-8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0CCD5-89B2-40FA-85D9-EEF82C704770}">
      <dsp:nvSpPr>
        <dsp:cNvPr id="0" name=""/>
        <dsp:cNvSpPr/>
      </dsp:nvSpPr>
      <dsp:spPr>
        <a:xfrm>
          <a:off x="5827129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3556153"/>
            <a:satOff val="-29300"/>
            <a:lumOff val="-929"/>
            <a:alphaOff val="0"/>
          </a:schemeClr>
        </a:solidFill>
        <a:ln w="12700" cap="flat" cmpd="sng" algn="ctr">
          <a:solidFill>
            <a:schemeClr val="accent3">
              <a:hueOff val="13556153"/>
              <a:satOff val="-29300"/>
              <a:lumOff val="-9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93A90-3747-4AF8-A267-816180EF9937}">
      <dsp:nvSpPr>
        <dsp:cNvPr id="0" name=""/>
        <dsp:cNvSpPr/>
      </dsp:nvSpPr>
      <dsp:spPr>
        <a:xfrm>
          <a:off x="6706713" y="4175853"/>
          <a:ext cx="1463194" cy="1157957"/>
        </a:xfrm>
        <a:prstGeom prst="chevron">
          <a:avLst>
            <a:gd name="adj" fmla="val 70610"/>
          </a:avLst>
        </a:prstGeom>
        <a:solidFill>
          <a:schemeClr val="accent3">
            <a:hueOff val="14269635"/>
            <a:satOff val="-30842"/>
            <a:lumOff val="-978"/>
            <a:alphaOff val="0"/>
          </a:schemeClr>
        </a:solidFill>
        <a:ln w="12700" cap="flat" cmpd="sng" algn="ctr">
          <a:solidFill>
            <a:schemeClr val="accent3">
              <a:hueOff val="14269635"/>
              <a:satOff val="-30842"/>
              <a:lumOff val="-9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EB2EF-05DF-414F-82C2-66F6059A8E2F}">
      <dsp:nvSpPr>
        <dsp:cNvPr id="0" name=""/>
        <dsp:cNvSpPr/>
      </dsp:nvSpPr>
      <dsp:spPr>
        <a:xfrm>
          <a:off x="1431291" y="4291649"/>
          <a:ext cx="6334257" cy="92636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14269635"/>
              <a:satOff val="-30842"/>
              <a:lumOff val="-9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Tesco offers structured learning </a:t>
          </a:r>
          <a:r>
            <a:rPr lang="en-US" sz="1900" kern="1200" err="1"/>
            <a:t>programmes</a:t>
          </a:r>
          <a:r>
            <a:rPr lang="en-US" sz="1900" kern="1200"/>
            <a:t>, mentoring, and career development pathways that help colleagues grow professionally within the business.</a:t>
          </a:r>
        </a:p>
      </dsp:txBody>
      <dsp:txXfrm>
        <a:off x="1431291" y="4291649"/>
        <a:ext cx="6334257" cy="9263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600028-81BB-43AC-8922-B2682544390B}">
      <dsp:nvSpPr>
        <dsp:cNvPr id="0" name=""/>
        <dsp:cNvSpPr/>
      </dsp:nvSpPr>
      <dsp:spPr>
        <a:xfrm>
          <a:off x="3741031" y="0"/>
          <a:ext cx="5611546" cy="147637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Responsible for allocating shifts, monitoring attendance, and reviewing individual performance to ensure efficient daily store operations.</a:t>
          </a:r>
        </a:p>
      </dsp:txBody>
      <dsp:txXfrm>
        <a:off x="3741031" y="184547"/>
        <a:ext cx="5057905" cy="1107281"/>
      </dsp:txXfrm>
    </dsp:sp>
    <dsp:sp modelId="{35482C5A-0D3F-4637-B826-CC160E47D168}">
      <dsp:nvSpPr>
        <dsp:cNvPr id="0" name=""/>
        <dsp:cNvSpPr/>
      </dsp:nvSpPr>
      <dsp:spPr>
        <a:xfrm>
          <a:off x="0" y="0"/>
          <a:ext cx="3741031" cy="14763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Managing Staff Schedules and Performance</a:t>
          </a:r>
          <a:endParaRPr lang="en-US" sz="2400" kern="1200"/>
        </a:p>
      </dsp:txBody>
      <dsp:txXfrm>
        <a:off x="72071" y="72071"/>
        <a:ext cx="3596889" cy="1332233"/>
      </dsp:txXfrm>
    </dsp:sp>
    <dsp:sp modelId="{68FA1BEC-EB4B-4505-807A-5B4464493285}">
      <dsp:nvSpPr>
        <dsp:cNvPr id="0" name=""/>
        <dsp:cNvSpPr/>
      </dsp:nvSpPr>
      <dsp:spPr>
        <a:xfrm>
          <a:off x="3741031" y="1624012"/>
          <a:ext cx="5611546" cy="1476375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Resolves customer issues professionally, manages escalations calmly, and ensures customer satisfaction is maintained at all times.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/>
        </a:p>
      </dsp:txBody>
      <dsp:txXfrm>
        <a:off x="3741031" y="1808559"/>
        <a:ext cx="5057905" cy="1107281"/>
      </dsp:txXfrm>
    </dsp:sp>
    <dsp:sp modelId="{E7850B98-7CE3-46AA-A25C-67483BD871CB}">
      <dsp:nvSpPr>
        <dsp:cNvPr id="0" name=""/>
        <dsp:cNvSpPr/>
      </dsp:nvSpPr>
      <dsp:spPr>
        <a:xfrm>
          <a:off x="0" y="1624012"/>
          <a:ext cx="3741031" cy="147637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Handling Customer Complaints and Escalations</a:t>
          </a:r>
          <a:endParaRPr lang="en-US" sz="2000" kern="1200"/>
        </a:p>
      </dsp:txBody>
      <dsp:txXfrm>
        <a:off x="72071" y="1696083"/>
        <a:ext cx="3596889" cy="1332233"/>
      </dsp:txXfrm>
    </dsp:sp>
    <dsp:sp modelId="{9B23C904-1EBA-496D-A941-96D25B45DB8D}">
      <dsp:nvSpPr>
        <dsp:cNvPr id="0" name=""/>
        <dsp:cNvSpPr/>
      </dsp:nvSpPr>
      <dsp:spPr>
        <a:xfrm>
          <a:off x="3741031" y="3248024"/>
          <a:ext cx="5611546" cy="1476375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Ensures compliance with company policies, health and safety standards, and supports achievement of sales and service targets (</a:t>
          </a:r>
          <a:r>
            <a:rPr lang="en-US" sz="1800" kern="1200" err="1"/>
            <a:t>Sirju</a:t>
          </a:r>
          <a:r>
            <a:rPr lang="en-US" sz="1800" kern="1200"/>
            <a:t>, 2024).</a:t>
          </a:r>
        </a:p>
      </dsp:txBody>
      <dsp:txXfrm>
        <a:off x="3741031" y="3432571"/>
        <a:ext cx="5057905" cy="1107281"/>
      </dsp:txXfrm>
    </dsp:sp>
    <dsp:sp modelId="{6D4D7DF0-7123-4F41-9F9C-4BF160974A8D}">
      <dsp:nvSpPr>
        <dsp:cNvPr id="0" name=""/>
        <dsp:cNvSpPr/>
      </dsp:nvSpPr>
      <dsp:spPr>
        <a:xfrm>
          <a:off x="0" y="3248024"/>
          <a:ext cx="3741031" cy="14763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Supporting Store Targets and Compliance</a:t>
          </a:r>
          <a:endParaRPr lang="en-US" sz="2400" kern="1200"/>
        </a:p>
      </dsp:txBody>
      <dsp:txXfrm>
        <a:off x="72071" y="3320095"/>
        <a:ext cx="3596889" cy="13322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354DE-778D-466C-BC39-15F4C42338E6}">
      <dsp:nvSpPr>
        <dsp:cNvPr id="0" name=""/>
        <dsp:cNvSpPr/>
      </dsp:nvSpPr>
      <dsp:spPr>
        <a:xfrm>
          <a:off x="1181" y="0"/>
          <a:ext cx="3071440" cy="47243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Focus on Self-Development and Personal Growth</a:t>
          </a:r>
          <a:endParaRPr lang="en-US" sz="2700" kern="1200"/>
        </a:p>
      </dsp:txBody>
      <dsp:txXfrm>
        <a:off x="1181" y="0"/>
        <a:ext cx="3071440" cy="1417320"/>
      </dsp:txXfrm>
    </dsp:sp>
    <dsp:sp modelId="{998007FD-C94A-40F3-AFC9-91C18DC1B115}">
      <dsp:nvSpPr>
        <dsp:cNvPr id="0" name=""/>
        <dsp:cNvSpPr/>
      </dsp:nvSpPr>
      <dsp:spPr>
        <a:xfrm>
          <a:off x="308325" y="1417320"/>
          <a:ext cx="2457152" cy="30708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Humanist learning theory </a:t>
          </a:r>
          <a:r>
            <a:rPr lang="en-US" sz="2300" kern="1200" err="1"/>
            <a:t>emphasises</a:t>
          </a:r>
          <a:r>
            <a:rPr lang="en-US" sz="2300" kern="1200"/>
            <a:t> personal development, self-motivation, and fulfilment at work</a:t>
          </a:r>
        </a:p>
      </dsp:txBody>
      <dsp:txXfrm>
        <a:off x="380293" y="1489288"/>
        <a:ext cx="2313216" cy="2926924"/>
      </dsp:txXfrm>
    </dsp:sp>
    <dsp:sp modelId="{DEA2FC34-8450-4278-92D6-5633331561D0}">
      <dsp:nvSpPr>
        <dsp:cNvPr id="0" name=""/>
        <dsp:cNvSpPr/>
      </dsp:nvSpPr>
      <dsp:spPr>
        <a:xfrm>
          <a:off x="3302979" y="0"/>
          <a:ext cx="3071440" cy="47243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Learning Through Mentoring and On-the-Job Experience</a:t>
          </a:r>
          <a:endParaRPr lang="en-US" sz="2700" kern="1200"/>
        </a:p>
      </dsp:txBody>
      <dsp:txXfrm>
        <a:off x="3302979" y="0"/>
        <a:ext cx="3071440" cy="1417320"/>
      </dsp:txXfrm>
    </dsp:sp>
    <dsp:sp modelId="{A0872BFE-D1BF-4DE1-8F7C-76FA6FEEFEDD}">
      <dsp:nvSpPr>
        <dsp:cNvPr id="0" name=""/>
        <dsp:cNvSpPr/>
      </dsp:nvSpPr>
      <dsp:spPr>
        <a:xfrm>
          <a:off x="3610123" y="1417320"/>
          <a:ext cx="2457152" cy="3070860"/>
        </a:xfrm>
        <a:prstGeom prst="roundRect">
          <a:avLst>
            <a:gd name="adj" fmla="val 1000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Employees learn effectively through real experiences, coaching, and reflection during daily tasks.</a:t>
          </a:r>
        </a:p>
      </dsp:txBody>
      <dsp:txXfrm>
        <a:off x="3682091" y="1489288"/>
        <a:ext cx="2313216" cy="2926924"/>
      </dsp:txXfrm>
    </dsp:sp>
    <dsp:sp modelId="{5039FE01-8569-4065-99B4-86DC655A3AAA}">
      <dsp:nvSpPr>
        <dsp:cNvPr id="0" name=""/>
        <dsp:cNvSpPr/>
      </dsp:nvSpPr>
      <dsp:spPr>
        <a:xfrm>
          <a:off x="6604777" y="0"/>
          <a:ext cx="3071440" cy="47243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Builds Confidence, Motivation, and Engagement</a:t>
          </a:r>
          <a:endParaRPr lang="en-US" sz="2700" kern="1200"/>
        </a:p>
      </dsp:txBody>
      <dsp:txXfrm>
        <a:off x="6604777" y="0"/>
        <a:ext cx="3071440" cy="1417320"/>
      </dsp:txXfrm>
    </dsp:sp>
    <dsp:sp modelId="{268FB379-DA5D-4109-BE27-6827E017B4F1}">
      <dsp:nvSpPr>
        <dsp:cNvPr id="0" name=""/>
        <dsp:cNvSpPr/>
      </dsp:nvSpPr>
      <dsp:spPr>
        <a:xfrm>
          <a:off x="6911921" y="1417320"/>
          <a:ext cx="2457152" cy="3070860"/>
        </a:xfrm>
        <a:prstGeom prst="roundRect">
          <a:avLst>
            <a:gd name="adj" fmla="val 10000"/>
          </a:avLst>
        </a:prstGeom>
        <a:solidFill>
          <a:schemeClr val="bg2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43815" rIns="5842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Experiential learning increases confidence, job satisfaction, and long-term employee engagement (Mcleod, 2023).</a:t>
          </a:r>
        </a:p>
      </dsp:txBody>
      <dsp:txXfrm>
        <a:off x="6983889" y="1489288"/>
        <a:ext cx="2313216" cy="2926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2/18/2026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2/18/2026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2/18/2026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2/18/2026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 smtClean="0"/>
              <a:pPr/>
              <a:t>2/18/2026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7191/ijmra/v8-i01-17" TargetMode="External"/><Relationship Id="rId13" Type="http://schemas.openxmlformats.org/officeDocument/2006/relationships/hyperlink" Target="https://www.researchgate.net/publication/211392097_The_Cost_of_Employee_Turnover" TargetMode="External"/><Relationship Id="rId18" Type="http://schemas.openxmlformats.org/officeDocument/2006/relationships/hyperlink" Target="https://www.tescoplc.com/about/our-h" TargetMode="External"/><Relationship Id="rId26" Type="http://schemas.openxmlformats.org/officeDocument/2006/relationships/hyperlink" Target="https://opened.cuny.edu/courseware/lesson/69/student/?section=3" TargetMode="External"/><Relationship Id="rId3" Type="http://schemas.openxmlformats.org/officeDocument/2006/relationships/hyperlink" Target="https://www.tescoplc.com/media/ky0bfwpo/tesco_ar25_interactive.pdf" TargetMode="External"/><Relationship Id="rId21" Type="http://schemas.openxmlformats.org/officeDocument/2006/relationships/hyperlink" Target="https://eibmcallumking98.wordpress.com/2018/03/28/recruitment-process-blog-post-7/" TargetMode="External"/><Relationship Id="rId7" Type="http://schemas.openxmlformats.org/officeDocument/2006/relationships/hyperlink" Target="https://www.simplypsychology.org/humanistic.html" TargetMode="External"/><Relationship Id="rId12" Type="http://schemas.openxmlformats.org/officeDocument/2006/relationships/hyperlink" Target="https://doi.org/10.26668/businessreview/2023.v8i5.1424" TargetMode="External"/><Relationship Id="rId17" Type="http://schemas.openxmlformats.org/officeDocument/2006/relationships/hyperlink" Target="https://www.newfoodmagazine.com/organisations/tesco-exchange/" TargetMode="External"/><Relationship Id="rId25" Type="http://schemas.openxmlformats.org/officeDocument/2006/relationships/hyperlink" Target="https://www.researchgate.net/figure/Learning-Process-under-Behaviorism_fig2_256454180" TargetMode="External"/><Relationship Id="rId2" Type="http://schemas.openxmlformats.org/officeDocument/2006/relationships/hyperlink" Target="https://doi.org/10.1016/j.apmrv.2025.100399" TargetMode="External"/><Relationship Id="rId16" Type="http://schemas.openxmlformats.org/officeDocument/2006/relationships/hyperlink" Target="https://hrlearnersguide.wordpress.com/2012/08/14/importance-of-hrm-for-organizational-success/" TargetMode="External"/><Relationship Id="rId20" Type="http://schemas.openxmlformats.org/officeDocument/2006/relationships/hyperlink" Target="https://www.td.org/content/atd-blog/4-elements-of-leading-high-performing-teams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-theories.com/cognitivism.html" TargetMode="External"/><Relationship Id="rId11" Type="http://schemas.openxmlformats.org/officeDocument/2006/relationships/hyperlink" Target="https://www.marsh.com/en/services/risk-consulting/insights/ensuring-compliance-at-the-store-level-for-overall-business-safe.html" TargetMode="External"/><Relationship Id="rId24" Type="http://schemas.openxmlformats.org/officeDocument/2006/relationships/hyperlink" Target="https://www.ecommercepro.com/blogs/ecommerce-pro-blog/5-ecommerce-seo-tips-for-beginners" TargetMode="External"/><Relationship Id="rId5" Type="http://schemas.openxmlformats.org/officeDocument/2006/relationships/hyperlink" Target="https://www.simplypsychology.org/behaviorism.html" TargetMode="External"/><Relationship Id="rId15" Type="http://schemas.openxmlformats.org/officeDocument/2006/relationships/hyperlink" Target="https://doi.org/10.13140/RG.2.2.30122.94401" TargetMode="External"/><Relationship Id="rId23" Type="http://schemas.openxmlformats.org/officeDocument/2006/relationships/hyperlink" Target="https://www.forbes.com/sites/johnhall/2019/04/07/what-great-leaders-do-differently/" TargetMode="External"/><Relationship Id="rId28" Type="http://schemas.openxmlformats.org/officeDocument/2006/relationships/hyperlink" Target="https://www.tescoplc.com/about" TargetMode="External"/><Relationship Id="rId10" Type="http://schemas.openxmlformats.org/officeDocument/2006/relationships/hyperlink" Target="https://doi.org/10.1504/ijbe.2011.039384" TargetMode="External"/><Relationship Id="rId19" Type="http://schemas.openxmlformats.org/officeDocument/2006/relationships/hyperlink" Target="https://www.locusassignments.com/solution/unit-3-human-resource-management-motivational-theory-assignment" TargetMode="External"/><Relationship Id="rId4" Type="http://schemas.openxmlformats.org/officeDocument/2006/relationships/hyperlink" Target="https://www.locusassignments.com/solution/unit-18-human-resource-management-assignment-tesco" TargetMode="External"/><Relationship Id="rId9" Type="http://schemas.openxmlformats.org/officeDocument/2006/relationships/hyperlink" Target="https://www.cipd.org/en/knowledge/factsheets/learning-needs-factsheet/" TargetMode="External"/><Relationship Id="rId14" Type="http://schemas.openxmlformats.org/officeDocument/2006/relationships/hyperlink" Target="https://ca.indeed.com/career-advice/finding-a-job/floor-supervisor" TargetMode="External"/><Relationship Id="rId22" Type="http://schemas.openxmlformats.org/officeDocument/2006/relationships/hyperlink" Target="https://www.mbaskool.com/business-concepts/human-resources-hr-terms/1797-job-analysis.html" TargetMode="External"/><Relationship Id="rId27" Type="http://schemas.openxmlformats.org/officeDocument/2006/relationships/hyperlink" Target="https://www.hono.ai/blog/employee-engagement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839198" cy="2895600"/>
          </a:xfrm>
        </p:spPr>
        <p:txBody>
          <a:bodyPr>
            <a:noAutofit/>
          </a:bodyPr>
          <a:lstStyle/>
          <a:p>
            <a:r>
              <a:rPr lang="en-US" sz="5400"/>
              <a:t>Recruitment and Development for Organizational Effectiveness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Presenter </a:t>
            </a:r>
            <a:r>
              <a:rPr lang="en-US" err="1"/>
              <a:t>name:Mariyah</a:t>
            </a:r>
            <a:r>
              <a:rPr lang="en-US"/>
              <a:t> </a:t>
            </a:r>
            <a:r>
              <a:rPr lang="en-US" err="1"/>
              <a:t>saeed</a:t>
            </a:r>
            <a:endParaRPr lang="en-US"/>
          </a:p>
          <a:p>
            <a:r>
              <a:rPr lang="en-US"/>
              <a:t>Role: HR Practitioner</a:t>
            </a: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5EF4C-55CA-A6A4-20E8-5E9CCA9FD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212" y="2405063"/>
            <a:ext cx="2795380" cy="157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2413" y="1904999"/>
            <a:ext cx="9134391" cy="4343401"/>
          </a:xfrm>
        </p:spPr>
        <p:txBody>
          <a:bodyPr>
            <a:normAutofit fontScale="70000" lnSpcReduction="20000"/>
          </a:bodyPr>
          <a:lstStyle/>
          <a:p>
            <a:pPr marL="342900" marR="0" lvl="0" indent="-342900" rtl="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Company Overview: Tesco PLC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Organizational Values and HR Philosophy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Selected Job Role: Customer Service Team Leader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Importance of Recruiting the Right Team Member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Recruitment Process Overview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Learning and Development Needs Identification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Behaviorist Learning Theory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Cognitivist Learning Theory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Humanist / Experiential Learning Theory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786276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412" y="-228600"/>
            <a:ext cx="9144001" cy="1371600"/>
          </a:xfrm>
        </p:spPr>
        <p:txBody>
          <a:bodyPr/>
          <a:lstStyle/>
          <a:p>
            <a:r>
              <a:rPr lang="en-US" b="1"/>
              <a:t>Introduction</a:t>
            </a:r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8715736"/>
              </p:ext>
            </p:extLst>
          </p:nvPr>
        </p:nvGraphicFramePr>
        <p:xfrm>
          <a:off x="738042" y="1752600"/>
          <a:ext cx="7010399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ttps://blogger.googleusercontent.com/img/b/R29vZ2xl/AVvXsEivSHc_b0zEw-iiUBmLYaoBsUFerEYp2ne-r2ESl9ETOjz-LiSD-3mcEobtqYALuQXGHMZK-BiNwhGK1NUDKk59ALU2E9v2uOwzRqNmNv5OIDOQxMdcKqIOyrPz-3Dn2MBawZZ6CBXj1IM-/s400/Excellence-In-HRM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2" r="3821" b="10417"/>
          <a:stretch/>
        </p:blipFill>
        <p:spPr bwMode="auto">
          <a:xfrm>
            <a:off x="7999413" y="1676400"/>
            <a:ext cx="3810000" cy="381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7869D-301A-D36C-2256-01944BAC31C6}"/>
              </a:ext>
            </a:extLst>
          </p:cNvPr>
          <p:cNvSpPr txBox="1">
            <a:spLocks/>
          </p:cNvSpPr>
          <p:nvPr/>
        </p:nvSpPr>
        <p:spPr>
          <a:xfrm>
            <a:off x="8151811" y="57150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</a:t>
            </a:r>
            <a:r>
              <a:rPr lang="en-US" kern="10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Siddiquea</a:t>
            </a: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(2012)</a:t>
            </a:r>
          </a:p>
        </p:txBody>
      </p:sp>
    </p:spTree>
    <p:extLst>
      <p:ext uri="{BB962C8B-B14F-4D97-AF65-F5344CB8AC3E}">
        <p14:creationId xmlns:p14="http://schemas.microsoft.com/office/powerpoint/2010/main" val="309321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9144001" cy="838200"/>
          </a:xfrm>
        </p:spPr>
        <p:txBody>
          <a:bodyPr/>
          <a:lstStyle/>
          <a:p>
            <a:r>
              <a:rPr lang="en-US" b="1"/>
              <a:t>Company Overview: Tesco PLC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914400"/>
            <a:ext cx="11277600" cy="2819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/>
              <a:t>UK-Based Multinational Grocery and Retail Company</a:t>
            </a:r>
            <a:endParaRPr lang="en-US" sz="1600"/>
          </a:p>
          <a:p>
            <a:pPr lvl="0"/>
            <a:r>
              <a:rPr lang="en-US" sz="1600"/>
              <a:t>Tesco PLC is one of the largest retail chains in the UK, offering groceries, clothing, financial services, and online retail solutions (Tesco, 2025).</a:t>
            </a:r>
          </a:p>
          <a:p>
            <a:pPr marL="0" indent="0">
              <a:buNone/>
            </a:pPr>
            <a:r>
              <a:rPr lang="en-US" sz="1600" b="1"/>
              <a:t>Founded in 1919; Headquarters in </a:t>
            </a:r>
            <a:r>
              <a:rPr lang="en-US" sz="1600" b="1" err="1"/>
              <a:t>Welwyn</a:t>
            </a:r>
            <a:r>
              <a:rPr lang="en-US" sz="1600" b="1"/>
              <a:t> Garden City, UK</a:t>
            </a:r>
            <a:endParaRPr lang="en-US" sz="1600"/>
          </a:p>
          <a:p>
            <a:pPr lvl="0"/>
            <a:r>
              <a:rPr lang="en-US" sz="1600"/>
              <a:t>Founded by Jack Cohen, Tesco has expanded from a market stall into an international retail leader headquartered in </a:t>
            </a:r>
            <a:r>
              <a:rPr lang="en-US" sz="1600" err="1"/>
              <a:t>Welwyn</a:t>
            </a:r>
            <a:r>
              <a:rPr lang="en-US" sz="1600"/>
              <a:t> Garden City.</a:t>
            </a:r>
          </a:p>
          <a:p>
            <a:pPr marL="0" indent="0">
              <a:buNone/>
            </a:pPr>
            <a:r>
              <a:rPr lang="en-US" sz="1600" b="1"/>
              <a:t>Strong Focus on People Management and Development</a:t>
            </a:r>
            <a:endParaRPr lang="en-US" sz="1600"/>
          </a:p>
          <a:p>
            <a:r>
              <a:rPr lang="en-US" sz="1600"/>
              <a:t>The company invests in employee training, wellbeing, and career paths to support talent retention and </a:t>
            </a:r>
            <a:r>
              <a:rPr lang="en-US" sz="1600" err="1"/>
              <a:t>organisational</a:t>
            </a:r>
            <a:r>
              <a:rPr lang="en-US" sz="1600"/>
              <a:t> resilience (Tesco, 2025).</a:t>
            </a:r>
          </a:p>
        </p:txBody>
      </p:sp>
      <p:pic>
        <p:nvPicPr>
          <p:cNvPr id="2052" name="Picture 4" descr="Tesco PLC :  Results above expect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2" y="4114800"/>
            <a:ext cx="96012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302A654-649C-9A9C-27B0-A864F0BAC3C4}"/>
              </a:ext>
            </a:extLst>
          </p:cNvPr>
          <p:cNvSpPr txBox="1">
            <a:spLocks/>
          </p:cNvSpPr>
          <p:nvPr/>
        </p:nvSpPr>
        <p:spPr>
          <a:xfrm>
            <a:off x="10209212" y="4762500"/>
            <a:ext cx="1752600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New Food, (2024)</a:t>
            </a:r>
          </a:p>
        </p:txBody>
      </p:sp>
    </p:spTree>
    <p:extLst>
      <p:ext uri="{BB962C8B-B14F-4D97-AF65-F5344CB8AC3E}">
        <p14:creationId xmlns:p14="http://schemas.microsoft.com/office/powerpoint/2010/main" val="2334297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-457200"/>
            <a:ext cx="9144001" cy="1371600"/>
          </a:xfrm>
        </p:spPr>
        <p:txBody>
          <a:bodyPr/>
          <a:lstStyle/>
          <a:p>
            <a:r>
              <a:rPr lang="en-US" b="1" err="1"/>
              <a:t>Organisational</a:t>
            </a:r>
            <a:r>
              <a:rPr lang="en-US" b="1"/>
              <a:t> Values &amp; HR Philosophy</a:t>
            </a:r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2299406"/>
              </p:ext>
            </p:extLst>
          </p:nvPr>
        </p:nvGraphicFramePr>
        <p:xfrm>
          <a:off x="-1220788" y="1066800"/>
          <a:ext cx="96012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utoShape 2" descr="Colleagues Bann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08812" y="2133600"/>
            <a:ext cx="5103813" cy="3514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F0A67-5A2D-7EFB-489D-3D7E50CD67A4}"/>
              </a:ext>
            </a:extLst>
          </p:cNvPr>
          <p:cNvSpPr txBox="1">
            <a:spLocks/>
          </p:cNvSpPr>
          <p:nvPr/>
        </p:nvSpPr>
        <p:spPr>
          <a:xfrm>
            <a:off x="7694612" y="58674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Tesco Plc, (2024)</a:t>
            </a:r>
          </a:p>
        </p:txBody>
      </p:sp>
    </p:spTree>
    <p:extLst>
      <p:ext uri="{BB962C8B-B14F-4D97-AF65-F5344CB8AC3E}">
        <p14:creationId xmlns:p14="http://schemas.microsoft.com/office/powerpoint/2010/main" val="262122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686" y="-152400"/>
            <a:ext cx="10567112" cy="1371600"/>
          </a:xfrm>
        </p:spPr>
        <p:txBody>
          <a:bodyPr/>
          <a:lstStyle/>
          <a:p>
            <a:r>
              <a:rPr lang="en-US" b="1"/>
              <a:t>Selected Job Role: Customer Service Team Leader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412" y="1447800"/>
            <a:ext cx="6172200" cy="5181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/>
              <a:t>Supervises Frontline Store Employees</a:t>
            </a:r>
            <a:endParaRPr lang="en-US"/>
          </a:p>
          <a:p>
            <a:pPr lvl="0"/>
            <a:r>
              <a:rPr lang="en-US"/>
              <a:t>This role coordinates colleagues on the shop floor, ensuring tasks are allocated effectively to maintain service standards (Indeed, 2024).</a:t>
            </a:r>
          </a:p>
          <a:p>
            <a:pPr marL="0" indent="0">
              <a:buNone/>
            </a:pPr>
            <a:r>
              <a:rPr lang="en-US" b="1"/>
              <a:t>Ensures Smooth Daily Store Operations</a:t>
            </a:r>
            <a:endParaRPr lang="en-US"/>
          </a:p>
          <a:p>
            <a:pPr lvl="0"/>
            <a:r>
              <a:rPr lang="en-US"/>
              <a:t>The Team Leader makes sure daily targets, customer service expectations, and operational procedures are met across the shift.</a:t>
            </a:r>
          </a:p>
          <a:p>
            <a:pPr marL="0" indent="0">
              <a:buNone/>
            </a:pPr>
            <a:r>
              <a:rPr lang="en-US" b="1"/>
              <a:t>Acts as Link Between Staff and Management</a:t>
            </a:r>
            <a:endParaRPr lang="en-US"/>
          </a:p>
          <a:p>
            <a:pPr lvl="0"/>
            <a:r>
              <a:rPr lang="en-US"/>
              <a:t>They communicate team updates to store management and relay managerial priorities back to frontline staff.</a:t>
            </a:r>
          </a:p>
        </p:txBody>
      </p:sp>
      <p:pic>
        <p:nvPicPr>
          <p:cNvPr id="5126" name="Picture 6" descr="Unit 3 Human Resource Management motivational theory Assignment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143" y="1676400"/>
            <a:ext cx="5311735" cy="390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C6C50A5-CBC6-9DBC-2552-803D25377AE3}"/>
              </a:ext>
            </a:extLst>
          </p:cNvPr>
          <p:cNvSpPr txBox="1">
            <a:spLocks/>
          </p:cNvSpPr>
          <p:nvPr/>
        </p:nvSpPr>
        <p:spPr>
          <a:xfrm>
            <a:off x="7466011" y="57150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Newman &amp; Ford, (2021)</a:t>
            </a:r>
          </a:p>
        </p:txBody>
      </p:sp>
    </p:spTree>
    <p:extLst>
      <p:ext uri="{BB962C8B-B14F-4D97-AF65-F5344CB8AC3E}">
        <p14:creationId xmlns:p14="http://schemas.microsoft.com/office/powerpoint/2010/main" val="385738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12" y="228600"/>
            <a:ext cx="10744200" cy="1371600"/>
          </a:xfrm>
        </p:spPr>
        <p:txBody>
          <a:bodyPr>
            <a:normAutofit/>
          </a:bodyPr>
          <a:lstStyle/>
          <a:p>
            <a:r>
              <a:rPr lang="en-US" b="1"/>
              <a:t>Importance of Recruiting the Right Team Member</a:t>
            </a:r>
            <a:br>
              <a:rPr lang="en-US"/>
            </a:b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13" y="1295400"/>
            <a:ext cx="6172200" cy="5029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/>
              <a:t>Ensures Operational Efficiency and Service Quality</a:t>
            </a:r>
            <a:endParaRPr lang="en-US"/>
          </a:p>
          <a:p>
            <a:pPr lvl="0"/>
            <a:r>
              <a:rPr lang="en-US"/>
              <a:t>Choosing the right candidate increases productivity and ensures tasks are completed reliably and to a high standard.</a:t>
            </a:r>
          </a:p>
          <a:p>
            <a:pPr marL="0" indent="0">
              <a:buNone/>
            </a:pPr>
            <a:r>
              <a:rPr lang="en-US" b="1"/>
              <a:t>Reduces Staff Turnover and Recruitment Costs</a:t>
            </a:r>
            <a:endParaRPr lang="en-US"/>
          </a:p>
          <a:p>
            <a:pPr lvl="0"/>
            <a:r>
              <a:rPr lang="en-US"/>
              <a:t>Hiring well-suited employees lowers the frequency of rehiring, saving time and </a:t>
            </a:r>
            <a:r>
              <a:rPr lang="en-US" err="1"/>
              <a:t>organisational</a:t>
            </a:r>
            <a:r>
              <a:rPr lang="en-US"/>
              <a:t> costs in the long term (O’Connell &amp; Kung, 2007).</a:t>
            </a:r>
          </a:p>
          <a:p>
            <a:pPr marL="0" indent="0">
              <a:buNone/>
            </a:pPr>
            <a:r>
              <a:rPr lang="en-US" b="1"/>
              <a:t>Strengthens Teamwork and Morale</a:t>
            </a:r>
            <a:endParaRPr lang="en-US"/>
          </a:p>
          <a:p>
            <a:pPr lvl="0"/>
            <a:r>
              <a:rPr lang="en-US"/>
              <a:t>Good hires enhance team cohesion, raise morale, and contribute positively to overall workplace culture.</a:t>
            </a:r>
          </a:p>
        </p:txBody>
      </p:sp>
      <p:pic>
        <p:nvPicPr>
          <p:cNvPr id="6146" name="Picture 2" descr="How to Build a Successful Sales Team with Proven Tacti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524000"/>
            <a:ext cx="5613251" cy="374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0D9C93F-4889-418B-AB47-0C62706A15C5}"/>
              </a:ext>
            </a:extLst>
          </p:cNvPr>
          <p:cNvSpPr txBox="1">
            <a:spLocks/>
          </p:cNvSpPr>
          <p:nvPr/>
        </p:nvSpPr>
        <p:spPr>
          <a:xfrm>
            <a:off x="7542212" y="56388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Bailey, (2022)</a:t>
            </a:r>
          </a:p>
        </p:txBody>
      </p:sp>
    </p:spTree>
    <p:extLst>
      <p:ext uri="{BB962C8B-B14F-4D97-AF65-F5344CB8AC3E}">
        <p14:creationId xmlns:p14="http://schemas.microsoft.com/office/powerpoint/2010/main" val="357572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2" y="228600"/>
            <a:ext cx="8305802" cy="914400"/>
          </a:xfrm>
        </p:spPr>
        <p:txBody>
          <a:bodyPr/>
          <a:lstStyle/>
          <a:p>
            <a:r>
              <a:rPr lang="en-US" b="1"/>
              <a:t>Recruitment Process Overview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7612" y="1143000"/>
            <a:ext cx="6781800" cy="533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Workforce Planning and Vacancy Identification</a:t>
            </a:r>
            <a:endParaRPr lang="en-US" dirty="0"/>
          </a:p>
          <a:p>
            <a:pPr lvl="0"/>
            <a:r>
              <a:rPr lang="en-US" dirty="0"/>
              <a:t>HR evaluates staffing needs based on organizational goals, turnover, and business forecasts.</a:t>
            </a:r>
          </a:p>
          <a:p>
            <a:pPr marL="0" indent="0">
              <a:buNone/>
            </a:pPr>
            <a:r>
              <a:rPr lang="en-US" b="1" dirty="0"/>
              <a:t>Structured Recruitment and Selection Stages</a:t>
            </a:r>
            <a:endParaRPr lang="en-US" dirty="0"/>
          </a:p>
          <a:p>
            <a:pPr lvl="0"/>
            <a:r>
              <a:rPr lang="en-US" dirty="0"/>
              <a:t>The process includes advertising vacancies, shortlisting CVs, conducting interviews, assessments, and making job offers.</a:t>
            </a:r>
          </a:p>
          <a:p>
            <a:pPr marL="0" indent="0">
              <a:buNone/>
            </a:pPr>
            <a:r>
              <a:rPr lang="en-US" b="1" dirty="0"/>
              <a:t>Fair, Transparent and Merit-Based Hiring</a:t>
            </a:r>
            <a:endParaRPr lang="en-US" dirty="0"/>
          </a:p>
          <a:p>
            <a:pPr lvl="0"/>
            <a:r>
              <a:rPr lang="en-US" dirty="0"/>
              <a:t>Ensuring that hiring criteria are clear and unbiased increases diversity and fairness in the recruitment process (Locus, 2017).</a:t>
            </a:r>
          </a:p>
        </p:txBody>
      </p:sp>
      <p:pic>
        <p:nvPicPr>
          <p:cNvPr id="7174" name="Picture 6" descr="https://hrmpractice.com/wp-content/uploads/2016/12/Recruitment-Selec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89" y="1295400"/>
            <a:ext cx="4590876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6CCDB1E-C7A2-0B75-72D5-B978FB71009B}"/>
              </a:ext>
            </a:extLst>
          </p:cNvPr>
          <p:cNvSpPr txBox="1">
            <a:spLocks/>
          </p:cNvSpPr>
          <p:nvPr/>
        </p:nvSpPr>
        <p:spPr>
          <a:xfrm>
            <a:off x="531812" y="57912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King, (2018)</a:t>
            </a:r>
          </a:p>
        </p:txBody>
      </p:sp>
    </p:spTree>
    <p:extLst>
      <p:ext uri="{BB962C8B-B14F-4D97-AF65-F5344CB8AC3E}">
        <p14:creationId xmlns:p14="http://schemas.microsoft.com/office/powerpoint/2010/main" val="202973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CCA49-A0D5-1D34-188C-0DE310461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11" y="180754"/>
            <a:ext cx="9677401" cy="65744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pt-BR" sz="2800"/>
              <a:t>Tesco Recruitment Process (Internal &amp; External)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51470-CF6E-37C6-10D3-8903E792C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314894"/>
            <a:ext cx="3200400" cy="12954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marR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2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Need Assessment</a:t>
            </a:r>
            <a:endParaRPr lang="en-US" sz="12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Vacancy in existing role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expansion or new store opening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Increase in workload or sales targets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Introduction of new systems or services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4C7D668-7B27-BC39-75DA-AB288D920223}"/>
              </a:ext>
            </a:extLst>
          </p:cNvPr>
          <p:cNvSpPr txBox="1">
            <a:spLocks/>
          </p:cNvSpPr>
          <p:nvPr/>
        </p:nvSpPr>
        <p:spPr>
          <a:xfrm>
            <a:off x="4341812" y="1314894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Recruitment Options</a:t>
            </a:r>
            <a:endParaRPr lang="en-US" sz="14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Internal recruitment</a:t>
            </a: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(promotion, transfer)</a:t>
            </a: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External recruitment</a:t>
            </a: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(career website, job portals)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1A3628B-0D10-19FE-15B4-1F1FBAD2A3EF}"/>
              </a:ext>
            </a:extLst>
          </p:cNvPr>
          <p:cNvSpPr txBox="1">
            <a:spLocks/>
          </p:cNvSpPr>
          <p:nvPr/>
        </p:nvSpPr>
        <p:spPr>
          <a:xfrm>
            <a:off x="7999412" y="1295401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 Job Advertisement</a:t>
            </a:r>
            <a:endParaRPr lang="en-US" sz="14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Tesco Careers website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Internal notice boards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Online job portals (Indeed, LinkedIn)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2F7FD0C-C15A-2AE3-003B-B71F666E9634}"/>
              </a:ext>
            </a:extLst>
          </p:cNvPr>
          <p:cNvSpPr txBox="1">
            <a:spLocks/>
          </p:cNvSpPr>
          <p:nvPr/>
        </p:nvSpPr>
        <p:spPr>
          <a:xfrm>
            <a:off x="684212" y="3120658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 Application Screening</a:t>
            </a:r>
            <a:endParaRPr lang="en-US" sz="14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CV shortlisting against job criteria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Weightage given to skills and experience</a:t>
            </a:r>
          </a:p>
          <a:p>
            <a:pPr marL="342900" marR="0" lvl="0" indent="-3429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Eligibility and availability checks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42EFC3A-C525-6841-791F-903CDF0E9D86}"/>
              </a:ext>
            </a:extLst>
          </p:cNvPr>
          <p:cNvSpPr txBox="1">
            <a:spLocks/>
          </p:cNvSpPr>
          <p:nvPr/>
        </p:nvSpPr>
        <p:spPr>
          <a:xfrm>
            <a:off x="4341812" y="3120658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2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5. Assessment &amp; Tests</a:t>
            </a:r>
            <a:endParaRPr lang="en-US" sz="12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Written or online assessments (if required)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 err="1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competency checks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 and customer service skills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39EC409-299D-5CF3-2D21-FB221CF22833}"/>
              </a:ext>
            </a:extLst>
          </p:cNvPr>
          <p:cNvSpPr txBox="1">
            <a:spLocks/>
          </p:cNvSpPr>
          <p:nvPr/>
        </p:nvSpPr>
        <p:spPr>
          <a:xfrm>
            <a:off x="7999412" y="3101165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6. Interview Process</a:t>
            </a:r>
            <a:endParaRPr lang="en-US" sz="14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Initial interview (screening)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Final interview (competency-based)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Management approval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56AA872-ABE4-E69A-CEA3-F4475AB09183}"/>
              </a:ext>
            </a:extLst>
          </p:cNvPr>
          <p:cNvSpPr txBox="1">
            <a:spLocks/>
          </p:cNvSpPr>
          <p:nvPr/>
        </p:nvSpPr>
        <p:spPr>
          <a:xfrm>
            <a:off x="684212" y="4945915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7. Selection &amp; Offer</a:t>
            </a:r>
            <a:endParaRPr lang="en-US" sz="14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 and background checks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Medical or right-to-work verification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Offer letter and contract issued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73FB2F3-518E-3F76-7455-EF70E906C22A}"/>
              </a:ext>
            </a:extLst>
          </p:cNvPr>
          <p:cNvSpPr txBox="1">
            <a:spLocks/>
          </p:cNvSpPr>
          <p:nvPr/>
        </p:nvSpPr>
        <p:spPr>
          <a:xfrm>
            <a:off x="4341812" y="4945915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4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8. Induction &amp; Orientation</a:t>
            </a:r>
            <a:endParaRPr lang="en-US" sz="14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Introduction to Tesco culture and values</a:t>
            </a: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Role-specific training and systems access</a:t>
            </a: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4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and safety briefing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8E4CABC-FCDF-0B94-3743-D9D2AEA5AB38}"/>
              </a:ext>
            </a:extLst>
          </p:cNvPr>
          <p:cNvSpPr txBox="1">
            <a:spLocks/>
          </p:cNvSpPr>
          <p:nvPr/>
        </p:nvSpPr>
        <p:spPr>
          <a:xfrm>
            <a:off x="7999412" y="4926422"/>
            <a:ext cx="3200400" cy="1295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200" b="1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9. Follow-Up &amp; Probation Review</a:t>
            </a:r>
            <a:endParaRPr lang="en-US" sz="1200" kern="100">
              <a:solidFill>
                <a:sysClr val="windowText" lastClr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HR follow-up meetings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Performance monitoring during probation</a:t>
            </a:r>
          </a:p>
          <a:p>
            <a:pPr marL="342900" marR="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kern="100">
                <a:solidFill>
                  <a:sysClr val="windowText" lastClr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Feedback and confirmation of employment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2FEE26D-C10A-C08B-DCE6-F1FE7D91F092}"/>
              </a:ext>
            </a:extLst>
          </p:cNvPr>
          <p:cNvCxnSpPr>
            <a:stCxn id="3" idx="3"/>
            <a:endCxn id="8" idx="1"/>
          </p:cNvCxnSpPr>
          <p:nvPr/>
        </p:nvCxnSpPr>
        <p:spPr>
          <a:xfrm>
            <a:off x="3884612" y="1962594"/>
            <a:ext cx="457200" cy="0"/>
          </a:xfrm>
          <a:prstGeom prst="straightConnector1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B2EFBC-042D-565B-8B78-B3AD6DA2E8B0}"/>
              </a:ext>
            </a:extLst>
          </p:cNvPr>
          <p:cNvCxnSpPr>
            <a:stCxn id="8" idx="3"/>
            <a:endCxn id="9" idx="1"/>
          </p:cNvCxnSpPr>
          <p:nvPr/>
        </p:nvCxnSpPr>
        <p:spPr>
          <a:xfrm flipV="1">
            <a:off x="7542212" y="1943101"/>
            <a:ext cx="457200" cy="19493"/>
          </a:xfrm>
          <a:prstGeom prst="straightConnector1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2" name="Connector: Elbow 21">
            <a:extLst>
              <a:ext uri="{FF2B5EF4-FFF2-40B4-BE49-F238E27FC236}">
                <a16:creationId xmlns:a16="http://schemas.microsoft.com/office/drawing/2014/main" id="{21C31624-40B4-4490-A062-A1C5961AD1EC}"/>
              </a:ext>
            </a:extLst>
          </p:cNvPr>
          <p:cNvCxnSpPr>
            <a:stCxn id="9" idx="2"/>
            <a:endCxn id="10" idx="0"/>
          </p:cNvCxnSpPr>
          <p:nvPr/>
        </p:nvCxnSpPr>
        <p:spPr>
          <a:xfrm rot="5400000">
            <a:off x="5677084" y="-801871"/>
            <a:ext cx="529857" cy="7315200"/>
          </a:xfrm>
          <a:prstGeom prst="bentConnector3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3B63F4D-1BC5-F897-71C1-0CABD1EDC96B}"/>
              </a:ext>
            </a:extLst>
          </p:cNvPr>
          <p:cNvCxnSpPr>
            <a:stCxn id="10" idx="3"/>
            <a:endCxn id="11" idx="1"/>
          </p:cNvCxnSpPr>
          <p:nvPr/>
        </p:nvCxnSpPr>
        <p:spPr>
          <a:xfrm>
            <a:off x="3884612" y="3768358"/>
            <a:ext cx="457200" cy="0"/>
          </a:xfrm>
          <a:prstGeom prst="straightConnector1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8EFAEC0B-D8A0-9FF2-AB43-36D7DA877B73}"/>
              </a:ext>
            </a:extLst>
          </p:cNvPr>
          <p:cNvCxnSpPr>
            <a:stCxn id="11" idx="3"/>
            <a:endCxn id="12" idx="1"/>
          </p:cNvCxnSpPr>
          <p:nvPr/>
        </p:nvCxnSpPr>
        <p:spPr>
          <a:xfrm flipV="1">
            <a:off x="7542212" y="3748865"/>
            <a:ext cx="457200" cy="19493"/>
          </a:xfrm>
          <a:prstGeom prst="straightConnector1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9672670-BBA8-0D36-CE47-D2A61C1796CC}"/>
              </a:ext>
            </a:extLst>
          </p:cNvPr>
          <p:cNvCxnSpPr>
            <a:stCxn id="13" idx="3"/>
            <a:endCxn id="14" idx="1"/>
          </p:cNvCxnSpPr>
          <p:nvPr/>
        </p:nvCxnSpPr>
        <p:spPr>
          <a:xfrm>
            <a:off x="3884612" y="5593615"/>
            <a:ext cx="457200" cy="0"/>
          </a:xfrm>
          <a:prstGeom prst="straightConnector1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482A47E-4ADA-4194-B13E-CB27ED6DACAD}"/>
              </a:ext>
            </a:extLst>
          </p:cNvPr>
          <p:cNvCxnSpPr>
            <a:stCxn id="14" idx="3"/>
            <a:endCxn id="15" idx="1"/>
          </p:cNvCxnSpPr>
          <p:nvPr/>
        </p:nvCxnSpPr>
        <p:spPr>
          <a:xfrm flipV="1">
            <a:off x="7542212" y="5574122"/>
            <a:ext cx="457200" cy="19493"/>
          </a:xfrm>
          <a:prstGeom prst="straightConnector1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2" name="Connector: Elbow 31">
            <a:extLst>
              <a:ext uri="{FF2B5EF4-FFF2-40B4-BE49-F238E27FC236}">
                <a16:creationId xmlns:a16="http://schemas.microsoft.com/office/drawing/2014/main" id="{1E263513-3E3A-1F62-6C5D-5A563799FE4C}"/>
              </a:ext>
            </a:extLst>
          </p:cNvPr>
          <p:cNvCxnSpPr>
            <a:stCxn id="12" idx="2"/>
            <a:endCxn id="13" idx="0"/>
          </p:cNvCxnSpPr>
          <p:nvPr/>
        </p:nvCxnSpPr>
        <p:spPr>
          <a:xfrm rot="5400000">
            <a:off x="5667337" y="1013640"/>
            <a:ext cx="549350" cy="7315200"/>
          </a:xfrm>
          <a:prstGeom prst="bentConnector3">
            <a:avLst/>
          </a:prstGeom>
          <a:ln w="19050" cap="flat" cmpd="sng" algn="ctr">
            <a:solidFill>
              <a:srgbClr val="FFFF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774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B5A03-77AF-BF5D-1203-547E37BB7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381000"/>
            <a:ext cx="10896600" cy="762000"/>
          </a:xfrm>
        </p:spPr>
        <p:txBody>
          <a:bodyPr>
            <a:normAutofit/>
          </a:bodyPr>
          <a:lstStyle/>
          <a:p>
            <a:r>
              <a:rPr lang="en-US" sz="3200" b="1"/>
              <a:t>Recruitment Methods Used by Tesco (Internal &amp; External)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855002E-E991-8471-3B70-FE572F2675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444687"/>
              </p:ext>
            </p:extLst>
          </p:nvPr>
        </p:nvGraphicFramePr>
        <p:xfrm>
          <a:off x="531812" y="1295401"/>
          <a:ext cx="10591800" cy="4800599"/>
        </p:xfrm>
        <a:graphic>
          <a:graphicData uri="http://schemas.openxmlformats.org/drawingml/2006/table">
            <a:tbl>
              <a:tblPr/>
              <a:tblGrid>
                <a:gridCol w="2647950">
                  <a:extLst>
                    <a:ext uri="{9D8B030D-6E8A-4147-A177-3AD203B41FA5}">
                      <a16:colId xmlns:a16="http://schemas.microsoft.com/office/drawing/2014/main" val="4270266247"/>
                    </a:ext>
                  </a:extLst>
                </a:gridCol>
                <a:gridCol w="2647950">
                  <a:extLst>
                    <a:ext uri="{9D8B030D-6E8A-4147-A177-3AD203B41FA5}">
                      <a16:colId xmlns:a16="http://schemas.microsoft.com/office/drawing/2014/main" val="1005753428"/>
                    </a:ext>
                  </a:extLst>
                </a:gridCol>
                <a:gridCol w="2647950">
                  <a:extLst>
                    <a:ext uri="{9D8B030D-6E8A-4147-A177-3AD203B41FA5}">
                      <a16:colId xmlns:a16="http://schemas.microsoft.com/office/drawing/2014/main" val="133653685"/>
                    </a:ext>
                  </a:extLst>
                </a:gridCol>
                <a:gridCol w="2647950">
                  <a:extLst>
                    <a:ext uri="{9D8B030D-6E8A-4147-A177-3AD203B41FA5}">
                      <a16:colId xmlns:a16="http://schemas.microsoft.com/office/drawing/2014/main" val="2370983930"/>
                    </a:ext>
                  </a:extLst>
                </a:gridCol>
              </a:tblGrid>
              <a:tr h="4760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Stage</a:t>
                      </a:r>
                      <a:endParaRPr lang="en-US" sz="1800"/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Method Used</a:t>
                      </a:r>
                      <a:endParaRPr lang="en-US" sz="1800"/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Internal / External</a:t>
                      </a:r>
                      <a:endParaRPr lang="en-US" sz="1800"/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/>
                        <a:t>Purpose</a:t>
                      </a:r>
                      <a:endParaRPr lang="en-US" sz="1800"/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2094484"/>
                  </a:ext>
                </a:extLst>
              </a:tr>
              <a:tr h="4188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Workforce Planning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Skills gap analysis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Internal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Identify staffing needs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905591"/>
                  </a:ext>
                </a:extLst>
              </a:tr>
              <a:tr h="4067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Vacancy Announcement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Internal job postings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Internal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Career progression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6472603"/>
                  </a:ext>
                </a:extLst>
              </a:tr>
              <a:tr h="3637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Job Advertising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Tesco Careers website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External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Attract wider talent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9635"/>
                  </a:ext>
                </a:extLst>
              </a:tr>
              <a:tr h="449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Job Advertising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Online job portals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External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Reach diverse applicants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270463"/>
                  </a:ext>
                </a:extLst>
              </a:tr>
              <a:tr h="3637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Screening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CV shortlisting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Both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Match skills with role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9260060"/>
                  </a:ext>
                </a:extLst>
              </a:tr>
              <a:tr h="449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Assessment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Online tests / assessments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Both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Evaluate competencies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1264287"/>
                  </a:ext>
                </a:extLst>
              </a:tr>
              <a:tr h="4880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Interviews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err="1"/>
                        <a:t>Behavioural</a:t>
                      </a:r>
                      <a:r>
                        <a:rPr lang="en-US" sz="1800"/>
                        <a:t> interviews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Both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Assess role suitability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2602746"/>
                  </a:ext>
                </a:extLst>
              </a:tr>
              <a:tr h="6565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Selection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Reference &amp; background checks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Both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Verify candidate details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094239"/>
                  </a:ext>
                </a:extLst>
              </a:tr>
              <a:tr h="3637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Appointment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Offer letter &amp; contract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Both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Formal employment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100026"/>
                  </a:ext>
                </a:extLst>
              </a:tr>
              <a:tr h="3637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Induction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Orientation &amp; training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Internal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Smooth onboarding</a:t>
                      </a:r>
                    </a:p>
                  </a:txBody>
                  <a:tcPr marL="66368" marR="66368" marT="33184" marB="331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19720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39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-533400"/>
            <a:ext cx="9144001" cy="1371600"/>
          </a:xfrm>
        </p:spPr>
        <p:txBody>
          <a:bodyPr/>
          <a:lstStyle/>
          <a:p>
            <a:r>
              <a:rPr lang="en-US" b="1"/>
              <a:t>Job Analysis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612" y="1152098"/>
            <a:ext cx="6652546" cy="5705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/>
              <a:t>Identifying Key Duties and Responsibilities</a:t>
            </a:r>
            <a:endParaRPr lang="en-US"/>
          </a:p>
          <a:p>
            <a:pPr lvl="0"/>
            <a:r>
              <a:rPr lang="en-US"/>
              <a:t>Job analysis determines what tasks a role requires, forming the basis for job descriptions and expectations (Ahmad &amp; </a:t>
            </a:r>
            <a:r>
              <a:rPr lang="en-US" err="1"/>
              <a:t>Alqaarni</a:t>
            </a:r>
            <a:r>
              <a:rPr lang="en-US"/>
              <a:t>, 2023).</a:t>
            </a:r>
          </a:p>
          <a:p>
            <a:pPr marL="0" indent="0">
              <a:buNone/>
            </a:pPr>
            <a:r>
              <a:rPr lang="en-US" b="1"/>
              <a:t>Understanding Required Skills and Competencies</a:t>
            </a:r>
            <a:endParaRPr lang="en-US"/>
          </a:p>
          <a:p>
            <a:pPr lvl="0"/>
            <a:r>
              <a:rPr lang="en-US"/>
              <a:t>It helps HR define the skills, knowledge, and </a:t>
            </a:r>
            <a:r>
              <a:rPr lang="en-US" err="1"/>
              <a:t>behaviours</a:t>
            </a:r>
            <a:r>
              <a:rPr lang="en-US"/>
              <a:t> the role needs to be performed successfully.</a:t>
            </a:r>
          </a:p>
          <a:p>
            <a:pPr marL="0" indent="0">
              <a:buNone/>
            </a:pPr>
            <a:r>
              <a:rPr lang="en-US" b="1"/>
              <a:t>Assessing Working Conditions and Expectations</a:t>
            </a:r>
            <a:endParaRPr lang="en-US"/>
          </a:p>
          <a:p>
            <a:pPr lvl="0"/>
            <a:r>
              <a:rPr lang="en-US"/>
              <a:t>Job analysis also evaluates the work environment, level of responsibility, and </a:t>
            </a:r>
            <a:r>
              <a:rPr lang="en-US" err="1"/>
              <a:t>organisational</a:t>
            </a:r>
            <a:r>
              <a:rPr lang="en-US"/>
              <a:t> culture fit that candidates must adapt to.</a:t>
            </a:r>
          </a:p>
        </p:txBody>
      </p:sp>
      <p:pic>
        <p:nvPicPr>
          <p:cNvPr id="4100" name="Picture 4" descr="Job Analysis - Definition, Importance &amp; Process | HRM | MBA Sk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184" y="1828800"/>
            <a:ext cx="4802628" cy="360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DEA397A-A877-8214-A99E-D5AB791DECFB}"/>
              </a:ext>
            </a:extLst>
          </p:cNvPr>
          <p:cNvSpPr txBox="1">
            <a:spLocks/>
          </p:cNvSpPr>
          <p:nvPr/>
        </p:nvSpPr>
        <p:spPr>
          <a:xfrm>
            <a:off x="7770812" y="56388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MBA </a:t>
            </a:r>
            <a:r>
              <a:rPr lang="en-US" kern="10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Skool</a:t>
            </a: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Team, (2025)</a:t>
            </a:r>
          </a:p>
        </p:txBody>
      </p:sp>
    </p:spTree>
    <p:extLst>
      <p:ext uri="{BB962C8B-B14F-4D97-AF65-F5344CB8AC3E}">
        <p14:creationId xmlns:p14="http://schemas.microsoft.com/office/powerpoint/2010/main" val="168859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2" y="228600"/>
            <a:ext cx="9144002" cy="685800"/>
          </a:xfrm>
        </p:spPr>
        <p:txBody>
          <a:bodyPr/>
          <a:lstStyle/>
          <a:p>
            <a:r>
              <a:rPr lang="en-US" b="1"/>
              <a:t>Job Description</a:t>
            </a:r>
            <a:endParaRPr lang="en-US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315605"/>
              </p:ext>
            </p:extLst>
          </p:nvPr>
        </p:nvGraphicFramePr>
        <p:xfrm>
          <a:off x="1293812" y="1524000"/>
          <a:ext cx="9352578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2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904" y="-76200"/>
            <a:ext cx="9144001" cy="1371600"/>
          </a:xfrm>
        </p:spPr>
        <p:txBody>
          <a:bodyPr/>
          <a:lstStyle/>
          <a:p>
            <a:r>
              <a:rPr lang="en-US" b="1"/>
              <a:t>Person Specification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04" y="1752600"/>
            <a:ext cx="6799308" cy="4724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/>
              <a:t>Strong Communication and Leadership Skills</a:t>
            </a:r>
            <a:endParaRPr lang="en-US"/>
          </a:p>
          <a:p>
            <a:pPr lvl="0"/>
            <a:r>
              <a:rPr lang="en-US"/>
              <a:t>Ability to communicate clearly, motivate colleagues, and lead teams effectively in a fast-paced retail environment.</a:t>
            </a:r>
          </a:p>
          <a:p>
            <a:pPr marL="0" indent="0">
              <a:buNone/>
            </a:pPr>
            <a:r>
              <a:rPr lang="en-US" b="1"/>
              <a:t>Experience in Retail or Customer Service</a:t>
            </a:r>
            <a:endParaRPr lang="en-US"/>
          </a:p>
          <a:p>
            <a:pPr lvl="0"/>
            <a:r>
              <a:rPr lang="en-US"/>
              <a:t>Previous experience helps in understanding customer expectations, store procedures, and frontline operational challenges (Khan &amp; </a:t>
            </a:r>
            <a:r>
              <a:rPr lang="en-US" err="1"/>
              <a:t>Metri</a:t>
            </a:r>
            <a:r>
              <a:rPr lang="en-US"/>
              <a:t>, 2011).</a:t>
            </a:r>
          </a:p>
          <a:p>
            <a:pPr marL="0" indent="0">
              <a:buNone/>
            </a:pPr>
            <a:r>
              <a:rPr lang="en-US" b="1"/>
              <a:t>Ability to Work Under Pressure and in Teams</a:t>
            </a:r>
            <a:endParaRPr lang="en-US"/>
          </a:p>
          <a:p>
            <a:pPr lvl="0"/>
            <a:r>
              <a:rPr lang="en-US"/>
              <a:t>Retail environments require resilience, teamwork, and adaptability during busy periods and peak trading hours.</a:t>
            </a:r>
          </a:p>
        </p:txBody>
      </p:sp>
      <p:pic>
        <p:nvPicPr>
          <p:cNvPr id="8196" name="Picture 4" descr="8 Essential Leadership Communication Skills | HBS Onl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023" y="1828800"/>
            <a:ext cx="4957763" cy="343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A85589-9121-94C9-DBBA-4D6CAC7F5A57}"/>
              </a:ext>
            </a:extLst>
          </p:cNvPr>
          <p:cNvSpPr txBox="1">
            <a:spLocks/>
          </p:cNvSpPr>
          <p:nvPr/>
        </p:nvSpPr>
        <p:spPr>
          <a:xfrm>
            <a:off x="7770812" y="54864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Hall, (2019)</a:t>
            </a:r>
          </a:p>
        </p:txBody>
      </p:sp>
    </p:spTree>
    <p:extLst>
      <p:ext uri="{BB962C8B-B14F-4D97-AF65-F5344CB8AC3E}">
        <p14:creationId xmlns:p14="http://schemas.microsoft.com/office/powerpoint/2010/main" val="1915129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381000"/>
            <a:ext cx="10439399" cy="609600"/>
          </a:xfrm>
        </p:spPr>
        <p:txBody>
          <a:bodyPr/>
          <a:lstStyle/>
          <a:p>
            <a:r>
              <a:rPr lang="en-US" b="1"/>
              <a:t>Learning &amp; Development Needs Identification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8012" y="1219200"/>
            <a:ext cx="7543800" cy="5105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/>
              <a:t>Leadership and People-Management Skills</a:t>
            </a:r>
            <a:endParaRPr lang="en-US"/>
          </a:p>
          <a:p>
            <a:pPr lvl="0"/>
            <a:r>
              <a:rPr lang="en-US"/>
              <a:t>New team leaders require training in supervising staff, giving feedback, and managing performance effectively (CIPD, 2024).</a:t>
            </a:r>
          </a:p>
          <a:p>
            <a:pPr marL="0" indent="0">
              <a:buNone/>
            </a:pPr>
            <a:r>
              <a:rPr lang="en-US" b="1"/>
              <a:t>Customer Service and Conflict Handling</a:t>
            </a:r>
            <a:endParaRPr lang="en-US"/>
          </a:p>
          <a:p>
            <a:pPr lvl="0"/>
            <a:r>
              <a:rPr lang="en-US"/>
              <a:t>Development is needed to manage difficult customers, resolve conflicts, and maintain service quality under pressure.</a:t>
            </a:r>
          </a:p>
          <a:p>
            <a:pPr marL="0" indent="0">
              <a:buNone/>
            </a:pPr>
            <a:r>
              <a:rPr lang="en-US" b="1"/>
              <a:t>Digital Systems and Performance Reporting</a:t>
            </a:r>
            <a:endParaRPr lang="en-US"/>
          </a:p>
          <a:p>
            <a:r>
              <a:rPr lang="en-US"/>
              <a:t>Training is required to use digital scheduling tools, reporting systems, and performance tracking software.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17820"/>
          <a:stretch/>
        </p:blipFill>
        <p:spPr>
          <a:xfrm>
            <a:off x="118466" y="1905000"/>
            <a:ext cx="4299546" cy="274320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5469BE-FEBD-70D1-4185-66FFD2E70BBE}"/>
              </a:ext>
            </a:extLst>
          </p:cNvPr>
          <p:cNvSpPr txBox="1">
            <a:spLocks/>
          </p:cNvSpPr>
          <p:nvPr/>
        </p:nvSpPr>
        <p:spPr>
          <a:xfrm>
            <a:off x="430763" y="4862623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Piccioli, (2023)</a:t>
            </a:r>
          </a:p>
        </p:txBody>
      </p:sp>
    </p:spTree>
    <p:extLst>
      <p:ext uri="{BB962C8B-B14F-4D97-AF65-F5344CB8AC3E}">
        <p14:creationId xmlns:p14="http://schemas.microsoft.com/office/powerpoint/2010/main" val="2951535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412" y="304800"/>
            <a:ext cx="9144001" cy="685800"/>
          </a:xfrm>
        </p:spPr>
        <p:txBody>
          <a:bodyPr/>
          <a:lstStyle/>
          <a:p>
            <a:r>
              <a:rPr lang="en-US" b="1" err="1"/>
              <a:t>Behaviourist</a:t>
            </a:r>
            <a:r>
              <a:rPr lang="en-US" b="1"/>
              <a:t> Learning Theory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307" y="1219200"/>
            <a:ext cx="7015505" cy="5334000"/>
          </a:xfrm>
        </p:spPr>
        <p:txBody>
          <a:bodyPr>
            <a:normAutofit lnSpcReduction="10000"/>
          </a:bodyPr>
          <a:lstStyle/>
          <a:p>
            <a:r>
              <a:rPr lang="en-US" b="1"/>
              <a:t>Focus on Learning Through Reinforcement and Feedback</a:t>
            </a:r>
            <a:endParaRPr lang="en-US"/>
          </a:p>
          <a:p>
            <a:pPr lvl="0"/>
            <a:r>
              <a:rPr lang="en-US" err="1"/>
              <a:t>Behaviourist</a:t>
            </a:r>
            <a:r>
              <a:rPr lang="en-US"/>
              <a:t> theory explains learning as a result of positive reinforcement and corrective feedback in workplace settings.</a:t>
            </a:r>
          </a:p>
          <a:p>
            <a:r>
              <a:rPr lang="en-US" b="1"/>
              <a:t>Use of Performance Appraisals and Rewards</a:t>
            </a:r>
            <a:endParaRPr lang="en-US"/>
          </a:p>
          <a:p>
            <a:pPr lvl="0"/>
            <a:r>
              <a:rPr lang="en-US"/>
              <a:t>Rewards, bonuses, and recognition reinforce desired </a:t>
            </a:r>
            <a:r>
              <a:rPr lang="en-US" err="1"/>
              <a:t>behaviours</a:t>
            </a:r>
            <a:r>
              <a:rPr lang="en-US"/>
              <a:t> and improve employee motivation and consistency.</a:t>
            </a:r>
          </a:p>
          <a:p>
            <a:r>
              <a:rPr lang="en-US" b="1"/>
              <a:t>Encourages Consistent Workplace </a:t>
            </a:r>
            <a:r>
              <a:rPr lang="en-US" b="1" err="1"/>
              <a:t>Behaviour</a:t>
            </a:r>
            <a:endParaRPr lang="en-US"/>
          </a:p>
          <a:p>
            <a:pPr lvl="0"/>
            <a:r>
              <a:rPr lang="en-US"/>
              <a:t>Clear rules, monitoring, and feedback help employees repeat acceptable </a:t>
            </a:r>
            <a:r>
              <a:rPr lang="en-US" err="1"/>
              <a:t>behaviours</a:t>
            </a:r>
            <a:r>
              <a:rPr lang="en-US"/>
              <a:t> and meet performance standards (McLeod, 2025).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3612" y="1600200"/>
            <a:ext cx="4590898" cy="388620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36E1E2-52F4-C306-BA6B-98A3FEA4445A}"/>
              </a:ext>
            </a:extLst>
          </p:cNvPr>
          <p:cNvSpPr txBox="1">
            <a:spLocks/>
          </p:cNvSpPr>
          <p:nvPr/>
        </p:nvSpPr>
        <p:spPr>
          <a:xfrm>
            <a:off x="7770812" y="56388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</a:t>
            </a:r>
            <a:r>
              <a:rPr lang="en-US" kern="100" err="1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Alshalabi</a:t>
            </a: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et al., (2013)</a:t>
            </a:r>
          </a:p>
        </p:txBody>
      </p:sp>
    </p:spTree>
    <p:extLst>
      <p:ext uri="{BB962C8B-B14F-4D97-AF65-F5344CB8AC3E}">
        <p14:creationId xmlns:p14="http://schemas.microsoft.com/office/powerpoint/2010/main" val="74577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212" y="228600"/>
            <a:ext cx="9144001" cy="609600"/>
          </a:xfrm>
        </p:spPr>
        <p:txBody>
          <a:bodyPr/>
          <a:lstStyle/>
          <a:p>
            <a:r>
              <a:rPr lang="en-US" b="1"/>
              <a:t>Cognitivist Learning Theory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3213" y="990600"/>
            <a:ext cx="7467599" cy="556259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/>
              <a:t>The cognitivist paradigm essentially argues that the “black box” of the mind should be opened and understood (Learning Theories, 2015). </a:t>
            </a:r>
          </a:p>
          <a:p>
            <a:pPr marL="0" indent="0">
              <a:buNone/>
            </a:pPr>
            <a:r>
              <a:rPr lang="en-US" b="1" err="1"/>
              <a:t>Emphasises</a:t>
            </a:r>
            <a:r>
              <a:rPr lang="en-US" b="1"/>
              <a:t> Understanding, Thinking, and Problem-Solving</a:t>
            </a:r>
            <a:endParaRPr lang="en-US"/>
          </a:p>
          <a:p>
            <a:pPr lvl="0"/>
            <a:r>
              <a:rPr lang="en-US"/>
              <a:t>Cognitivist theory focuses on how employees process information and apply knowledge in real work situations.</a:t>
            </a:r>
          </a:p>
          <a:p>
            <a:pPr marL="0" indent="0">
              <a:buNone/>
            </a:pPr>
            <a:r>
              <a:rPr lang="en-US" b="1"/>
              <a:t>Training Through Workshops and E-Learning Modules</a:t>
            </a:r>
            <a:endParaRPr lang="en-US"/>
          </a:p>
          <a:p>
            <a:pPr lvl="0"/>
            <a:r>
              <a:rPr lang="en-US"/>
              <a:t>Structured learning activities help employees understand procedures, systems, and decision-making processes.</a:t>
            </a:r>
          </a:p>
          <a:p>
            <a:pPr marL="0" indent="0">
              <a:buNone/>
            </a:pPr>
            <a:r>
              <a:rPr lang="en-US" b="1"/>
              <a:t>Enhances Decision-Making and Role Clarity</a:t>
            </a:r>
            <a:endParaRPr lang="en-US"/>
          </a:p>
          <a:p>
            <a:pPr lvl="0"/>
            <a:r>
              <a:rPr lang="en-US"/>
              <a:t>Improved understanding increases confidence, accuracy, and clarity when performing job responsibilities.</a:t>
            </a:r>
          </a:p>
        </p:txBody>
      </p:sp>
      <p:pic>
        <p:nvPicPr>
          <p:cNvPr id="11266" name="Picture 2" descr="Albert Bandura Social Learning Theory Applicable To The Workplace Albert  Bandura Social Cognitive Learning Theory O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4612" y="1600200"/>
            <a:ext cx="4246476" cy="352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A3B9320-3467-82AC-6021-E77E8FE4D06C}"/>
              </a:ext>
            </a:extLst>
          </p:cNvPr>
          <p:cNvSpPr txBox="1">
            <a:spLocks/>
          </p:cNvSpPr>
          <p:nvPr/>
        </p:nvSpPr>
        <p:spPr>
          <a:xfrm>
            <a:off x="8151811" y="53340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Opened, (2026)</a:t>
            </a:r>
          </a:p>
        </p:txBody>
      </p:sp>
    </p:spTree>
    <p:extLst>
      <p:ext uri="{BB962C8B-B14F-4D97-AF65-F5344CB8AC3E}">
        <p14:creationId xmlns:p14="http://schemas.microsoft.com/office/powerpoint/2010/main" val="174712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457200"/>
            <a:ext cx="9144001" cy="685800"/>
          </a:xfrm>
        </p:spPr>
        <p:txBody>
          <a:bodyPr/>
          <a:lstStyle/>
          <a:p>
            <a:r>
              <a:rPr lang="en-US" b="1"/>
              <a:t>Humanist / Experiential Learning Theory</a:t>
            </a:r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2160703"/>
              </p:ext>
            </p:extLst>
          </p:nvPr>
        </p:nvGraphicFramePr>
        <p:xfrm>
          <a:off x="1179512" y="1600200"/>
          <a:ext cx="9677399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9020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212" y="457200"/>
            <a:ext cx="9144001" cy="685800"/>
          </a:xfrm>
        </p:spPr>
        <p:txBody>
          <a:bodyPr/>
          <a:lstStyle/>
          <a:p>
            <a:r>
              <a:rPr lang="en-US" b="1"/>
              <a:t> Conclusion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812" y="1371600"/>
            <a:ext cx="7162800" cy="5257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/>
              <a:t>Effective Recruitment Ensures the Right Person for the Role</a:t>
            </a:r>
            <a:endParaRPr lang="en-US"/>
          </a:p>
          <a:p>
            <a:pPr lvl="0"/>
            <a:r>
              <a:rPr lang="en-US"/>
              <a:t>Structured recruitment ensures skills, </a:t>
            </a:r>
            <a:r>
              <a:rPr lang="en-US" err="1"/>
              <a:t>behaviour</a:t>
            </a:r>
            <a:r>
              <a:rPr lang="en-US"/>
              <a:t>, and </a:t>
            </a:r>
            <a:r>
              <a:rPr lang="en-US" err="1"/>
              <a:t>organisational</a:t>
            </a:r>
            <a:r>
              <a:rPr lang="en-US"/>
              <a:t> values align with job requirements (</a:t>
            </a:r>
            <a:r>
              <a:rPr lang="en-US" err="1"/>
              <a:t>Shofiana</a:t>
            </a:r>
            <a:r>
              <a:rPr lang="en-US"/>
              <a:t> et al., 2025).</a:t>
            </a:r>
          </a:p>
          <a:p>
            <a:pPr marL="0" indent="0">
              <a:buNone/>
            </a:pPr>
            <a:r>
              <a:rPr lang="en-US" b="1"/>
              <a:t>Learning and Development Enhance Individual and Team Performance</a:t>
            </a:r>
            <a:endParaRPr lang="en-US"/>
          </a:p>
          <a:p>
            <a:pPr lvl="0"/>
            <a:r>
              <a:rPr lang="en-US"/>
              <a:t>Continuous training improves competence, confidence, and productivity at both individual and team levels.</a:t>
            </a:r>
          </a:p>
          <a:p>
            <a:pPr marL="0" indent="0">
              <a:buNone/>
            </a:pPr>
            <a:r>
              <a:rPr lang="en-US" b="1"/>
              <a:t>Balanced Teamwork and Individual Accountability Support Growth</a:t>
            </a:r>
            <a:endParaRPr lang="en-US"/>
          </a:p>
          <a:p>
            <a:pPr lvl="0"/>
            <a:r>
              <a:rPr lang="en-US"/>
              <a:t>Combining teamwork with individual responsibility promotes sustainable </a:t>
            </a:r>
            <a:r>
              <a:rPr lang="en-US" err="1"/>
              <a:t>organisational</a:t>
            </a:r>
            <a:r>
              <a:rPr lang="en-US"/>
              <a:t> success.</a:t>
            </a:r>
          </a:p>
        </p:txBody>
      </p:sp>
      <p:pic>
        <p:nvPicPr>
          <p:cNvPr id="12292" name="Picture 4" descr="The crucial role of teamwork in enhancing IT recruitment succ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012" y="1752600"/>
            <a:ext cx="4572000" cy="395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E8450AD-2343-B30C-8562-B31024458925}"/>
              </a:ext>
            </a:extLst>
          </p:cNvPr>
          <p:cNvSpPr txBox="1">
            <a:spLocks/>
          </p:cNvSpPr>
          <p:nvPr/>
        </p:nvSpPr>
        <p:spPr>
          <a:xfrm>
            <a:off x="7999412" y="5791200"/>
            <a:ext cx="3657601" cy="53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3838" indent="-223838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31775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2625" indent="-21907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57250" indent="-174625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30288" indent="-173038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700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8074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544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2821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Shekhar, (2026)</a:t>
            </a:r>
          </a:p>
        </p:txBody>
      </p:sp>
    </p:spTree>
    <p:extLst>
      <p:ext uri="{BB962C8B-B14F-4D97-AF65-F5344CB8AC3E}">
        <p14:creationId xmlns:p14="http://schemas.microsoft.com/office/powerpoint/2010/main" val="282284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228600"/>
            <a:ext cx="9144001" cy="533400"/>
          </a:xfrm>
        </p:spPr>
        <p:txBody>
          <a:bodyPr>
            <a:normAutofit fontScale="90000"/>
          </a:bodyPr>
          <a:lstStyle/>
          <a:p>
            <a:r>
              <a:rPr lang="en-US" b="1"/>
              <a:t>References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763167"/>
              </p:ext>
            </p:extLst>
          </p:nvPr>
        </p:nvGraphicFramePr>
        <p:xfrm>
          <a:off x="455612" y="685800"/>
          <a:ext cx="11353800" cy="6015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1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3023377229"/>
                    </a:ext>
                  </a:extLst>
                </a:gridCol>
              </a:tblGrid>
              <a:tr h="5715000">
                <a:tc>
                  <a:txBody>
                    <a:bodyPr/>
                    <a:lstStyle/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Suhail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A., van de </a:t>
                      </a: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Voorde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K., Steen, T., &amp; </a:t>
                      </a: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Meeusen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C. (2025). Exploring the links between human resource practices, employee outcomes and performance at the individual and team levels.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Asia Pacific Management Review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30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(4), 100399.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2"/>
                        </a:rPr>
                        <a:t>https://doi.org/10.1016/j.apmrv.2025.100399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Tesco. (2025).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Tesco PLC Annual Report and Financial Statements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3"/>
                        </a:rPr>
                        <a:t>https://www.tescoplc.com/media/ky0bfwpo/tesco_ar25_interactive.pdf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Locus. (2017, March 30).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Help Unit 18 Human Resource Management Assignment Tesco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Www.locusassignments.com.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4"/>
                        </a:rPr>
                        <a:t>https://www.locusassignments.com/solution/unit-18-human-resource-management-assignment-tesco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McLeod, S. (2025, May 12).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Behaviorism in psychology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Simply Psychology.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5"/>
                        </a:rPr>
                        <a:t>https://www.simplypsychology.org/behaviorism.html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Learning Theories. (2015, June 19). </a:t>
                      </a:r>
                      <a:r>
                        <a:rPr lang="en-US" sz="1050" i="1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Cognitivism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- Learning Theories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Learning Theories.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6"/>
                        </a:rPr>
                        <a:t>https://learning-theories.com/cognitivism.html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Mcleod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S. (2023, December 20).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Humanistic approach in psychology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Simply Psychology; Simply Psychology.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7"/>
                        </a:rPr>
                        <a:t>https://www.simplypsychology.org/humanistic.html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Shofiana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D., </a:t>
                      </a: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Hasbullah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F., Farida, I., &amp; </a:t>
                      </a:r>
                      <a:r>
                        <a:rPr lang="en-US" sz="105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Larasati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F. (2025). Effective Recruitment Strategies in Modern Human Resources Management.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International Journal of Multidisciplinary Research and Analysis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105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08</a:t>
                      </a:r>
                      <a:r>
                        <a:rPr lang="en-US" sz="105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(01). </a:t>
                      </a:r>
                      <a:r>
                        <a:rPr lang="en-US" sz="1050" u="sng">
                          <a:solidFill>
                            <a:srgbClr val="0563C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8"/>
                        </a:rPr>
                        <a:t>https://doi.org/10.47191/ijmra/v8-i01-17</a:t>
                      </a: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CIPD. (2024, August 14).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CIPD | Identifying Learning &amp; Development Needs | Factsheets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CIPD.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https://www.cipd.org/en/knowledge/factsheets/learning-needs-factsheet/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Khan, A. K., &amp; </a:t>
                      </a:r>
                      <a:r>
                        <a:rPr lang="en-US" sz="105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Metri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B. A. (2011). Understanding customers’ service experience: review and research propositions.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International Journal of Business Environment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(1), 45.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https://doi.org/10.1504/ijbe.2011.039384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Sirju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T. (2024).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compliance at the store level for overall business safety | Marsh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Marsh.com.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https://www.marsh.com/en/services/risk-consulting/insights/ensuring-compliance-at-the-store-level-for-overall-business-safe.html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Ahmad, S., &amp; </a:t>
                      </a:r>
                      <a:r>
                        <a:rPr lang="en-US" sz="105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Alqaarni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S. (2023). Job Analysis in Organizations: Transition From Traditional to Strategic.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International Journal of Professional Business Review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(5), e01424–e01424.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https://doi.org/10.26668/businessreview/2023.v8i5.1424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O’Connell, M., &amp; Kung, M. (2007, January).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(PDF) The Cost of Employee Turnover.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US" sz="105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ResearchGate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https://www.researchgate.net/publication/211392097_The_Cost_of_Employee_Turnover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Indeed. (2024).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a Floor Supervisor? (With Job Duties and Skills)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Indeed Career Guide.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https://ca.indeed.com/career-advice/finding-a-job/floor-supervisor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Prabhakar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K., &amp; Gilmour, D. (2024, November 1). </a:t>
                      </a:r>
                      <a:r>
                        <a:rPr lang="en-US" sz="105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Case study A Case Study on Tesco: Examining Sustainable Development through the Lens of the Built Environment</a:t>
                      </a: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105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https://doi.org/10.13140/RG.2.2.30122.94401</a:t>
                      </a:r>
                      <a:endParaRPr lang="en-US" sz="105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05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90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Kossaify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A., Hleihel, W., &amp; Lahoud, J. C. (2017). Team-based efforts to improve quality of care, the fundamental role of ethics, and the responsibility of health managers: monitoring and management strategies to enhance teamwork.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Public health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153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91-98.</a:t>
                      </a:r>
                    </a:p>
                    <a:p>
                      <a:r>
                        <a:rPr lang="en-US" sz="90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Siddiquea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A. (2012, August 14).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Importance of HRM for Organizational Success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HR Learner’s Guide.....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https://hrlearnersguide.wordpress.com/2012/08/14/importance-of-hrm-for-organizational-success/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 Food. (2024).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Exchange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New Food Magazine.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https://www.newfoodmagazine.com/organisations/tesco-exchange/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Plc. (2024).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Our History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it-IT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PLC; Tesco PLC.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https://www.tescoplc.com/about/our-h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istory</a:t>
                      </a: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Locus. (2012).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Unit 3 Human Resource Management Motivational Theory Assignment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Www.locusassignments.com.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https://www.locusassignments.com/solution/unit-3-human-resource-management-motivational-theory-assignment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Bailey, K. (2022, October 27). 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 elements of leading high-performing teams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ATD.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https://www.td.org/content/atd-blog/4-elements-of-leading-high-performing-teams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King, E. I. B. M. (2018, March 28).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Recruitment Process – Blog Post 7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EIBM Callum King 98.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1"/>
                        </a:rPr>
                        <a:t>https://eibmcallumking98.wordpress.com/2018/03/28/recruitment-process-blog-post-7/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MBA </a:t>
                      </a:r>
                      <a:r>
                        <a:rPr lang="en-US" sz="90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Skool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Team. (2025).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Job Analysis Definition &amp; Importance | Human Resources (HR) Dictionary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MBA </a:t>
                      </a:r>
                      <a:r>
                        <a:rPr lang="en-US" sz="90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Skool-Study.Learn.Share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2"/>
                        </a:rPr>
                        <a:t>https://www.mbaskool.com/business-concepts/human-resources-hr-terms/1797-job-analysis.html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Hall, J. (2019).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Great Leaders Do And How To Learn From Them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Forbes.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3"/>
                        </a:rPr>
                        <a:t>https://www.forbes.com/sites/johnhall/2019/04/07/what-great-leaders-do-differently/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Piccioli, B. (2023, November).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 Ecommerce SEO Tips for Beginners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it-IT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Ecommerce Pro. </a:t>
                      </a:r>
                      <a:r>
                        <a:rPr lang="it-IT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4"/>
                        </a:rPr>
                        <a:t>https://www.ecommercepro.com/blogs/ecommerce-pro-blog/5-ecommerce-seo-tips-for-beginners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it-IT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Alshalabi, I. A., Hamada, S., &amp; Elleithy, K. (2013). 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process under behaviorism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[Figure]. In 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Research learning theories that entail m-learning education related to computer science and engineering courses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ResearchGate.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5"/>
                        </a:rPr>
                        <a:t>https://www.researchgate.net/figure/Learning-Process-under-Behaviorism_fig2_256454180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Opened. (2026).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Psychology, Personality, Learning Approaches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900" b="1" kern="120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OpenEd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CUNY.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6"/>
                        </a:rPr>
                        <a:t>https://opened.cuny.edu/courseware/lesson/69/student/?section=3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Shekhar, A. (2026, January 23).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Employee Engagement: Meaning, Important &amp; Tool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Hono.ai.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7"/>
                        </a:rPr>
                        <a:t>https://www.hono.ai/blog/employee-engagement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Tesco. (2025).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About Us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it-IT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PLC; Tesco PLC. </a:t>
                      </a:r>
                      <a:r>
                        <a:rPr lang="en-US" sz="900" b="1" u="sng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8"/>
                        </a:rPr>
                        <a:t>https://www.tescoplc.com/about</a:t>
                      </a:r>
                      <a:endParaRPr lang="en-US" sz="900" b="1" kern="120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Newman, S. A., &amp; Ford, R. C. (2021). Five steps to leading your team in the virtual COVID-19 workplace.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Organizational Dynamics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 </a:t>
                      </a:r>
                      <a:r>
                        <a:rPr lang="en-US" sz="900" b="1" i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50</a:t>
                      </a:r>
                      <a:r>
                        <a:rPr lang="en-US" sz="9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(1), 100802.</a:t>
                      </a:r>
                    </a:p>
                    <a:p>
                      <a:pPr marL="171450" marR="0" indent="-1714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094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65612" y="838200"/>
            <a:ext cx="3596607" cy="2667000"/>
          </a:xfrm>
        </p:spPr>
        <p:txBody>
          <a:bodyPr>
            <a:normAutofit/>
          </a:bodyPr>
          <a:lstStyle/>
          <a:p>
            <a:r>
              <a:rPr lang="en-US" sz="4500" b="1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10850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95261.potx" id="{4CBF9558-C12D-4F51-9AA3-9D0796951DBC}" vid="{FFC159E6-A134-46E7-B1A0-C306E39FC295}"/>
    </a:ext>
  </a:extLst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11</TotalTime>
  <Words>2699</Words>
  <Application>Microsoft Office PowerPoint</Application>
  <PresentationFormat>Custom</PresentationFormat>
  <Paragraphs>244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Arial</vt:lpstr>
      <vt:lpstr>Calibri</vt:lpstr>
      <vt:lpstr>Corbel</vt:lpstr>
      <vt:lpstr>Symbol</vt:lpstr>
      <vt:lpstr>Wingdings</vt:lpstr>
      <vt:lpstr>Digital Blue Tunnel 16x9</vt:lpstr>
      <vt:lpstr>Recruitment and Development for Organizational Effectiveness</vt:lpstr>
      <vt:lpstr>Table of Contents</vt:lpstr>
      <vt:lpstr>Introduction</vt:lpstr>
      <vt:lpstr>Company Overview: Tesco PLC</vt:lpstr>
      <vt:lpstr>Organisational Values &amp; HR Philosophy</vt:lpstr>
      <vt:lpstr>Selected Job Role: Customer Service Team Leader</vt:lpstr>
      <vt:lpstr>Importance of Recruiting the Right Team Member </vt:lpstr>
      <vt:lpstr>Recruitment Process Overview</vt:lpstr>
      <vt:lpstr>Tesco Recruitment Process (Internal &amp; External)</vt:lpstr>
      <vt:lpstr>Recruitment Methods Used by Tesco (Internal &amp; External)</vt:lpstr>
      <vt:lpstr>Job Analysis</vt:lpstr>
      <vt:lpstr>Job Description</vt:lpstr>
      <vt:lpstr>Person Specification</vt:lpstr>
      <vt:lpstr>Learning &amp; Development Needs Identification</vt:lpstr>
      <vt:lpstr>Behaviourist Learning Theory</vt:lpstr>
      <vt:lpstr>Cognitivist Learning Theory</vt:lpstr>
      <vt:lpstr>Humanist / Experiential Learning Theory</vt:lpstr>
      <vt:lpstr> 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arshiaidrees</dc:creator>
  <cp:lastModifiedBy>Mariyah Saeed (2238801)</cp:lastModifiedBy>
  <cp:revision>2</cp:revision>
  <dcterms:created xsi:type="dcterms:W3CDTF">2026-01-21T16:22:45Z</dcterms:created>
  <dcterms:modified xsi:type="dcterms:W3CDTF">2026-02-18T11:18:19Z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