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18288000" cy="10287000"/>
  <p:notesSz cx="6858000" cy="9144000"/>
  <p:embeddedFontLst>
    <p:embeddedFont>
      <p:font typeface="Arial Bold" panose="020B0704020202020204" pitchFamily="34" charset="0"/>
      <p:regular r:id="rId42"/>
      <p:bold r:id="rId43"/>
    </p:embeddedFont>
    <p:embeddedFont>
      <p:font typeface="Arimo" panose="020B0604020202020204" charset="0"/>
      <p:regular r:id="rId44"/>
    </p:embeddedFont>
    <p:embeddedFont>
      <p:font typeface="Canva Sans" panose="020B0604020202020204" charset="0"/>
      <p:regular r:id="rId45"/>
    </p:embeddedFont>
    <p:embeddedFont>
      <p:font typeface="Canva Sans Bold" panose="020B0604020202020204" charset="0"/>
      <p:regular r:id="rId46"/>
    </p:embeddedFont>
    <p:embeddedFont>
      <p:font typeface="Comic Sans Bold" panose="020B0604020202020204" charset="0"/>
      <p:regular r:id="rId47"/>
    </p:embeddedFont>
    <p:embeddedFont>
      <p:font typeface="Playpen Sans Bold" panose="020B0604020202020204" charset="0"/>
      <p:regular r:id="rId48"/>
    </p:embeddedFont>
    <p:embeddedFont>
      <p:font typeface="TT Rounds Condensed" panose="020B0604020202020204" charset="0"/>
      <p:regular r:id="rId49"/>
    </p:embeddedFont>
    <p:embeddedFont>
      <p:font typeface="TT Rounds Condensed Bold" panose="020B0604020202020204" charset="0"/>
      <p:regular r:id="rId50"/>
    </p:embeddedFont>
    <p:embeddedFont>
      <p:font typeface="TT Rounds Condensed Bold Italics" panose="020B0604020202020204" charset="0"/>
      <p:regular r:id="rId5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462" y="2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1.fntdata"/><Relationship Id="rId47" Type="http://schemas.openxmlformats.org/officeDocument/2006/relationships/font" Target="fonts/font6.fntdata"/><Relationship Id="rId50" Type="http://schemas.openxmlformats.org/officeDocument/2006/relationships/font" Target="fonts/font9.fntdata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4.fntdata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3.fntdata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2.fntdata"/><Relationship Id="rId48" Type="http://schemas.openxmlformats.org/officeDocument/2006/relationships/font" Target="fonts/font7.fntdata"/><Relationship Id="rId8" Type="http://schemas.openxmlformats.org/officeDocument/2006/relationships/slide" Target="slides/slide7.xml"/><Relationship Id="rId51" Type="http://schemas.openxmlformats.org/officeDocument/2006/relationships/font" Target="fonts/font10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5.fntdata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09.02.2025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https://books.google.co.uk/books/about/Researching_Information_Systems_and_Comp.html?id=1JAeAQAAIAAJ</a:t>
            </a:r>
          </a:p>
          <a:p>
            <a:r>
              <a:rPr lang="en-US"/>
              <a:t>13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BlockNet Report: Exploring the Blockchain Skills Concept and Best Practice Use Cases - Scientific Figure on ResearchGate. Available from: https://www.researchgate.net/figure/Extract-of-the-Blooms-Taxonomy-adapted-from-Bloom-1956-Anderson-et-al-2001_fig3_349124981 [accessed 17 May, 2023]</a:t>
            </a:r>
          </a:p>
          <a:p>
            <a:r>
              <a:rPr lang="en-US"/>
              <a:t>18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7" Type="http://schemas.openxmlformats.org/officeDocument/2006/relationships/slide" Target="slide27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25.xml"/><Relationship Id="rId5" Type="http://schemas.openxmlformats.org/officeDocument/2006/relationships/slide" Target="slide26.xml"/><Relationship Id="rId4" Type="http://schemas.openxmlformats.org/officeDocument/2006/relationships/slide" Target="slide2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2988770242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emanticscholar.org/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12320" y="1362075"/>
            <a:ext cx="11658600" cy="2269332"/>
            <a:chOff x="0" y="0"/>
            <a:chExt cx="15544800" cy="302577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4800" cy="3025776"/>
            </a:xfrm>
            <a:custGeom>
              <a:avLst/>
              <a:gdLst/>
              <a:ahLst/>
              <a:cxnLst/>
              <a:rect l="l" t="t" r="r" b="b"/>
              <a:pathLst>
                <a:path w="15544800" h="3025776">
                  <a:moveTo>
                    <a:pt x="0" y="0"/>
                  </a:moveTo>
                  <a:lnTo>
                    <a:pt x="15544800" y="0"/>
                  </a:lnTo>
                  <a:lnTo>
                    <a:pt x="15544800" y="3025776"/>
                  </a:lnTo>
                  <a:lnTo>
                    <a:pt x="0" y="302577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0"/>
              <a:ext cx="15544800" cy="302577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640"/>
                </a:lnSpc>
              </a:pPr>
              <a:r>
                <a:rPr lang="en-US" sz="7200" spc="67" dirty="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ACCA6020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823520" y="3091272"/>
            <a:ext cx="9601200" cy="5045870"/>
            <a:chOff x="0" y="0"/>
            <a:chExt cx="12801600" cy="672782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801600" cy="6727826"/>
            </a:xfrm>
            <a:custGeom>
              <a:avLst/>
              <a:gdLst/>
              <a:ahLst/>
              <a:cxnLst/>
              <a:rect l="l" t="t" r="r" b="b"/>
              <a:pathLst>
                <a:path w="12801600" h="6727826">
                  <a:moveTo>
                    <a:pt x="0" y="0"/>
                  </a:moveTo>
                  <a:lnTo>
                    <a:pt x="12801600" y="0"/>
                  </a:lnTo>
                  <a:lnTo>
                    <a:pt x="12801600" y="6727826"/>
                  </a:lnTo>
                  <a:lnTo>
                    <a:pt x="0" y="67278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9525"/>
              <a:ext cx="12801600" cy="673735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7920"/>
                </a:lnSpc>
              </a:pPr>
              <a:r>
                <a:rPr lang="en-US" sz="6600" spc="61" dirty="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Independent Project</a:t>
              </a:r>
            </a:p>
            <a:p>
              <a:pPr algn="ctr">
                <a:lnSpc>
                  <a:spcPts val="5759"/>
                </a:lnSpc>
              </a:pPr>
              <a:endParaRPr lang="en-US" sz="6600" spc="61" dirty="0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algn="ctr">
                <a:lnSpc>
                  <a:spcPts val="5759"/>
                </a:lnSpc>
              </a:pPr>
              <a:r>
                <a:rPr lang="en-US" sz="4800" spc="44" dirty="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         Research Methods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14400" y="411957"/>
            <a:ext cx="16459200" cy="1714500"/>
            <a:chOff x="0" y="0"/>
            <a:chExt cx="21945600" cy="2286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945600" cy="2286000"/>
            </a:xfrm>
            <a:custGeom>
              <a:avLst/>
              <a:gdLst/>
              <a:ahLst/>
              <a:cxnLst/>
              <a:rect l="l" t="t" r="r" b="b"/>
              <a:pathLst>
                <a:path w="21945600" h="2286000">
                  <a:moveTo>
                    <a:pt x="0" y="0"/>
                  </a:moveTo>
                  <a:lnTo>
                    <a:pt x="21945600" y="0"/>
                  </a:lnTo>
                  <a:lnTo>
                    <a:pt x="21945600" y="2286000"/>
                  </a:lnTo>
                  <a:lnTo>
                    <a:pt x="0" y="22860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21945600" cy="22955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What is research?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14400" y="2400301"/>
            <a:ext cx="16459200" cy="5875548"/>
            <a:chOff x="0" y="0"/>
            <a:chExt cx="21945600" cy="783406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945600" cy="7834064"/>
            </a:xfrm>
            <a:custGeom>
              <a:avLst/>
              <a:gdLst/>
              <a:ahLst/>
              <a:cxnLst/>
              <a:rect l="l" t="t" r="r" b="b"/>
              <a:pathLst>
                <a:path w="21945600" h="7834064">
                  <a:moveTo>
                    <a:pt x="0" y="0"/>
                  </a:moveTo>
                  <a:lnTo>
                    <a:pt x="21945600" y="0"/>
                  </a:lnTo>
                  <a:lnTo>
                    <a:pt x="21945600" y="7834064"/>
                  </a:lnTo>
                  <a:lnTo>
                    <a:pt x="0" y="783406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21945600" cy="783406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5759"/>
                </a:lnSpc>
              </a:pPr>
              <a:endParaRPr/>
            </a:p>
            <a:p>
              <a:pPr marL="868680" lvl="1" indent="-434340" algn="l">
                <a:lnSpc>
                  <a:spcPts val="5759"/>
                </a:lnSpc>
                <a:buFont typeface="Arial"/>
                <a:buChar char="•"/>
              </a:pPr>
              <a:r>
                <a:rPr lang="en-US" sz="4800" b="1" spc="44">
                  <a:solidFill>
                    <a:srgbClr val="000000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Systematic process</a:t>
              </a: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 to discover new knowledge</a:t>
              </a:r>
            </a:p>
            <a:p>
              <a:pPr marL="868680" lvl="1" indent="-434340" algn="l">
                <a:lnSpc>
                  <a:spcPts val="5759"/>
                </a:lnSpc>
              </a:pPr>
              <a:endParaRPr lang="en-US" sz="4800" spc="44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868680" lvl="1" indent="-434340" algn="l">
                <a:lnSpc>
                  <a:spcPts val="5759"/>
                </a:lnSpc>
                <a:buFont typeface="Arial"/>
                <a:buChar char="•"/>
              </a:pP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Involves </a:t>
              </a:r>
              <a:r>
                <a:rPr lang="en-US" sz="4800" b="1" spc="44">
                  <a:solidFill>
                    <a:srgbClr val="000000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collecting, analyzing,</a:t>
              </a: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 and </a:t>
              </a:r>
              <a:r>
                <a:rPr lang="en-US" sz="4800" b="1" spc="44">
                  <a:solidFill>
                    <a:srgbClr val="000000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presenting</a:t>
              </a: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 data</a:t>
              </a:r>
            </a:p>
            <a:p>
              <a:pPr marL="868680" lvl="1" indent="-434340" algn="l">
                <a:lnSpc>
                  <a:spcPts val="5759"/>
                </a:lnSpc>
              </a:pPr>
              <a:endParaRPr lang="en-US" sz="4800" spc="44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868680" lvl="1" indent="-434340" algn="l">
                <a:lnSpc>
                  <a:spcPts val="5759"/>
                </a:lnSpc>
                <a:buFont typeface="Arial"/>
                <a:buChar char="•"/>
              </a:pP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Ensures </a:t>
              </a:r>
              <a:r>
                <a:rPr lang="en-US" sz="4800" b="1" spc="44">
                  <a:solidFill>
                    <a:srgbClr val="000000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academic rigor</a:t>
              </a: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 and </a:t>
              </a:r>
              <a:r>
                <a:rPr lang="en-US" sz="4800" b="1" spc="44">
                  <a:solidFill>
                    <a:srgbClr val="000000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methodological accuracy</a:t>
              </a:r>
            </a:p>
            <a:p>
              <a:pPr marL="868680" lvl="1" indent="-434340" algn="l">
                <a:lnSpc>
                  <a:spcPts val="5759"/>
                </a:lnSpc>
              </a:pPr>
              <a:endParaRPr lang="en-US" sz="4800" b="1" spc="44">
                <a:solidFill>
                  <a:srgbClr val="000000"/>
                </a:solidFill>
                <a:latin typeface="TT Rounds Condensed Bold"/>
                <a:ea typeface="TT Rounds Condensed Bold"/>
                <a:cs typeface="TT Rounds Condensed Bold"/>
                <a:sym typeface="TT Rounds Condensed Bold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29765" y="2175723"/>
            <a:ext cx="6823326" cy="1661761"/>
            <a:chOff x="0" y="0"/>
            <a:chExt cx="1797090" cy="43766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97090" cy="437665"/>
            </a:xfrm>
            <a:custGeom>
              <a:avLst/>
              <a:gdLst/>
              <a:ahLst/>
              <a:cxnLst/>
              <a:rect l="l" t="t" r="r" b="b"/>
              <a:pathLst>
                <a:path w="1797090" h="437665">
                  <a:moveTo>
                    <a:pt x="1593890" y="0"/>
                  </a:moveTo>
                  <a:cubicBezTo>
                    <a:pt x="1706114" y="0"/>
                    <a:pt x="1797090" y="97975"/>
                    <a:pt x="1797090" y="218833"/>
                  </a:cubicBezTo>
                  <a:cubicBezTo>
                    <a:pt x="1797090" y="339691"/>
                    <a:pt x="1706114" y="437665"/>
                    <a:pt x="1593890" y="437665"/>
                  </a:cubicBezTo>
                  <a:lnTo>
                    <a:pt x="203200" y="437665"/>
                  </a:lnTo>
                  <a:cubicBezTo>
                    <a:pt x="90976" y="437665"/>
                    <a:pt x="0" y="339691"/>
                    <a:pt x="0" y="218833"/>
                  </a:cubicBezTo>
                  <a:cubicBezTo>
                    <a:pt x="0" y="9797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0"/>
              <a:ext cx="1797090" cy="4376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189"/>
                </a:lnSpc>
              </a:pPr>
              <a:r>
                <a:rPr lang="en-US" sz="4324" b="1" u="sng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  <a:hlinkClick r:id="rId2" action="ppaction://hlinksldjump"/>
                </a:rPr>
                <a:t>What is Research?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770236" y="2294434"/>
            <a:ext cx="4312781" cy="1543050"/>
            <a:chOff x="0" y="0"/>
            <a:chExt cx="1135877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35877" cy="406400"/>
            </a:xfrm>
            <a:custGeom>
              <a:avLst/>
              <a:gdLst/>
              <a:ahLst/>
              <a:cxnLst/>
              <a:rect l="l" t="t" r="r" b="b"/>
              <a:pathLst>
                <a:path w="1135877" h="406400">
                  <a:moveTo>
                    <a:pt x="932677" y="0"/>
                  </a:moveTo>
                  <a:cubicBezTo>
                    <a:pt x="1044901" y="0"/>
                    <a:pt x="1135877" y="90976"/>
                    <a:pt x="1135877" y="203200"/>
                  </a:cubicBezTo>
                  <a:cubicBezTo>
                    <a:pt x="1135877" y="315424"/>
                    <a:pt x="1044901" y="406400"/>
                    <a:pt x="93267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1135877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189"/>
                </a:lnSpc>
              </a:pPr>
              <a:r>
                <a:rPr lang="en-US" sz="4324" b="1" u="sng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  <a:hlinkClick r:id="rId3" action="ppaction://hlinksldjump"/>
                </a:rPr>
                <a:t>Definition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29765" y="2175723"/>
            <a:ext cx="6823326" cy="1661761"/>
            <a:chOff x="0" y="0"/>
            <a:chExt cx="1797090" cy="43766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97090" cy="437665"/>
            </a:xfrm>
            <a:custGeom>
              <a:avLst/>
              <a:gdLst/>
              <a:ahLst/>
              <a:cxnLst/>
              <a:rect l="l" t="t" r="r" b="b"/>
              <a:pathLst>
                <a:path w="1797090" h="437665">
                  <a:moveTo>
                    <a:pt x="1593890" y="0"/>
                  </a:moveTo>
                  <a:cubicBezTo>
                    <a:pt x="1706114" y="0"/>
                    <a:pt x="1797090" y="97975"/>
                    <a:pt x="1797090" y="218833"/>
                  </a:cubicBezTo>
                  <a:cubicBezTo>
                    <a:pt x="1797090" y="339691"/>
                    <a:pt x="1706114" y="437665"/>
                    <a:pt x="1593890" y="437665"/>
                  </a:cubicBezTo>
                  <a:lnTo>
                    <a:pt x="203200" y="437665"/>
                  </a:lnTo>
                  <a:cubicBezTo>
                    <a:pt x="90976" y="437665"/>
                    <a:pt x="0" y="339691"/>
                    <a:pt x="0" y="218833"/>
                  </a:cubicBezTo>
                  <a:cubicBezTo>
                    <a:pt x="0" y="9797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1797090" cy="42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89"/>
                </a:lnSpc>
              </a:pPr>
              <a:r>
                <a:rPr lang="en-US" sz="3824" b="1">
                  <a:solidFill>
                    <a:srgbClr val="FFFFFF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What is Research?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770236" y="2294434"/>
            <a:ext cx="4312781" cy="1543050"/>
            <a:chOff x="0" y="0"/>
            <a:chExt cx="1135877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35877" cy="406400"/>
            </a:xfrm>
            <a:custGeom>
              <a:avLst/>
              <a:gdLst/>
              <a:ahLst/>
              <a:cxnLst/>
              <a:rect l="l" t="t" r="r" b="b"/>
              <a:pathLst>
                <a:path w="1135877" h="406400">
                  <a:moveTo>
                    <a:pt x="932677" y="0"/>
                  </a:moveTo>
                  <a:cubicBezTo>
                    <a:pt x="1044901" y="0"/>
                    <a:pt x="1135877" y="90976"/>
                    <a:pt x="1135877" y="203200"/>
                  </a:cubicBezTo>
                  <a:cubicBezTo>
                    <a:pt x="1135877" y="315424"/>
                    <a:pt x="1044901" y="406400"/>
                    <a:pt x="93267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135877" cy="415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49"/>
                </a:lnSpc>
              </a:pPr>
              <a:r>
                <a:rPr lang="en-US" sz="2624" b="1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Definition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875760" y="4352596"/>
            <a:ext cx="9591305" cy="5380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468119" lvl="2" indent="-489373" algn="ctr">
              <a:lnSpc>
                <a:spcPts val="4759"/>
              </a:lnSpc>
              <a:buFont typeface="Arial"/>
              <a:buChar char="⚬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Research = Re+Search</a:t>
            </a:r>
          </a:p>
          <a:p>
            <a:pPr marL="1468119" lvl="2" indent="-489373" algn="ctr">
              <a:lnSpc>
                <a:spcPts val="4759"/>
              </a:lnSpc>
              <a:buFont typeface="Arial"/>
              <a:buChar char="⚬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Search/find again</a:t>
            </a:r>
          </a:p>
          <a:p>
            <a:pPr marL="1468119" lvl="2" indent="-489373" algn="ctr">
              <a:lnSpc>
                <a:spcPts val="4759"/>
              </a:lnSpc>
              <a:buFont typeface="Arial"/>
              <a:buChar char="⚬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Systematic investigation or activity to gain knew knowledge of the already existing facts </a:t>
            </a:r>
          </a:p>
          <a:p>
            <a:pPr marL="1468119" lvl="2" indent="-489373" algn="ctr">
              <a:lnSpc>
                <a:spcPts val="4759"/>
              </a:lnSpc>
              <a:buFont typeface="Arial"/>
              <a:buChar char="⚬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intellectual activity</a:t>
            </a:r>
          </a:p>
          <a:p>
            <a:pPr marL="1468119" lvl="2" indent="-489373" algn="ctr">
              <a:lnSpc>
                <a:spcPts val="4759"/>
              </a:lnSpc>
              <a:buFont typeface="Arial"/>
              <a:buChar char="⚬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Application of scientific method to solving problems</a:t>
            </a:r>
          </a:p>
          <a:p>
            <a:pPr algn="ctr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29765" y="2175723"/>
            <a:ext cx="6823326" cy="1661761"/>
            <a:chOff x="0" y="0"/>
            <a:chExt cx="1797090" cy="43766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97090" cy="437665"/>
            </a:xfrm>
            <a:custGeom>
              <a:avLst/>
              <a:gdLst/>
              <a:ahLst/>
              <a:cxnLst/>
              <a:rect l="l" t="t" r="r" b="b"/>
              <a:pathLst>
                <a:path w="1797090" h="437665">
                  <a:moveTo>
                    <a:pt x="1593890" y="0"/>
                  </a:moveTo>
                  <a:cubicBezTo>
                    <a:pt x="1706114" y="0"/>
                    <a:pt x="1797090" y="97975"/>
                    <a:pt x="1797090" y="218833"/>
                  </a:cubicBezTo>
                  <a:cubicBezTo>
                    <a:pt x="1797090" y="339691"/>
                    <a:pt x="1706114" y="437665"/>
                    <a:pt x="1593890" y="437665"/>
                  </a:cubicBezTo>
                  <a:lnTo>
                    <a:pt x="203200" y="437665"/>
                  </a:lnTo>
                  <a:cubicBezTo>
                    <a:pt x="90976" y="437665"/>
                    <a:pt x="0" y="339691"/>
                    <a:pt x="0" y="218833"/>
                  </a:cubicBezTo>
                  <a:cubicBezTo>
                    <a:pt x="0" y="9797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1797090" cy="42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89"/>
                </a:lnSpc>
              </a:pPr>
              <a:r>
                <a:rPr lang="en-US" sz="3824" b="1">
                  <a:solidFill>
                    <a:srgbClr val="0D0D0D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What is Research?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770236" y="2294434"/>
            <a:ext cx="4312781" cy="1543050"/>
            <a:chOff x="0" y="0"/>
            <a:chExt cx="1135877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35877" cy="406400"/>
            </a:xfrm>
            <a:custGeom>
              <a:avLst/>
              <a:gdLst/>
              <a:ahLst/>
              <a:cxnLst/>
              <a:rect l="l" t="t" r="r" b="b"/>
              <a:pathLst>
                <a:path w="1135877" h="406400">
                  <a:moveTo>
                    <a:pt x="932677" y="0"/>
                  </a:moveTo>
                  <a:cubicBezTo>
                    <a:pt x="1044901" y="0"/>
                    <a:pt x="1135877" y="90976"/>
                    <a:pt x="1135877" y="203200"/>
                  </a:cubicBezTo>
                  <a:cubicBezTo>
                    <a:pt x="1135877" y="315424"/>
                    <a:pt x="1044901" y="406400"/>
                    <a:pt x="93267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135877" cy="415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09"/>
                </a:lnSpc>
              </a:pPr>
              <a:r>
                <a:rPr lang="en-US" sz="3924" b="1">
                  <a:solidFill>
                    <a:srgbClr val="FFFFFF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Definition 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476493" y="4819967"/>
            <a:ext cx="11154642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468119" lvl="2" indent="-489373" algn="ctr">
              <a:lnSpc>
                <a:spcPts val="4759"/>
              </a:lnSpc>
              <a:buFont typeface="Arial"/>
              <a:buChar char="⚬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Research is a systematic way of </a:t>
            </a:r>
            <a:r>
              <a:rPr lang="en-US" sz="3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solving problem </a:t>
            </a: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and gaining new knowledge</a:t>
            </a:r>
          </a:p>
          <a:p>
            <a:pPr marL="1468119" lvl="2" indent="-489373" algn="ctr">
              <a:lnSpc>
                <a:spcPts val="4759"/>
              </a:lnSpc>
              <a:buFont typeface="Arial"/>
              <a:buChar char="⚬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Research is a systematic effort to gain new knowledge</a:t>
            </a:r>
          </a:p>
          <a:p>
            <a:pPr algn="ctr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46154" y="4312619"/>
            <a:ext cx="4035789" cy="1661761"/>
            <a:chOff x="0" y="0"/>
            <a:chExt cx="1062924" cy="43766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62924" cy="437665"/>
            </a:xfrm>
            <a:custGeom>
              <a:avLst/>
              <a:gdLst/>
              <a:ahLst/>
              <a:cxnLst/>
              <a:rect l="l" t="t" r="r" b="b"/>
              <a:pathLst>
                <a:path w="1062924" h="437665">
                  <a:moveTo>
                    <a:pt x="859724" y="0"/>
                  </a:moveTo>
                  <a:cubicBezTo>
                    <a:pt x="971948" y="0"/>
                    <a:pt x="1062924" y="97975"/>
                    <a:pt x="1062924" y="218833"/>
                  </a:cubicBezTo>
                  <a:cubicBezTo>
                    <a:pt x="1062924" y="339691"/>
                    <a:pt x="971948" y="437665"/>
                    <a:pt x="859724" y="437665"/>
                  </a:cubicBezTo>
                  <a:lnTo>
                    <a:pt x="203200" y="437665"/>
                  </a:lnTo>
                  <a:cubicBezTo>
                    <a:pt x="90976" y="437665"/>
                    <a:pt x="0" y="339691"/>
                    <a:pt x="0" y="218833"/>
                  </a:cubicBezTo>
                  <a:cubicBezTo>
                    <a:pt x="0" y="9797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1062924" cy="42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89"/>
                </a:lnSpc>
              </a:pPr>
              <a:r>
                <a:rPr lang="en-US" sz="3824" b="1" u="sng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  <a:hlinkClick r:id="rId2" action="ppaction://hlinksldjump"/>
                </a:rPr>
                <a:t>Basic research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49164" y="4371975"/>
            <a:ext cx="4312781" cy="1543050"/>
            <a:chOff x="0" y="0"/>
            <a:chExt cx="1135877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35877" cy="406400"/>
            </a:xfrm>
            <a:custGeom>
              <a:avLst/>
              <a:gdLst/>
              <a:ahLst/>
              <a:cxnLst/>
              <a:rect l="l" t="t" r="r" b="b"/>
              <a:pathLst>
                <a:path w="1135877" h="406400">
                  <a:moveTo>
                    <a:pt x="932677" y="0"/>
                  </a:moveTo>
                  <a:cubicBezTo>
                    <a:pt x="1044901" y="0"/>
                    <a:pt x="1135877" y="90976"/>
                    <a:pt x="1135877" y="203200"/>
                  </a:cubicBezTo>
                  <a:cubicBezTo>
                    <a:pt x="1135877" y="315424"/>
                    <a:pt x="1044901" y="406400"/>
                    <a:pt x="93267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1135877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89"/>
                </a:lnSpc>
              </a:pPr>
              <a:r>
                <a:rPr lang="en-US" sz="3824" b="1" u="sng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  <a:hlinkClick r:id="rId3" action="ppaction://hlinksldjump"/>
                </a:rPr>
                <a:t>Applied research 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395631" y="4305294"/>
            <a:ext cx="4044414" cy="1669087"/>
            <a:chOff x="0" y="0"/>
            <a:chExt cx="984760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84760" cy="406400"/>
            </a:xfrm>
            <a:custGeom>
              <a:avLst/>
              <a:gdLst/>
              <a:ahLst/>
              <a:cxnLst/>
              <a:rect l="l" t="t" r="r" b="b"/>
              <a:pathLst>
                <a:path w="984760" h="406400">
                  <a:moveTo>
                    <a:pt x="781560" y="0"/>
                  </a:moveTo>
                  <a:cubicBezTo>
                    <a:pt x="893784" y="0"/>
                    <a:pt x="984760" y="90976"/>
                    <a:pt x="984760" y="203200"/>
                  </a:cubicBezTo>
                  <a:cubicBezTo>
                    <a:pt x="984760" y="315424"/>
                    <a:pt x="893784" y="406400"/>
                    <a:pt x="78156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98476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89"/>
                </a:lnSpc>
              </a:pPr>
              <a:r>
                <a:rPr lang="en-US" sz="3824" b="1" u="sng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  <a:hlinkClick r:id="rId4" action="ppaction://hlinksldjump"/>
                </a:rPr>
                <a:t>Experimental development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3258762" y="2018654"/>
            <a:ext cx="10942755" cy="1005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20"/>
              </a:lnSpc>
            </a:pPr>
            <a:r>
              <a:rPr lang="en-US" sz="58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Types of Research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29765" y="2175723"/>
            <a:ext cx="4035789" cy="1661761"/>
            <a:chOff x="0" y="0"/>
            <a:chExt cx="1062924" cy="43766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62924" cy="437665"/>
            </a:xfrm>
            <a:custGeom>
              <a:avLst/>
              <a:gdLst/>
              <a:ahLst/>
              <a:cxnLst/>
              <a:rect l="l" t="t" r="r" b="b"/>
              <a:pathLst>
                <a:path w="1062924" h="437665">
                  <a:moveTo>
                    <a:pt x="859724" y="0"/>
                  </a:moveTo>
                  <a:cubicBezTo>
                    <a:pt x="971948" y="0"/>
                    <a:pt x="1062924" y="97975"/>
                    <a:pt x="1062924" y="218833"/>
                  </a:cubicBezTo>
                  <a:cubicBezTo>
                    <a:pt x="1062924" y="339691"/>
                    <a:pt x="971948" y="437665"/>
                    <a:pt x="859724" y="437665"/>
                  </a:cubicBezTo>
                  <a:lnTo>
                    <a:pt x="203200" y="437665"/>
                  </a:lnTo>
                  <a:cubicBezTo>
                    <a:pt x="90976" y="437665"/>
                    <a:pt x="0" y="339691"/>
                    <a:pt x="0" y="218833"/>
                  </a:cubicBezTo>
                  <a:cubicBezTo>
                    <a:pt x="0" y="9797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1062924" cy="42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89"/>
                </a:lnSpc>
              </a:pPr>
              <a:r>
                <a:rPr lang="en-US" sz="3824" b="1">
                  <a:solidFill>
                    <a:srgbClr val="FFFFFF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Basic research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665553" y="2235078"/>
            <a:ext cx="4312781" cy="1543050"/>
            <a:chOff x="0" y="0"/>
            <a:chExt cx="1135877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35877" cy="406400"/>
            </a:xfrm>
            <a:custGeom>
              <a:avLst/>
              <a:gdLst/>
              <a:ahLst/>
              <a:cxnLst/>
              <a:rect l="l" t="t" r="r" b="b"/>
              <a:pathLst>
                <a:path w="1135877" h="406400">
                  <a:moveTo>
                    <a:pt x="932677" y="0"/>
                  </a:moveTo>
                  <a:cubicBezTo>
                    <a:pt x="1044901" y="0"/>
                    <a:pt x="1135877" y="90976"/>
                    <a:pt x="1135877" y="203200"/>
                  </a:cubicBezTo>
                  <a:cubicBezTo>
                    <a:pt x="1135877" y="315424"/>
                    <a:pt x="1044901" y="406400"/>
                    <a:pt x="93267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135877" cy="415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49"/>
                </a:lnSpc>
              </a:pPr>
              <a:r>
                <a:rPr lang="en-US" sz="2624" b="1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Applied research 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978335" y="2235078"/>
            <a:ext cx="4044414" cy="1669087"/>
            <a:chOff x="0" y="0"/>
            <a:chExt cx="984760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84760" cy="406400"/>
            </a:xfrm>
            <a:custGeom>
              <a:avLst/>
              <a:gdLst/>
              <a:ahLst/>
              <a:cxnLst/>
              <a:rect l="l" t="t" r="r" b="b"/>
              <a:pathLst>
                <a:path w="984760" h="406400">
                  <a:moveTo>
                    <a:pt x="781560" y="0"/>
                  </a:moveTo>
                  <a:cubicBezTo>
                    <a:pt x="893784" y="0"/>
                    <a:pt x="984760" y="90976"/>
                    <a:pt x="984760" y="203200"/>
                  </a:cubicBezTo>
                  <a:cubicBezTo>
                    <a:pt x="984760" y="315424"/>
                    <a:pt x="893784" y="406400"/>
                    <a:pt x="78156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9525"/>
              <a:ext cx="984760" cy="415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49"/>
                </a:lnSpc>
              </a:pPr>
              <a:r>
                <a:rPr lang="en-US" sz="2624" b="1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Experimental development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3075759" y="4462605"/>
            <a:ext cx="11652419" cy="3996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83"/>
              </a:lnSpc>
            </a:pPr>
            <a:r>
              <a:rPr lang="en-US" sz="404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is experimental or theoretical work undertaken primarily to acquire new knowledge of the underlying foundation of phenomena and observable facts, without any particular application or use in view.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29765" y="2175723"/>
            <a:ext cx="4035789" cy="1661761"/>
            <a:chOff x="0" y="0"/>
            <a:chExt cx="1062924" cy="43766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62924" cy="437665"/>
            </a:xfrm>
            <a:custGeom>
              <a:avLst/>
              <a:gdLst/>
              <a:ahLst/>
              <a:cxnLst/>
              <a:rect l="l" t="t" r="r" b="b"/>
              <a:pathLst>
                <a:path w="1062924" h="437665">
                  <a:moveTo>
                    <a:pt x="859724" y="0"/>
                  </a:moveTo>
                  <a:cubicBezTo>
                    <a:pt x="971948" y="0"/>
                    <a:pt x="1062924" y="97975"/>
                    <a:pt x="1062924" y="218833"/>
                  </a:cubicBezTo>
                  <a:cubicBezTo>
                    <a:pt x="1062924" y="339691"/>
                    <a:pt x="971948" y="437665"/>
                    <a:pt x="859724" y="437665"/>
                  </a:cubicBezTo>
                  <a:lnTo>
                    <a:pt x="203200" y="437665"/>
                  </a:lnTo>
                  <a:cubicBezTo>
                    <a:pt x="90976" y="437665"/>
                    <a:pt x="0" y="339691"/>
                    <a:pt x="0" y="218833"/>
                  </a:cubicBezTo>
                  <a:cubicBezTo>
                    <a:pt x="0" y="9797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"/>
              <a:ext cx="1062924" cy="4471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49"/>
                </a:lnSpc>
              </a:pPr>
              <a:r>
                <a:rPr lang="en-US" sz="2624" b="1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Basic research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665553" y="2235078"/>
            <a:ext cx="4312781" cy="1543050"/>
            <a:chOff x="0" y="0"/>
            <a:chExt cx="1135877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35877" cy="406400"/>
            </a:xfrm>
            <a:custGeom>
              <a:avLst/>
              <a:gdLst/>
              <a:ahLst/>
              <a:cxnLst/>
              <a:rect l="l" t="t" r="r" b="b"/>
              <a:pathLst>
                <a:path w="1135877" h="406400">
                  <a:moveTo>
                    <a:pt x="932677" y="0"/>
                  </a:moveTo>
                  <a:cubicBezTo>
                    <a:pt x="1044901" y="0"/>
                    <a:pt x="1135877" y="90976"/>
                    <a:pt x="1135877" y="203200"/>
                  </a:cubicBezTo>
                  <a:cubicBezTo>
                    <a:pt x="1135877" y="315424"/>
                    <a:pt x="1044901" y="406400"/>
                    <a:pt x="93267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0"/>
              <a:ext cx="1135877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89"/>
                </a:lnSpc>
              </a:pPr>
              <a:r>
                <a:rPr lang="en-US" sz="3824" b="1">
                  <a:solidFill>
                    <a:srgbClr val="FFFFFF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Applied research 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978335" y="2235078"/>
            <a:ext cx="4044414" cy="1669087"/>
            <a:chOff x="0" y="0"/>
            <a:chExt cx="984760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84760" cy="406400"/>
            </a:xfrm>
            <a:custGeom>
              <a:avLst/>
              <a:gdLst/>
              <a:ahLst/>
              <a:cxnLst/>
              <a:rect l="l" t="t" r="r" b="b"/>
              <a:pathLst>
                <a:path w="984760" h="406400">
                  <a:moveTo>
                    <a:pt x="781560" y="0"/>
                  </a:moveTo>
                  <a:cubicBezTo>
                    <a:pt x="893784" y="0"/>
                    <a:pt x="984760" y="90976"/>
                    <a:pt x="984760" y="203200"/>
                  </a:cubicBezTo>
                  <a:cubicBezTo>
                    <a:pt x="984760" y="315424"/>
                    <a:pt x="893784" y="406400"/>
                    <a:pt x="78156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9525"/>
              <a:ext cx="984760" cy="415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49"/>
                </a:lnSpc>
              </a:pPr>
              <a:r>
                <a:rPr lang="en-US" sz="2624" b="1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Experimental development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840430" y="5067300"/>
            <a:ext cx="12607139" cy="2831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645"/>
              </a:lnSpc>
            </a:pPr>
            <a:r>
              <a:rPr lang="en-US" sz="403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is also original investigation undertaken in order to acquire new knowledge. It is, however, directed primarily towards a specific practical aim or objective.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29765" y="2175723"/>
            <a:ext cx="4035789" cy="1661761"/>
            <a:chOff x="0" y="0"/>
            <a:chExt cx="1062924" cy="43766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62924" cy="437665"/>
            </a:xfrm>
            <a:custGeom>
              <a:avLst/>
              <a:gdLst/>
              <a:ahLst/>
              <a:cxnLst/>
              <a:rect l="l" t="t" r="r" b="b"/>
              <a:pathLst>
                <a:path w="1062924" h="437665">
                  <a:moveTo>
                    <a:pt x="859724" y="0"/>
                  </a:moveTo>
                  <a:cubicBezTo>
                    <a:pt x="971948" y="0"/>
                    <a:pt x="1062924" y="97975"/>
                    <a:pt x="1062924" y="218833"/>
                  </a:cubicBezTo>
                  <a:cubicBezTo>
                    <a:pt x="1062924" y="339691"/>
                    <a:pt x="971948" y="437665"/>
                    <a:pt x="859724" y="437665"/>
                  </a:cubicBezTo>
                  <a:lnTo>
                    <a:pt x="203200" y="437665"/>
                  </a:lnTo>
                  <a:cubicBezTo>
                    <a:pt x="90976" y="437665"/>
                    <a:pt x="0" y="339691"/>
                    <a:pt x="0" y="218833"/>
                  </a:cubicBezTo>
                  <a:cubicBezTo>
                    <a:pt x="0" y="9797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"/>
              <a:ext cx="1062924" cy="4471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49"/>
                </a:lnSpc>
              </a:pPr>
              <a:r>
                <a:rPr lang="en-US" sz="2624" b="1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Basic research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665553" y="2235078"/>
            <a:ext cx="4312781" cy="1543050"/>
            <a:chOff x="0" y="0"/>
            <a:chExt cx="1135877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35877" cy="406400"/>
            </a:xfrm>
            <a:custGeom>
              <a:avLst/>
              <a:gdLst/>
              <a:ahLst/>
              <a:cxnLst/>
              <a:rect l="l" t="t" r="r" b="b"/>
              <a:pathLst>
                <a:path w="1135877" h="406400">
                  <a:moveTo>
                    <a:pt x="932677" y="0"/>
                  </a:moveTo>
                  <a:cubicBezTo>
                    <a:pt x="1044901" y="0"/>
                    <a:pt x="1135877" y="90976"/>
                    <a:pt x="1135877" y="203200"/>
                  </a:cubicBezTo>
                  <a:cubicBezTo>
                    <a:pt x="1135877" y="315424"/>
                    <a:pt x="1044901" y="406400"/>
                    <a:pt x="93267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1135877" cy="415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49"/>
                </a:lnSpc>
              </a:pPr>
              <a:r>
                <a:rPr lang="en-US" sz="2624" b="1">
                  <a:solidFill>
                    <a:srgbClr val="000000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Applied research 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978335" y="2235078"/>
            <a:ext cx="4044414" cy="1669087"/>
            <a:chOff x="0" y="0"/>
            <a:chExt cx="984760" cy="4064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84760" cy="406400"/>
            </a:xfrm>
            <a:custGeom>
              <a:avLst/>
              <a:gdLst/>
              <a:ahLst/>
              <a:cxnLst/>
              <a:rect l="l" t="t" r="r" b="b"/>
              <a:pathLst>
                <a:path w="984760" h="406400">
                  <a:moveTo>
                    <a:pt x="781560" y="0"/>
                  </a:moveTo>
                  <a:cubicBezTo>
                    <a:pt x="893784" y="0"/>
                    <a:pt x="984760" y="90976"/>
                    <a:pt x="984760" y="203200"/>
                  </a:cubicBezTo>
                  <a:cubicBezTo>
                    <a:pt x="984760" y="315424"/>
                    <a:pt x="893784" y="406400"/>
                    <a:pt x="78156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0"/>
              <a:ext cx="98476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89"/>
                </a:lnSpc>
              </a:pPr>
              <a:r>
                <a:rPr lang="en-US" sz="3824" b="1">
                  <a:solidFill>
                    <a:srgbClr val="FFFFFF"/>
                  </a:solidFill>
                  <a:latin typeface="Playpen Sans Bold"/>
                  <a:ea typeface="Playpen Sans Bold"/>
                  <a:cs typeface="Playpen Sans Bold"/>
                  <a:sym typeface="Playpen Sans Bold"/>
                </a:rPr>
                <a:t>Experimental development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915933" y="4537155"/>
            <a:ext cx="14456134" cy="5063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10"/>
              </a:lnSpc>
            </a:pPr>
            <a:r>
              <a:rPr lang="en-US" sz="415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is systematic work, drawing on existing knowledge gained from research and/or practical experience, which is directed to producing new materials, products or devices, to installing new processes, systems and services, or to improving substantially those already produced or installed. R&amp;D covers both formal R&amp;D in R&amp;D units and informal or occasional R&amp;D in other units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14400" y="411957"/>
            <a:ext cx="16459200" cy="1714500"/>
            <a:chOff x="0" y="0"/>
            <a:chExt cx="21945600" cy="2286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945600" cy="2286000"/>
            </a:xfrm>
            <a:custGeom>
              <a:avLst/>
              <a:gdLst/>
              <a:ahLst/>
              <a:cxnLst/>
              <a:rect l="l" t="t" r="r" b="b"/>
              <a:pathLst>
                <a:path w="21945600" h="2286000">
                  <a:moveTo>
                    <a:pt x="0" y="0"/>
                  </a:moveTo>
                  <a:lnTo>
                    <a:pt x="21945600" y="0"/>
                  </a:lnTo>
                  <a:lnTo>
                    <a:pt x="21945600" y="2286000"/>
                  </a:lnTo>
                  <a:lnTo>
                    <a:pt x="0" y="22860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21945600" cy="22955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Primary and Secondary Research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14400" y="2400301"/>
            <a:ext cx="16459200" cy="5875548"/>
            <a:chOff x="0" y="0"/>
            <a:chExt cx="21945600" cy="783406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945600" cy="7834064"/>
            </a:xfrm>
            <a:custGeom>
              <a:avLst/>
              <a:gdLst/>
              <a:ahLst/>
              <a:cxnLst/>
              <a:rect l="l" t="t" r="r" b="b"/>
              <a:pathLst>
                <a:path w="21945600" h="7834064">
                  <a:moveTo>
                    <a:pt x="0" y="0"/>
                  </a:moveTo>
                  <a:lnTo>
                    <a:pt x="21945600" y="0"/>
                  </a:lnTo>
                  <a:lnTo>
                    <a:pt x="21945600" y="7834064"/>
                  </a:lnTo>
                  <a:lnTo>
                    <a:pt x="0" y="783406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21945600" cy="783406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868680" lvl="1" indent="-434340" algn="l">
                <a:lnSpc>
                  <a:spcPts val="5759"/>
                </a:lnSpc>
                <a:buFont typeface="Arial"/>
                <a:buChar char="•"/>
              </a:pPr>
              <a:r>
                <a:rPr lang="en-US" sz="4800" b="1" i="1" spc="44">
                  <a:solidFill>
                    <a:srgbClr val="000000"/>
                  </a:solidFill>
                  <a:latin typeface="TT Rounds Condensed Bold Italics"/>
                  <a:ea typeface="TT Rounds Condensed Bold Italics"/>
                  <a:cs typeface="TT Rounds Condensed Bold Italics"/>
                  <a:sym typeface="TT Rounds Condensed Bold Italics"/>
                </a:rPr>
                <a:t>Primary research (or field research) </a:t>
              </a: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involves the collection of original (new) data by the researcher to address a specific problem </a:t>
              </a:r>
            </a:p>
            <a:p>
              <a:pPr marL="868680" lvl="1" indent="-434340" algn="l">
                <a:lnSpc>
                  <a:spcPts val="5759"/>
                </a:lnSpc>
              </a:pPr>
              <a:endParaRPr lang="en-US" sz="4800" spc="44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868680" lvl="1" indent="-434340" algn="l">
                <a:lnSpc>
                  <a:spcPts val="5759"/>
                </a:lnSpc>
                <a:buFont typeface="Arial"/>
                <a:buChar char="•"/>
              </a:pPr>
              <a:r>
                <a:rPr lang="en-US" sz="4800" b="1" i="1" spc="44">
                  <a:solidFill>
                    <a:srgbClr val="000000"/>
                  </a:solidFill>
                  <a:latin typeface="TT Rounds Condensed Bold Italics"/>
                  <a:ea typeface="TT Rounds Condensed Bold Italics"/>
                  <a:cs typeface="TT Rounds Condensed Bold Italics"/>
                  <a:sym typeface="TT Rounds Condensed Bold Italics"/>
                </a:rPr>
                <a:t>Secondary research (or desk research) </a:t>
              </a: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is based on data that has been collected by somebody else for some other purpose (and for this reason, it may not precisely meet the needs of the secondary user)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14400" y="411957"/>
            <a:ext cx="16459200" cy="1714500"/>
            <a:chOff x="0" y="0"/>
            <a:chExt cx="21945600" cy="2286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945600" cy="2286000"/>
            </a:xfrm>
            <a:custGeom>
              <a:avLst/>
              <a:gdLst/>
              <a:ahLst/>
              <a:cxnLst/>
              <a:rect l="l" t="t" r="r" b="b"/>
              <a:pathLst>
                <a:path w="21945600" h="2286000">
                  <a:moveTo>
                    <a:pt x="0" y="0"/>
                  </a:moveTo>
                  <a:lnTo>
                    <a:pt x="21945600" y="0"/>
                  </a:lnTo>
                  <a:lnTo>
                    <a:pt x="21945600" y="2286000"/>
                  </a:lnTo>
                  <a:lnTo>
                    <a:pt x="0" y="22860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21945600" cy="22955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 Ethics Procedure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64879" y="2400302"/>
            <a:ext cx="16908721" cy="10375392"/>
            <a:chOff x="0" y="0"/>
            <a:chExt cx="22544962" cy="1383385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2544962" cy="13833855"/>
            </a:xfrm>
            <a:custGeom>
              <a:avLst/>
              <a:gdLst/>
              <a:ahLst/>
              <a:cxnLst/>
              <a:rect l="l" t="t" r="r" b="b"/>
              <a:pathLst>
                <a:path w="22544962" h="13833855">
                  <a:moveTo>
                    <a:pt x="0" y="0"/>
                  </a:moveTo>
                  <a:lnTo>
                    <a:pt x="22544962" y="0"/>
                  </a:lnTo>
                  <a:lnTo>
                    <a:pt x="22544962" y="13833855"/>
                  </a:lnTo>
                  <a:lnTo>
                    <a:pt x="0" y="13833855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22544962" cy="1383385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5759"/>
                </a:lnSpc>
              </a:pPr>
              <a:r>
                <a:rPr lang="en-US" sz="4800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Any type of research, the researcher needs to collect the data.</a:t>
              </a:r>
            </a:p>
            <a:p>
              <a:pPr algn="l">
                <a:lnSpc>
                  <a:spcPts val="5759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algn="l">
                <a:lnSpc>
                  <a:spcPts val="5759"/>
                </a:lnSpc>
              </a:pPr>
              <a:r>
                <a:rPr lang="en-US" sz="4800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UWTSD and its researchers are expected to maintain the highest ethical standards and to foster values of honesty, rigour, openness, care and respect.  </a:t>
              </a:r>
            </a:p>
            <a:p>
              <a:pPr algn="l">
                <a:lnSpc>
                  <a:spcPts val="5759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algn="l">
                <a:lnSpc>
                  <a:spcPts val="5759"/>
                </a:lnSpc>
              </a:pPr>
              <a:r>
                <a:rPr lang="en-US" sz="4800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We will cover this in detail in our next lecture.</a:t>
              </a:r>
            </a:p>
            <a:p>
              <a:pPr algn="l">
                <a:lnSpc>
                  <a:spcPts val="5759"/>
                </a:lnSpc>
              </a:pPr>
              <a:r>
                <a:rPr lang="en-US" sz="4800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https://www.uwtsd.ac.uk/research/research-integrity-and-ethics</a:t>
              </a:r>
            </a:p>
            <a:p>
              <a:pPr algn="l">
                <a:lnSpc>
                  <a:spcPts val="5759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algn="l">
                <a:lnSpc>
                  <a:spcPts val="5759"/>
                </a:lnSpc>
              </a:pPr>
              <a:r>
                <a:rPr lang="en-US" sz="4800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   </a:t>
              </a:r>
            </a:p>
            <a:p>
              <a:pPr algn="l">
                <a:lnSpc>
                  <a:spcPts val="5759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algn="l">
                <a:lnSpc>
                  <a:spcPts val="5759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algn="l">
                <a:lnSpc>
                  <a:spcPts val="5759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algn="l">
                <a:lnSpc>
                  <a:spcPts val="5759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289921" y="2097733"/>
            <a:ext cx="12032194" cy="6847618"/>
            <a:chOff x="0" y="0"/>
            <a:chExt cx="16042926" cy="9130158"/>
          </a:xfrm>
        </p:grpSpPr>
        <p:sp>
          <p:nvSpPr>
            <p:cNvPr id="4" name="Freeform 4"/>
            <p:cNvSpPr/>
            <p:nvPr/>
          </p:nvSpPr>
          <p:spPr>
            <a:xfrm>
              <a:off x="28575" y="28575"/>
              <a:ext cx="15985744" cy="9073007"/>
            </a:xfrm>
            <a:custGeom>
              <a:avLst/>
              <a:gdLst/>
              <a:ahLst/>
              <a:cxnLst/>
              <a:rect l="l" t="t" r="r" b="b"/>
              <a:pathLst>
                <a:path w="15985744" h="9073007">
                  <a:moveTo>
                    <a:pt x="0" y="0"/>
                  </a:moveTo>
                  <a:lnTo>
                    <a:pt x="15985744" y="0"/>
                  </a:lnTo>
                  <a:lnTo>
                    <a:pt x="15985744" y="9073007"/>
                  </a:lnTo>
                  <a:lnTo>
                    <a:pt x="0" y="9073007"/>
                  </a:lnTo>
                  <a:close/>
                </a:path>
              </a:pathLst>
            </a:custGeom>
            <a:solidFill>
              <a:srgbClr val="00B0F0">
                <a:alpha val="33725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0" y="0"/>
              <a:ext cx="16042894" cy="9130157"/>
            </a:xfrm>
            <a:custGeom>
              <a:avLst/>
              <a:gdLst/>
              <a:ahLst/>
              <a:cxnLst/>
              <a:rect l="l" t="t" r="r" b="b"/>
              <a:pathLst>
                <a:path w="16042894" h="9130157">
                  <a:moveTo>
                    <a:pt x="28575" y="0"/>
                  </a:moveTo>
                  <a:lnTo>
                    <a:pt x="16014319" y="0"/>
                  </a:lnTo>
                  <a:cubicBezTo>
                    <a:pt x="16030067" y="0"/>
                    <a:pt x="16042894" y="12827"/>
                    <a:pt x="16042894" y="28575"/>
                  </a:cubicBezTo>
                  <a:lnTo>
                    <a:pt x="16042894" y="9101582"/>
                  </a:lnTo>
                  <a:cubicBezTo>
                    <a:pt x="16042894" y="9117330"/>
                    <a:pt x="16030067" y="9130157"/>
                    <a:pt x="16014319" y="9130157"/>
                  </a:cubicBezTo>
                  <a:lnTo>
                    <a:pt x="28575" y="9130157"/>
                  </a:lnTo>
                  <a:cubicBezTo>
                    <a:pt x="12827" y="9130157"/>
                    <a:pt x="0" y="9117330"/>
                    <a:pt x="0" y="9101582"/>
                  </a:cubicBezTo>
                  <a:lnTo>
                    <a:pt x="0" y="28575"/>
                  </a:lnTo>
                  <a:cubicBezTo>
                    <a:pt x="0" y="12827"/>
                    <a:pt x="12827" y="0"/>
                    <a:pt x="28575" y="0"/>
                  </a:cubicBezTo>
                  <a:moveTo>
                    <a:pt x="28575" y="57150"/>
                  </a:moveTo>
                  <a:lnTo>
                    <a:pt x="28575" y="28575"/>
                  </a:lnTo>
                  <a:lnTo>
                    <a:pt x="57150" y="28575"/>
                  </a:lnTo>
                  <a:lnTo>
                    <a:pt x="57150" y="9101582"/>
                  </a:lnTo>
                  <a:lnTo>
                    <a:pt x="28575" y="9101582"/>
                  </a:lnTo>
                  <a:lnTo>
                    <a:pt x="28575" y="9073007"/>
                  </a:lnTo>
                  <a:lnTo>
                    <a:pt x="16014319" y="9073007"/>
                  </a:lnTo>
                  <a:lnTo>
                    <a:pt x="16014319" y="9101582"/>
                  </a:lnTo>
                  <a:lnTo>
                    <a:pt x="15985744" y="9101582"/>
                  </a:lnTo>
                  <a:lnTo>
                    <a:pt x="15985744" y="28575"/>
                  </a:lnTo>
                  <a:lnTo>
                    <a:pt x="16014319" y="28575"/>
                  </a:lnTo>
                  <a:lnTo>
                    <a:pt x="16014319" y="57150"/>
                  </a:lnTo>
                  <a:lnTo>
                    <a:pt x="28575" y="57150"/>
                  </a:lnTo>
                  <a:close/>
                </a:path>
              </a:pathLst>
            </a:custGeom>
            <a:solidFill>
              <a:srgbClr val="6600CC">
                <a:alpha val="33725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313998" y="927778"/>
            <a:ext cx="11660007" cy="1042526"/>
            <a:chOff x="0" y="0"/>
            <a:chExt cx="15546676" cy="139003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546676" cy="1390034"/>
            </a:xfrm>
            <a:custGeom>
              <a:avLst/>
              <a:gdLst/>
              <a:ahLst/>
              <a:cxnLst/>
              <a:rect l="l" t="t" r="r" b="b"/>
              <a:pathLst>
                <a:path w="15546676" h="1390034">
                  <a:moveTo>
                    <a:pt x="0" y="0"/>
                  </a:moveTo>
                  <a:lnTo>
                    <a:pt x="15546676" y="0"/>
                  </a:lnTo>
                  <a:lnTo>
                    <a:pt x="15546676" y="1390034"/>
                  </a:lnTo>
                  <a:lnTo>
                    <a:pt x="0" y="139003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9525"/>
              <a:ext cx="15546676" cy="139955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The Research Process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410828" y="3454270"/>
            <a:ext cx="2210317" cy="818897"/>
            <a:chOff x="0" y="0"/>
            <a:chExt cx="2947090" cy="109186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947035" cy="1091819"/>
            </a:xfrm>
            <a:custGeom>
              <a:avLst/>
              <a:gdLst/>
              <a:ahLst/>
              <a:cxnLst/>
              <a:rect l="l" t="t" r="r" b="b"/>
              <a:pathLst>
                <a:path w="2947035" h="1091819">
                  <a:moveTo>
                    <a:pt x="38100" y="0"/>
                  </a:moveTo>
                  <a:lnTo>
                    <a:pt x="2908935" y="0"/>
                  </a:lnTo>
                  <a:cubicBezTo>
                    <a:pt x="2930017" y="0"/>
                    <a:pt x="2947035" y="17018"/>
                    <a:pt x="2947035" y="38100"/>
                  </a:cubicBezTo>
                  <a:lnTo>
                    <a:pt x="2947035" y="1053719"/>
                  </a:lnTo>
                  <a:cubicBezTo>
                    <a:pt x="2947035" y="1074801"/>
                    <a:pt x="2930017" y="1091819"/>
                    <a:pt x="2908935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908935" y="1015619"/>
                  </a:lnTo>
                  <a:lnTo>
                    <a:pt x="2908935" y="1053719"/>
                  </a:lnTo>
                  <a:lnTo>
                    <a:pt x="2870835" y="1053719"/>
                  </a:lnTo>
                  <a:lnTo>
                    <a:pt x="2870835" y="38100"/>
                  </a:lnTo>
                  <a:lnTo>
                    <a:pt x="2908935" y="38100"/>
                  </a:lnTo>
                  <a:lnTo>
                    <a:pt x="2908935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2947090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6600CC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Investigate Research Area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329841" y="3457082"/>
            <a:ext cx="1676996" cy="818897"/>
            <a:chOff x="0" y="0"/>
            <a:chExt cx="2235994" cy="109186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235962" cy="1091819"/>
            </a:xfrm>
            <a:custGeom>
              <a:avLst/>
              <a:gdLst/>
              <a:ahLst/>
              <a:cxnLst/>
              <a:rect l="l" t="t" r="r" b="b"/>
              <a:pathLst>
                <a:path w="2235962" h="1091819">
                  <a:moveTo>
                    <a:pt x="38100" y="0"/>
                  </a:moveTo>
                  <a:lnTo>
                    <a:pt x="2197862" y="0"/>
                  </a:lnTo>
                  <a:cubicBezTo>
                    <a:pt x="2218944" y="0"/>
                    <a:pt x="2235962" y="17018"/>
                    <a:pt x="2235962" y="38100"/>
                  </a:cubicBezTo>
                  <a:lnTo>
                    <a:pt x="2235962" y="1053719"/>
                  </a:lnTo>
                  <a:cubicBezTo>
                    <a:pt x="2235962" y="1074801"/>
                    <a:pt x="2218944" y="1091819"/>
                    <a:pt x="2197862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197862" y="1015619"/>
                  </a:lnTo>
                  <a:lnTo>
                    <a:pt x="2197862" y="1053719"/>
                  </a:lnTo>
                  <a:lnTo>
                    <a:pt x="2159762" y="1053719"/>
                  </a:lnTo>
                  <a:lnTo>
                    <a:pt x="2159762" y="38100"/>
                  </a:lnTo>
                  <a:lnTo>
                    <a:pt x="2197862" y="38100"/>
                  </a:lnTo>
                  <a:lnTo>
                    <a:pt x="219786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2235994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6600CC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Execute plan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623314" y="6875472"/>
            <a:ext cx="1785342" cy="818896"/>
            <a:chOff x="0" y="0"/>
            <a:chExt cx="2380456" cy="1091862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380488" cy="1091819"/>
            </a:xfrm>
            <a:custGeom>
              <a:avLst/>
              <a:gdLst/>
              <a:ahLst/>
              <a:cxnLst/>
              <a:rect l="l" t="t" r="r" b="b"/>
              <a:pathLst>
                <a:path w="2380488" h="1091819">
                  <a:moveTo>
                    <a:pt x="38100" y="0"/>
                  </a:moveTo>
                  <a:lnTo>
                    <a:pt x="2342388" y="0"/>
                  </a:lnTo>
                  <a:cubicBezTo>
                    <a:pt x="2363470" y="0"/>
                    <a:pt x="2380488" y="17018"/>
                    <a:pt x="2380488" y="38100"/>
                  </a:cubicBezTo>
                  <a:lnTo>
                    <a:pt x="2380488" y="1053719"/>
                  </a:lnTo>
                  <a:cubicBezTo>
                    <a:pt x="2380488" y="1074801"/>
                    <a:pt x="2363470" y="1091819"/>
                    <a:pt x="2342388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342388" y="1015619"/>
                  </a:lnTo>
                  <a:lnTo>
                    <a:pt x="2342388" y="1053719"/>
                  </a:lnTo>
                  <a:lnTo>
                    <a:pt x="2304288" y="1053719"/>
                  </a:lnTo>
                  <a:lnTo>
                    <a:pt x="2304288" y="38100"/>
                  </a:lnTo>
                  <a:lnTo>
                    <a:pt x="2342388" y="38100"/>
                  </a:lnTo>
                  <a:lnTo>
                    <a:pt x="2342388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2380456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6600CC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Plan Execution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582006" y="5006914"/>
            <a:ext cx="1867959" cy="1130522"/>
            <a:chOff x="0" y="0"/>
            <a:chExt cx="2490612" cy="150736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490597" cy="1507363"/>
            </a:xfrm>
            <a:custGeom>
              <a:avLst/>
              <a:gdLst/>
              <a:ahLst/>
              <a:cxnLst/>
              <a:rect l="l" t="t" r="r" b="b"/>
              <a:pathLst>
                <a:path w="2490597" h="1507363">
                  <a:moveTo>
                    <a:pt x="38100" y="0"/>
                  </a:moveTo>
                  <a:lnTo>
                    <a:pt x="2452497" y="0"/>
                  </a:lnTo>
                  <a:cubicBezTo>
                    <a:pt x="2473579" y="0"/>
                    <a:pt x="2490597" y="17018"/>
                    <a:pt x="2490597" y="38100"/>
                  </a:cubicBezTo>
                  <a:lnTo>
                    <a:pt x="2490597" y="1469263"/>
                  </a:lnTo>
                  <a:cubicBezTo>
                    <a:pt x="2490597" y="1490345"/>
                    <a:pt x="2473579" y="1507363"/>
                    <a:pt x="2452497" y="1507363"/>
                  </a:cubicBezTo>
                  <a:lnTo>
                    <a:pt x="38100" y="1507363"/>
                  </a:lnTo>
                  <a:cubicBezTo>
                    <a:pt x="17018" y="1507363"/>
                    <a:pt x="0" y="1490345"/>
                    <a:pt x="0" y="1469263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469263"/>
                  </a:lnTo>
                  <a:lnTo>
                    <a:pt x="38100" y="1469263"/>
                  </a:lnTo>
                  <a:lnTo>
                    <a:pt x="38100" y="1431163"/>
                  </a:lnTo>
                  <a:lnTo>
                    <a:pt x="2452497" y="1431163"/>
                  </a:lnTo>
                  <a:lnTo>
                    <a:pt x="2452497" y="1469263"/>
                  </a:lnTo>
                  <a:lnTo>
                    <a:pt x="2414397" y="1469263"/>
                  </a:lnTo>
                  <a:lnTo>
                    <a:pt x="2414397" y="38100"/>
                  </a:lnTo>
                  <a:lnTo>
                    <a:pt x="2452497" y="38100"/>
                  </a:lnTo>
                  <a:lnTo>
                    <a:pt x="2452497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2490612" cy="15549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6600CC"/>
                  </a:solidFill>
                  <a:latin typeface="Arial Bold"/>
                  <a:ea typeface="Arial Bold"/>
                  <a:cs typeface="Arial Bold"/>
                  <a:sym typeface="Arial Bold"/>
                </a:rPr>
                <a:t>Define Research Question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1329841" y="5033256"/>
            <a:ext cx="1676996" cy="818896"/>
            <a:chOff x="0" y="0"/>
            <a:chExt cx="2235994" cy="109186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235962" cy="1091819"/>
            </a:xfrm>
            <a:custGeom>
              <a:avLst/>
              <a:gdLst/>
              <a:ahLst/>
              <a:cxnLst/>
              <a:rect l="l" t="t" r="r" b="b"/>
              <a:pathLst>
                <a:path w="2235962" h="1091819">
                  <a:moveTo>
                    <a:pt x="38100" y="0"/>
                  </a:moveTo>
                  <a:lnTo>
                    <a:pt x="2197862" y="0"/>
                  </a:lnTo>
                  <a:cubicBezTo>
                    <a:pt x="2218944" y="0"/>
                    <a:pt x="2235962" y="17018"/>
                    <a:pt x="2235962" y="38100"/>
                  </a:cubicBezTo>
                  <a:lnTo>
                    <a:pt x="2235962" y="1053719"/>
                  </a:lnTo>
                  <a:cubicBezTo>
                    <a:pt x="2235962" y="1074801"/>
                    <a:pt x="2218944" y="1091819"/>
                    <a:pt x="2197862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197862" y="1015619"/>
                  </a:lnTo>
                  <a:lnTo>
                    <a:pt x="2197862" y="1053719"/>
                  </a:lnTo>
                  <a:lnTo>
                    <a:pt x="2159762" y="1053719"/>
                  </a:lnTo>
                  <a:lnTo>
                    <a:pt x="2159762" y="38100"/>
                  </a:lnTo>
                  <a:lnTo>
                    <a:pt x="2197862" y="38100"/>
                  </a:lnTo>
                  <a:lnTo>
                    <a:pt x="219786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47625"/>
              <a:ext cx="2235994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6600CC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Evaluate evidence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1113650" y="6556748"/>
            <a:ext cx="2109376" cy="818896"/>
            <a:chOff x="0" y="0"/>
            <a:chExt cx="2812502" cy="1091862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812542" cy="1091819"/>
            </a:xfrm>
            <a:custGeom>
              <a:avLst/>
              <a:gdLst/>
              <a:ahLst/>
              <a:cxnLst/>
              <a:rect l="l" t="t" r="r" b="b"/>
              <a:pathLst>
                <a:path w="2812542" h="1091819">
                  <a:moveTo>
                    <a:pt x="38100" y="0"/>
                  </a:moveTo>
                  <a:lnTo>
                    <a:pt x="2774442" y="0"/>
                  </a:lnTo>
                  <a:cubicBezTo>
                    <a:pt x="2795524" y="0"/>
                    <a:pt x="2812542" y="17018"/>
                    <a:pt x="2812542" y="38100"/>
                  </a:cubicBezTo>
                  <a:lnTo>
                    <a:pt x="2812542" y="1053719"/>
                  </a:lnTo>
                  <a:cubicBezTo>
                    <a:pt x="2812542" y="1074801"/>
                    <a:pt x="2795524" y="1091819"/>
                    <a:pt x="2774442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774442" y="1015619"/>
                  </a:lnTo>
                  <a:lnTo>
                    <a:pt x="2774442" y="1053719"/>
                  </a:lnTo>
                  <a:lnTo>
                    <a:pt x="2736342" y="1053719"/>
                  </a:lnTo>
                  <a:lnTo>
                    <a:pt x="2736342" y="38100"/>
                  </a:lnTo>
                  <a:lnTo>
                    <a:pt x="2774442" y="38100"/>
                  </a:lnTo>
                  <a:lnTo>
                    <a:pt x="277444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2812502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6600CC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Communicate results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1088218" y="2475854"/>
            <a:ext cx="2160239" cy="553998"/>
            <a:chOff x="0" y="0"/>
            <a:chExt cx="2880318" cy="738664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880318" cy="738664"/>
            </a:xfrm>
            <a:custGeom>
              <a:avLst/>
              <a:gdLst/>
              <a:ahLst/>
              <a:cxnLst/>
              <a:rect l="l" t="t" r="r" b="b"/>
              <a:pathLst>
                <a:path w="2880318" h="738664">
                  <a:moveTo>
                    <a:pt x="0" y="0"/>
                  </a:moveTo>
                  <a:lnTo>
                    <a:pt x="2880318" y="0"/>
                  </a:lnTo>
                  <a:lnTo>
                    <a:pt x="2880318" y="738664"/>
                  </a:lnTo>
                  <a:lnTo>
                    <a:pt x="0" y="73866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2880318" cy="79581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3240"/>
                </a:lnSpc>
              </a:pPr>
              <a:r>
                <a:rPr lang="en-US" sz="2700" b="1">
                  <a:solidFill>
                    <a:srgbClr val="4A452A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PROJECT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6423507" y="4216958"/>
            <a:ext cx="57150" cy="818895"/>
            <a:chOff x="0" y="0"/>
            <a:chExt cx="76200" cy="1091860"/>
          </a:xfrm>
        </p:grpSpPr>
        <p:sp>
          <p:nvSpPr>
            <p:cNvPr id="31" name="Freeform 31"/>
            <p:cNvSpPr/>
            <p:nvPr/>
          </p:nvSpPr>
          <p:spPr>
            <a:xfrm>
              <a:off x="0" y="38100"/>
              <a:ext cx="76200" cy="1015619"/>
            </a:xfrm>
            <a:custGeom>
              <a:avLst/>
              <a:gdLst/>
              <a:ahLst/>
              <a:cxnLst/>
              <a:rect l="l" t="t" r="r" b="b"/>
              <a:pathLst>
                <a:path w="76200" h="1015619">
                  <a:moveTo>
                    <a:pt x="76200" y="0"/>
                  </a:moveTo>
                  <a:lnTo>
                    <a:pt x="76200" y="1015619"/>
                  </a:lnTo>
                  <a:lnTo>
                    <a:pt x="0" y="1015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6404466" y="8398960"/>
            <a:ext cx="3740213" cy="60513"/>
            <a:chOff x="0" y="0"/>
            <a:chExt cx="4986950" cy="80684"/>
          </a:xfrm>
        </p:grpSpPr>
        <p:sp>
          <p:nvSpPr>
            <p:cNvPr id="33" name="Freeform 33"/>
            <p:cNvSpPr/>
            <p:nvPr/>
          </p:nvSpPr>
          <p:spPr>
            <a:xfrm>
              <a:off x="38100" y="0"/>
              <a:ext cx="4910836" cy="80645"/>
            </a:xfrm>
            <a:custGeom>
              <a:avLst/>
              <a:gdLst/>
              <a:ahLst/>
              <a:cxnLst/>
              <a:rect l="l" t="t" r="r" b="b"/>
              <a:pathLst>
                <a:path w="4910836" h="80645">
                  <a:moveTo>
                    <a:pt x="0" y="4445"/>
                  </a:moveTo>
                  <a:lnTo>
                    <a:pt x="4910709" y="0"/>
                  </a:lnTo>
                  <a:lnTo>
                    <a:pt x="4910836" y="76200"/>
                  </a:lnTo>
                  <a:lnTo>
                    <a:pt x="0" y="80645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0060188" y="3835596"/>
            <a:ext cx="84491" cy="4620513"/>
            <a:chOff x="0" y="0"/>
            <a:chExt cx="112654" cy="6160684"/>
          </a:xfrm>
        </p:grpSpPr>
        <p:sp>
          <p:nvSpPr>
            <p:cNvPr id="35" name="Freeform 35"/>
            <p:cNvSpPr/>
            <p:nvPr/>
          </p:nvSpPr>
          <p:spPr>
            <a:xfrm>
              <a:off x="0" y="37846"/>
              <a:ext cx="112649" cy="6084951"/>
            </a:xfrm>
            <a:custGeom>
              <a:avLst/>
              <a:gdLst/>
              <a:ahLst/>
              <a:cxnLst/>
              <a:rect l="l" t="t" r="r" b="b"/>
              <a:pathLst>
                <a:path w="112649" h="6084951">
                  <a:moveTo>
                    <a:pt x="36449" y="6084951"/>
                  </a:moveTo>
                  <a:lnTo>
                    <a:pt x="0" y="508"/>
                  </a:lnTo>
                  <a:lnTo>
                    <a:pt x="76200" y="0"/>
                  </a:lnTo>
                  <a:lnTo>
                    <a:pt x="112649" y="608457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AutoShape 36"/>
          <p:cNvSpPr/>
          <p:nvPr/>
        </p:nvSpPr>
        <p:spPr>
          <a:xfrm rot="5386238">
            <a:off x="6385782" y="5447113"/>
            <a:ext cx="5948484" cy="0"/>
          </a:xfrm>
          <a:prstGeom prst="line">
            <a:avLst/>
          </a:prstGeom>
          <a:ln w="9525" cap="rnd">
            <a:solidFill>
              <a:srgbClr val="00B0F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7" name="AutoShape 37"/>
          <p:cNvSpPr/>
          <p:nvPr/>
        </p:nvSpPr>
        <p:spPr>
          <a:xfrm rot="5386238">
            <a:off x="769158" y="5447113"/>
            <a:ext cx="5948484" cy="0"/>
          </a:xfrm>
          <a:prstGeom prst="line">
            <a:avLst/>
          </a:prstGeom>
          <a:ln w="9525" cap="rnd">
            <a:solidFill>
              <a:srgbClr val="00B0F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8" name="Group 38"/>
          <p:cNvGrpSpPr/>
          <p:nvPr/>
        </p:nvGrpSpPr>
        <p:grpSpPr>
          <a:xfrm>
            <a:off x="4752069" y="2475854"/>
            <a:ext cx="3527836" cy="553998"/>
            <a:chOff x="0" y="0"/>
            <a:chExt cx="4703782" cy="738664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4703782" cy="738664"/>
            </a:xfrm>
            <a:custGeom>
              <a:avLst/>
              <a:gdLst/>
              <a:ahLst/>
              <a:cxnLst/>
              <a:rect l="l" t="t" r="r" b="b"/>
              <a:pathLst>
                <a:path w="4703782" h="738664">
                  <a:moveTo>
                    <a:pt x="0" y="0"/>
                  </a:moveTo>
                  <a:lnTo>
                    <a:pt x="4703782" y="0"/>
                  </a:lnTo>
                  <a:lnTo>
                    <a:pt x="4703782" y="738664"/>
                  </a:lnTo>
                  <a:lnTo>
                    <a:pt x="0" y="73866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57150"/>
              <a:ext cx="4703782" cy="79581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3240"/>
                </a:lnSpc>
              </a:pPr>
              <a:r>
                <a:rPr lang="en-US" sz="2700" b="1">
                  <a:solidFill>
                    <a:srgbClr val="4A452A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PROPOSAL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423507" y="6080284"/>
            <a:ext cx="57150" cy="818895"/>
            <a:chOff x="0" y="0"/>
            <a:chExt cx="76200" cy="1091860"/>
          </a:xfrm>
        </p:grpSpPr>
        <p:sp>
          <p:nvSpPr>
            <p:cNvPr id="42" name="Freeform 42"/>
            <p:cNvSpPr/>
            <p:nvPr/>
          </p:nvSpPr>
          <p:spPr>
            <a:xfrm>
              <a:off x="0" y="38100"/>
              <a:ext cx="76200" cy="1015619"/>
            </a:xfrm>
            <a:custGeom>
              <a:avLst/>
              <a:gdLst/>
              <a:ahLst/>
              <a:cxnLst/>
              <a:rect l="l" t="t" r="r" b="b"/>
              <a:pathLst>
                <a:path w="76200" h="1015619">
                  <a:moveTo>
                    <a:pt x="76200" y="0"/>
                  </a:moveTo>
                  <a:lnTo>
                    <a:pt x="76200" y="1015619"/>
                  </a:lnTo>
                  <a:lnTo>
                    <a:pt x="0" y="1015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423507" y="7637217"/>
            <a:ext cx="57150" cy="818895"/>
            <a:chOff x="0" y="0"/>
            <a:chExt cx="76200" cy="1091860"/>
          </a:xfrm>
        </p:grpSpPr>
        <p:sp>
          <p:nvSpPr>
            <p:cNvPr id="44" name="Freeform 44"/>
            <p:cNvSpPr/>
            <p:nvPr/>
          </p:nvSpPr>
          <p:spPr>
            <a:xfrm>
              <a:off x="0" y="38100"/>
              <a:ext cx="76200" cy="1015619"/>
            </a:xfrm>
            <a:custGeom>
              <a:avLst/>
              <a:gdLst/>
              <a:ahLst/>
              <a:cxnLst/>
              <a:rect l="l" t="t" r="r" b="b"/>
              <a:pathLst>
                <a:path w="76200" h="1015619">
                  <a:moveTo>
                    <a:pt x="76200" y="0"/>
                  </a:moveTo>
                  <a:lnTo>
                    <a:pt x="76200" y="1015619"/>
                  </a:lnTo>
                  <a:lnTo>
                    <a:pt x="0" y="1015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060188" y="3835596"/>
            <a:ext cx="1326803" cy="57150"/>
            <a:chOff x="0" y="0"/>
            <a:chExt cx="1769070" cy="76200"/>
          </a:xfrm>
        </p:grpSpPr>
        <p:sp>
          <p:nvSpPr>
            <p:cNvPr id="46" name="Freeform 46"/>
            <p:cNvSpPr/>
            <p:nvPr/>
          </p:nvSpPr>
          <p:spPr>
            <a:xfrm>
              <a:off x="38100" y="0"/>
              <a:ext cx="1692910" cy="76200"/>
            </a:xfrm>
            <a:custGeom>
              <a:avLst/>
              <a:gdLst/>
              <a:ahLst/>
              <a:cxnLst/>
              <a:rect l="l" t="t" r="r" b="b"/>
              <a:pathLst>
                <a:path w="1692910" h="76200">
                  <a:moveTo>
                    <a:pt x="0" y="0"/>
                  </a:moveTo>
                  <a:lnTo>
                    <a:pt x="1692910" y="0"/>
                  </a:lnTo>
                  <a:lnTo>
                    <a:pt x="1692910" y="76200"/>
                  </a:lnTo>
                  <a:lnTo>
                    <a:pt x="0" y="7620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2139761" y="4245168"/>
            <a:ext cx="57150" cy="818895"/>
            <a:chOff x="0" y="0"/>
            <a:chExt cx="76200" cy="1091860"/>
          </a:xfrm>
        </p:grpSpPr>
        <p:sp>
          <p:nvSpPr>
            <p:cNvPr id="48" name="Freeform 48"/>
            <p:cNvSpPr/>
            <p:nvPr/>
          </p:nvSpPr>
          <p:spPr>
            <a:xfrm>
              <a:off x="0" y="38100"/>
              <a:ext cx="76200" cy="1015619"/>
            </a:xfrm>
            <a:custGeom>
              <a:avLst/>
              <a:gdLst/>
              <a:ahLst/>
              <a:cxnLst/>
              <a:rect l="l" t="t" r="r" b="b"/>
              <a:pathLst>
                <a:path w="76200" h="1015619">
                  <a:moveTo>
                    <a:pt x="76200" y="0"/>
                  </a:moveTo>
                  <a:lnTo>
                    <a:pt x="76200" y="1015619"/>
                  </a:lnTo>
                  <a:lnTo>
                    <a:pt x="0" y="1015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12137254" y="5795001"/>
            <a:ext cx="57150" cy="818895"/>
            <a:chOff x="0" y="0"/>
            <a:chExt cx="76200" cy="1091860"/>
          </a:xfrm>
        </p:grpSpPr>
        <p:sp>
          <p:nvSpPr>
            <p:cNvPr id="50" name="Freeform 50"/>
            <p:cNvSpPr/>
            <p:nvPr/>
          </p:nvSpPr>
          <p:spPr>
            <a:xfrm>
              <a:off x="0" y="38100"/>
              <a:ext cx="76200" cy="1015619"/>
            </a:xfrm>
            <a:custGeom>
              <a:avLst/>
              <a:gdLst/>
              <a:ahLst/>
              <a:cxnLst/>
              <a:rect l="l" t="t" r="r" b="b"/>
              <a:pathLst>
                <a:path w="76200" h="1015619">
                  <a:moveTo>
                    <a:pt x="76200" y="0"/>
                  </a:moveTo>
                  <a:lnTo>
                    <a:pt x="76200" y="1015619"/>
                  </a:lnTo>
                  <a:lnTo>
                    <a:pt x="0" y="1015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64A2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940383" y="1951254"/>
            <a:ext cx="5109645" cy="7099729"/>
            <a:chOff x="0" y="0"/>
            <a:chExt cx="6812860" cy="9466306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6812788" cy="9466326"/>
            </a:xfrm>
            <a:custGeom>
              <a:avLst/>
              <a:gdLst/>
              <a:ahLst/>
              <a:cxnLst/>
              <a:rect l="l" t="t" r="r" b="b"/>
              <a:pathLst>
                <a:path w="6812788" h="9466326">
                  <a:moveTo>
                    <a:pt x="0" y="4733163"/>
                  </a:moveTo>
                  <a:cubicBezTo>
                    <a:pt x="0" y="2127504"/>
                    <a:pt x="1518031" y="0"/>
                    <a:pt x="3406394" y="0"/>
                  </a:cubicBezTo>
                  <a:lnTo>
                    <a:pt x="3406394" y="25400"/>
                  </a:lnTo>
                  <a:lnTo>
                    <a:pt x="3406394" y="0"/>
                  </a:lnTo>
                  <a:cubicBezTo>
                    <a:pt x="5294884" y="0"/>
                    <a:pt x="6812788" y="2127504"/>
                    <a:pt x="6812788" y="4733163"/>
                  </a:cubicBezTo>
                  <a:cubicBezTo>
                    <a:pt x="6812788" y="7338822"/>
                    <a:pt x="5294884" y="9466326"/>
                    <a:pt x="3406394" y="9466326"/>
                  </a:cubicBezTo>
                  <a:lnTo>
                    <a:pt x="3406394" y="9440926"/>
                  </a:lnTo>
                  <a:lnTo>
                    <a:pt x="3406394" y="9466326"/>
                  </a:lnTo>
                  <a:cubicBezTo>
                    <a:pt x="1518031" y="9466326"/>
                    <a:pt x="0" y="7338822"/>
                    <a:pt x="0" y="4733163"/>
                  </a:cubicBezTo>
                  <a:lnTo>
                    <a:pt x="25400" y="4733163"/>
                  </a:lnTo>
                  <a:lnTo>
                    <a:pt x="41021" y="4753229"/>
                  </a:lnTo>
                  <a:cubicBezTo>
                    <a:pt x="33401" y="4759198"/>
                    <a:pt x="22987" y="4760341"/>
                    <a:pt x="14224" y="4756023"/>
                  </a:cubicBezTo>
                  <a:cubicBezTo>
                    <a:pt x="5461" y="4751705"/>
                    <a:pt x="0" y="4742815"/>
                    <a:pt x="0" y="4733163"/>
                  </a:cubicBezTo>
                  <a:moveTo>
                    <a:pt x="50800" y="4733163"/>
                  </a:moveTo>
                  <a:lnTo>
                    <a:pt x="25400" y="4733163"/>
                  </a:lnTo>
                  <a:lnTo>
                    <a:pt x="9779" y="4713097"/>
                  </a:lnTo>
                  <a:cubicBezTo>
                    <a:pt x="17399" y="4707128"/>
                    <a:pt x="27813" y="4705985"/>
                    <a:pt x="36576" y="4710303"/>
                  </a:cubicBezTo>
                  <a:cubicBezTo>
                    <a:pt x="45339" y="4714621"/>
                    <a:pt x="50800" y="4723384"/>
                    <a:pt x="50800" y="4733163"/>
                  </a:cubicBezTo>
                  <a:cubicBezTo>
                    <a:pt x="50800" y="7327519"/>
                    <a:pt x="1560322" y="9415526"/>
                    <a:pt x="3406394" y="9415526"/>
                  </a:cubicBezTo>
                  <a:cubicBezTo>
                    <a:pt x="5252466" y="9415526"/>
                    <a:pt x="6762115" y="7327519"/>
                    <a:pt x="6762115" y="4733163"/>
                  </a:cubicBezTo>
                  <a:lnTo>
                    <a:pt x="6787515" y="4733163"/>
                  </a:lnTo>
                  <a:lnTo>
                    <a:pt x="6762115" y="4733163"/>
                  </a:lnTo>
                  <a:cubicBezTo>
                    <a:pt x="6762115" y="2138807"/>
                    <a:pt x="5252593" y="50800"/>
                    <a:pt x="3406394" y="50800"/>
                  </a:cubicBezTo>
                  <a:lnTo>
                    <a:pt x="3406394" y="25400"/>
                  </a:lnTo>
                  <a:lnTo>
                    <a:pt x="3406394" y="50800"/>
                  </a:lnTo>
                  <a:cubicBezTo>
                    <a:pt x="1560322" y="50800"/>
                    <a:pt x="50800" y="2138807"/>
                    <a:pt x="50800" y="4733163"/>
                  </a:cubicBezTo>
                  <a:close/>
                </a:path>
              </a:pathLst>
            </a:custGeom>
            <a:solidFill>
              <a:srgbClr val="FF0000"/>
            </a:solid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203340" y="174949"/>
            <a:ext cx="11660007" cy="2394266"/>
            <a:chOff x="0" y="0"/>
            <a:chExt cx="15546676" cy="31923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3192354"/>
            </a:xfrm>
            <a:custGeom>
              <a:avLst/>
              <a:gdLst/>
              <a:ahLst/>
              <a:cxnLst/>
              <a:rect l="l" t="t" r="r" b="b"/>
              <a:pathLst>
                <a:path w="15546676" h="3192354">
                  <a:moveTo>
                    <a:pt x="0" y="0"/>
                  </a:moveTo>
                  <a:lnTo>
                    <a:pt x="15546676" y="0"/>
                  </a:lnTo>
                  <a:lnTo>
                    <a:pt x="15546676" y="3192354"/>
                  </a:lnTo>
                  <a:lnTo>
                    <a:pt x="0" y="319235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320187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Steps of research process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203340" y="2046088"/>
            <a:ext cx="11660009" cy="6904249"/>
            <a:chOff x="0" y="0"/>
            <a:chExt cx="15546678" cy="920566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546677" cy="9205666"/>
            </a:xfrm>
            <a:custGeom>
              <a:avLst/>
              <a:gdLst/>
              <a:ahLst/>
              <a:cxnLst/>
              <a:rect l="l" t="t" r="r" b="b"/>
              <a:pathLst>
                <a:path w="15546677" h="9205666">
                  <a:moveTo>
                    <a:pt x="0" y="0"/>
                  </a:moveTo>
                  <a:lnTo>
                    <a:pt x="15546677" y="0"/>
                  </a:lnTo>
                  <a:lnTo>
                    <a:pt x="15546677" y="9205666"/>
                  </a:lnTo>
                  <a:lnTo>
                    <a:pt x="0" y="920566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5546678" cy="924376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4406"/>
                </a:lnSpc>
              </a:pPr>
              <a:endParaRPr/>
            </a:p>
            <a:p>
              <a:pPr marL="615315" lvl="1" indent="-307657" algn="l">
                <a:lnSpc>
                  <a:spcPts val="4406"/>
                </a:lnSpc>
                <a:buFont typeface="Arial"/>
                <a:buChar char="•"/>
              </a:pPr>
              <a:r>
                <a:rPr lang="en-US" sz="3399" spc="3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Identifying your area of research </a:t>
              </a:r>
            </a:p>
            <a:p>
              <a:pPr marL="615315" lvl="1" indent="-307657" algn="l">
                <a:lnSpc>
                  <a:spcPts val="4406"/>
                </a:lnSpc>
                <a:buFont typeface="Arial"/>
                <a:buChar char="•"/>
              </a:pPr>
              <a:r>
                <a:rPr lang="en-US" sz="3399" spc="3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Identifying the gaps in knowledge or the important questions that you want to address </a:t>
              </a:r>
            </a:p>
            <a:p>
              <a:pPr marL="615315" lvl="1" indent="-307657" algn="l">
                <a:lnSpc>
                  <a:spcPts val="4406"/>
                </a:lnSpc>
                <a:buFont typeface="Arial"/>
                <a:buChar char="•"/>
              </a:pPr>
              <a:r>
                <a:rPr lang="en-US" sz="3399" spc="3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Formulating a Research Question or hypothesis</a:t>
              </a:r>
            </a:p>
            <a:p>
              <a:pPr marL="615315" lvl="1" indent="-307657" algn="l">
                <a:lnSpc>
                  <a:spcPts val="4406"/>
                </a:lnSpc>
                <a:buFont typeface="Arial"/>
                <a:buChar char="•"/>
              </a:pPr>
              <a:r>
                <a:rPr lang="en-US" sz="3399" spc="3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Initial Literature Review </a:t>
              </a:r>
            </a:p>
            <a:p>
              <a:pPr marL="615315" lvl="1" indent="-307657" algn="l">
                <a:lnSpc>
                  <a:spcPts val="4406"/>
                </a:lnSpc>
                <a:buFont typeface="Arial"/>
                <a:buChar char="•"/>
              </a:pPr>
              <a:r>
                <a:rPr lang="en-US" sz="3399" spc="3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Narrowing down and focusing your research question or hypothesis </a:t>
              </a:r>
            </a:p>
            <a:p>
              <a:pPr marL="615315" lvl="1" indent="-307657" algn="l">
                <a:lnSpc>
                  <a:spcPts val="8499"/>
                </a:lnSpc>
                <a:buFont typeface="Arial"/>
                <a:buChar char="•"/>
              </a:pPr>
              <a:r>
                <a:rPr lang="en-US" sz="3399" spc="3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Identifying a subset of further questions </a:t>
              </a:r>
            </a:p>
            <a:p>
              <a:pPr marL="615315" lvl="1" indent="-307657" algn="l">
                <a:lnSpc>
                  <a:spcPts val="4406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Selecting the appropriate research method 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029817" y="174950"/>
            <a:ext cx="11833530" cy="2214696"/>
            <a:chOff x="0" y="0"/>
            <a:chExt cx="17057340" cy="31923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7057340" cy="3192354"/>
            </a:xfrm>
            <a:custGeom>
              <a:avLst/>
              <a:gdLst/>
              <a:ahLst/>
              <a:cxnLst/>
              <a:rect l="l" t="t" r="r" b="b"/>
              <a:pathLst>
                <a:path w="17057340" h="3192354">
                  <a:moveTo>
                    <a:pt x="0" y="0"/>
                  </a:moveTo>
                  <a:lnTo>
                    <a:pt x="17057340" y="0"/>
                  </a:lnTo>
                  <a:lnTo>
                    <a:pt x="17057340" y="3192354"/>
                  </a:lnTo>
                  <a:lnTo>
                    <a:pt x="0" y="319235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7057340" cy="320187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Steps of research process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029817" y="2185824"/>
            <a:ext cx="12830301" cy="6904249"/>
            <a:chOff x="0" y="0"/>
            <a:chExt cx="17107068" cy="920566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7107067" cy="9205666"/>
            </a:xfrm>
            <a:custGeom>
              <a:avLst/>
              <a:gdLst/>
              <a:ahLst/>
              <a:cxnLst/>
              <a:rect l="l" t="t" r="r" b="b"/>
              <a:pathLst>
                <a:path w="17107067" h="9205666">
                  <a:moveTo>
                    <a:pt x="0" y="0"/>
                  </a:moveTo>
                  <a:lnTo>
                    <a:pt x="17107067" y="0"/>
                  </a:lnTo>
                  <a:lnTo>
                    <a:pt x="17107067" y="9205666"/>
                  </a:lnTo>
                  <a:lnTo>
                    <a:pt x="0" y="920566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80975"/>
              <a:ext cx="17107068" cy="938664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615315" lvl="1" indent="-307657" algn="l">
                <a:lnSpc>
                  <a:spcPts val="598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Detailed Literature Review</a:t>
              </a:r>
            </a:p>
            <a:p>
              <a:pPr marL="615315" lvl="1" indent="-307657" algn="l">
                <a:lnSpc>
                  <a:spcPts val="598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Identifying and narrowing down your goals and objectives (There may be primary and secondary objectives and gains from your study) </a:t>
              </a:r>
            </a:p>
            <a:p>
              <a:pPr marL="615315" lvl="1" indent="-307657" algn="l">
                <a:lnSpc>
                  <a:spcPts val="598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Writing a Research Proposal or Protocol </a:t>
              </a:r>
            </a:p>
            <a:p>
              <a:pPr marL="615315" lvl="1" indent="-307657" algn="l">
                <a:lnSpc>
                  <a:spcPts val="598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Getting permission from the department and approval from Ethical Review Committee.  </a:t>
              </a:r>
            </a:p>
            <a:p>
              <a:pPr marL="615315" lvl="1" indent="-307657" algn="l">
                <a:lnSpc>
                  <a:spcPts val="598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Work and plan on the practical aspects: Resources, timeline and budget </a:t>
              </a: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203340" y="174949"/>
            <a:ext cx="11660007" cy="2394266"/>
            <a:chOff x="0" y="0"/>
            <a:chExt cx="15546676" cy="31923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3192354"/>
            </a:xfrm>
            <a:custGeom>
              <a:avLst/>
              <a:gdLst/>
              <a:ahLst/>
              <a:cxnLst/>
              <a:rect l="l" t="t" r="r" b="b"/>
              <a:pathLst>
                <a:path w="15546676" h="3192354">
                  <a:moveTo>
                    <a:pt x="0" y="0"/>
                  </a:moveTo>
                  <a:lnTo>
                    <a:pt x="15546676" y="0"/>
                  </a:lnTo>
                  <a:lnTo>
                    <a:pt x="15546676" y="3192354"/>
                  </a:lnTo>
                  <a:lnTo>
                    <a:pt x="0" y="319235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320187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Steps of the research process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542598" y="2671801"/>
            <a:ext cx="11660009" cy="7016624"/>
            <a:chOff x="0" y="0"/>
            <a:chExt cx="15546678" cy="935549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546677" cy="9355498"/>
            </a:xfrm>
            <a:custGeom>
              <a:avLst/>
              <a:gdLst/>
              <a:ahLst/>
              <a:cxnLst/>
              <a:rect l="l" t="t" r="r" b="b"/>
              <a:pathLst>
                <a:path w="15546677" h="9355498">
                  <a:moveTo>
                    <a:pt x="0" y="0"/>
                  </a:moveTo>
                  <a:lnTo>
                    <a:pt x="15546677" y="0"/>
                  </a:lnTo>
                  <a:lnTo>
                    <a:pt x="15546677" y="9355498"/>
                  </a:lnTo>
                  <a:lnTo>
                    <a:pt x="0" y="935549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95275"/>
              <a:ext cx="15546678" cy="965077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615313" lvl="1" indent="-307657" algn="l">
                <a:lnSpc>
                  <a:spcPts val="717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Practical aspects: doing experiments or ‘fieldwork’; collecting the data </a:t>
              </a:r>
            </a:p>
            <a:p>
              <a:pPr marL="615313" lvl="1" indent="-307657" algn="l">
                <a:lnSpc>
                  <a:spcPts val="717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Analyzing the data (statistical analysis) </a:t>
              </a:r>
            </a:p>
            <a:p>
              <a:pPr marL="615313" lvl="1" indent="-307657" algn="l">
                <a:lnSpc>
                  <a:spcPts val="717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Present your findings in simple and easy to understand ways. Tables, graphs and charts may be employed. </a:t>
              </a:r>
            </a:p>
            <a:p>
              <a:pPr marL="615313" lvl="1" indent="-307657" algn="l">
                <a:lnSpc>
                  <a:spcPts val="717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Answering your research questions based on your findings </a:t>
              </a:r>
            </a:p>
            <a:p>
              <a:pPr marL="615313" lvl="1" indent="-307657" algn="l">
                <a:lnSpc>
                  <a:spcPts val="7173"/>
                </a:lnSpc>
                <a:buFont typeface="Arial"/>
                <a:buChar char="•"/>
              </a:pPr>
              <a:r>
                <a:rPr lang="en-US" sz="3399" spc="3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Producing conclusions </a:t>
              </a:r>
            </a:p>
            <a:p>
              <a:pPr marL="615313" lvl="1" indent="-307657" algn="l">
                <a:lnSpc>
                  <a:spcPts val="7173"/>
                </a:lnSpc>
              </a:pPr>
              <a:endParaRPr lang="en-US" sz="3399" spc="31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095328" y="-482126"/>
            <a:ext cx="11660007" cy="2394266"/>
            <a:chOff x="0" y="0"/>
            <a:chExt cx="15546676" cy="31923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3192354"/>
            </a:xfrm>
            <a:custGeom>
              <a:avLst/>
              <a:gdLst/>
              <a:ahLst/>
              <a:cxnLst/>
              <a:rect l="l" t="t" r="r" b="b"/>
              <a:pathLst>
                <a:path w="15546676" h="3192354">
                  <a:moveTo>
                    <a:pt x="0" y="0"/>
                  </a:moveTo>
                  <a:lnTo>
                    <a:pt x="15546676" y="0"/>
                  </a:lnTo>
                  <a:lnTo>
                    <a:pt x="15546676" y="3192354"/>
                  </a:lnTo>
                  <a:lnTo>
                    <a:pt x="0" y="319235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320187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Possible research topic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4316895" y="4943475"/>
            <a:ext cx="8252006" cy="35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30"/>
              </a:lnSpc>
              <a:spcBef>
                <a:spcPct val="0"/>
              </a:spcBef>
            </a:pPr>
            <a:r>
              <a:rPr lang="en-US" sz="202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Would this be of use to others?</a:t>
            </a:r>
          </a:p>
        </p:txBody>
      </p:sp>
      <p:sp>
        <p:nvSpPr>
          <p:cNvPr id="7" name="Freeform 7"/>
          <p:cNvSpPr/>
          <p:nvPr/>
        </p:nvSpPr>
        <p:spPr>
          <a:xfrm>
            <a:off x="9425945" y="1028700"/>
            <a:ext cx="8245693" cy="7001343"/>
          </a:xfrm>
          <a:custGeom>
            <a:avLst/>
            <a:gdLst/>
            <a:ahLst/>
            <a:cxnLst/>
            <a:rect l="l" t="t" r="r" b="b"/>
            <a:pathLst>
              <a:path w="8245693" h="7001343">
                <a:moveTo>
                  <a:pt x="0" y="0"/>
                </a:moveTo>
                <a:lnTo>
                  <a:pt x="8245692" y="0"/>
                </a:lnTo>
                <a:lnTo>
                  <a:pt x="8245692" y="7001343"/>
                </a:lnTo>
                <a:lnTo>
                  <a:pt x="0" y="70013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137679" y="2509407"/>
            <a:ext cx="6769267" cy="3556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8"/>
              </a:lnSpc>
            </a:pPr>
            <a:r>
              <a:rPr lang="en-US" sz="263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What would this project help in answering?</a:t>
            </a:r>
          </a:p>
          <a:p>
            <a:pPr algn="ctr">
              <a:lnSpc>
                <a:spcPts val="4038"/>
              </a:lnSpc>
            </a:pPr>
            <a:r>
              <a:rPr lang="en-US" sz="263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Would this be of use to others?</a:t>
            </a:r>
          </a:p>
          <a:p>
            <a:pPr algn="ctr">
              <a:lnSpc>
                <a:spcPts val="4038"/>
              </a:lnSpc>
            </a:pPr>
            <a:r>
              <a:rPr lang="en-US" sz="263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Has the question already been addressed by previous Studies?</a:t>
            </a:r>
          </a:p>
          <a:p>
            <a:pPr algn="ctr">
              <a:lnSpc>
                <a:spcPts val="4038"/>
              </a:lnSpc>
            </a:pPr>
            <a:r>
              <a:rPr lang="en-US" sz="263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Does it need to be done?</a:t>
            </a:r>
          </a:p>
          <a:p>
            <a:pPr algn="ctr">
              <a:lnSpc>
                <a:spcPts val="4038"/>
              </a:lnSpc>
            </a:pPr>
            <a:endParaRPr lang="en-US" sz="2639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13265" y="-359856"/>
            <a:ext cx="11660007" cy="2394266"/>
            <a:chOff x="0" y="0"/>
            <a:chExt cx="15546676" cy="319235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3192354"/>
            </a:xfrm>
            <a:custGeom>
              <a:avLst/>
              <a:gdLst/>
              <a:ahLst/>
              <a:cxnLst/>
              <a:rect l="l" t="t" r="r" b="b"/>
              <a:pathLst>
                <a:path w="15546676" h="3192354">
                  <a:moveTo>
                    <a:pt x="0" y="0"/>
                  </a:moveTo>
                  <a:lnTo>
                    <a:pt x="15546676" y="0"/>
                  </a:lnTo>
                  <a:lnTo>
                    <a:pt x="15546676" y="3192354"/>
                  </a:lnTo>
                  <a:lnTo>
                    <a:pt x="0" y="319235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320187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Possible research topic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4316895" y="4943475"/>
            <a:ext cx="8252006" cy="35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30"/>
              </a:lnSpc>
              <a:spcBef>
                <a:spcPct val="0"/>
              </a:spcBef>
            </a:pPr>
            <a:r>
              <a:rPr lang="en-US" sz="2025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Would this be of use to others?</a:t>
            </a:r>
          </a:p>
        </p:txBody>
      </p:sp>
      <p:sp>
        <p:nvSpPr>
          <p:cNvPr id="7" name="Freeform 7"/>
          <p:cNvSpPr/>
          <p:nvPr/>
        </p:nvSpPr>
        <p:spPr>
          <a:xfrm>
            <a:off x="8442898" y="837277"/>
            <a:ext cx="9018153" cy="7657231"/>
          </a:xfrm>
          <a:custGeom>
            <a:avLst/>
            <a:gdLst/>
            <a:ahLst/>
            <a:cxnLst/>
            <a:rect l="l" t="t" r="r" b="b"/>
            <a:pathLst>
              <a:path w="9018153" h="7657231">
                <a:moveTo>
                  <a:pt x="0" y="0"/>
                </a:moveTo>
                <a:lnTo>
                  <a:pt x="9018153" y="0"/>
                </a:lnTo>
                <a:lnTo>
                  <a:pt x="9018153" y="7657231"/>
                </a:lnTo>
                <a:lnTo>
                  <a:pt x="0" y="765723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6788492" y="2542112"/>
            <a:ext cx="11867169" cy="2601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30"/>
              </a:lnSpc>
            </a:pPr>
            <a:r>
              <a:rPr lang="en-US" sz="217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any benefit to the scientific community in</a:t>
            </a:r>
          </a:p>
          <a:p>
            <a:pPr algn="ctr">
              <a:lnSpc>
                <a:spcPts val="3430"/>
              </a:lnSpc>
            </a:pPr>
            <a:r>
              <a:rPr lang="en-US" sz="217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General and the public at large?</a:t>
            </a:r>
          </a:p>
          <a:p>
            <a:pPr algn="ctr">
              <a:lnSpc>
                <a:spcPts val="3430"/>
              </a:lnSpc>
            </a:pPr>
            <a:r>
              <a:rPr lang="en-US" sz="217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Would it be practical?</a:t>
            </a:r>
          </a:p>
          <a:p>
            <a:pPr algn="ctr">
              <a:lnSpc>
                <a:spcPts val="3430"/>
              </a:lnSpc>
            </a:pPr>
            <a:r>
              <a:rPr lang="en-US" sz="217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fill a gap in the existing pool of knowledge?</a:t>
            </a:r>
          </a:p>
          <a:p>
            <a:pPr algn="ctr">
              <a:lnSpc>
                <a:spcPts val="3430"/>
              </a:lnSpc>
            </a:pPr>
            <a:r>
              <a:rPr lang="en-US" sz="217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Do you have required time and resources?</a:t>
            </a:r>
          </a:p>
          <a:p>
            <a:pPr algn="ctr">
              <a:lnSpc>
                <a:spcPts val="3430"/>
              </a:lnSpc>
            </a:pPr>
            <a:endParaRPr lang="en-US" sz="2170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505945" y="2321728"/>
            <a:ext cx="12032194" cy="6847618"/>
            <a:chOff x="0" y="0"/>
            <a:chExt cx="16042926" cy="9130158"/>
          </a:xfrm>
        </p:grpSpPr>
        <p:sp>
          <p:nvSpPr>
            <p:cNvPr id="4" name="Freeform 4"/>
            <p:cNvSpPr/>
            <p:nvPr/>
          </p:nvSpPr>
          <p:spPr>
            <a:xfrm>
              <a:off x="28575" y="28575"/>
              <a:ext cx="15985744" cy="9073007"/>
            </a:xfrm>
            <a:custGeom>
              <a:avLst/>
              <a:gdLst/>
              <a:ahLst/>
              <a:cxnLst/>
              <a:rect l="l" t="t" r="r" b="b"/>
              <a:pathLst>
                <a:path w="15985744" h="9073007">
                  <a:moveTo>
                    <a:pt x="0" y="0"/>
                  </a:moveTo>
                  <a:lnTo>
                    <a:pt x="15985744" y="0"/>
                  </a:lnTo>
                  <a:lnTo>
                    <a:pt x="15985744" y="9073007"/>
                  </a:lnTo>
                  <a:lnTo>
                    <a:pt x="0" y="9073007"/>
                  </a:lnTo>
                  <a:close/>
                </a:path>
              </a:pathLst>
            </a:custGeom>
            <a:solidFill>
              <a:srgbClr val="E0C1FF">
                <a:alpha val="3764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0" y="0"/>
              <a:ext cx="16042894" cy="9130157"/>
            </a:xfrm>
            <a:custGeom>
              <a:avLst/>
              <a:gdLst/>
              <a:ahLst/>
              <a:cxnLst/>
              <a:rect l="l" t="t" r="r" b="b"/>
              <a:pathLst>
                <a:path w="16042894" h="9130157">
                  <a:moveTo>
                    <a:pt x="28575" y="0"/>
                  </a:moveTo>
                  <a:lnTo>
                    <a:pt x="16014319" y="0"/>
                  </a:lnTo>
                  <a:cubicBezTo>
                    <a:pt x="16030067" y="0"/>
                    <a:pt x="16042894" y="12827"/>
                    <a:pt x="16042894" y="28575"/>
                  </a:cubicBezTo>
                  <a:lnTo>
                    <a:pt x="16042894" y="9101582"/>
                  </a:lnTo>
                  <a:cubicBezTo>
                    <a:pt x="16042894" y="9117330"/>
                    <a:pt x="16030067" y="9130157"/>
                    <a:pt x="16014319" y="9130157"/>
                  </a:cubicBezTo>
                  <a:lnTo>
                    <a:pt x="28575" y="9130157"/>
                  </a:lnTo>
                  <a:cubicBezTo>
                    <a:pt x="12827" y="9130157"/>
                    <a:pt x="0" y="9117330"/>
                    <a:pt x="0" y="9101582"/>
                  </a:cubicBezTo>
                  <a:lnTo>
                    <a:pt x="0" y="28575"/>
                  </a:lnTo>
                  <a:cubicBezTo>
                    <a:pt x="0" y="12827"/>
                    <a:pt x="12827" y="0"/>
                    <a:pt x="28575" y="0"/>
                  </a:cubicBezTo>
                  <a:moveTo>
                    <a:pt x="28575" y="57150"/>
                  </a:moveTo>
                  <a:lnTo>
                    <a:pt x="28575" y="28575"/>
                  </a:lnTo>
                  <a:lnTo>
                    <a:pt x="57150" y="28575"/>
                  </a:lnTo>
                  <a:lnTo>
                    <a:pt x="57150" y="9101582"/>
                  </a:lnTo>
                  <a:lnTo>
                    <a:pt x="28575" y="9101582"/>
                  </a:lnTo>
                  <a:lnTo>
                    <a:pt x="28575" y="9073007"/>
                  </a:lnTo>
                  <a:lnTo>
                    <a:pt x="16014319" y="9073007"/>
                  </a:lnTo>
                  <a:lnTo>
                    <a:pt x="16014319" y="9101582"/>
                  </a:lnTo>
                  <a:lnTo>
                    <a:pt x="15985744" y="9101582"/>
                  </a:lnTo>
                  <a:lnTo>
                    <a:pt x="15985744" y="28575"/>
                  </a:lnTo>
                  <a:lnTo>
                    <a:pt x="16014319" y="28575"/>
                  </a:lnTo>
                  <a:lnTo>
                    <a:pt x="16014319" y="57150"/>
                  </a:lnTo>
                  <a:lnTo>
                    <a:pt x="28575" y="57150"/>
                  </a:lnTo>
                  <a:close/>
                </a:path>
              </a:pathLst>
            </a:custGeom>
            <a:solidFill>
              <a:srgbClr val="6600CC">
                <a:alpha val="37647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313998" y="927778"/>
            <a:ext cx="11660007" cy="1156418"/>
            <a:chOff x="0" y="0"/>
            <a:chExt cx="15546676" cy="154189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546676" cy="1541890"/>
            </a:xfrm>
            <a:custGeom>
              <a:avLst/>
              <a:gdLst/>
              <a:ahLst/>
              <a:cxnLst/>
              <a:rect l="l" t="t" r="r" b="b"/>
              <a:pathLst>
                <a:path w="15546676" h="1541890">
                  <a:moveTo>
                    <a:pt x="0" y="0"/>
                  </a:moveTo>
                  <a:lnTo>
                    <a:pt x="15546676" y="0"/>
                  </a:lnTo>
                  <a:lnTo>
                    <a:pt x="15546676" y="1541890"/>
                  </a:lnTo>
                  <a:lnTo>
                    <a:pt x="0" y="154189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9525"/>
              <a:ext cx="15546676" cy="155141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The Research Process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06813" y="3678422"/>
            <a:ext cx="2385120" cy="818897"/>
            <a:chOff x="0" y="0"/>
            <a:chExt cx="3180160" cy="109186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180207" cy="1091819"/>
            </a:xfrm>
            <a:custGeom>
              <a:avLst/>
              <a:gdLst/>
              <a:ahLst/>
              <a:cxnLst/>
              <a:rect l="l" t="t" r="r" b="b"/>
              <a:pathLst>
                <a:path w="3180207" h="1091819">
                  <a:moveTo>
                    <a:pt x="38100" y="0"/>
                  </a:moveTo>
                  <a:lnTo>
                    <a:pt x="3142107" y="0"/>
                  </a:lnTo>
                  <a:cubicBezTo>
                    <a:pt x="3163189" y="0"/>
                    <a:pt x="3180207" y="17018"/>
                    <a:pt x="3180207" y="38100"/>
                  </a:cubicBezTo>
                  <a:lnTo>
                    <a:pt x="3180207" y="1053719"/>
                  </a:lnTo>
                  <a:cubicBezTo>
                    <a:pt x="3180207" y="1074801"/>
                    <a:pt x="3163189" y="1091819"/>
                    <a:pt x="3142107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3142107" y="1015619"/>
                  </a:lnTo>
                  <a:lnTo>
                    <a:pt x="3142107" y="1053719"/>
                  </a:lnTo>
                  <a:lnTo>
                    <a:pt x="3104007" y="1053719"/>
                  </a:lnTo>
                  <a:lnTo>
                    <a:pt x="3104007" y="38100"/>
                  </a:lnTo>
                  <a:lnTo>
                    <a:pt x="3142107" y="38100"/>
                  </a:lnTo>
                  <a:lnTo>
                    <a:pt x="3142107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3180160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Experiences and Motivation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780620" y="7377516"/>
            <a:ext cx="1676996" cy="818896"/>
            <a:chOff x="0" y="0"/>
            <a:chExt cx="2235994" cy="109186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235962" cy="1091819"/>
            </a:xfrm>
            <a:custGeom>
              <a:avLst/>
              <a:gdLst/>
              <a:ahLst/>
              <a:cxnLst/>
              <a:rect l="l" t="t" r="r" b="b"/>
              <a:pathLst>
                <a:path w="2235962" h="1091819">
                  <a:moveTo>
                    <a:pt x="38100" y="0"/>
                  </a:moveTo>
                  <a:lnTo>
                    <a:pt x="2197862" y="0"/>
                  </a:lnTo>
                  <a:cubicBezTo>
                    <a:pt x="2218944" y="0"/>
                    <a:pt x="2235962" y="17018"/>
                    <a:pt x="2235962" y="38100"/>
                  </a:cubicBezTo>
                  <a:lnTo>
                    <a:pt x="2235962" y="1053719"/>
                  </a:lnTo>
                  <a:cubicBezTo>
                    <a:pt x="2235962" y="1074801"/>
                    <a:pt x="2218944" y="1091819"/>
                    <a:pt x="2197862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197862" y="1015619"/>
                  </a:lnTo>
                  <a:lnTo>
                    <a:pt x="2197862" y="1053719"/>
                  </a:lnTo>
                  <a:lnTo>
                    <a:pt x="2159762" y="1053719"/>
                  </a:lnTo>
                  <a:lnTo>
                    <a:pt x="2159762" y="38100"/>
                  </a:lnTo>
                  <a:lnTo>
                    <a:pt x="2197862" y="38100"/>
                  </a:lnTo>
                  <a:lnTo>
                    <a:pt x="219786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2235994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Literature Review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269089" y="3414561"/>
            <a:ext cx="1676995" cy="507273"/>
            <a:chOff x="0" y="0"/>
            <a:chExt cx="2235994" cy="67636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235962" cy="676402"/>
            </a:xfrm>
            <a:custGeom>
              <a:avLst/>
              <a:gdLst/>
              <a:ahLst/>
              <a:cxnLst/>
              <a:rect l="l" t="t" r="r" b="b"/>
              <a:pathLst>
                <a:path w="2235962" h="676402">
                  <a:moveTo>
                    <a:pt x="38100" y="0"/>
                  </a:moveTo>
                  <a:lnTo>
                    <a:pt x="2197862" y="0"/>
                  </a:lnTo>
                  <a:cubicBezTo>
                    <a:pt x="2218944" y="0"/>
                    <a:pt x="2235962" y="17018"/>
                    <a:pt x="2235962" y="38100"/>
                  </a:cubicBezTo>
                  <a:lnTo>
                    <a:pt x="2235962" y="638302"/>
                  </a:lnTo>
                  <a:cubicBezTo>
                    <a:pt x="2235962" y="659384"/>
                    <a:pt x="2218944" y="676402"/>
                    <a:pt x="2197862" y="676402"/>
                  </a:cubicBezTo>
                  <a:lnTo>
                    <a:pt x="38100" y="676402"/>
                  </a:lnTo>
                  <a:cubicBezTo>
                    <a:pt x="17018" y="676402"/>
                    <a:pt x="0" y="659384"/>
                    <a:pt x="0" y="638302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638302"/>
                  </a:lnTo>
                  <a:lnTo>
                    <a:pt x="38100" y="638302"/>
                  </a:lnTo>
                  <a:lnTo>
                    <a:pt x="38100" y="600202"/>
                  </a:lnTo>
                  <a:lnTo>
                    <a:pt x="2197862" y="600202"/>
                  </a:lnTo>
                  <a:lnTo>
                    <a:pt x="2197862" y="638302"/>
                  </a:lnTo>
                  <a:lnTo>
                    <a:pt x="2159762" y="638302"/>
                  </a:lnTo>
                  <a:lnTo>
                    <a:pt x="2159762" y="38100"/>
                  </a:lnTo>
                  <a:lnTo>
                    <a:pt x="2197862" y="38100"/>
                  </a:lnTo>
                  <a:lnTo>
                    <a:pt x="219786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2235994" cy="72398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Survey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844643" y="6360498"/>
            <a:ext cx="1785342" cy="818896"/>
            <a:chOff x="0" y="0"/>
            <a:chExt cx="2380456" cy="109186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380488" cy="1091819"/>
            </a:xfrm>
            <a:custGeom>
              <a:avLst/>
              <a:gdLst/>
              <a:ahLst/>
              <a:cxnLst/>
              <a:rect l="l" t="t" r="r" b="b"/>
              <a:pathLst>
                <a:path w="2380488" h="1091819">
                  <a:moveTo>
                    <a:pt x="38100" y="0"/>
                  </a:moveTo>
                  <a:lnTo>
                    <a:pt x="2342388" y="0"/>
                  </a:lnTo>
                  <a:cubicBezTo>
                    <a:pt x="2363470" y="0"/>
                    <a:pt x="2380488" y="17018"/>
                    <a:pt x="2380488" y="38100"/>
                  </a:cubicBezTo>
                  <a:lnTo>
                    <a:pt x="2380488" y="1053719"/>
                  </a:lnTo>
                  <a:cubicBezTo>
                    <a:pt x="2380488" y="1074801"/>
                    <a:pt x="2363470" y="1091819"/>
                    <a:pt x="2342388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342388" y="1015619"/>
                  </a:lnTo>
                  <a:lnTo>
                    <a:pt x="2342388" y="1053719"/>
                  </a:lnTo>
                  <a:lnTo>
                    <a:pt x="2304288" y="1053719"/>
                  </a:lnTo>
                  <a:lnTo>
                    <a:pt x="2304288" y="38100"/>
                  </a:lnTo>
                  <a:lnTo>
                    <a:pt x="2342388" y="38100"/>
                  </a:lnTo>
                  <a:lnTo>
                    <a:pt x="2342388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2380456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Conceptual Framework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898682" y="4677816"/>
            <a:ext cx="1676996" cy="818896"/>
            <a:chOff x="0" y="0"/>
            <a:chExt cx="2235994" cy="109186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235962" cy="1091819"/>
            </a:xfrm>
            <a:custGeom>
              <a:avLst/>
              <a:gdLst/>
              <a:ahLst/>
              <a:cxnLst/>
              <a:rect l="l" t="t" r="r" b="b"/>
              <a:pathLst>
                <a:path w="2235962" h="1091819">
                  <a:moveTo>
                    <a:pt x="38100" y="0"/>
                  </a:moveTo>
                  <a:lnTo>
                    <a:pt x="2197862" y="0"/>
                  </a:lnTo>
                  <a:cubicBezTo>
                    <a:pt x="2218944" y="0"/>
                    <a:pt x="2235962" y="17018"/>
                    <a:pt x="2235962" y="38100"/>
                  </a:cubicBezTo>
                  <a:lnTo>
                    <a:pt x="2235962" y="1053719"/>
                  </a:lnTo>
                  <a:cubicBezTo>
                    <a:pt x="2235962" y="1074801"/>
                    <a:pt x="2218944" y="1091819"/>
                    <a:pt x="2197862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197862" y="1015619"/>
                  </a:lnTo>
                  <a:lnTo>
                    <a:pt x="2197862" y="1053719"/>
                  </a:lnTo>
                  <a:lnTo>
                    <a:pt x="2159762" y="1053719"/>
                  </a:lnTo>
                  <a:lnTo>
                    <a:pt x="2159762" y="38100"/>
                  </a:lnTo>
                  <a:lnTo>
                    <a:pt x="2197862" y="38100"/>
                  </a:lnTo>
                  <a:lnTo>
                    <a:pt x="219786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47625"/>
              <a:ext cx="2235994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Research Question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120038" y="4088410"/>
            <a:ext cx="1995300" cy="818897"/>
            <a:chOff x="0" y="0"/>
            <a:chExt cx="2660400" cy="1091862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660396" cy="1091819"/>
            </a:xfrm>
            <a:custGeom>
              <a:avLst/>
              <a:gdLst/>
              <a:ahLst/>
              <a:cxnLst/>
              <a:rect l="l" t="t" r="r" b="b"/>
              <a:pathLst>
                <a:path w="2660396" h="1091819">
                  <a:moveTo>
                    <a:pt x="38100" y="0"/>
                  </a:moveTo>
                  <a:lnTo>
                    <a:pt x="2622296" y="0"/>
                  </a:lnTo>
                  <a:cubicBezTo>
                    <a:pt x="2643378" y="0"/>
                    <a:pt x="2660396" y="17018"/>
                    <a:pt x="2660396" y="38100"/>
                  </a:cubicBezTo>
                  <a:lnTo>
                    <a:pt x="2660396" y="1053719"/>
                  </a:lnTo>
                  <a:cubicBezTo>
                    <a:pt x="2660396" y="1074801"/>
                    <a:pt x="2643378" y="1091819"/>
                    <a:pt x="2622296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622296" y="1015619"/>
                  </a:lnTo>
                  <a:lnTo>
                    <a:pt x="2622296" y="1053719"/>
                  </a:lnTo>
                  <a:lnTo>
                    <a:pt x="2584196" y="1053719"/>
                  </a:lnTo>
                  <a:lnTo>
                    <a:pt x="2584196" y="38100"/>
                  </a:lnTo>
                  <a:lnTo>
                    <a:pt x="2622296" y="38100"/>
                  </a:lnTo>
                  <a:lnTo>
                    <a:pt x="2622296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2660400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Software Development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8215017" y="5073880"/>
            <a:ext cx="1785139" cy="507273"/>
            <a:chOff x="0" y="0"/>
            <a:chExt cx="2380186" cy="676364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2380234" cy="676402"/>
            </a:xfrm>
            <a:custGeom>
              <a:avLst/>
              <a:gdLst/>
              <a:ahLst/>
              <a:cxnLst/>
              <a:rect l="l" t="t" r="r" b="b"/>
              <a:pathLst>
                <a:path w="2380234" h="676402">
                  <a:moveTo>
                    <a:pt x="38100" y="0"/>
                  </a:moveTo>
                  <a:lnTo>
                    <a:pt x="2342134" y="0"/>
                  </a:lnTo>
                  <a:cubicBezTo>
                    <a:pt x="2363216" y="0"/>
                    <a:pt x="2380234" y="17018"/>
                    <a:pt x="2380234" y="38100"/>
                  </a:cubicBezTo>
                  <a:lnTo>
                    <a:pt x="2380234" y="638302"/>
                  </a:lnTo>
                  <a:cubicBezTo>
                    <a:pt x="2380234" y="659384"/>
                    <a:pt x="2363216" y="676402"/>
                    <a:pt x="2342134" y="676402"/>
                  </a:cubicBezTo>
                  <a:lnTo>
                    <a:pt x="38100" y="676402"/>
                  </a:lnTo>
                  <a:cubicBezTo>
                    <a:pt x="17018" y="676402"/>
                    <a:pt x="0" y="659384"/>
                    <a:pt x="0" y="638302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638302"/>
                  </a:lnTo>
                  <a:lnTo>
                    <a:pt x="38100" y="638302"/>
                  </a:lnTo>
                  <a:lnTo>
                    <a:pt x="38100" y="600202"/>
                  </a:lnTo>
                  <a:lnTo>
                    <a:pt x="2342134" y="600202"/>
                  </a:lnTo>
                  <a:lnTo>
                    <a:pt x="2342134" y="638302"/>
                  </a:lnTo>
                  <a:lnTo>
                    <a:pt x="2304034" y="638302"/>
                  </a:lnTo>
                  <a:lnTo>
                    <a:pt x="2304034" y="38100"/>
                  </a:lnTo>
                  <a:lnTo>
                    <a:pt x="2342134" y="38100"/>
                  </a:lnTo>
                  <a:lnTo>
                    <a:pt x="2342134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47625"/>
              <a:ext cx="2380186" cy="72398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Experiment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8269089" y="5747730"/>
            <a:ext cx="1676995" cy="818896"/>
            <a:chOff x="0" y="0"/>
            <a:chExt cx="2235994" cy="1091862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2235962" cy="1091819"/>
            </a:xfrm>
            <a:custGeom>
              <a:avLst/>
              <a:gdLst/>
              <a:ahLst/>
              <a:cxnLst/>
              <a:rect l="l" t="t" r="r" b="b"/>
              <a:pathLst>
                <a:path w="2235962" h="1091819">
                  <a:moveTo>
                    <a:pt x="38100" y="0"/>
                  </a:moveTo>
                  <a:lnTo>
                    <a:pt x="2197862" y="0"/>
                  </a:lnTo>
                  <a:cubicBezTo>
                    <a:pt x="2218944" y="0"/>
                    <a:pt x="2235962" y="17018"/>
                    <a:pt x="2235962" y="38100"/>
                  </a:cubicBezTo>
                  <a:lnTo>
                    <a:pt x="2235962" y="1053719"/>
                  </a:lnTo>
                  <a:cubicBezTo>
                    <a:pt x="2235962" y="1074801"/>
                    <a:pt x="2218944" y="1091819"/>
                    <a:pt x="2197862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197862" y="1015619"/>
                  </a:lnTo>
                  <a:lnTo>
                    <a:pt x="2197862" y="1053719"/>
                  </a:lnTo>
                  <a:lnTo>
                    <a:pt x="2159762" y="1053719"/>
                  </a:lnTo>
                  <a:lnTo>
                    <a:pt x="2159762" y="38100"/>
                  </a:lnTo>
                  <a:lnTo>
                    <a:pt x="2197862" y="38100"/>
                  </a:lnTo>
                  <a:lnTo>
                    <a:pt x="219786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47625"/>
              <a:ext cx="2235994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Case Study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8269089" y="6733202"/>
            <a:ext cx="1676995" cy="818896"/>
            <a:chOff x="0" y="0"/>
            <a:chExt cx="2235994" cy="1091862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235962" cy="1091819"/>
            </a:xfrm>
            <a:custGeom>
              <a:avLst/>
              <a:gdLst/>
              <a:ahLst/>
              <a:cxnLst/>
              <a:rect l="l" t="t" r="r" b="b"/>
              <a:pathLst>
                <a:path w="2235962" h="1091819">
                  <a:moveTo>
                    <a:pt x="38100" y="0"/>
                  </a:moveTo>
                  <a:lnTo>
                    <a:pt x="2197862" y="0"/>
                  </a:lnTo>
                  <a:cubicBezTo>
                    <a:pt x="2218944" y="0"/>
                    <a:pt x="2235962" y="17018"/>
                    <a:pt x="2235962" y="38100"/>
                  </a:cubicBezTo>
                  <a:lnTo>
                    <a:pt x="2235962" y="1053719"/>
                  </a:lnTo>
                  <a:cubicBezTo>
                    <a:pt x="2235962" y="1074801"/>
                    <a:pt x="2218944" y="1091819"/>
                    <a:pt x="2197862" y="1091819"/>
                  </a:cubicBezTo>
                  <a:lnTo>
                    <a:pt x="38100" y="1091819"/>
                  </a:lnTo>
                  <a:cubicBezTo>
                    <a:pt x="17018" y="1091819"/>
                    <a:pt x="0" y="1074801"/>
                    <a:pt x="0" y="1053719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1053719"/>
                  </a:lnTo>
                  <a:lnTo>
                    <a:pt x="38100" y="1053719"/>
                  </a:lnTo>
                  <a:lnTo>
                    <a:pt x="38100" y="1015619"/>
                  </a:lnTo>
                  <a:lnTo>
                    <a:pt x="2197862" y="1015619"/>
                  </a:lnTo>
                  <a:lnTo>
                    <a:pt x="2197862" y="1053719"/>
                  </a:lnTo>
                  <a:lnTo>
                    <a:pt x="2159762" y="1053719"/>
                  </a:lnTo>
                  <a:lnTo>
                    <a:pt x="2159762" y="38100"/>
                  </a:lnTo>
                  <a:lnTo>
                    <a:pt x="2197862" y="38100"/>
                  </a:lnTo>
                  <a:lnTo>
                    <a:pt x="219786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47625"/>
              <a:ext cx="2235994" cy="1139487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Action Research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8143318" y="7718672"/>
            <a:ext cx="1928536" cy="507273"/>
            <a:chOff x="0" y="0"/>
            <a:chExt cx="2571382" cy="676364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2571369" cy="676402"/>
            </a:xfrm>
            <a:custGeom>
              <a:avLst/>
              <a:gdLst/>
              <a:ahLst/>
              <a:cxnLst/>
              <a:rect l="l" t="t" r="r" b="b"/>
              <a:pathLst>
                <a:path w="2571369" h="676402">
                  <a:moveTo>
                    <a:pt x="38100" y="0"/>
                  </a:moveTo>
                  <a:lnTo>
                    <a:pt x="2533269" y="0"/>
                  </a:lnTo>
                  <a:cubicBezTo>
                    <a:pt x="2554351" y="0"/>
                    <a:pt x="2571369" y="17018"/>
                    <a:pt x="2571369" y="38100"/>
                  </a:cubicBezTo>
                  <a:lnTo>
                    <a:pt x="2571369" y="638302"/>
                  </a:lnTo>
                  <a:cubicBezTo>
                    <a:pt x="2571369" y="659384"/>
                    <a:pt x="2554351" y="676402"/>
                    <a:pt x="2533269" y="676402"/>
                  </a:cubicBezTo>
                  <a:lnTo>
                    <a:pt x="38100" y="676402"/>
                  </a:lnTo>
                  <a:cubicBezTo>
                    <a:pt x="17018" y="676402"/>
                    <a:pt x="0" y="659384"/>
                    <a:pt x="0" y="638302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638302"/>
                  </a:lnTo>
                  <a:lnTo>
                    <a:pt x="38100" y="638302"/>
                  </a:lnTo>
                  <a:lnTo>
                    <a:pt x="38100" y="600202"/>
                  </a:lnTo>
                  <a:lnTo>
                    <a:pt x="2533269" y="600202"/>
                  </a:lnTo>
                  <a:lnTo>
                    <a:pt x="2533269" y="638302"/>
                  </a:lnTo>
                  <a:lnTo>
                    <a:pt x="2495169" y="638302"/>
                  </a:lnTo>
                  <a:lnTo>
                    <a:pt x="2495169" y="38100"/>
                  </a:lnTo>
                  <a:lnTo>
                    <a:pt x="2533269" y="38100"/>
                  </a:lnTo>
                  <a:lnTo>
                    <a:pt x="2533269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47625"/>
              <a:ext cx="2571382" cy="72398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Ethnography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967052" y="2466420"/>
            <a:ext cx="2258892" cy="507831"/>
            <a:chOff x="0" y="0"/>
            <a:chExt cx="3011856" cy="677108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3011856" cy="677108"/>
            </a:xfrm>
            <a:custGeom>
              <a:avLst/>
              <a:gdLst/>
              <a:ahLst/>
              <a:cxnLst/>
              <a:rect l="l" t="t" r="r" b="b"/>
              <a:pathLst>
                <a:path w="3011856" h="677108">
                  <a:moveTo>
                    <a:pt x="0" y="0"/>
                  </a:moveTo>
                  <a:lnTo>
                    <a:pt x="3011856" y="0"/>
                  </a:lnTo>
                  <a:lnTo>
                    <a:pt x="3011856" y="677108"/>
                  </a:lnTo>
                  <a:lnTo>
                    <a:pt x="0" y="67710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47625"/>
              <a:ext cx="3011856" cy="72473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4A452A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STRATEGIES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332133" y="2459240"/>
            <a:ext cx="2522333" cy="877162"/>
            <a:chOff x="0" y="0"/>
            <a:chExt cx="3363110" cy="116955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3363110" cy="1169550"/>
            </a:xfrm>
            <a:custGeom>
              <a:avLst/>
              <a:gdLst/>
              <a:ahLst/>
              <a:cxnLst/>
              <a:rect l="l" t="t" r="r" b="b"/>
              <a:pathLst>
                <a:path w="3363110" h="1169550">
                  <a:moveTo>
                    <a:pt x="0" y="0"/>
                  </a:moveTo>
                  <a:lnTo>
                    <a:pt x="3363110" y="0"/>
                  </a:lnTo>
                  <a:lnTo>
                    <a:pt x="3363110" y="1169550"/>
                  </a:lnTo>
                  <a:lnTo>
                    <a:pt x="0" y="11695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47625"/>
              <a:ext cx="3363110" cy="1217175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4A452A"/>
                  </a:solidFill>
                  <a:latin typeface="Arial Bold"/>
                  <a:ea typeface="Arial Bold"/>
                  <a:cs typeface="Arial Bold"/>
                  <a:sym typeface="Arial Bold"/>
                </a:rPr>
                <a:t>DATA GENERATION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3087780" y="2459240"/>
            <a:ext cx="1968151" cy="877162"/>
            <a:chOff x="0" y="0"/>
            <a:chExt cx="2624202" cy="116955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2624202" cy="1169550"/>
            </a:xfrm>
            <a:custGeom>
              <a:avLst/>
              <a:gdLst/>
              <a:ahLst/>
              <a:cxnLst/>
              <a:rect l="l" t="t" r="r" b="b"/>
              <a:pathLst>
                <a:path w="2624202" h="1169550">
                  <a:moveTo>
                    <a:pt x="0" y="0"/>
                  </a:moveTo>
                  <a:lnTo>
                    <a:pt x="2624202" y="0"/>
                  </a:lnTo>
                  <a:lnTo>
                    <a:pt x="2624202" y="1169550"/>
                  </a:lnTo>
                  <a:lnTo>
                    <a:pt x="0" y="11695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-47625"/>
              <a:ext cx="2624202" cy="1217175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4A452A"/>
                  </a:solidFill>
                  <a:latin typeface="Arial Bold"/>
                  <a:ea typeface="Arial Bold"/>
                  <a:cs typeface="Arial Bold"/>
                  <a:sym typeface="Arial Bold"/>
                </a:rPr>
                <a:t>DATA</a:t>
              </a:r>
              <a:r>
                <a:rPr lang="en-US" sz="2400" b="1">
                  <a:solidFill>
                    <a:srgbClr val="660066"/>
                  </a:solidFill>
                  <a:latin typeface="Arial Bold"/>
                  <a:ea typeface="Arial Bold"/>
                  <a:cs typeface="Arial Bold"/>
                  <a:sym typeface="Arial Bold"/>
                </a:rPr>
                <a:t> </a:t>
              </a:r>
              <a:r>
                <a:rPr lang="en-US" sz="2400" b="1">
                  <a:solidFill>
                    <a:srgbClr val="4A452A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ANALYSIS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10815228" y="3596878"/>
            <a:ext cx="1676996" cy="507273"/>
            <a:chOff x="0" y="0"/>
            <a:chExt cx="2235994" cy="676364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2235962" cy="676402"/>
            </a:xfrm>
            <a:custGeom>
              <a:avLst/>
              <a:gdLst/>
              <a:ahLst/>
              <a:cxnLst/>
              <a:rect l="l" t="t" r="r" b="b"/>
              <a:pathLst>
                <a:path w="2235962" h="676402">
                  <a:moveTo>
                    <a:pt x="38100" y="0"/>
                  </a:moveTo>
                  <a:lnTo>
                    <a:pt x="2197862" y="0"/>
                  </a:lnTo>
                  <a:cubicBezTo>
                    <a:pt x="2218944" y="0"/>
                    <a:pt x="2235962" y="17018"/>
                    <a:pt x="2235962" y="38100"/>
                  </a:cubicBezTo>
                  <a:lnTo>
                    <a:pt x="2235962" y="638302"/>
                  </a:lnTo>
                  <a:cubicBezTo>
                    <a:pt x="2235962" y="659384"/>
                    <a:pt x="2218944" y="676402"/>
                    <a:pt x="2197862" y="676402"/>
                  </a:cubicBezTo>
                  <a:lnTo>
                    <a:pt x="38100" y="676402"/>
                  </a:lnTo>
                  <a:cubicBezTo>
                    <a:pt x="17018" y="676402"/>
                    <a:pt x="0" y="659384"/>
                    <a:pt x="0" y="638302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638302"/>
                  </a:lnTo>
                  <a:lnTo>
                    <a:pt x="38100" y="638302"/>
                  </a:lnTo>
                  <a:lnTo>
                    <a:pt x="38100" y="600202"/>
                  </a:lnTo>
                  <a:lnTo>
                    <a:pt x="2197862" y="600202"/>
                  </a:lnTo>
                  <a:lnTo>
                    <a:pt x="2197862" y="638302"/>
                  </a:lnTo>
                  <a:lnTo>
                    <a:pt x="2159762" y="638302"/>
                  </a:lnTo>
                  <a:lnTo>
                    <a:pt x="2159762" y="38100"/>
                  </a:lnTo>
                  <a:lnTo>
                    <a:pt x="2197862" y="38100"/>
                  </a:lnTo>
                  <a:lnTo>
                    <a:pt x="219786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47625"/>
              <a:ext cx="2235994" cy="72398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Interviews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10685265" y="4600924"/>
            <a:ext cx="1936922" cy="507273"/>
            <a:chOff x="0" y="0"/>
            <a:chExt cx="2582562" cy="676364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2582545" cy="676402"/>
            </a:xfrm>
            <a:custGeom>
              <a:avLst/>
              <a:gdLst/>
              <a:ahLst/>
              <a:cxnLst/>
              <a:rect l="l" t="t" r="r" b="b"/>
              <a:pathLst>
                <a:path w="2582545" h="676402">
                  <a:moveTo>
                    <a:pt x="38100" y="0"/>
                  </a:moveTo>
                  <a:lnTo>
                    <a:pt x="2544445" y="0"/>
                  </a:lnTo>
                  <a:cubicBezTo>
                    <a:pt x="2565527" y="0"/>
                    <a:pt x="2582545" y="17018"/>
                    <a:pt x="2582545" y="38100"/>
                  </a:cubicBezTo>
                  <a:lnTo>
                    <a:pt x="2582545" y="638302"/>
                  </a:lnTo>
                  <a:cubicBezTo>
                    <a:pt x="2582545" y="659384"/>
                    <a:pt x="2565527" y="676402"/>
                    <a:pt x="2544445" y="676402"/>
                  </a:cubicBezTo>
                  <a:lnTo>
                    <a:pt x="38100" y="676402"/>
                  </a:lnTo>
                  <a:cubicBezTo>
                    <a:pt x="17018" y="676402"/>
                    <a:pt x="0" y="659384"/>
                    <a:pt x="0" y="638302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638302"/>
                  </a:lnTo>
                  <a:lnTo>
                    <a:pt x="38100" y="638302"/>
                  </a:lnTo>
                  <a:lnTo>
                    <a:pt x="38100" y="600202"/>
                  </a:lnTo>
                  <a:lnTo>
                    <a:pt x="2544445" y="600202"/>
                  </a:lnTo>
                  <a:lnTo>
                    <a:pt x="2544445" y="638302"/>
                  </a:lnTo>
                  <a:lnTo>
                    <a:pt x="2506345" y="638302"/>
                  </a:lnTo>
                  <a:lnTo>
                    <a:pt x="2506345" y="38100"/>
                  </a:lnTo>
                  <a:lnTo>
                    <a:pt x="2544445" y="38100"/>
                  </a:lnTo>
                  <a:lnTo>
                    <a:pt x="2544445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47625"/>
              <a:ext cx="2582562" cy="72398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Observation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0498292" y="5604970"/>
            <a:ext cx="2305170" cy="507273"/>
            <a:chOff x="0" y="0"/>
            <a:chExt cx="3073560" cy="676364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073527" cy="676402"/>
            </a:xfrm>
            <a:custGeom>
              <a:avLst/>
              <a:gdLst/>
              <a:ahLst/>
              <a:cxnLst/>
              <a:rect l="l" t="t" r="r" b="b"/>
              <a:pathLst>
                <a:path w="3073527" h="676402">
                  <a:moveTo>
                    <a:pt x="38100" y="0"/>
                  </a:moveTo>
                  <a:lnTo>
                    <a:pt x="3035427" y="0"/>
                  </a:lnTo>
                  <a:cubicBezTo>
                    <a:pt x="3056509" y="0"/>
                    <a:pt x="3073527" y="17018"/>
                    <a:pt x="3073527" y="38100"/>
                  </a:cubicBezTo>
                  <a:lnTo>
                    <a:pt x="3073527" y="638302"/>
                  </a:lnTo>
                  <a:cubicBezTo>
                    <a:pt x="3073527" y="659384"/>
                    <a:pt x="3056509" y="676402"/>
                    <a:pt x="3035427" y="676402"/>
                  </a:cubicBezTo>
                  <a:lnTo>
                    <a:pt x="38100" y="676402"/>
                  </a:lnTo>
                  <a:cubicBezTo>
                    <a:pt x="17018" y="676402"/>
                    <a:pt x="0" y="659384"/>
                    <a:pt x="0" y="638302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638302"/>
                  </a:lnTo>
                  <a:lnTo>
                    <a:pt x="38100" y="638302"/>
                  </a:lnTo>
                  <a:lnTo>
                    <a:pt x="38100" y="600202"/>
                  </a:lnTo>
                  <a:lnTo>
                    <a:pt x="3035427" y="600202"/>
                  </a:lnTo>
                  <a:lnTo>
                    <a:pt x="3035427" y="638302"/>
                  </a:lnTo>
                  <a:lnTo>
                    <a:pt x="2997327" y="638302"/>
                  </a:lnTo>
                  <a:lnTo>
                    <a:pt x="2997327" y="38100"/>
                  </a:lnTo>
                  <a:lnTo>
                    <a:pt x="3035427" y="38100"/>
                  </a:lnTo>
                  <a:lnTo>
                    <a:pt x="3035427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47625"/>
              <a:ext cx="3073560" cy="72398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Questionnaires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10760888" y="6609018"/>
            <a:ext cx="1785676" cy="507273"/>
            <a:chOff x="0" y="0"/>
            <a:chExt cx="2380902" cy="676364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2380869" cy="676402"/>
            </a:xfrm>
            <a:custGeom>
              <a:avLst/>
              <a:gdLst/>
              <a:ahLst/>
              <a:cxnLst/>
              <a:rect l="l" t="t" r="r" b="b"/>
              <a:pathLst>
                <a:path w="2380869" h="676402">
                  <a:moveTo>
                    <a:pt x="38100" y="0"/>
                  </a:moveTo>
                  <a:lnTo>
                    <a:pt x="2342769" y="0"/>
                  </a:lnTo>
                  <a:cubicBezTo>
                    <a:pt x="2363851" y="0"/>
                    <a:pt x="2380869" y="17018"/>
                    <a:pt x="2380869" y="38100"/>
                  </a:cubicBezTo>
                  <a:lnTo>
                    <a:pt x="2380869" y="638302"/>
                  </a:lnTo>
                  <a:cubicBezTo>
                    <a:pt x="2380869" y="659384"/>
                    <a:pt x="2363851" y="676402"/>
                    <a:pt x="2342769" y="676402"/>
                  </a:cubicBezTo>
                  <a:lnTo>
                    <a:pt x="38100" y="676402"/>
                  </a:lnTo>
                  <a:cubicBezTo>
                    <a:pt x="17018" y="676402"/>
                    <a:pt x="0" y="659384"/>
                    <a:pt x="0" y="638302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638302"/>
                  </a:lnTo>
                  <a:lnTo>
                    <a:pt x="38100" y="638302"/>
                  </a:lnTo>
                  <a:lnTo>
                    <a:pt x="38100" y="600202"/>
                  </a:lnTo>
                  <a:lnTo>
                    <a:pt x="2342769" y="600202"/>
                  </a:lnTo>
                  <a:lnTo>
                    <a:pt x="2342769" y="638302"/>
                  </a:lnTo>
                  <a:lnTo>
                    <a:pt x="2304669" y="638302"/>
                  </a:lnTo>
                  <a:lnTo>
                    <a:pt x="2304669" y="38100"/>
                  </a:lnTo>
                  <a:lnTo>
                    <a:pt x="2342769" y="38100"/>
                  </a:lnTo>
                  <a:lnTo>
                    <a:pt x="2342769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47625"/>
              <a:ext cx="2380902" cy="72398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Documents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13284594" y="4201420"/>
            <a:ext cx="1828641" cy="507273"/>
            <a:chOff x="0" y="0"/>
            <a:chExt cx="2438188" cy="676364"/>
          </a:xfrm>
        </p:grpSpPr>
        <p:sp>
          <p:nvSpPr>
            <p:cNvPr id="61" name="Freeform 61"/>
            <p:cNvSpPr/>
            <p:nvPr/>
          </p:nvSpPr>
          <p:spPr>
            <a:xfrm>
              <a:off x="38100" y="38100"/>
              <a:ext cx="2361946" cy="600202"/>
            </a:xfrm>
            <a:custGeom>
              <a:avLst/>
              <a:gdLst/>
              <a:ahLst/>
              <a:cxnLst/>
              <a:rect l="l" t="t" r="r" b="b"/>
              <a:pathLst>
                <a:path w="2361946" h="600202">
                  <a:moveTo>
                    <a:pt x="0" y="0"/>
                  </a:moveTo>
                  <a:lnTo>
                    <a:pt x="2361946" y="0"/>
                  </a:lnTo>
                  <a:lnTo>
                    <a:pt x="2361946" y="600202"/>
                  </a:lnTo>
                  <a:lnTo>
                    <a:pt x="0" y="600202"/>
                  </a:lnTo>
                  <a:close/>
                </a:path>
              </a:pathLst>
            </a:custGeom>
            <a:solidFill>
              <a:srgbClr val="E0C1FF">
                <a:alpha val="4862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62"/>
            <p:cNvSpPr/>
            <p:nvPr/>
          </p:nvSpPr>
          <p:spPr>
            <a:xfrm>
              <a:off x="0" y="0"/>
              <a:ext cx="2438146" cy="676402"/>
            </a:xfrm>
            <a:custGeom>
              <a:avLst/>
              <a:gdLst/>
              <a:ahLst/>
              <a:cxnLst/>
              <a:rect l="l" t="t" r="r" b="b"/>
              <a:pathLst>
                <a:path w="2438146" h="676402">
                  <a:moveTo>
                    <a:pt x="38100" y="0"/>
                  </a:moveTo>
                  <a:lnTo>
                    <a:pt x="2400046" y="0"/>
                  </a:lnTo>
                  <a:cubicBezTo>
                    <a:pt x="2421128" y="0"/>
                    <a:pt x="2438146" y="17018"/>
                    <a:pt x="2438146" y="38100"/>
                  </a:cubicBezTo>
                  <a:lnTo>
                    <a:pt x="2438146" y="638302"/>
                  </a:lnTo>
                  <a:cubicBezTo>
                    <a:pt x="2438146" y="659384"/>
                    <a:pt x="2421128" y="676402"/>
                    <a:pt x="2400046" y="676402"/>
                  </a:cubicBezTo>
                  <a:lnTo>
                    <a:pt x="38100" y="676402"/>
                  </a:lnTo>
                  <a:cubicBezTo>
                    <a:pt x="17018" y="676402"/>
                    <a:pt x="0" y="659384"/>
                    <a:pt x="0" y="638302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638302"/>
                  </a:lnTo>
                  <a:lnTo>
                    <a:pt x="38100" y="638302"/>
                  </a:lnTo>
                  <a:lnTo>
                    <a:pt x="38100" y="600202"/>
                  </a:lnTo>
                  <a:lnTo>
                    <a:pt x="2400046" y="600202"/>
                  </a:lnTo>
                  <a:lnTo>
                    <a:pt x="2400046" y="638302"/>
                  </a:lnTo>
                  <a:lnTo>
                    <a:pt x="2361946" y="638302"/>
                  </a:lnTo>
                  <a:lnTo>
                    <a:pt x="2361946" y="38100"/>
                  </a:lnTo>
                  <a:lnTo>
                    <a:pt x="2400046" y="38100"/>
                  </a:lnTo>
                  <a:lnTo>
                    <a:pt x="2400046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>
                <a:alpha val="4862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0" y="-47625"/>
              <a:ext cx="2438188" cy="72398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>
                      <a:alpha val="48627"/>
                    </a:srgbClr>
                  </a:solidFill>
                  <a:latin typeface="Arial Bold"/>
                  <a:ea typeface="Arial Bold"/>
                  <a:cs typeface="Arial Bold"/>
                  <a:sym typeface="Arial Bold"/>
                </a:rPr>
                <a:t>Quantitative</a:t>
              </a:r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13284596" y="5723037"/>
            <a:ext cx="1676996" cy="507273"/>
            <a:chOff x="0" y="0"/>
            <a:chExt cx="2235994" cy="676364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2235962" cy="676402"/>
            </a:xfrm>
            <a:custGeom>
              <a:avLst/>
              <a:gdLst/>
              <a:ahLst/>
              <a:cxnLst/>
              <a:rect l="l" t="t" r="r" b="b"/>
              <a:pathLst>
                <a:path w="2235962" h="676402">
                  <a:moveTo>
                    <a:pt x="38100" y="0"/>
                  </a:moveTo>
                  <a:lnTo>
                    <a:pt x="2197862" y="0"/>
                  </a:lnTo>
                  <a:cubicBezTo>
                    <a:pt x="2218944" y="0"/>
                    <a:pt x="2235962" y="17018"/>
                    <a:pt x="2235962" y="38100"/>
                  </a:cubicBezTo>
                  <a:lnTo>
                    <a:pt x="2235962" y="638302"/>
                  </a:lnTo>
                  <a:cubicBezTo>
                    <a:pt x="2235962" y="659384"/>
                    <a:pt x="2218944" y="676402"/>
                    <a:pt x="2197862" y="676402"/>
                  </a:cubicBezTo>
                  <a:lnTo>
                    <a:pt x="38100" y="676402"/>
                  </a:lnTo>
                  <a:cubicBezTo>
                    <a:pt x="17018" y="676402"/>
                    <a:pt x="0" y="659384"/>
                    <a:pt x="0" y="638302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638302"/>
                  </a:lnTo>
                  <a:lnTo>
                    <a:pt x="38100" y="638302"/>
                  </a:lnTo>
                  <a:lnTo>
                    <a:pt x="38100" y="600202"/>
                  </a:lnTo>
                  <a:lnTo>
                    <a:pt x="2197862" y="600202"/>
                  </a:lnTo>
                  <a:lnTo>
                    <a:pt x="2197862" y="638302"/>
                  </a:lnTo>
                  <a:lnTo>
                    <a:pt x="2159762" y="638302"/>
                  </a:lnTo>
                  <a:lnTo>
                    <a:pt x="2159762" y="38100"/>
                  </a:lnTo>
                  <a:lnTo>
                    <a:pt x="2197862" y="38100"/>
                  </a:lnTo>
                  <a:lnTo>
                    <a:pt x="2197862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0" y="-47625"/>
              <a:ext cx="2235994" cy="72398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Qualitative</a:t>
              </a: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4285608" y="8383862"/>
            <a:ext cx="9475905" cy="450123"/>
            <a:chOff x="0" y="0"/>
            <a:chExt cx="12634540" cy="600164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12634540" cy="600164"/>
            </a:xfrm>
            <a:custGeom>
              <a:avLst/>
              <a:gdLst/>
              <a:ahLst/>
              <a:cxnLst/>
              <a:rect l="l" t="t" r="r" b="b"/>
              <a:pathLst>
                <a:path w="12634540" h="600164">
                  <a:moveTo>
                    <a:pt x="0" y="0"/>
                  </a:moveTo>
                  <a:lnTo>
                    <a:pt x="12634540" y="0"/>
                  </a:lnTo>
                  <a:lnTo>
                    <a:pt x="12634540" y="600164"/>
                  </a:lnTo>
                  <a:lnTo>
                    <a:pt x="0" y="60016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0" y="-47625"/>
              <a:ext cx="12634540" cy="647789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2430"/>
                </a:lnSpc>
              </a:pPr>
              <a:r>
                <a:rPr lang="en-US" sz="2025" b="1">
                  <a:solidFill>
                    <a:srgbClr val="7030A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(After Oates, 2006, p33</a:t>
              </a:r>
              <a:r>
                <a:rPr lang="en-US" sz="2025" b="1">
                  <a:solidFill>
                    <a:srgbClr val="8064A2"/>
                  </a:solidFill>
                  <a:latin typeface="Arial Bold"/>
                  <a:ea typeface="Arial Bold"/>
                  <a:cs typeface="Arial Bold"/>
                  <a:sym typeface="Arial Bold"/>
                </a:rPr>
                <a:t>)</a:t>
              </a: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4614160" y="4887582"/>
            <a:ext cx="1341670" cy="68469"/>
            <a:chOff x="0" y="0"/>
            <a:chExt cx="1788894" cy="91292"/>
          </a:xfrm>
        </p:grpSpPr>
        <p:sp>
          <p:nvSpPr>
            <p:cNvPr id="71" name="Freeform 71"/>
            <p:cNvSpPr/>
            <p:nvPr/>
          </p:nvSpPr>
          <p:spPr>
            <a:xfrm>
              <a:off x="37719" y="0"/>
              <a:ext cx="1713357" cy="91313"/>
            </a:xfrm>
            <a:custGeom>
              <a:avLst/>
              <a:gdLst/>
              <a:ahLst/>
              <a:cxnLst/>
              <a:rect l="l" t="t" r="r" b="b"/>
              <a:pathLst>
                <a:path w="1713357" h="91313">
                  <a:moveTo>
                    <a:pt x="0" y="15113"/>
                  </a:moveTo>
                  <a:lnTo>
                    <a:pt x="1712722" y="0"/>
                  </a:lnTo>
                  <a:lnTo>
                    <a:pt x="1713357" y="76200"/>
                  </a:lnTo>
                  <a:lnTo>
                    <a:pt x="762" y="91313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4614160" y="5222937"/>
            <a:ext cx="1328164" cy="68469"/>
            <a:chOff x="0" y="0"/>
            <a:chExt cx="1770886" cy="91292"/>
          </a:xfrm>
        </p:grpSpPr>
        <p:sp>
          <p:nvSpPr>
            <p:cNvPr id="73" name="Freeform 73"/>
            <p:cNvSpPr/>
            <p:nvPr/>
          </p:nvSpPr>
          <p:spPr>
            <a:xfrm>
              <a:off x="37719" y="0"/>
              <a:ext cx="1695323" cy="91313"/>
            </a:xfrm>
            <a:custGeom>
              <a:avLst/>
              <a:gdLst/>
              <a:ahLst/>
              <a:cxnLst/>
              <a:rect l="l" t="t" r="r" b="b"/>
              <a:pathLst>
                <a:path w="1695323" h="91313">
                  <a:moveTo>
                    <a:pt x="0" y="15113"/>
                  </a:moveTo>
                  <a:lnTo>
                    <a:pt x="1694688" y="0"/>
                  </a:lnTo>
                  <a:lnTo>
                    <a:pt x="1695323" y="76200"/>
                  </a:lnTo>
                  <a:lnTo>
                    <a:pt x="762" y="91313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5400465" y="7817710"/>
            <a:ext cx="1287826" cy="68469"/>
            <a:chOff x="0" y="0"/>
            <a:chExt cx="1717102" cy="91292"/>
          </a:xfrm>
        </p:grpSpPr>
        <p:sp>
          <p:nvSpPr>
            <p:cNvPr id="75" name="Freeform 75"/>
            <p:cNvSpPr/>
            <p:nvPr/>
          </p:nvSpPr>
          <p:spPr>
            <a:xfrm>
              <a:off x="37719" y="0"/>
              <a:ext cx="1641729" cy="91313"/>
            </a:xfrm>
            <a:custGeom>
              <a:avLst/>
              <a:gdLst/>
              <a:ahLst/>
              <a:cxnLst/>
              <a:rect l="l" t="t" r="r" b="b"/>
              <a:pathLst>
                <a:path w="1641729" h="91313">
                  <a:moveTo>
                    <a:pt x="0" y="15113"/>
                  </a:moveTo>
                  <a:lnTo>
                    <a:pt x="1640967" y="0"/>
                  </a:lnTo>
                  <a:lnTo>
                    <a:pt x="1641729" y="76200"/>
                  </a:lnTo>
                  <a:lnTo>
                    <a:pt x="762" y="91313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" name="AutoShape 76"/>
          <p:cNvSpPr/>
          <p:nvPr/>
        </p:nvSpPr>
        <p:spPr>
          <a:xfrm rot="5386238">
            <a:off x="4873614" y="5447113"/>
            <a:ext cx="5948484" cy="0"/>
          </a:xfrm>
          <a:prstGeom prst="line">
            <a:avLst/>
          </a:prstGeom>
          <a:ln w="9525" cap="rnd">
            <a:solidFill>
              <a:srgbClr val="00B0F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7" name="AutoShape 77"/>
          <p:cNvSpPr/>
          <p:nvPr/>
        </p:nvSpPr>
        <p:spPr>
          <a:xfrm rot="5386238">
            <a:off x="7328544" y="5400487"/>
            <a:ext cx="5948484" cy="0"/>
          </a:xfrm>
          <a:prstGeom prst="line">
            <a:avLst/>
          </a:prstGeom>
          <a:ln w="9525" cap="rnd">
            <a:solidFill>
              <a:srgbClr val="00B0F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8" name="AutoShape 78"/>
          <p:cNvSpPr/>
          <p:nvPr/>
        </p:nvSpPr>
        <p:spPr>
          <a:xfrm rot="5386238">
            <a:off x="10058190" y="5400487"/>
            <a:ext cx="5948484" cy="0"/>
          </a:xfrm>
          <a:prstGeom prst="line">
            <a:avLst/>
          </a:prstGeom>
          <a:ln w="9525" cap="rnd">
            <a:solidFill>
              <a:srgbClr val="00B0F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9" name="Group 79"/>
          <p:cNvGrpSpPr/>
          <p:nvPr/>
        </p:nvGrpSpPr>
        <p:grpSpPr>
          <a:xfrm>
            <a:off x="3810446" y="2475855"/>
            <a:ext cx="3527836" cy="877162"/>
            <a:chOff x="0" y="0"/>
            <a:chExt cx="4703782" cy="1169550"/>
          </a:xfrm>
        </p:grpSpPr>
        <p:sp>
          <p:nvSpPr>
            <p:cNvPr id="80" name="Freeform 80"/>
            <p:cNvSpPr/>
            <p:nvPr/>
          </p:nvSpPr>
          <p:spPr>
            <a:xfrm>
              <a:off x="0" y="0"/>
              <a:ext cx="4703782" cy="1169550"/>
            </a:xfrm>
            <a:custGeom>
              <a:avLst/>
              <a:gdLst/>
              <a:ahLst/>
              <a:cxnLst/>
              <a:rect l="l" t="t" r="r" b="b"/>
              <a:pathLst>
                <a:path w="4703782" h="1169550">
                  <a:moveTo>
                    <a:pt x="0" y="0"/>
                  </a:moveTo>
                  <a:lnTo>
                    <a:pt x="4703782" y="0"/>
                  </a:lnTo>
                  <a:lnTo>
                    <a:pt x="4703782" y="1169550"/>
                  </a:lnTo>
                  <a:lnTo>
                    <a:pt x="0" y="11695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0" y="-47625"/>
              <a:ext cx="4703782" cy="1217175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4A452A"/>
                  </a:solidFill>
                  <a:latin typeface="Arial Bold"/>
                  <a:ea typeface="Arial Bold"/>
                  <a:cs typeface="Arial Bold"/>
                  <a:sym typeface="Arial Bold"/>
                </a:rPr>
                <a:t>WHAT TO DO? </a:t>
              </a:r>
            </a:p>
            <a:p>
              <a:pPr algn="ctr">
                <a:lnSpc>
                  <a:spcPts val="2879"/>
                </a:lnSpc>
              </a:pPr>
              <a:r>
                <a:rPr lang="en-US" sz="2400" b="1">
                  <a:solidFill>
                    <a:srgbClr val="4A452A"/>
                  </a:solidFill>
                  <a:latin typeface="Arial Bold"/>
                  <a:ea typeface="Arial Bold"/>
                  <a:cs typeface="Arial Bold"/>
                  <a:sym typeface="Arial Bold"/>
                </a:rPr>
                <a:t>HOW TO DO IT?</a:t>
              </a:r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6624366" y="7143304"/>
            <a:ext cx="63904" cy="742875"/>
            <a:chOff x="0" y="0"/>
            <a:chExt cx="85206" cy="990500"/>
          </a:xfrm>
        </p:grpSpPr>
        <p:sp>
          <p:nvSpPr>
            <p:cNvPr id="83" name="Freeform 83"/>
            <p:cNvSpPr/>
            <p:nvPr/>
          </p:nvSpPr>
          <p:spPr>
            <a:xfrm>
              <a:off x="0" y="37719"/>
              <a:ext cx="85217" cy="915035"/>
            </a:xfrm>
            <a:custGeom>
              <a:avLst/>
              <a:gdLst/>
              <a:ahLst/>
              <a:cxnLst/>
              <a:rect l="l" t="t" r="r" b="b"/>
              <a:pathLst>
                <a:path w="85217" h="915035">
                  <a:moveTo>
                    <a:pt x="0" y="914273"/>
                  </a:moveTo>
                  <a:lnTo>
                    <a:pt x="9017" y="0"/>
                  </a:lnTo>
                  <a:lnTo>
                    <a:pt x="85217" y="762"/>
                  </a:lnTo>
                  <a:lnTo>
                    <a:pt x="76200" y="915035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4600653" y="5204400"/>
            <a:ext cx="77410" cy="2230263"/>
            <a:chOff x="0" y="0"/>
            <a:chExt cx="103214" cy="2973684"/>
          </a:xfrm>
        </p:grpSpPr>
        <p:sp>
          <p:nvSpPr>
            <p:cNvPr id="85" name="Freeform 85"/>
            <p:cNvSpPr/>
            <p:nvPr/>
          </p:nvSpPr>
          <p:spPr>
            <a:xfrm>
              <a:off x="0" y="37719"/>
              <a:ext cx="103251" cy="2898267"/>
            </a:xfrm>
            <a:custGeom>
              <a:avLst/>
              <a:gdLst/>
              <a:ahLst/>
              <a:cxnLst/>
              <a:rect l="l" t="t" r="r" b="b"/>
              <a:pathLst>
                <a:path w="103251" h="2898267">
                  <a:moveTo>
                    <a:pt x="27051" y="2898267"/>
                  </a:moveTo>
                  <a:lnTo>
                    <a:pt x="0" y="762"/>
                  </a:lnTo>
                  <a:lnTo>
                    <a:pt x="76200" y="0"/>
                  </a:lnTo>
                  <a:lnTo>
                    <a:pt x="103251" y="2897505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4634408" y="4440166"/>
            <a:ext cx="57150" cy="529256"/>
            <a:chOff x="0" y="0"/>
            <a:chExt cx="76200" cy="705674"/>
          </a:xfrm>
        </p:grpSpPr>
        <p:sp>
          <p:nvSpPr>
            <p:cNvPr id="87" name="Freeform 87"/>
            <p:cNvSpPr/>
            <p:nvPr/>
          </p:nvSpPr>
          <p:spPr>
            <a:xfrm>
              <a:off x="0" y="38100"/>
              <a:ext cx="76200" cy="629412"/>
            </a:xfrm>
            <a:custGeom>
              <a:avLst/>
              <a:gdLst/>
              <a:ahLst/>
              <a:cxnLst/>
              <a:rect l="l" t="t" r="r" b="b"/>
              <a:pathLst>
                <a:path w="76200" h="629412">
                  <a:moveTo>
                    <a:pt x="0" y="629412"/>
                  </a:moveTo>
                  <a:lnTo>
                    <a:pt x="0" y="0"/>
                  </a:lnTo>
                  <a:lnTo>
                    <a:pt x="76200" y="0"/>
                  </a:lnTo>
                  <a:lnTo>
                    <a:pt x="76200" y="629412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2860256" y="2631166"/>
            <a:ext cx="5096502" cy="6311803"/>
            <a:chOff x="0" y="0"/>
            <a:chExt cx="6795336" cy="8415738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6795389" cy="8415782"/>
            </a:xfrm>
            <a:custGeom>
              <a:avLst/>
              <a:gdLst/>
              <a:ahLst/>
              <a:cxnLst/>
              <a:rect l="l" t="t" r="r" b="b"/>
              <a:pathLst>
                <a:path w="6795389" h="8415782">
                  <a:moveTo>
                    <a:pt x="0" y="4207891"/>
                  </a:moveTo>
                  <a:cubicBezTo>
                    <a:pt x="0" y="1889252"/>
                    <a:pt x="1516380" y="0"/>
                    <a:pt x="3397631" y="0"/>
                  </a:cubicBezTo>
                  <a:lnTo>
                    <a:pt x="3397631" y="25400"/>
                  </a:lnTo>
                  <a:lnTo>
                    <a:pt x="3397631" y="0"/>
                  </a:lnTo>
                  <a:cubicBezTo>
                    <a:pt x="5279009" y="0"/>
                    <a:pt x="6795389" y="1889252"/>
                    <a:pt x="6795389" y="4207891"/>
                  </a:cubicBezTo>
                  <a:lnTo>
                    <a:pt x="6769989" y="4207891"/>
                  </a:lnTo>
                  <a:lnTo>
                    <a:pt x="6795389" y="4207891"/>
                  </a:lnTo>
                  <a:cubicBezTo>
                    <a:pt x="6795389" y="6526403"/>
                    <a:pt x="5279009" y="8415782"/>
                    <a:pt x="3397758" y="8415782"/>
                  </a:cubicBezTo>
                  <a:lnTo>
                    <a:pt x="3397758" y="8390382"/>
                  </a:lnTo>
                  <a:lnTo>
                    <a:pt x="3397758" y="8415782"/>
                  </a:lnTo>
                  <a:cubicBezTo>
                    <a:pt x="1516380" y="8415782"/>
                    <a:pt x="0" y="6526403"/>
                    <a:pt x="0" y="4207891"/>
                  </a:cubicBezTo>
                  <a:lnTo>
                    <a:pt x="25400" y="4207891"/>
                  </a:lnTo>
                  <a:lnTo>
                    <a:pt x="41021" y="4227957"/>
                  </a:lnTo>
                  <a:cubicBezTo>
                    <a:pt x="33401" y="4233926"/>
                    <a:pt x="22987" y="4235069"/>
                    <a:pt x="14224" y="4230751"/>
                  </a:cubicBezTo>
                  <a:cubicBezTo>
                    <a:pt x="5461" y="4226433"/>
                    <a:pt x="0" y="4217543"/>
                    <a:pt x="0" y="4207891"/>
                  </a:cubicBezTo>
                  <a:moveTo>
                    <a:pt x="50800" y="4207891"/>
                  </a:moveTo>
                  <a:lnTo>
                    <a:pt x="25400" y="4207891"/>
                  </a:lnTo>
                  <a:lnTo>
                    <a:pt x="9779" y="4187825"/>
                  </a:lnTo>
                  <a:cubicBezTo>
                    <a:pt x="17399" y="4181856"/>
                    <a:pt x="27813" y="4180713"/>
                    <a:pt x="36576" y="4185031"/>
                  </a:cubicBezTo>
                  <a:cubicBezTo>
                    <a:pt x="45339" y="4189349"/>
                    <a:pt x="50800" y="4198112"/>
                    <a:pt x="50800" y="4207891"/>
                  </a:cubicBezTo>
                  <a:cubicBezTo>
                    <a:pt x="50800" y="6509131"/>
                    <a:pt x="1554099" y="8364982"/>
                    <a:pt x="3397631" y="8364982"/>
                  </a:cubicBezTo>
                  <a:cubicBezTo>
                    <a:pt x="5241163" y="8364982"/>
                    <a:pt x="6744589" y="6509131"/>
                    <a:pt x="6744589" y="4207891"/>
                  </a:cubicBezTo>
                  <a:cubicBezTo>
                    <a:pt x="6744589" y="1906650"/>
                    <a:pt x="5241290" y="50800"/>
                    <a:pt x="3397631" y="50800"/>
                  </a:cubicBezTo>
                  <a:lnTo>
                    <a:pt x="3397631" y="25400"/>
                  </a:lnTo>
                  <a:lnTo>
                    <a:pt x="3397631" y="50800"/>
                  </a:lnTo>
                  <a:cubicBezTo>
                    <a:pt x="1554099" y="50800"/>
                    <a:pt x="50800" y="1906651"/>
                    <a:pt x="50800" y="4207891"/>
                  </a:cubicBezTo>
                  <a:close/>
                </a:path>
              </a:pathLst>
            </a:custGeom>
            <a:solidFill>
              <a:srgbClr val="C00000"/>
            </a:solid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81483" y="75624"/>
            <a:ext cx="11622582" cy="1202855"/>
            <a:chOff x="0" y="0"/>
            <a:chExt cx="15496776" cy="160380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496777" cy="1603807"/>
            </a:xfrm>
            <a:custGeom>
              <a:avLst/>
              <a:gdLst/>
              <a:ahLst/>
              <a:cxnLst/>
              <a:rect l="l" t="t" r="r" b="b"/>
              <a:pathLst>
                <a:path w="15496777" h="1603807">
                  <a:moveTo>
                    <a:pt x="0" y="0"/>
                  </a:moveTo>
                  <a:lnTo>
                    <a:pt x="15496777" y="0"/>
                  </a:lnTo>
                  <a:lnTo>
                    <a:pt x="15496777" y="1603807"/>
                  </a:lnTo>
                  <a:lnTo>
                    <a:pt x="0" y="160380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496776" cy="161333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28"/>
                </a:lnSpc>
              </a:pPr>
              <a:r>
                <a:rPr lang="en-US" sz="5940" spc="55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what am I going to research?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913099" y="9572626"/>
            <a:ext cx="1460501" cy="509588"/>
            <a:chOff x="0" y="0"/>
            <a:chExt cx="1947334" cy="67945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47334" cy="679450"/>
            </a:xfrm>
            <a:custGeom>
              <a:avLst/>
              <a:gdLst/>
              <a:ahLst/>
              <a:cxnLst/>
              <a:rect l="l" t="t" r="r" b="b"/>
              <a:pathLst>
                <a:path w="1947334" h="679450">
                  <a:moveTo>
                    <a:pt x="0" y="0"/>
                  </a:moveTo>
                  <a:lnTo>
                    <a:pt x="1947334" y="0"/>
                  </a:lnTo>
                  <a:lnTo>
                    <a:pt x="1947334" y="679450"/>
                  </a:lnTo>
                  <a:lnTo>
                    <a:pt x="0" y="6794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1947334" cy="698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898989"/>
                  </a:solidFill>
                  <a:latin typeface="Arimo"/>
                  <a:ea typeface="Arimo"/>
                  <a:cs typeface="Arimo"/>
                  <a:sym typeface="Arimo"/>
                </a:rPr>
                <a:t>14</a:t>
              </a:r>
            </a:p>
          </p:txBody>
        </p:sp>
      </p:grpSp>
      <p:sp>
        <p:nvSpPr>
          <p:cNvPr id="9" name="Freeform 9"/>
          <p:cNvSpPr/>
          <p:nvPr/>
        </p:nvSpPr>
        <p:spPr>
          <a:xfrm>
            <a:off x="0" y="1278479"/>
            <a:ext cx="5130101" cy="5374391"/>
          </a:xfrm>
          <a:custGeom>
            <a:avLst/>
            <a:gdLst/>
            <a:ahLst/>
            <a:cxnLst/>
            <a:rect l="l" t="t" r="r" b="b"/>
            <a:pathLst>
              <a:path w="5130101" h="5374391">
                <a:moveTo>
                  <a:pt x="0" y="0"/>
                </a:moveTo>
                <a:lnTo>
                  <a:pt x="5130101" y="0"/>
                </a:lnTo>
                <a:lnTo>
                  <a:pt x="5130101" y="5374391"/>
                </a:lnTo>
                <a:lnTo>
                  <a:pt x="0" y="53743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7372670" y="1028700"/>
            <a:ext cx="9886630" cy="8394647"/>
          </a:xfrm>
          <a:custGeom>
            <a:avLst/>
            <a:gdLst/>
            <a:ahLst/>
            <a:cxnLst/>
            <a:rect l="l" t="t" r="r" b="b"/>
            <a:pathLst>
              <a:path w="9886630" h="8394647">
                <a:moveTo>
                  <a:pt x="0" y="0"/>
                </a:moveTo>
                <a:lnTo>
                  <a:pt x="9886630" y="0"/>
                </a:lnTo>
                <a:lnTo>
                  <a:pt x="9886630" y="8394647"/>
                </a:lnTo>
                <a:lnTo>
                  <a:pt x="0" y="839464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716149" y="2548333"/>
            <a:ext cx="3927764" cy="1295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29"/>
              </a:lnSpc>
              <a:spcBef>
                <a:spcPct val="0"/>
              </a:spcBef>
            </a:pPr>
            <a:r>
              <a:rPr lang="en-US" sz="402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What topic to research?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06720" y="2267346"/>
            <a:ext cx="5405112" cy="3865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81"/>
              </a:lnSpc>
              <a:spcBef>
                <a:spcPct val="0"/>
              </a:spcBef>
            </a:pPr>
            <a:r>
              <a:rPr lang="en-US" sz="356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Where can I get ideas?</a:t>
            </a:r>
          </a:p>
          <a:p>
            <a:pPr algn="ctr">
              <a:lnSpc>
                <a:spcPts val="4281"/>
              </a:lnSpc>
              <a:spcBef>
                <a:spcPct val="0"/>
              </a:spcBef>
            </a:pPr>
            <a:r>
              <a:rPr lang="en-US" sz="356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Your strengths and interests</a:t>
            </a:r>
          </a:p>
          <a:p>
            <a:pPr algn="ctr">
              <a:lnSpc>
                <a:spcPts val="4281"/>
              </a:lnSpc>
              <a:spcBef>
                <a:spcPct val="0"/>
              </a:spcBef>
            </a:pPr>
            <a:r>
              <a:rPr lang="en-US" sz="356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Your work, your job</a:t>
            </a:r>
          </a:p>
          <a:p>
            <a:pPr algn="ctr">
              <a:lnSpc>
                <a:spcPts val="4281"/>
              </a:lnSpc>
              <a:spcBef>
                <a:spcPct val="0"/>
              </a:spcBef>
            </a:pPr>
            <a:r>
              <a:rPr lang="en-US" sz="356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Lecturers’ ideas</a:t>
            </a:r>
          </a:p>
          <a:p>
            <a:pPr algn="ctr">
              <a:lnSpc>
                <a:spcPts val="4281"/>
              </a:lnSpc>
              <a:spcBef>
                <a:spcPct val="0"/>
              </a:spcBef>
            </a:pPr>
            <a:r>
              <a:rPr lang="en-US" sz="356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literature</a:t>
            </a:r>
          </a:p>
          <a:p>
            <a:pPr algn="ctr">
              <a:lnSpc>
                <a:spcPts val="4281"/>
              </a:lnSpc>
              <a:spcBef>
                <a:spcPct val="0"/>
              </a:spcBef>
            </a:pPr>
            <a:r>
              <a:rPr lang="en-US" sz="356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Fit with career ambitions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81483" y="75624"/>
            <a:ext cx="11622582" cy="1202855"/>
            <a:chOff x="0" y="0"/>
            <a:chExt cx="15496776" cy="160380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496777" cy="1603807"/>
            </a:xfrm>
            <a:custGeom>
              <a:avLst/>
              <a:gdLst/>
              <a:ahLst/>
              <a:cxnLst/>
              <a:rect l="l" t="t" r="r" b="b"/>
              <a:pathLst>
                <a:path w="15496777" h="1603807">
                  <a:moveTo>
                    <a:pt x="0" y="0"/>
                  </a:moveTo>
                  <a:lnTo>
                    <a:pt x="15496777" y="0"/>
                  </a:lnTo>
                  <a:lnTo>
                    <a:pt x="15496777" y="1603807"/>
                  </a:lnTo>
                  <a:lnTo>
                    <a:pt x="0" y="160380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496776" cy="161333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28"/>
                </a:lnSpc>
              </a:pPr>
              <a:r>
                <a:rPr lang="en-US" sz="5940" spc="55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what am I going to research?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913099" y="9572626"/>
            <a:ext cx="1460501" cy="509588"/>
            <a:chOff x="0" y="0"/>
            <a:chExt cx="1947334" cy="67945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47334" cy="679450"/>
            </a:xfrm>
            <a:custGeom>
              <a:avLst/>
              <a:gdLst/>
              <a:ahLst/>
              <a:cxnLst/>
              <a:rect l="l" t="t" r="r" b="b"/>
              <a:pathLst>
                <a:path w="1947334" h="679450">
                  <a:moveTo>
                    <a:pt x="0" y="0"/>
                  </a:moveTo>
                  <a:lnTo>
                    <a:pt x="1947334" y="0"/>
                  </a:lnTo>
                  <a:lnTo>
                    <a:pt x="1947334" y="679450"/>
                  </a:lnTo>
                  <a:lnTo>
                    <a:pt x="0" y="6794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1947334" cy="698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898989"/>
                  </a:solidFill>
                  <a:latin typeface="Arimo"/>
                  <a:ea typeface="Arimo"/>
                  <a:cs typeface="Arimo"/>
                  <a:sym typeface="Arimo"/>
                </a:rPr>
                <a:t>14</a:t>
              </a:r>
            </a:p>
          </p:txBody>
        </p:sp>
      </p:grpSp>
      <p:sp>
        <p:nvSpPr>
          <p:cNvPr id="9" name="Freeform 9"/>
          <p:cNvSpPr/>
          <p:nvPr/>
        </p:nvSpPr>
        <p:spPr>
          <a:xfrm>
            <a:off x="0" y="1278479"/>
            <a:ext cx="5992774" cy="6278144"/>
          </a:xfrm>
          <a:custGeom>
            <a:avLst/>
            <a:gdLst/>
            <a:ahLst/>
            <a:cxnLst/>
            <a:rect l="l" t="t" r="r" b="b"/>
            <a:pathLst>
              <a:path w="5992774" h="6278144">
                <a:moveTo>
                  <a:pt x="0" y="0"/>
                </a:moveTo>
                <a:lnTo>
                  <a:pt x="5992774" y="0"/>
                </a:lnTo>
                <a:lnTo>
                  <a:pt x="5992774" y="6278144"/>
                </a:lnTo>
                <a:lnTo>
                  <a:pt x="0" y="627814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8285163" y="456441"/>
            <a:ext cx="9620041" cy="8168290"/>
          </a:xfrm>
          <a:custGeom>
            <a:avLst/>
            <a:gdLst/>
            <a:ahLst/>
            <a:cxnLst/>
            <a:rect l="l" t="t" r="r" b="b"/>
            <a:pathLst>
              <a:path w="9620041" h="8168290">
                <a:moveTo>
                  <a:pt x="0" y="0"/>
                </a:moveTo>
                <a:lnTo>
                  <a:pt x="9620042" y="0"/>
                </a:lnTo>
                <a:lnTo>
                  <a:pt x="9620042" y="8168289"/>
                </a:lnTo>
                <a:lnTo>
                  <a:pt x="0" y="816828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260270" y="2106771"/>
            <a:ext cx="3927764" cy="3438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69"/>
              </a:lnSpc>
              <a:spcBef>
                <a:spcPct val="0"/>
              </a:spcBef>
            </a:pPr>
            <a:r>
              <a:rPr lang="en-US" sz="372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Can you access the data you’ll need?  </a:t>
            </a:r>
            <a:r>
              <a:rPr lang="en-US" sz="3724" b="1">
                <a:solidFill>
                  <a:srgbClr val="C00000"/>
                </a:solidFill>
                <a:latin typeface="Arial Bold"/>
                <a:ea typeface="Arial Bold"/>
                <a:cs typeface="Arial Bold"/>
                <a:sym typeface="Arial Bold"/>
              </a:rPr>
              <a:t>Must compliance with UWTSD Ethics procedure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844109" y="2599168"/>
            <a:ext cx="9181886" cy="161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24"/>
              </a:lnSpc>
              <a:spcBef>
                <a:spcPct val="0"/>
              </a:spcBef>
            </a:pPr>
            <a:r>
              <a:rPr lang="en-US" sz="343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Must be rooted in academic theory (you’ll compare your findings with previous studies &amp; the academic literature)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999591" y="270989"/>
            <a:ext cx="11660007" cy="1515423"/>
            <a:chOff x="0" y="0"/>
            <a:chExt cx="15546676" cy="202056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2020564"/>
            </a:xfrm>
            <a:custGeom>
              <a:avLst/>
              <a:gdLst/>
              <a:ahLst/>
              <a:cxnLst/>
              <a:rect l="l" t="t" r="r" b="b"/>
              <a:pathLst>
                <a:path w="15546676" h="2020564">
                  <a:moveTo>
                    <a:pt x="0" y="0"/>
                  </a:moveTo>
                  <a:lnTo>
                    <a:pt x="15546676" y="0"/>
                  </a:lnTo>
                  <a:lnTo>
                    <a:pt x="15546676" y="2020564"/>
                  </a:lnTo>
                  <a:lnTo>
                    <a:pt x="0" y="202056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203008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Research aim and objectives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889410" y="2257800"/>
            <a:ext cx="11660009" cy="6459626"/>
            <a:chOff x="0" y="0"/>
            <a:chExt cx="15546678" cy="861283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546677" cy="8612834"/>
            </a:xfrm>
            <a:custGeom>
              <a:avLst/>
              <a:gdLst/>
              <a:ahLst/>
              <a:cxnLst/>
              <a:rect l="l" t="t" r="r" b="b"/>
              <a:pathLst>
                <a:path w="15546677" h="8612834">
                  <a:moveTo>
                    <a:pt x="0" y="0"/>
                  </a:moveTo>
                  <a:lnTo>
                    <a:pt x="15546677" y="0"/>
                  </a:lnTo>
                  <a:lnTo>
                    <a:pt x="15546677" y="8612834"/>
                  </a:lnTo>
                  <a:lnTo>
                    <a:pt x="0" y="861283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04800"/>
              <a:ext cx="15546678" cy="891763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778189" lvl="1" indent="-389095" algn="l">
                <a:lnSpc>
                  <a:spcPts val="8255"/>
                </a:lnSpc>
                <a:buFont typeface="Arial"/>
                <a:buChar char="•"/>
              </a:pPr>
              <a:r>
                <a:rPr lang="en-US" sz="4299" spc="4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Most research topics have one overarching aim </a:t>
              </a:r>
            </a:p>
            <a:p>
              <a:pPr marL="1515420" lvl="2" indent="-505140" algn="l">
                <a:lnSpc>
                  <a:spcPts val="7103"/>
                </a:lnSpc>
                <a:buFont typeface="Arial"/>
                <a:buChar char="⚬"/>
              </a:pPr>
              <a:r>
                <a:rPr lang="en-US" sz="3699" spc="3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The broad thing you are trying to achieve</a:t>
              </a:r>
            </a:p>
            <a:p>
              <a:pPr marL="1515420" lvl="2" indent="-505140" algn="l">
                <a:lnSpc>
                  <a:spcPts val="7103"/>
                </a:lnSpc>
                <a:buFont typeface="Arial"/>
                <a:buChar char="⚬"/>
              </a:pPr>
              <a:r>
                <a:rPr lang="en-US" sz="3699" spc="3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Often mirrored in the title of the research</a:t>
              </a:r>
            </a:p>
            <a:p>
              <a:pPr marL="778189" lvl="1" indent="-389095" algn="l">
                <a:lnSpc>
                  <a:spcPts val="8255"/>
                </a:lnSpc>
                <a:buFont typeface="Arial"/>
                <a:buChar char="•"/>
              </a:pPr>
              <a:r>
                <a:rPr lang="en-US" sz="4299" spc="40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This aim is then broken down into research objectives (typically 3 or 4)</a:t>
              </a:r>
            </a:p>
            <a:p>
              <a:pPr marL="1515420" lvl="2" indent="-505140" algn="l">
                <a:lnSpc>
                  <a:spcPts val="7103"/>
                </a:lnSpc>
                <a:buFont typeface="Arial"/>
                <a:buChar char="⚬"/>
              </a:pPr>
              <a:r>
                <a:rPr lang="en-US" sz="3699" spc="3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The </a:t>
              </a:r>
              <a:r>
                <a:rPr lang="en-US" sz="3699" b="1" spc="34">
                  <a:solidFill>
                    <a:srgbClr val="000000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things</a:t>
              </a:r>
              <a:r>
                <a:rPr lang="en-US" sz="3699" spc="3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 </a:t>
              </a:r>
              <a:r>
                <a:rPr lang="en-US" sz="3699" b="1" spc="34">
                  <a:solidFill>
                    <a:srgbClr val="000000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you will do </a:t>
              </a:r>
              <a:r>
                <a:rPr lang="en-US" sz="3699" spc="3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achieve the aim</a:t>
              </a:r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49190" y="498984"/>
            <a:ext cx="11660007" cy="1407411"/>
            <a:chOff x="0" y="0"/>
            <a:chExt cx="15546676" cy="18765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1876548"/>
            </a:xfrm>
            <a:custGeom>
              <a:avLst/>
              <a:gdLst/>
              <a:ahLst/>
              <a:cxnLst/>
              <a:rect l="l" t="t" r="r" b="b"/>
              <a:pathLst>
                <a:path w="15546676" h="1876548">
                  <a:moveTo>
                    <a:pt x="0" y="0"/>
                  </a:moveTo>
                  <a:lnTo>
                    <a:pt x="15546676" y="0"/>
                  </a:lnTo>
                  <a:lnTo>
                    <a:pt x="15546676" y="1876548"/>
                  </a:lnTo>
                  <a:lnTo>
                    <a:pt x="0" y="187654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188607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Phrasing research objectives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73076" y="2468067"/>
            <a:ext cx="3086100" cy="1543050"/>
            <a:chOff x="0" y="0"/>
            <a:chExt cx="812800" cy="406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 u="sng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  <a:hlinkClick r:id="rId3" action="ppaction://hlinksldjump"/>
                </a:rPr>
                <a:t>Specific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59176" y="2468067"/>
            <a:ext cx="3086100" cy="1543050"/>
            <a:chOff x="0" y="0"/>
            <a:chExt cx="812800" cy="40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 u="sng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  <a:hlinkClick r:id="rId4" action="ppaction://hlinksldjump"/>
                </a:rPr>
                <a:t>Measurable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255562" y="2468067"/>
            <a:ext cx="3086100" cy="1543050"/>
            <a:chOff x="0" y="0"/>
            <a:chExt cx="812800" cy="406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 u="sng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  <a:hlinkClick r:id="rId5" action="ppaction://hlinksldjump"/>
                </a:rPr>
                <a:t>Realistic?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257369" y="2468067"/>
            <a:ext cx="3086100" cy="1543050"/>
            <a:chOff x="0" y="0"/>
            <a:chExt cx="812800" cy="4064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 u="sng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  <a:hlinkClick r:id="rId6" action="ppaction://hlinksldjump"/>
                </a:rPr>
                <a:t>Achievable?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341662" y="2468067"/>
            <a:ext cx="3086100" cy="1543050"/>
            <a:chOff x="0" y="0"/>
            <a:chExt cx="812800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 u="sng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  <a:hlinkClick r:id="rId7" action="ppaction://hlinksldjump"/>
                </a:rPr>
                <a:t>Timely?</a:t>
              </a:r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49190" y="498984"/>
            <a:ext cx="11660007" cy="1407411"/>
            <a:chOff x="0" y="0"/>
            <a:chExt cx="15546676" cy="18765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1876548"/>
            </a:xfrm>
            <a:custGeom>
              <a:avLst/>
              <a:gdLst/>
              <a:ahLst/>
              <a:cxnLst/>
              <a:rect l="l" t="t" r="r" b="b"/>
              <a:pathLst>
                <a:path w="15546676" h="1876548">
                  <a:moveTo>
                    <a:pt x="0" y="0"/>
                  </a:moveTo>
                  <a:lnTo>
                    <a:pt x="15546676" y="0"/>
                  </a:lnTo>
                  <a:lnTo>
                    <a:pt x="15546676" y="1876548"/>
                  </a:lnTo>
                  <a:lnTo>
                    <a:pt x="0" y="187654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188607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Phrasing research objectives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73076" y="2468067"/>
            <a:ext cx="3086100" cy="1543050"/>
            <a:chOff x="0" y="0"/>
            <a:chExt cx="812800" cy="406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6389"/>
                </a:lnSpc>
              </a:pPr>
              <a:r>
                <a:rPr lang="en-US" sz="5324" b="1">
                  <a:solidFill>
                    <a:srgbClr val="FFFFFF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Specific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59176" y="2468067"/>
            <a:ext cx="3086100" cy="1543050"/>
            <a:chOff x="0" y="0"/>
            <a:chExt cx="812800" cy="40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43B58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Measurable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255562" y="2468067"/>
            <a:ext cx="3086100" cy="1543050"/>
            <a:chOff x="0" y="0"/>
            <a:chExt cx="812800" cy="406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043B58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Realistic?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257369" y="2468067"/>
            <a:ext cx="3086100" cy="1543050"/>
            <a:chOff x="0" y="0"/>
            <a:chExt cx="812800" cy="4064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43B58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Achievable?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341662" y="2468067"/>
            <a:ext cx="3086100" cy="1543050"/>
            <a:chOff x="0" y="0"/>
            <a:chExt cx="812800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043B58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Timely?</a:t>
              </a:r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2939720" y="4848225"/>
            <a:ext cx="13138245" cy="693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68"/>
              </a:lnSpc>
              <a:spcBef>
                <a:spcPct val="0"/>
              </a:spcBef>
            </a:pPr>
            <a:r>
              <a:rPr lang="en-US" sz="4640" b="1">
                <a:solidFill>
                  <a:srgbClr val="000000"/>
                </a:solidFill>
                <a:latin typeface="Comic Sans Bold"/>
                <a:ea typeface="Comic Sans Bold"/>
                <a:cs typeface="Comic Sans Bold"/>
                <a:sym typeface="Comic Sans Bold"/>
              </a:rPr>
              <a:t>What precisely do you hope to achieve?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49190" y="498984"/>
            <a:ext cx="11660007" cy="1407411"/>
            <a:chOff x="0" y="0"/>
            <a:chExt cx="15546676" cy="18765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1876548"/>
            </a:xfrm>
            <a:custGeom>
              <a:avLst/>
              <a:gdLst/>
              <a:ahLst/>
              <a:cxnLst/>
              <a:rect l="l" t="t" r="r" b="b"/>
              <a:pathLst>
                <a:path w="15546676" h="1876548">
                  <a:moveTo>
                    <a:pt x="0" y="0"/>
                  </a:moveTo>
                  <a:lnTo>
                    <a:pt x="15546676" y="0"/>
                  </a:lnTo>
                  <a:lnTo>
                    <a:pt x="15546676" y="1876548"/>
                  </a:lnTo>
                  <a:lnTo>
                    <a:pt x="0" y="187654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188607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Phrasing research objectives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73076" y="2468067"/>
            <a:ext cx="3086100" cy="1543050"/>
            <a:chOff x="0" y="0"/>
            <a:chExt cx="812800" cy="406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Specific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423107" y="2468067"/>
            <a:ext cx="3086100" cy="1543050"/>
            <a:chOff x="0" y="0"/>
            <a:chExt cx="812800" cy="40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189"/>
                </a:lnSpc>
              </a:pPr>
              <a:r>
                <a:rPr lang="en-US" sz="4324" b="1">
                  <a:solidFill>
                    <a:srgbClr val="FFFFFF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Measurable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867249" y="2468067"/>
            <a:ext cx="3086100" cy="1543050"/>
            <a:chOff x="0" y="0"/>
            <a:chExt cx="812800" cy="406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Realistic?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673138" y="2468067"/>
            <a:ext cx="3086100" cy="1543050"/>
            <a:chOff x="0" y="0"/>
            <a:chExt cx="812800" cy="4064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Achievable?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4173200" y="2468067"/>
            <a:ext cx="3086100" cy="1543050"/>
            <a:chOff x="0" y="0"/>
            <a:chExt cx="812800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Timely?</a:t>
              </a:r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028700" y="5309482"/>
            <a:ext cx="15776094" cy="6661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02"/>
              </a:lnSpc>
              <a:spcBef>
                <a:spcPct val="0"/>
              </a:spcBef>
            </a:pPr>
            <a:r>
              <a:rPr lang="en-US" sz="4335" b="1">
                <a:solidFill>
                  <a:srgbClr val="000000"/>
                </a:solidFill>
                <a:latin typeface="Comic Sans Bold"/>
                <a:ea typeface="Comic Sans Bold"/>
                <a:cs typeface="Comic Sans Bold"/>
                <a:sym typeface="Comic Sans Bold"/>
              </a:rPr>
              <a:t>How will you determine if you’ve achieved your objectives?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49190" y="498984"/>
            <a:ext cx="11660007" cy="1407411"/>
            <a:chOff x="0" y="0"/>
            <a:chExt cx="15546676" cy="18765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1876548"/>
            </a:xfrm>
            <a:custGeom>
              <a:avLst/>
              <a:gdLst/>
              <a:ahLst/>
              <a:cxnLst/>
              <a:rect l="l" t="t" r="r" b="b"/>
              <a:pathLst>
                <a:path w="15546676" h="1876548">
                  <a:moveTo>
                    <a:pt x="0" y="0"/>
                  </a:moveTo>
                  <a:lnTo>
                    <a:pt x="15546676" y="0"/>
                  </a:lnTo>
                  <a:lnTo>
                    <a:pt x="15546676" y="1876548"/>
                  </a:lnTo>
                  <a:lnTo>
                    <a:pt x="0" y="187654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188607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Phrasing research objectives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73076" y="2468067"/>
            <a:ext cx="3086100" cy="1543050"/>
            <a:chOff x="0" y="0"/>
            <a:chExt cx="812800" cy="406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Specific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59176" y="2468067"/>
            <a:ext cx="3086100" cy="1543050"/>
            <a:chOff x="0" y="0"/>
            <a:chExt cx="812800" cy="40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Measurable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542081" y="2468067"/>
            <a:ext cx="3086100" cy="1543050"/>
            <a:chOff x="0" y="0"/>
            <a:chExt cx="812800" cy="406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Realistic?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400628" y="2468067"/>
            <a:ext cx="3086100" cy="1543050"/>
            <a:chOff x="0" y="0"/>
            <a:chExt cx="812800" cy="4064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FFFFFF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Achievable?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826793" y="2468067"/>
            <a:ext cx="3086100" cy="1543050"/>
            <a:chOff x="0" y="0"/>
            <a:chExt cx="812800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Timely?</a:t>
              </a:r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6603597" y="5143500"/>
            <a:ext cx="4866233" cy="76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  <a:spcBef>
                <a:spcPct val="0"/>
              </a:spcBef>
            </a:pPr>
            <a:r>
              <a:rPr lang="en-US" sz="5000" b="1">
                <a:solidFill>
                  <a:srgbClr val="000000"/>
                </a:solidFill>
                <a:latin typeface="Comic Sans Bold"/>
                <a:ea typeface="Comic Sans Bold"/>
                <a:cs typeface="Comic Sans Bold"/>
                <a:sym typeface="Comic Sans Bold"/>
              </a:rPr>
              <a:t>Can it be done?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49190" y="498984"/>
            <a:ext cx="11660007" cy="1407411"/>
            <a:chOff x="0" y="0"/>
            <a:chExt cx="15546676" cy="18765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1876548"/>
            </a:xfrm>
            <a:custGeom>
              <a:avLst/>
              <a:gdLst/>
              <a:ahLst/>
              <a:cxnLst/>
              <a:rect l="l" t="t" r="r" b="b"/>
              <a:pathLst>
                <a:path w="15546676" h="1876548">
                  <a:moveTo>
                    <a:pt x="0" y="0"/>
                  </a:moveTo>
                  <a:lnTo>
                    <a:pt x="15546676" y="0"/>
                  </a:lnTo>
                  <a:lnTo>
                    <a:pt x="15546676" y="1876548"/>
                  </a:lnTo>
                  <a:lnTo>
                    <a:pt x="0" y="187654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188607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Phrasing research objectives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73076" y="2468067"/>
            <a:ext cx="3086100" cy="1543050"/>
            <a:chOff x="0" y="0"/>
            <a:chExt cx="812800" cy="406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Specific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59176" y="2468067"/>
            <a:ext cx="3086100" cy="1543050"/>
            <a:chOff x="0" y="0"/>
            <a:chExt cx="812800" cy="40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Measurable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888342" y="2468067"/>
            <a:ext cx="3086100" cy="1543050"/>
            <a:chOff x="0" y="0"/>
            <a:chExt cx="812800" cy="406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FFFFFF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Realistic?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257369" y="2468067"/>
            <a:ext cx="3086100" cy="1543050"/>
            <a:chOff x="0" y="0"/>
            <a:chExt cx="812800" cy="4064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Achievable?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4173200" y="2468067"/>
            <a:ext cx="3086100" cy="1543050"/>
            <a:chOff x="0" y="0"/>
            <a:chExt cx="812800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Timely?</a:t>
              </a:r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7491871" y="4848225"/>
            <a:ext cx="6906867" cy="1162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86"/>
              </a:lnSpc>
              <a:spcBef>
                <a:spcPct val="0"/>
              </a:spcBef>
            </a:pPr>
            <a:r>
              <a:rPr lang="en-US" sz="7739" b="1">
                <a:solidFill>
                  <a:srgbClr val="000000"/>
                </a:solidFill>
                <a:latin typeface="Comic Sans Bold"/>
                <a:ea typeface="Comic Sans Bold"/>
                <a:cs typeface="Comic Sans Bold"/>
                <a:sym typeface="Comic Sans Bold"/>
              </a:rPr>
              <a:t>Can you do it?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49190" y="498984"/>
            <a:ext cx="11660007" cy="1407411"/>
            <a:chOff x="0" y="0"/>
            <a:chExt cx="15546676" cy="18765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1876548"/>
            </a:xfrm>
            <a:custGeom>
              <a:avLst/>
              <a:gdLst/>
              <a:ahLst/>
              <a:cxnLst/>
              <a:rect l="l" t="t" r="r" b="b"/>
              <a:pathLst>
                <a:path w="15546676" h="1876548">
                  <a:moveTo>
                    <a:pt x="0" y="0"/>
                  </a:moveTo>
                  <a:lnTo>
                    <a:pt x="15546676" y="0"/>
                  </a:lnTo>
                  <a:lnTo>
                    <a:pt x="15546676" y="1876548"/>
                  </a:lnTo>
                  <a:lnTo>
                    <a:pt x="0" y="187654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188607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Phrasing research objectives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73076" y="2468067"/>
            <a:ext cx="3086100" cy="1543050"/>
            <a:chOff x="0" y="0"/>
            <a:chExt cx="812800" cy="406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Specific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59176" y="2468067"/>
            <a:ext cx="3086100" cy="1543050"/>
            <a:chOff x="0" y="0"/>
            <a:chExt cx="812800" cy="4064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Measurable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255562" y="2468067"/>
            <a:ext cx="3086100" cy="1543050"/>
            <a:chOff x="0" y="0"/>
            <a:chExt cx="812800" cy="406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Realistic?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257369" y="2468067"/>
            <a:ext cx="3086100" cy="1543050"/>
            <a:chOff x="0" y="0"/>
            <a:chExt cx="812800" cy="4064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0"/>
              <a:ext cx="812800" cy="4064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29"/>
                </a:lnSpc>
              </a:pPr>
              <a:r>
                <a:rPr lang="en-US" sz="4024" b="1">
                  <a:solidFill>
                    <a:srgbClr val="000000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Achievable?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341662" y="2468067"/>
            <a:ext cx="3086100" cy="1543050"/>
            <a:chOff x="0" y="0"/>
            <a:chExt cx="812800" cy="4064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406400"/>
            </a:xfrm>
            <a:custGeom>
              <a:avLst/>
              <a:gdLst/>
              <a:ahLst/>
              <a:cxnLst/>
              <a:rect l="l" t="t" r="r" b="b"/>
              <a:pathLst>
                <a:path w="812800" h="406400">
                  <a:moveTo>
                    <a:pt x="609600" y="0"/>
                  </a:moveTo>
                  <a:cubicBezTo>
                    <a:pt x="721824" y="0"/>
                    <a:pt x="812800" y="90976"/>
                    <a:pt x="812800" y="203200"/>
                  </a:cubicBezTo>
                  <a:cubicBezTo>
                    <a:pt x="812800" y="315424"/>
                    <a:pt x="721824" y="406400"/>
                    <a:pt x="609600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9525"/>
              <a:ext cx="812800" cy="396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949"/>
                </a:lnSpc>
              </a:pPr>
              <a:r>
                <a:rPr lang="en-US" sz="4124" b="1">
                  <a:solidFill>
                    <a:srgbClr val="FFFFFF"/>
                  </a:solidFill>
                  <a:latin typeface="Comic Sans Bold"/>
                  <a:ea typeface="Comic Sans Bold"/>
                  <a:cs typeface="Comic Sans Bold"/>
                  <a:sym typeface="Comic Sans Bold"/>
                </a:rPr>
                <a:t>Timely?</a:t>
              </a:r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3049377" y="4838700"/>
            <a:ext cx="13718828" cy="638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0"/>
              </a:lnSpc>
              <a:spcBef>
                <a:spcPct val="0"/>
              </a:spcBef>
            </a:pPr>
            <a:r>
              <a:rPr lang="en-US" sz="4192" b="1">
                <a:solidFill>
                  <a:srgbClr val="000000"/>
                </a:solidFill>
                <a:latin typeface="Comic Sans Bold"/>
                <a:ea typeface="Comic Sans Bold"/>
                <a:cs typeface="Comic Sans Bold"/>
                <a:sym typeface="Comic Sans Bold"/>
              </a:rPr>
              <a:t>Can you deliver the project during the study period?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13998" y="927778"/>
            <a:ext cx="11660007" cy="1083375"/>
            <a:chOff x="0" y="0"/>
            <a:chExt cx="15546676" cy="14445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1444500"/>
            </a:xfrm>
            <a:custGeom>
              <a:avLst/>
              <a:gdLst/>
              <a:ahLst/>
              <a:cxnLst/>
              <a:rect l="l" t="t" r="r" b="b"/>
              <a:pathLst>
                <a:path w="15546676" h="1444500">
                  <a:moveTo>
                    <a:pt x="0" y="0"/>
                  </a:moveTo>
                  <a:lnTo>
                    <a:pt x="15546676" y="0"/>
                  </a:lnTo>
                  <a:lnTo>
                    <a:pt x="15546676" y="1444500"/>
                  </a:lnTo>
                  <a:lnTo>
                    <a:pt x="0" y="14445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14540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Bloom’s Taxonomy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913099" y="9572626"/>
            <a:ext cx="1460501" cy="509588"/>
            <a:chOff x="0" y="0"/>
            <a:chExt cx="1947334" cy="67945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47334" cy="679450"/>
            </a:xfrm>
            <a:custGeom>
              <a:avLst/>
              <a:gdLst/>
              <a:ahLst/>
              <a:cxnLst/>
              <a:rect l="l" t="t" r="r" b="b"/>
              <a:pathLst>
                <a:path w="1947334" h="679450">
                  <a:moveTo>
                    <a:pt x="0" y="0"/>
                  </a:moveTo>
                  <a:lnTo>
                    <a:pt x="1947334" y="0"/>
                  </a:lnTo>
                  <a:lnTo>
                    <a:pt x="1947334" y="679450"/>
                  </a:lnTo>
                  <a:lnTo>
                    <a:pt x="0" y="6794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1947334" cy="698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898989"/>
                  </a:solidFill>
                  <a:latin typeface="Arimo"/>
                  <a:ea typeface="Arimo"/>
                  <a:cs typeface="Arimo"/>
                  <a:sym typeface="Arimo"/>
                </a:rPr>
                <a:t>18</a:t>
              </a:r>
            </a:p>
          </p:txBody>
        </p:sp>
      </p:grpSp>
      <p:sp>
        <p:nvSpPr>
          <p:cNvPr id="9" name="Freeform 9" descr="Extract of the Bloom's Taxonomy (adapted from (Bloom 1956; Anderson et al. 2001))"/>
          <p:cNvSpPr/>
          <p:nvPr/>
        </p:nvSpPr>
        <p:spPr>
          <a:xfrm>
            <a:off x="2476106" y="2224313"/>
            <a:ext cx="14474601" cy="5738753"/>
          </a:xfrm>
          <a:custGeom>
            <a:avLst/>
            <a:gdLst/>
            <a:ahLst/>
            <a:cxnLst/>
            <a:rect l="l" t="t" r="r" b="b"/>
            <a:pathLst>
              <a:path w="14474601" h="5738753">
                <a:moveTo>
                  <a:pt x="0" y="0"/>
                </a:moveTo>
                <a:lnTo>
                  <a:pt x="14474600" y="0"/>
                </a:lnTo>
                <a:lnTo>
                  <a:pt x="14474600" y="5738754"/>
                </a:lnTo>
                <a:lnTo>
                  <a:pt x="0" y="57387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3026799" y="9329000"/>
            <a:ext cx="11783516" cy="507831"/>
            <a:chOff x="0" y="0"/>
            <a:chExt cx="15711354" cy="67710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5711354" cy="677108"/>
            </a:xfrm>
            <a:custGeom>
              <a:avLst/>
              <a:gdLst/>
              <a:ahLst/>
              <a:cxnLst/>
              <a:rect l="l" t="t" r="r" b="b"/>
              <a:pathLst>
                <a:path w="15711354" h="677108">
                  <a:moveTo>
                    <a:pt x="0" y="0"/>
                  </a:moveTo>
                  <a:lnTo>
                    <a:pt x="15711354" y="0"/>
                  </a:lnTo>
                  <a:lnTo>
                    <a:pt x="15711354" y="677108"/>
                  </a:lnTo>
                  <a:lnTo>
                    <a:pt x="0" y="67710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5711354" cy="72473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2879"/>
                </a:lnSpc>
              </a:pPr>
              <a:r>
                <a:rPr lang="en-US"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Extract of the Bloom's Taxonomy (adapted from (Bloom 1956; Anderson et al. 2001))</a:t>
              </a:r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161484" y="21104"/>
            <a:ext cx="11660007" cy="1530170"/>
            <a:chOff x="0" y="0"/>
            <a:chExt cx="15546676" cy="204022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2040226"/>
            </a:xfrm>
            <a:custGeom>
              <a:avLst/>
              <a:gdLst/>
              <a:ahLst/>
              <a:cxnLst/>
              <a:rect l="l" t="t" r="r" b="b"/>
              <a:pathLst>
                <a:path w="15546676" h="2040226">
                  <a:moveTo>
                    <a:pt x="0" y="0"/>
                  </a:moveTo>
                  <a:lnTo>
                    <a:pt x="15546676" y="0"/>
                  </a:lnTo>
                  <a:lnTo>
                    <a:pt x="15546676" y="2040226"/>
                  </a:lnTo>
                  <a:lnTo>
                    <a:pt x="0" y="204022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204975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28"/>
                </a:lnSpc>
              </a:pPr>
              <a:r>
                <a:rPr lang="en-US" sz="5940" spc="55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How to phrase research objectives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594905" y="1277068"/>
            <a:ext cx="15305435" cy="9090114"/>
            <a:chOff x="0" y="0"/>
            <a:chExt cx="20407247" cy="1212015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0407246" cy="12120152"/>
            </a:xfrm>
            <a:custGeom>
              <a:avLst/>
              <a:gdLst/>
              <a:ahLst/>
              <a:cxnLst/>
              <a:rect l="l" t="t" r="r" b="b"/>
              <a:pathLst>
                <a:path w="20407246" h="12120152">
                  <a:moveTo>
                    <a:pt x="0" y="0"/>
                  </a:moveTo>
                  <a:lnTo>
                    <a:pt x="20407246" y="0"/>
                  </a:lnTo>
                  <a:lnTo>
                    <a:pt x="20407246" y="12120152"/>
                  </a:lnTo>
                  <a:lnTo>
                    <a:pt x="0" y="1212015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66700"/>
              <a:ext cx="20407247" cy="12386852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868680" lvl="1" indent="-434340" algn="l">
                <a:lnSpc>
                  <a:spcPts val="8592"/>
                </a:lnSpc>
                <a:buFont typeface="Arial"/>
                <a:buChar char="•"/>
              </a:pPr>
              <a:r>
                <a:rPr lang="en-US" sz="4800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The phrasing of objectives must include higher order verbs that indicate that this is level 5 or 6 standard of work.  </a:t>
              </a:r>
            </a:p>
            <a:p>
              <a:pPr marL="868680" lvl="1" indent="-434340" algn="l">
                <a:lnSpc>
                  <a:spcPts val="5759"/>
                </a:lnSpc>
                <a:buFont typeface="Arial"/>
                <a:buChar char="•"/>
              </a:pPr>
              <a:r>
                <a:rPr lang="en-US" sz="4800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For example, ‘to evaluate critically…’, ‘to analyse the…’, ‘to design and develop…’, etc. </a:t>
              </a:r>
            </a:p>
            <a:p>
              <a:pPr algn="l">
                <a:lnSpc>
                  <a:spcPts val="5759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868680" lvl="1" indent="-434340" algn="l">
                <a:lnSpc>
                  <a:spcPts val="5759"/>
                </a:lnSpc>
                <a:buFont typeface="Arial"/>
                <a:buChar char="•"/>
              </a:pP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Don’t use verbs such as ‘list’, ‘state’ because they are too easy to achieve</a:t>
              </a:r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83096" y="1308207"/>
            <a:ext cx="12088617" cy="5354360"/>
            <a:chOff x="0" y="0"/>
            <a:chExt cx="91753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17535" cy="406400"/>
            </a:xfrm>
            <a:custGeom>
              <a:avLst/>
              <a:gdLst/>
              <a:ahLst/>
              <a:cxnLst/>
              <a:rect l="l" t="t" r="r" b="b"/>
              <a:pathLst>
                <a:path w="917535" h="406400">
                  <a:moveTo>
                    <a:pt x="714335" y="0"/>
                  </a:moveTo>
                  <a:cubicBezTo>
                    <a:pt x="826559" y="0"/>
                    <a:pt x="917535" y="90976"/>
                    <a:pt x="917535" y="203200"/>
                  </a:cubicBezTo>
                  <a:cubicBezTo>
                    <a:pt x="917535" y="315424"/>
                    <a:pt x="826559" y="406400"/>
                    <a:pt x="71433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91753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0"/>
                </a:lnSpc>
              </a:pPr>
              <a:r>
                <a:rPr lang="en-US" sz="20000">
                  <a:solidFill>
                    <a:srgbClr val="000000"/>
                  </a:solidFill>
                  <a:latin typeface="Arimo"/>
                  <a:ea typeface="Arimo"/>
                  <a:cs typeface="Arimo"/>
                  <a:sym typeface="Arimo"/>
                </a:rPr>
                <a:t>Examples</a:t>
              </a:r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5913099" y="9572626"/>
            <a:ext cx="1460501" cy="509588"/>
            <a:chOff x="0" y="0"/>
            <a:chExt cx="1947334" cy="6794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47334" cy="679450"/>
            </a:xfrm>
            <a:custGeom>
              <a:avLst/>
              <a:gdLst/>
              <a:ahLst/>
              <a:cxnLst/>
              <a:rect l="l" t="t" r="r" b="b"/>
              <a:pathLst>
                <a:path w="1947334" h="679450">
                  <a:moveTo>
                    <a:pt x="0" y="0"/>
                  </a:moveTo>
                  <a:lnTo>
                    <a:pt x="1947334" y="0"/>
                  </a:lnTo>
                  <a:lnTo>
                    <a:pt x="1947334" y="679450"/>
                  </a:lnTo>
                  <a:lnTo>
                    <a:pt x="0" y="6794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1947334" cy="698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898989"/>
                  </a:solidFill>
                  <a:latin typeface="Arimo"/>
                  <a:ea typeface="Arimo"/>
                  <a:cs typeface="Arimo"/>
                  <a:sym typeface="Arimo"/>
                </a:rPr>
                <a:t>20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41882" y="204503"/>
            <a:ext cx="17927905" cy="9601519"/>
            <a:chOff x="0" y="0"/>
            <a:chExt cx="22857003" cy="1224136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2857003" cy="12241360"/>
            </a:xfrm>
            <a:custGeom>
              <a:avLst/>
              <a:gdLst/>
              <a:ahLst/>
              <a:cxnLst/>
              <a:rect l="l" t="t" r="r" b="b"/>
              <a:pathLst>
                <a:path w="22857003" h="12241360">
                  <a:moveTo>
                    <a:pt x="0" y="0"/>
                  </a:moveTo>
                  <a:lnTo>
                    <a:pt x="22857003" y="0"/>
                  </a:lnTo>
                  <a:lnTo>
                    <a:pt x="22857003" y="12241360"/>
                  </a:lnTo>
                  <a:lnTo>
                    <a:pt x="0" y="1224136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47650"/>
              <a:ext cx="22857003" cy="12489010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8352"/>
                </a:lnSpc>
              </a:pPr>
              <a:r>
                <a:rPr lang="en-US" sz="4800" b="1" spc="44">
                  <a:solidFill>
                    <a:srgbClr val="0D0D0D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AIM :</a:t>
              </a:r>
              <a:r>
                <a:rPr lang="en-US" sz="4800" spc="44">
                  <a:solidFill>
                    <a:srgbClr val="0D0D0D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 To develop a secure authentication system to enhance user data protection in cloud computing environments.</a:t>
              </a:r>
            </a:p>
            <a:p>
              <a:pPr algn="l">
                <a:lnSpc>
                  <a:spcPts val="8352"/>
                </a:lnSpc>
              </a:pPr>
              <a:r>
                <a:rPr lang="en-US" sz="4800" b="1" spc="44">
                  <a:solidFill>
                    <a:srgbClr val="0D0D0D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Research Objectives:</a:t>
              </a:r>
            </a:p>
            <a:p>
              <a:pPr marL="868680" lvl="1" indent="-434340" algn="l">
                <a:lnSpc>
                  <a:spcPts val="8352"/>
                </a:lnSpc>
                <a:buFont typeface="Arial"/>
                <a:buChar char="•"/>
              </a:pPr>
              <a:r>
                <a:rPr lang="en-US" sz="4800" spc="44">
                  <a:solidFill>
                    <a:srgbClr val="0D0D0D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analyze existing authentication techniques in cloud computing.</a:t>
              </a:r>
            </a:p>
            <a:p>
              <a:pPr marL="868680" lvl="1" indent="-434340" algn="l">
                <a:lnSpc>
                  <a:spcPts val="8352"/>
                </a:lnSpc>
                <a:buFont typeface="Arial"/>
                <a:buChar char="•"/>
              </a:pPr>
              <a:r>
                <a:rPr lang="en-US" sz="4800" spc="44">
                  <a:solidFill>
                    <a:srgbClr val="0D0D0D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identify vulnerabilities and threats in current systems.</a:t>
              </a:r>
            </a:p>
            <a:p>
              <a:pPr marL="868680" lvl="1" indent="-434340" algn="l">
                <a:lnSpc>
                  <a:spcPts val="8352"/>
                </a:lnSpc>
                <a:buFont typeface="Arial"/>
                <a:buChar char="•"/>
              </a:pPr>
              <a:r>
                <a:rPr lang="en-US" sz="4800" spc="44">
                  <a:solidFill>
                    <a:srgbClr val="0D0D0D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design and implement a multi-factor authentication system.</a:t>
              </a:r>
            </a:p>
            <a:p>
              <a:pPr marL="868680" lvl="1" indent="-434340" algn="l">
                <a:lnSpc>
                  <a:spcPts val="8352"/>
                </a:lnSpc>
                <a:buFont typeface="Arial"/>
                <a:buChar char="•"/>
              </a:pPr>
              <a:r>
                <a:rPr lang="en-US" sz="4800" spc="44">
                  <a:solidFill>
                    <a:srgbClr val="0D0D0D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evaluate the performance and security of the proposed system.</a:t>
              </a:r>
            </a:p>
            <a:p>
              <a:pPr marL="868680" lvl="1" indent="-434340" algn="l">
                <a:lnSpc>
                  <a:spcPts val="8352"/>
                </a:lnSpc>
              </a:pPr>
              <a:endParaRPr lang="en-US" sz="4800" spc="44">
                <a:solidFill>
                  <a:srgbClr val="0D0D0D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</p:txBody>
        </p: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7931128" cy="10004040"/>
            <a:chOff x="0" y="0"/>
            <a:chExt cx="20908745" cy="1166529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908744" cy="11665296"/>
            </a:xfrm>
            <a:custGeom>
              <a:avLst/>
              <a:gdLst/>
              <a:ahLst/>
              <a:cxnLst/>
              <a:rect l="l" t="t" r="r" b="b"/>
              <a:pathLst>
                <a:path w="20908744" h="11665296">
                  <a:moveTo>
                    <a:pt x="0" y="0"/>
                  </a:moveTo>
                  <a:lnTo>
                    <a:pt x="20908744" y="0"/>
                  </a:lnTo>
                  <a:lnTo>
                    <a:pt x="20908744" y="11665296"/>
                  </a:lnTo>
                  <a:lnTo>
                    <a:pt x="0" y="1166529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33350"/>
              <a:ext cx="20908745" cy="11798646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7055"/>
                </a:lnSpc>
              </a:pPr>
              <a:r>
                <a:rPr lang="en-US" sz="4799" b="1" spc="43">
                  <a:solidFill>
                    <a:srgbClr val="000000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AIM: </a:t>
              </a:r>
              <a:r>
                <a:rPr lang="en-US" sz="4799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improve software development efficiency through the implementation of agile methodologies in large-scale projects.</a:t>
              </a:r>
            </a:p>
            <a:p>
              <a:pPr algn="l">
                <a:lnSpc>
                  <a:spcPts val="7055"/>
                </a:lnSpc>
              </a:pPr>
              <a:r>
                <a:rPr lang="en-US" sz="4799" b="1" spc="44">
                  <a:solidFill>
                    <a:srgbClr val="000000"/>
                  </a:solidFill>
                  <a:latin typeface="TT Rounds Condensed Bold"/>
                  <a:ea typeface="TT Rounds Condensed Bold"/>
                  <a:cs typeface="TT Rounds Condensed Bold"/>
                  <a:sym typeface="TT Rounds Condensed Bold"/>
                </a:rPr>
                <a:t>Research Objectives:</a:t>
              </a:r>
            </a:p>
            <a:p>
              <a:pPr marL="868675" lvl="1" indent="-434337" algn="l">
                <a:lnSpc>
                  <a:spcPts val="7055"/>
                </a:lnSpc>
                <a:buFont typeface="Arial"/>
                <a:buChar char="•"/>
              </a:pPr>
              <a:r>
                <a:rPr lang="en-US" sz="4799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assess the challenges of scaling agile methodologies in large organizations.</a:t>
              </a:r>
            </a:p>
            <a:p>
              <a:pPr marL="868675" lvl="1" indent="-434337" algn="l">
                <a:lnSpc>
                  <a:spcPts val="7055"/>
                </a:lnSpc>
                <a:buFont typeface="Arial"/>
                <a:buChar char="•"/>
              </a:pPr>
              <a:r>
                <a:rPr lang="en-US" sz="4799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evaluate the effectiveness of existing agile practices for project management.</a:t>
              </a:r>
            </a:p>
            <a:p>
              <a:pPr marL="868675" lvl="1" indent="-434337" algn="l">
                <a:lnSpc>
                  <a:spcPts val="7055"/>
                </a:lnSpc>
                <a:buFont typeface="Arial"/>
                <a:buChar char="•"/>
              </a:pPr>
              <a:r>
                <a:rPr lang="en-US" sz="4799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propose modifications to agile frameworks for scalability in large teams.</a:t>
              </a:r>
            </a:p>
            <a:p>
              <a:pPr marL="868675" lvl="1" indent="-434337" algn="l">
                <a:lnSpc>
                  <a:spcPts val="7055"/>
                </a:lnSpc>
                <a:buFont typeface="Arial"/>
                <a:buChar char="•"/>
              </a:pPr>
              <a:r>
                <a:rPr lang="en-US" sz="4799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To validate the proposed framework through a case study analysis.</a:t>
              </a:r>
            </a:p>
            <a:p>
              <a:pPr marL="868675" lvl="1" indent="-434337" algn="l">
                <a:lnSpc>
                  <a:spcPts val="7055"/>
                </a:lnSpc>
              </a:pPr>
              <a:endParaRPr lang="en-US" sz="4799" spc="44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913099" y="9572626"/>
            <a:ext cx="1460501" cy="509588"/>
            <a:chOff x="0" y="0"/>
            <a:chExt cx="1947334" cy="67945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47334" cy="679450"/>
            </a:xfrm>
            <a:custGeom>
              <a:avLst/>
              <a:gdLst/>
              <a:ahLst/>
              <a:cxnLst/>
              <a:rect l="l" t="t" r="r" b="b"/>
              <a:pathLst>
                <a:path w="1947334" h="679450">
                  <a:moveTo>
                    <a:pt x="0" y="0"/>
                  </a:moveTo>
                  <a:lnTo>
                    <a:pt x="1947334" y="0"/>
                  </a:lnTo>
                  <a:lnTo>
                    <a:pt x="1947334" y="679450"/>
                  </a:lnTo>
                  <a:lnTo>
                    <a:pt x="0" y="6794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1947334" cy="698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898989"/>
                  </a:solidFill>
                  <a:latin typeface="Arimo"/>
                  <a:ea typeface="Arimo"/>
                  <a:cs typeface="Arimo"/>
                  <a:sym typeface="Arimo"/>
                </a:rPr>
                <a:t>21</a:t>
              </a:r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83096" y="1308207"/>
            <a:ext cx="12088617" cy="5354360"/>
            <a:chOff x="0" y="0"/>
            <a:chExt cx="91753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17535" cy="406400"/>
            </a:xfrm>
            <a:custGeom>
              <a:avLst/>
              <a:gdLst/>
              <a:ahLst/>
              <a:cxnLst/>
              <a:rect l="l" t="t" r="r" b="b"/>
              <a:pathLst>
                <a:path w="917535" h="406400">
                  <a:moveTo>
                    <a:pt x="714335" y="0"/>
                  </a:moveTo>
                  <a:cubicBezTo>
                    <a:pt x="826559" y="0"/>
                    <a:pt x="917535" y="90976"/>
                    <a:pt x="917535" y="203200"/>
                  </a:cubicBezTo>
                  <a:cubicBezTo>
                    <a:pt x="917535" y="315424"/>
                    <a:pt x="826559" y="406400"/>
                    <a:pt x="71433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B0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91753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0"/>
                </a:lnSpc>
              </a:pPr>
              <a:r>
                <a:rPr lang="en-US" sz="20000">
                  <a:solidFill>
                    <a:srgbClr val="000000"/>
                  </a:solidFill>
                  <a:latin typeface="Arimo"/>
                  <a:ea typeface="Arimo"/>
                  <a:cs typeface="Arimo"/>
                  <a:sym typeface="Arimo"/>
                </a:rPr>
                <a:t>Activity</a:t>
              </a:r>
            </a:p>
          </p:txBody>
        </p:sp>
      </p:grp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768851" y="184238"/>
            <a:ext cx="11144248" cy="14562628"/>
            <a:chOff x="0" y="0"/>
            <a:chExt cx="14858998" cy="1941683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858998" cy="19416838"/>
            </a:xfrm>
            <a:custGeom>
              <a:avLst/>
              <a:gdLst/>
              <a:ahLst/>
              <a:cxnLst/>
              <a:rect l="l" t="t" r="r" b="b"/>
              <a:pathLst>
                <a:path w="14858998" h="19416838">
                  <a:moveTo>
                    <a:pt x="0" y="0"/>
                  </a:moveTo>
                  <a:lnTo>
                    <a:pt x="14858998" y="0"/>
                  </a:lnTo>
                  <a:lnTo>
                    <a:pt x="14858998" y="19416838"/>
                  </a:lnTo>
                  <a:lnTo>
                    <a:pt x="0" y="1941683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0"/>
              <a:ext cx="14858998" cy="19416838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5759"/>
                </a:lnSpc>
              </a:pPr>
              <a:endParaRPr/>
            </a:p>
            <a:p>
              <a:pPr marL="1036320" lvl="1" indent="-518160" algn="l">
                <a:lnSpc>
                  <a:spcPts val="6767"/>
                </a:lnSpc>
                <a:buFont typeface="Arial"/>
                <a:buChar char="•"/>
              </a:pPr>
              <a:r>
                <a:rPr lang="en-US" sz="4800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Improving password strength through user education programs.</a:t>
              </a:r>
            </a:p>
            <a:p>
              <a:pPr algn="l">
                <a:lnSpc>
                  <a:spcPts val="6767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1036320" lvl="1" indent="-518160" algn="l">
                <a:lnSpc>
                  <a:spcPts val="5759"/>
                </a:lnSpc>
                <a:buFont typeface="Arial"/>
                <a:buChar char="•"/>
              </a:pPr>
              <a:r>
                <a:rPr lang="en-US" sz="4800" spc="43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Creating a mobile game to teach basic math skills to primary school students.</a:t>
              </a:r>
            </a:p>
            <a:p>
              <a:pPr algn="l">
                <a:lnSpc>
                  <a:spcPts val="5759"/>
                </a:lnSpc>
              </a:pPr>
              <a:endParaRPr lang="en-US" sz="4800" spc="43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1036320" lvl="1" indent="-518160" algn="l">
                <a:lnSpc>
                  <a:spcPts val="5759"/>
                </a:lnSpc>
                <a:buFont typeface="Arial"/>
                <a:buChar char="•"/>
              </a:pPr>
              <a:r>
                <a:rPr lang="en-US" sz="4800" spc="44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Analysing social media data to identify trends in online shopping behaviour.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913099" y="9572626"/>
            <a:ext cx="1460501" cy="509588"/>
            <a:chOff x="0" y="0"/>
            <a:chExt cx="1947334" cy="67945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47334" cy="679450"/>
            </a:xfrm>
            <a:custGeom>
              <a:avLst/>
              <a:gdLst/>
              <a:ahLst/>
              <a:cxnLst/>
              <a:rect l="l" t="t" r="r" b="b"/>
              <a:pathLst>
                <a:path w="1947334" h="679450">
                  <a:moveTo>
                    <a:pt x="0" y="0"/>
                  </a:moveTo>
                  <a:lnTo>
                    <a:pt x="1947334" y="0"/>
                  </a:lnTo>
                  <a:lnTo>
                    <a:pt x="1947334" y="679450"/>
                  </a:lnTo>
                  <a:lnTo>
                    <a:pt x="0" y="6794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1947334" cy="698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898989"/>
                  </a:solidFill>
                  <a:latin typeface="Arimo"/>
                  <a:ea typeface="Arimo"/>
                  <a:cs typeface="Arimo"/>
                  <a:sym typeface="Arimo"/>
                </a:rPr>
                <a:t>23</a:t>
              </a:r>
            </a:p>
          </p:txBody>
        </p:sp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13998" y="927778"/>
            <a:ext cx="11660007" cy="1191387"/>
            <a:chOff x="0" y="0"/>
            <a:chExt cx="15546676" cy="15885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1588516"/>
            </a:xfrm>
            <a:custGeom>
              <a:avLst/>
              <a:gdLst/>
              <a:ahLst/>
              <a:cxnLst/>
              <a:rect l="l" t="t" r="r" b="b"/>
              <a:pathLst>
                <a:path w="15546676" h="1588516">
                  <a:moveTo>
                    <a:pt x="0" y="0"/>
                  </a:moveTo>
                  <a:lnTo>
                    <a:pt x="15546676" y="0"/>
                  </a:lnTo>
                  <a:lnTo>
                    <a:pt x="15546676" y="1588516"/>
                  </a:lnTo>
                  <a:lnTo>
                    <a:pt x="0" y="158851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159804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Research hypothesis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60778" y="2119167"/>
            <a:ext cx="16698522" cy="7555854"/>
            <a:chOff x="0" y="0"/>
            <a:chExt cx="22264696" cy="1007447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2264695" cy="10074471"/>
            </a:xfrm>
            <a:custGeom>
              <a:avLst/>
              <a:gdLst/>
              <a:ahLst/>
              <a:cxnLst/>
              <a:rect l="l" t="t" r="r" b="b"/>
              <a:pathLst>
                <a:path w="22264695" h="10074471">
                  <a:moveTo>
                    <a:pt x="0" y="0"/>
                  </a:moveTo>
                  <a:lnTo>
                    <a:pt x="22264695" y="0"/>
                  </a:lnTo>
                  <a:lnTo>
                    <a:pt x="22264695" y="10074471"/>
                  </a:lnTo>
                  <a:lnTo>
                    <a:pt x="0" y="10074471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9525"/>
              <a:ext cx="22264696" cy="10083997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5301"/>
                </a:lnSpc>
              </a:pPr>
              <a:r>
                <a:rPr lang="en-US" sz="4417" spc="39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Scenario : to know if writing unit tests improves quality of the code.</a:t>
              </a:r>
            </a:p>
            <a:p>
              <a:pPr algn="l">
                <a:lnSpc>
                  <a:spcPts val="5301"/>
                </a:lnSpc>
              </a:pPr>
              <a:endParaRPr lang="en-US" sz="4417" spc="39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1907476" lvl="2" indent="-635826" algn="l">
                <a:lnSpc>
                  <a:spcPts val="5301"/>
                </a:lnSpc>
                <a:buAutoNum type="alphaLcPeriod"/>
              </a:pPr>
              <a:r>
                <a:rPr lang="en-US" sz="4417" spc="4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Null Hypothesis (H₀) : Writing unit code does  not improve the code quality</a:t>
              </a:r>
            </a:p>
            <a:p>
              <a:pPr marL="1907476" lvl="2" indent="-635826" algn="l">
                <a:lnSpc>
                  <a:spcPts val="5301"/>
                </a:lnSpc>
                <a:buAutoNum type="alphaLcPeriod"/>
              </a:pPr>
              <a:r>
                <a:rPr lang="en-US" sz="4417" spc="4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Alternative  Hypothesis (Ha) Writing unit code does improve the code quality</a:t>
              </a:r>
            </a:p>
            <a:p>
              <a:pPr marL="799457" lvl="1" indent="-399729" algn="l">
                <a:lnSpc>
                  <a:spcPts val="5301"/>
                </a:lnSpc>
                <a:buFont typeface="Arial"/>
                <a:buChar char="•"/>
              </a:pPr>
              <a:r>
                <a:rPr lang="en-US" sz="4417" spc="4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You would then specify the objectives necessary to test that hypothesis.</a:t>
              </a:r>
            </a:p>
            <a:p>
              <a:pPr marL="799457" lvl="1" indent="-399729" algn="l">
                <a:lnSpc>
                  <a:spcPts val="5301"/>
                </a:lnSpc>
                <a:buFont typeface="Arial"/>
                <a:buChar char="•"/>
              </a:pPr>
              <a:r>
                <a:rPr lang="en-US" sz="4417" spc="4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Independent variable : ?  Dependent variable :  ?</a:t>
              </a:r>
            </a:p>
            <a:p>
              <a:pPr marL="799457" lvl="1" indent="-399729" algn="l">
                <a:lnSpc>
                  <a:spcPts val="5301"/>
                </a:lnSpc>
              </a:pPr>
              <a:endParaRPr lang="en-US" sz="4417" spc="41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799457" lvl="1" indent="-399729" algn="l">
                <a:lnSpc>
                  <a:spcPts val="5301"/>
                </a:lnSpc>
              </a:pPr>
              <a:endParaRPr lang="en-US" sz="4417" spc="41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</p:txBody>
        </p:sp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313996" y="0"/>
            <a:ext cx="11660007" cy="1191387"/>
            <a:chOff x="0" y="0"/>
            <a:chExt cx="15546676" cy="158851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46676" cy="1588516"/>
            </a:xfrm>
            <a:custGeom>
              <a:avLst/>
              <a:gdLst/>
              <a:ahLst/>
              <a:cxnLst/>
              <a:rect l="l" t="t" r="r" b="b"/>
              <a:pathLst>
                <a:path w="15546676" h="1588516">
                  <a:moveTo>
                    <a:pt x="0" y="0"/>
                  </a:moveTo>
                  <a:lnTo>
                    <a:pt x="15546676" y="0"/>
                  </a:lnTo>
                  <a:lnTo>
                    <a:pt x="15546676" y="1588516"/>
                  </a:lnTo>
                  <a:lnTo>
                    <a:pt x="0" y="158851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5546676" cy="159804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920"/>
                </a:lnSpc>
              </a:pPr>
              <a:r>
                <a:rPr lang="en-US" sz="6600" spc="61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Research hypothesis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12165" y="595693"/>
            <a:ext cx="16663671" cy="9333888"/>
            <a:chOff x="0" y="0"/>
            <a:chExt cx="22218228" cy="1244518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2218227" cy="12445184"/>
            </a:xfrm>
            <a:custGeom>
              <a:avLst/>
              <a:gdLst/>
              <a:ahLst/>
              <a:cxnLst/>
              <a:rect l="l" t="t" r="r" b="b"/>
              <a:pathLst>
                <a:path w="22218227" h="12445184">
                  <a:moveTo>
                    <a:pt x="0" y="0"/>
                  </a:moveTo>
                  <a:lnTo>
                    <a:pt x="22218227" y="0"/>
                  </a:lnTo>
                  <a:lnTo>
                    <a:pt x="22218227" y="12445184"/>
                  </a:lnTo>
                  <a:lnTo>
                    <a:pt x="0" y="1244518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0"/>
              <a:ext cx="22218228" cy="1244518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4874"/>
                </a:lnSpc>
              </a:pPr>
              <a:endParaRPr/>
            </a:p>
            <a:p>
              <a:pPr marL="735209" lvl="1" indent="-367604" algn="l">
                <a:lnSpc>
                  <a:spcPts val="4874"/>
                </a:lnSpc>
                <a:buFont typeface="Arial"/>
                <a:buChar char="•"/>
              </a:pPr>
              <a:r>
                <a:rPr lang="en-US" sz="4062" spc="36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Scenario :  to know if enabling multi-factor authentication (MFA) reduces the likelihood of unauthorized access to user accounts.</a:t>
              </a:r>
            </a:p>
            <a:p>
              <a:pPr algn="l">
                <a:lnSpc>
                  <a:spcPts val="4874"/>
                </a:lnSpc>
              </a:pPr>
              <a:endParaRPr lang="en-US" sz="4062" spc="36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1516852" lvl="2" indent="-505617" algn="l">
                <a:lnSpc>
                  <a:spcPts val="4874"/>
                </a:lnSpc>
                <a:buFont typeface="Arial"/>
                <a:buChar char="⚬"/>
              </a:pPr>
              <a:r>
                <a:rPr lang="en-US" sz="4062" spc="36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Null Hypothesis (H₀) : Enabling multi-factor authentication does not reduce the likelihood of unauthorized access.</a:t>
              </a:r>
            </a:p>
            <a:p>
              <a:pPr algn="l">
                <a:lnSpc>
                  <a:spcPts val="4874"/>
                </a:lnSpc>
              </a:pPr>
              <a:endParaRPr lang="en-US" sz="4062" spc="36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1516852" lvl="2" indent="-505617" algn="l">
                <a:lnSpc>
                  <a:spcPts val="4874"/>
                </a:lnSpc>
                <a:buFont typeface="Arial"/>
                <a:buChar char="⚬"/>
              </a:pPr>
              <a:r>
                <a:rPr lang="en-US" sz="4062" spc="36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Alternative  Hypothesis (Ha) Enabling multi-factor authentication does reduce the likelihood of unauthorized access.</a:t>
              </a:r>
            </a:p>
            <a:p>
              <a:pPr algn="l">
                <a:lnSpc>
                  <a:spcPts val="4874"/>
                </a:lnSpc>
              </a:pPr>
              <a:endParaRPr lang="en-US" sz="4062" spc="36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735209" lvl="1" indent="-367604" algn="l">
                <a:lnSpc>
                  <a:spcPts val="4874"/>
                </a:lnSpc>
                <a:buFont typeface="Arial"/>
                <a:buChar char="•"/>
              </a:pPr>
              <a:r>
                <a:rPr lang="en-US" sz="4062" spc="38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You would then specify the objectives necessary to test that hypothesis.</a:t>
              </a:r>
            </a:p>
            <a:p>
              <a:pPr marL="735209" lvl="1" indent="-367604" algn="l">
                <a:lnSpc>
                  <a:spcPts val="4874"/>
                </a:lnSpc>
                <a:buFont typeface="Arial"/>
                <a:buChar char="•"/>
              </a:pPr>
              <a:r>
                <a:rPr lang="en-US" sz="4062" spc="38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Independent variable : ?   Or Dependent variable :  ?</a:t>
              </a:r>
            </a:p>
            <a:p>
              <a:pPr marL="735209" lvl="1" indent="-367604" algn="l">
                <a:lnSpc>
                  <a:spcPts val="4874"/>
                </a:lnSpc>
              </a:pPr>
              <a:endParaRPr lang="en-US" sz="4062" spc="38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735209" lvl="1" indent="-367604" algn="l">
                <a:lnSpc>
                  <a:spcPts val="4874"/>
                </a:lnSpc>
              </a:pPr>
              <a:endParaRPr lang="en-US" sz="4062" spc="38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971800" y="411957"/>
            <a:ext cx="12708777" cy="873891"/>
            <a:chOff x="0" y="0"/>
            <a:chExt cx="16945036" cy="116518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6945035" cy="1165188"/>
            </a:xfrm>
            <a:custGeom>
              <a:avLst/>
              <a:gdLst/>
              <a:ahLst/>
              <a:cxnLst/>
              <a:rect l="l" t="t" r="r" b="b"/>
              <a:pathLst>
                <a:path w="16945035" h="1165188">
                  <a:moveTo>
                    <a:pt x="0" y="0"/>
                  </a:moveTo>
                  <a:lnTo>
                    <a:pt x="16945035" y="0"/>
                  </a:lnTo>
                  <a:lnTo>
                    <a:pt x="16945035" y="1165188"/>
                  </a:lnTo>
                  <a:lnTo>
                    <a:pt x="0" y="116518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16945036" cy="11747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28"/>
                </a:lnSpc>
              </a:pPr>
              <a:r>
                <a:rPr lang="en-US" sz="5940" spc="55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Recommended Texts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971800" y="1500162"/>
            <a:ext cx="12344400" cy="8465403"/>
            <a:chOff x="0" y="0"/>
            <a:chExt cx="16459200" cy="1128720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6459200" cy="11287204"/>
            </a:xfrm>
            <a:custGeom>
              <a:avLst/>
              <a:gdLst/>
              <a:ahLst/>
              <a:cxnLst/>
              <a:rect l="l" t="t" r="r" b="b"/>
              <a:pathLst>
                <a:path w="16459200" h="11287204">
                  <a:moveTo>
                    <a:pt x="0" y="0"/>
                  </a:moveTo>
                  <a:lnTo>
                    <a:pt x="16459200" y="0"/>
                  </a:lnTo>
                  <a:lnTo>
                    <a:pt x="16459200" y="11287204"/>
                  </a:lnTo>
                  <a:lnTo>
                    <a:pt x="0" y="1128720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14300"/>
              <a:ext cx="16459200" cy="1140150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515779" lvl="1" indent="-257889" algn="l">
                <a:lnSpc>
                  <a:spcPts val="3933"/>
                </a:lnSpc>
                <a:buFont typeface="Arial"/>
                <a:buChar char="•"/>
              </a:pPr>
              <a:r>
                <a:rPr lang="en-US" sz="285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Hughes, B. (2019), 3rd edition Project management for IT-related projects, British computer society</a:t>
              </a:r>
            </a:p>
            <a:p>
              <a:pPr marL="1201579" lvl="2" indent="-400526" algn="l">
                <a:lnSpc>
                  <a:spcPts val="3933"/>
                </a:lnSpc>
                <a:buFont typeface="Arial"/>
                <a:buChar char="⚬"/>
              </a:pPr>
              <a:r>
                <a:rPr lang="en-US" sz="2850" u="sng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  <a:hlinkClick r:id="rId3" tooltip="https://librarysearch.uwtsd.ac.uk/permalink/44WHELF_UWTSD/11c0l68/alma9929887702421"/>
                </a:rPr>
                <a:t>Https://librarysearch.uwtsd.ac.uk/permalink/44WHELF_UWTSD/11c0l68/alma9929887702421</a:t>
              </a:r>
              <a:r>
                <a:rPr lang="en-US" sz="285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</a:p>
            <a:p>
              <a:pPr marL="515779" lvl="1" indent="-257889" algn="l">
                <a:lnSpc>
                  <a:spcPts val="3933"/>
                </a:lnSpc>
                <a:buFont typeface="Arial"/>
                <a:buChar char="•"/>
              </a:pPr>
              <a:r>
                <a:rPr lang="en-US" sz="285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Useful website:</a:t>
              </a:r>
            </a:p>
            <a:p>
              <a:pPr marL="1201579" lvl="2" indent="-400526" algn="l">
                <a:lnSpc>
                  <a:spcPts val="3933"/>
                </a:lnSpc>
                <a:buFont typeface="Arial"/>
                <a:buChar char="⚬"/>
              </a:pPr>
              <a:r>
                <a:rPr lang="en-US" sz="2850" u="sng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  <a:hlinkClick r:id="rId4" tooltip="http://www.semanticscholar.org/"/>
                </a:rPr>
                <a:t>www.semanticscholar.org</a:t>
              </a:r>
            </a:p>
            <a:p>
              <a:pPr marL="1201579" lvl="2" indent="-400526" algn="l">
                <a:lnSpc>
                  <a:spcPts val="3933"/>
                </a:lnSpc>
              </a:pPr>
              <a:endParaRPr lang="en-US" sz="2850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4" tooltip="http://www.semanticscholar.org/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913099" y="9572626"/>
            <a:ext cx="1460501" cy="509588"/>
            <a:chOff x="0" y="0"/>
            <a:chExt cx="1947334" cy="67945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947334" cy="679450"/>
            </a:xfrm>
            <a:custGeom>
              <a:avLst/>
              <a:gdLst/>
              <a:ahLst/>
              <a:cxnLst/>
              <a:rect l="l" t="t" r="r" b="b"/>
              <a:pathLst>
                <a:path w="1947334" h="679450">
                  <a:moveTo>
                    <a:pt x="0" y="0"/>
                  </a:moveTo>
                  <a:lnTo>
                    <a:pt x="1947334" y="0"/>
                  </a:lnTo>
                  <a:lnTo>
                    <a:pt x="1947334" y="679450"/>
                  </a:lnTo>
                  <a:lnTo>
                    <a:pt x="0" y="6794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1947334" cy="698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2160"/>
                </a:lnSpc>
              </a:pPr>
              <a:r>
                <a:rPr lang="en-US" sz="1800">
                  <a:solidFill>
                    <a:srgbClr val="898989"/>
                  </a:solidFill>
                  <a:latin typeface="Arimo"/>
                  <a:ea typeface="Arimo"/>
                  <a:cs typeface="Arimo"/>
                  <a:sym typeface="Arimo"/>
                </a:rPr>
                <a:t>30</a:t>
              </a:r>
            </a:p>
          </p:txBody>
        </p:sp>
      </p:grp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14400" y="411957"/>
            <a:ext cx="16459200" cy="1714500"/>
            <a:chOff x="0" y="0"/>
            <a:chExt cx="21945600" cy="2286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945600" cy="2286000"/>
            </a:xfrm>
            <a:custGeom>
              <a:avLst/>
              <a:gdLst/>
              <a:ahLst/>
              <a:cxnLst/>
              <a:rect l="l" t="t" r="r" b="b"/>
              <a:pathLst>
                <a:path w="21945600" h="2286000">
                  <a:moveTo>
                    <a:pt x="0" y="0"/>
                  </a:moveTo>
                  <a:lnTo>
                    <a:pt x="21945600" y="0"/>
                  </a:lnTo>
                  <a:lnTo>
                    <a:pt x="21945600" y="2286000"/>
                  </a:lnTo>
                  <a:lnTo>
                    <a:pt x="0" y="22860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21945600" cy="23050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200"/>
                </a:lnSpc>
              </a:pPr>
              <a:r>
                <a:rPr lang="en-US" sz="6000" spc="56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Other types of Research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56774" y="1903140"/>
            <a:ext cx="16220268" cy="6621018"/>
            <a:chOff x="0" y="0"/>
            <a:chExt cx="19526078" cy="797042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526078" cy="7970429"/>
            </a:xfrm>
            <a:custGeom>
              <a:avLst/>
              <a:gdLst/>
              <a:ahLst/>
              <a:cxnLst/>
              <a:rect l="l" t="t" r="r" b="b"/>
              <a:pathLst>
                <a:path w="19526078" h="7970429">
                  <a:moveTo>
                    <a:pt x="0" y="0"/>
                  </a:moveTo>
                  <a:lnTo>
                    <a:pt x="19526078" y="0"/>
                  </a:lnTo>
                  <a:lnTo>
                    <a:pt x="19526078" y="7970429"/>
                  </a:lnTo>
                  <a:lnTo>
                    <a:pt x="0" y="7970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9525"/>
              <a:ext cx="19526078" cy="7979954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760094" lvl="1" indent="-380047" algn="l">
                <a:lnSpc>
                  <a:spcPts val="5039"/>
                </a:lnSpc>
                <a:buFont typeface="Arial"/>
                <a:buChar char="•"/>
              </a:pPr>
              <a:r>
                <a:rPr lang="en-US" sz="4199" b="1" i="1" spc="37">
                  <a:solidFill>
                    <a:srgbClr val="000000"/>
                  </a:solidFill>
                  <a:latin typeface="TT Rounds Condensed Bold Italics"/>
                  <a:ea typeface="TT Rounds Condensed Bold Italics"/>
                  <a:cs typeface="TT Rounds Condensed Bold Italics"/>
                  <a:sym typeface="TT Rounds Condensed Bold Italics"/>
                </a:rPr>
                <a:t>Qualitative research </a:t>
              </a:r>
              <a:r>
                <a:rPr lang="en-US" sz="4199" spc="37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involves the collection of (soft) data that are open to interpretation, for example, people’s opinions which cannot be generalised in numerical terms.</a:t>
              </a:r>
            </a:p>
            <a:p>
              <a:pPr algn="l">
                <a:lnSpc>
                  <a:spcPts val="5039"/>
                </a:lnSpc>
              </a:pPr>
              <a:endParaRPr lang="en-US" sz="4199" spc="37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760094" lvl="1" indent="-380047" algn="l">
                <a:lnSpc>
                  <a:spcPts val="5039"/>
                </a:lnSpc>
                <a:buFont typeface="Arial"/>
                <a:buChar char="•"/>
              </a:pPr>
              <a:r>
                <a:rPr lang="en-US" sz="4199" b="1" i="1" spc="39">
                  <a:solidFill>
                    <a:srgbClr val="000000"/>
                  </a:solidFill>
                  <a:latin typeface="TT Rounds Condensed Bold Italics"/>
                  <a:ea typeface="TT Rounds Condensed Bold Italics"/>
                  <a:cs typeface="TT Rounds Condensed Bold Italics"/>
                  <a:sym typeface="TT Rounds Condensed Bold Italics"/>
                </a:rPr>
                <a:t>Quantitative research </a:t>
              </a:r>
              <a:r>
                <a:rPr lang="en-US" sz="4199" spc="39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– research that produces statistics (hard data)</a:t>
              </a:r>
            </a:p>
            <a:p>
              <a:pPr marL="760094" lvl="1" indent="-380047" algn="l">
                <a:lnSpc>
                  <a:spcPts val="5039"/>
                </a:lnSpc>
                <a:buFont typeface="Arial"/>
                <a:buChar char="•"/>
              </a:pPr>
              <a:r>
                <a:rPr lang="en-US" sz="4199" b="1" i="1" spc="37">
                  <a:solidFill>
                    <a:srgbClr val="000000"/>
                  </a:solidFill>
                  <a:latin typeface="TT Rounds Condensed Bold Italics"/>
                  <a:ea typeface="TT Rounds Condensed Bold Italics"/>
                  <a:cs typeface="TT Rounds Condensed Bold Italics"/>
                  <a:sym typeface="TT Rounds Condensed Bold Italics"/>
                </a:rPr>
                <a:t>Longitudinal research </a:t>
              </a:r>
              <a:r>
                <a:rPr lang="en-US" sz="4199" spc="37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extends over a substantial period of time and involves studying changes over time</a:t>
              </a:r>
            </a:p>
            <a:p>
              <a:pPr algn="l">
                <a:lnSpc>
                  <a:spcPts val="5279"/>
                </a:lnSpc>
              </a:pPr>
              <a:endParaRPr lang="en-US" sz="4199" spc="37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  <a:p>
              <a:pPr marL="760094" lvl="1" indent="-380047" algn="l">
                <a:lnSpc>
                  <a:spcPts val="5039"/>
                </a:lnSpc>
                <a:buFont typeface="Arial"/>
                <a:buChar char="•"/>
              </a:pPr>
              <a:r>
                <a:rPr lang="en-US" sz="4199" b="1" i="1" spc="39">
                  <a:solidFill>
                    <a:srgbClr val="000000"/>
                  </a:solidFill>
                  <a:latin typeface="TT Rounds Condensed Bold Italics"/>
                  <a:ea typeface="TT Rounds Condensed Bold Italics"/>
                  <a:cs typeface="TT Rounds Condensed Bold Italics"/>
                  <a:sym typeface="TT Rounds Condensed Bold Italics"/>
                </a:rPr>
                <a:t>Cross-sectional research </a:t>
              </a:r>
              <a:r>
                <a:rPr lang="en-US" sz="4199" spc="39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takes a 'snapshot' of a situation in time </a:t>
              </a:r>
            </a:p>
            <a:p>
              <a:pPr marL="760094" lvl="1" indent="-380047" algn="l">
                <a:lnSpc>
                  <a:spcPts val="5039"/>
                </a:lnSpc>
              </a:pPr>
              <a:endParaRPr lang="en-US" sz="4199" spc="39">
                <a:solidFill>
                  <a:srgbClr val="000000"/>
                </a:solidFill>
                <a:latin typeface="TT Rounds Condensed"/>
                <a:ea typeface="TT Rounds Condensed"/>
                <a:cs typeface="TT Rounds Condensed"/>
                <a:sym typeface="TT Rounds Condensed"/>
              </a:endParaRPr>
            </a:p>
          </p:txBody>
        </p: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367136" y="2983262"/>
            <a:ext cx="15544800" cy="2205037"/>
            <a:chOff x="0" y="0"/>
            <a:chExt cx="20726400" cy="29400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726400" cy="2940050"/>
            </a:xfrm>
            <a:custGeom>
              <a:avLst/>
              <a:gdLst/>
              <a:ahLst/>
              <a:cxnLst/>
              <a:rect l="l" t="t" r="r" b="b"/>
              <a:pathLst>
                <a:path w="20726400" h="2940050">
                  <a:moveTo>
                    <a:pt x="0" y="0"/>
                  </a:moveTo>
                  <a:lnTo>
                    <a:pt x="20726400" y="0"/>
                  </a:lnTo>
                  <a:lnTo>
                    <a:pt x="20726400" y="2940050"/>
                  </a:lnTo>
                  <a:lnTo>
                    <a:pt x="0" y="294005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0"/>
              <a:ext cx="20726400" cy="29400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640"/>
                </a:lnSpc>
              </a:pPr>
              <a:r>
                <a:rPr lang="en-US" sz="7200" spc="67">
                  <a:solidFill>
                    <a:srgbClr val="000000"/>
                  </a:solidFill>
                  <a:latin typeface="TT Rounds Condensed"/>
                  <a:ea typeface="TT Rounds Condensed"/>
                  <a:cs typeface="TT Rounds Condensed"/>
                  <a:sym typeface="TT Rounds Condensed"/>
                </a:rPr>
                <a:t>Any Questions?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1542</Words>
  <Application>Microsoft Office PowerPoint</Application>
  <PresentationFormat>Custom</PresentationFormat>
  <Paragraphs>251</Paragraphs>
  <Slides>39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51" baseType="lpstr">
      <vt:lpstr>Playpen Sans Bold</vt:lpstr>
      <vt:lpstr>Calibri</vt:lpstr>
      <vt:lpstr>TT Rounds Condensed Bold</vt:lpstr>
      <vt:lpstr>Arial Bold</vt:lpstr>
      <vt:lpstr>TT Rounds Condensed</vt:lpstr>
      <vt:lpstr>Comic Sans Bold</vt:lpstr>
      <vt:lpstr>TT Rounds Condensed Bold Italics</vt:lpstr>
      <vt:lpstr>Canva Sans</vt:lpstr>
      <vt:lpstr>Canva Sans Bold</vt:lpstr>
      <vt:lpstr>Arial</vt:lpstr>
      <vt:lpstr>Arimo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Design (1).pptx</dc:title>
  <cp:lastModifiedBy>Renuga Jayakumar</cp:lastModifiedBy>
  <cp:revision>2</cp:revision>
  <dcterms:created xsi:type="dcterms:W3CDTF">2006-08-16T00:00:00Z</dcterms:created>
  <dcterms:modified xsi:type="dcterms:W3CDTF">2025-02-09T10:37:47Z</dcterms:modified>
  <dc:identifier>DAGebRUZhSc</dc:identifier>
</cp:coreProperties>
</file>