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4" d="100"/>
          <a:sy n="74" d="100"/>
        </p:scale>
        <p:origin x="35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7476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sz="1200" dirty="0">
              <a:latin typeface="Arial"/>
            </a:endParaRP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36/bmj.320.7237.768" TargetMode="External"/><Relationship Id="rId13" Type="http://schemas.openxmlformats.org/officeDocument/2006/relationships/hyperlink" Target="https://www.who.int/publications/i/item/9789241516914" TargetMode="External"/><Relationship Id="rId3" Type="http://schemas.openxmlformats.org/officeDocument/2006/relationships/hyperlink" Target="https://cms.rajyasabha.nic.in/UploadedFiles/Debates/OfficialDebatesDatewise/Floor/244/F02.01.2018.pdf" TargetMode="External"/><Relationship Id="rId7" Type="http://schemas.openxmlformats.org/officeDocument/2006/relationships/hyperlink" Target="https://doi.org/10.1136/bmj.j3931" TargetMode="External"/><Relationship Id="rId12" Type="http://schemas.openxmlformats.org/officeDocument/2006/relationships/hyperlink" Target="https://indianexpress.com/article/india/uttar-pradesh-inquiry-blames-firm-for-disrupting-oxygen-supply-to-gorakhpur-hospital-4800766/" TargetMode="External"/><Relationship Id="rId2" Type="http://schemas.openxmlformats.org/officeDocument/2006/relationships/notesSlide" Target="../notesSlides/notesSlide10.xml"/><Relationship Id="rId16" Type="http://schemas.openxmlformats.org/officeDocument/2006/relationships/hyperlink" Target="https://www.who.int/publications/i/item/9789240101616" TargetMode="External"/><Relationship Id="rId1" Type="http://schemas.openxmlformats.org/officeDocument/2006/relationships/slideLayout" Target="../slideLayouts/slideLayout7.xml"/><Relationship Id="rId6" Type="http://schemas.openxmlformats.org/officeDocument/2006/relationships/hyperlink" Target="https://nhrc.nic.in/media/press-release/nhrc-notice-to-the-government-uttar-pradesh-over-tragic-deaths-several-children-in-brd-medical-college-gorakhpur-14-08-2017" TargetMode="External"/><Relationship Id="rId11" Type="http://schemas.openxmlformats.org/officeDocument/2006/relationships/hyperlink" Target="https://indianexpress.com/article/india/gorakhpur-hospital-tragedy-hospital-oxygen-dept-had-warned-authorities-about-shortage-4793259/" TargetMode="External"/><Relationship Id="rId5" Type="http://schemas.openxmlformats.org/officeDocument/2006/relationships/hyperlink" Target="https://qps.nhsrcindia.org/sites/default/files/2024-05/National%20Quality%20Assurance%20Standards%202024%20_revised.pdf" TargetMode="External"/><Relationship Id="rId15" Type="http://schemas.openxmlformats.org/officeDocument/2006/relationships/hyperlink" Target="https://www.who.int/publications/i/item/9789240032705" TargetMode="External"/><Relationship Id="rId10" Type="http://schemas.openxmlformats.org/officeDocument/2006/relationships/hyperlink" Target="https://indianexpress.com/article/india/gorakhpur-hospital-deaths-yogi-adityanath-brd-medical-college-uttar-pradesh-encephalitis-oxygen-firm-warned-it-would-cut-supply-4794370/" TargetMode="External"/><Relationship Id="rId4" Type="http://schemas.openxmlformats.org/officeDocument/2006/relationships/hyperlink" Target="https://www.nhm.gov.in/images/pdf/guidelines/iphs/iphs-revised-guidlines-2022/01-SDH_DH_IPHS_Guidelines-2022.pdf" TargetMode="External"/><Relationship Id="rId9" Type="http://schemas.openxmlformats.org/officeDocument/2006/relationships/hyperlink" Target="https://www.cnn.com/2017/08/16/health/india-oxygen-children-dead" TargetMode="External"/><Relationship Id="rId14" Type="http://schemas.openxmlformats.org/officeDocument/2006/relationships/hyperlink" Target="https://www.who.int/publications/i/item/97892400103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495300" y="3464718"/>
            <a:ext cx="6810375" cy="903833"/>
          </a:xfrm>
          <a:prstGeom prst="roundRect">
            <a:avLst>
              <a:gd name="adj" fmla="val 3161"/>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95300" y="4359026"/>
            <a:ext cx="68103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495300" y="3464718"/>
            <a:ext cx="68103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495300" y="3464718"/>
            <a:ext cx="38100" cy="903833"/>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296150" y="3464718"/>
            <a:ext cx="9525" cy="903833"/>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image.png"/>
          <p:cNvPicPr>
            <a:picLocks noChangeAspect="1"/>
          </p:cNvPicPr>
          <p:nvPr/>
        </p:nvPicPr>
        <p:blipFill>
          <a:blip r:embed="rId3"/>
          <a:stretch>
            <a:fillRect/>
          </a:stretch>
        </p:blipFill>
        <p:spPr>
          <a:xfrm>
            <a:off x="7686675" y="465236"/>
            <a:ext cx="4086225" cy="5441751"/>
          </a:xfrm>
          <a:prstGeom prst="rect">
            <a:avLst/>
          </a:prstGeom>
        </p:spPr>
      </p:pic>
      <p:pic>
        <p:nvPicPr>
          <p:cNvPr id="11" name="Picture 10" descr="image.png"/>
          <p:cNvPicPr>
            <a:picLocks noChangeAspect="1"/>
          </p:cNvPicPr>
          <p:nvPr/>
        </p:nvPicPr>
        <p:blipFill>
          <a:blip r:embed="rId4"/>
          <a:stretch>
            <a:fillRect/>
          </a:stretch>
        </p:blipFill>
        <p:spPr>
          <a:xfrm>
            <a:off x="7696200" y="474761"/>
            <a:ext cx="4067175" cy="5422701"/>
          </a:xfrm>
          <a:prstGeom prst="rect">
            <a:avLst/>
          </a:prstGeom>
        </p:spPr>
      </p:pic>
      <p:sp>
        <p:nvSpPr>
          <p:cNvPr id="13" name="TextBox 12"/>
          <p:cNvSpPr txBox="1"/>
          <p:nvPr/>
        </p:nvSpPr>
        <p:spPr>
          <a:xfrm>
            <a:off x="495300" y="628650"/>
            <a:ext cx="7250906" cy="749808"/>
          </a:xfrm>
          <a:prstGeom prst="rect">
            <a:avLst/>
          </a:prstGeom>
          <a:noFill/>
        </p:spPr>
        <p:txBody>
          <a:bodyPr wrap="square" lIns="0" tIns="0" rIns="0" bIns="0" anchor="t">
            <a:spAutoFit/>
          </a:bodyPr>
          <a:lstStyle/>
          <a:p>
            <a:pPr algn="l">
              <a:lnSpc>
                <a:spcPts val="2700"/>
              </a:lnSpc>
            </a:pPr>
            <a:r>
              <a:rPr sz="2400" b="1" i="0" u="none">
                <a:solidFill>
                  <a:srgbClr val="0F172A"/>
                </a:solidFill>
                <a:latin typeface="Times New Roman"/>
              </a:rPr>
              <a:t>THE BABA RAGHAV DAS (BRD) MEDICAL COLLEGE OXYGEN SUPPLY CRISIS</a:t>
            </a:r>
          </a:p>
        </p:txBody>
      </p:sp>
      <p:sp>
        <p:nvSpPr>
          <p:cNvPr id="14" name="TextBox 13"/>
          <p:cNvSpPr txBox="1"/>
          <p:nvPr/>
        </p:nvSpPr>
        <p:spPr>
          <a:xfrm>
            <a:off x="495300" y="1390650"/>
            <a:ext cx="8938617" cy="219075"/>
          </a:xfrm>
          <a:prstGeom prst="rect">
            <a:avLst/>
          </a:prstGeom>
          <a:noFill/>
        </p:spPr>
        <p:txBody>
          <a:bodyPr wrap="square" lIns="0" tIns="0" rIns="0" bIns="0" anchor="t">
            <a:spAutoFit/>
          </a:bodyPr>
          <a:lstStyle/>
          <a:p>
            <a:pPr algn="l"/>
            <a:r>
              <a:rPr sz="1600" b="1" i="0" u="none">
                <a:solidFill>
                  <a:srgbClr val="334155"/>
                </a:solidFill>
                <a:latin typeface="Times New Roman"/>
              </a:rPr>
              <a:t>Gorakhpur, Uttar Pradesh (2017)</a:t>
            </a:r>
          </a:p>
        </p:txBody>
      </p:sp>
      <p:sp>
        <p:nvSpPr>
          <p:cNvPr id="15" name="TextBox 14"/>
          <p:cNvSpPr txBox="1"/>
          <p:nvPr/>
        </p:nvSpPr>
        <p:spPr>
          <a:xfrm>
            <a:off x="495300" y="1724025"/>
            <a:ext cx="6000750" cy="493776"/>
          </a:xfrm>
          <a:prstGeom prst="rect">
            <a:avLst/>
          </a:prstGeom>
          <a:noFill/>
        </p:spPr>
        <p:txBody>
          <a:bodyPr wrap="square" lIns="0" tIns="0" rIns="0" bIns="0" anchor="t">
            <a:spAutoFit/>
          </a:bodyPr>
          <a:lstStyle/>
          <a:p>
            <a:pPr algn="l">
              <a:lnSpc>
                <a:spcPts val="1518"/>
              </a:lnSpc>
            </a:pPr>
            <a:r>
              <a:rPr sz="1250" b="0" i="1" u="none">
                <a:solidFill>
                  <a:srgbClr val="334155"/>
                </a:solidFill>
                <a:latin typeface="Times New Roman"/>
              </a:rPr>
              <a:t>A Critical Analysis of Paediatric Patient Safety, Hospital Governance, Procurement Failures and Quality Assurance</a:t>
            </a:r>
          </a:p>
        </p:txBody>
      </p:sp>
      <p:sp>
        <p:nvSpPr>
          <p:cNvPr id="16" name="TextBox 15"/>
          <p:cNvSpPr txBox="1"/>
          <p:nvPr/>
        </p:nvSpPr>
        <p:spPr>
          <a:xfrm>
            <a:off x="685800" y="3588543"/>
            <a:ext cx="8072437" cy="178832"/>
          </a:xfrm>
          <a:prstGeom prst="rect">
            <a:avLst/>
          </a:prstGeom>
          <a:noFill/>
        </p:spPr>
        <p:txBody>
          <a:bodyPr wrap="square" lIns="0" tIns="0" rIns="0" bIns="0" anchor="t">
            <a:spAutoFit/>
          </a:bodyPr>
          <a:lstStyle/>
          <a:p>
            <a:pPr algn="l">
              <a:lnSpc>
                <a:spcPts val="1522"/>
              </a:lnSpc>
            </a:pPr>
            <a:r>
              <a:rPr sz="1150" b="1" i="0" u="none" dirty="0">
                <a:solidFill>
                  <a:srgbClr val="1E293B"/>
                </a:solidFill>
                <a:latin typeface="Times New Roman"/>
              </a:rPr>
              <a:t>Student name:</a:t>
            </a:r>
            <a:r>
              <a:rPr sz="1150" b="0" i="0" u="none" dirty="0">
                <a:solidFill>
                  <a:srgbClr val="1E293B"/>
                </a:solidFill>
                <a:latin typeface="Times New Roman"/>
              </a:rPr>
              <a:t> </a:t>
            </a:r>
            <a:r>
              <a:rPr lang="en-US" sz="1150" b="0" i="0" u="none" dirty="0">
                <a:solidFill>
                  <a:srgbClr val="1E293B"/>
                </a:solidFill>
                <a:latin typeface="Times New Roman"/>
              </a:rPr>
              <a:t>GEETHA MARIMUTHU </a:t>
            </a:r>
            <a:r>
              <a:rPr sz="1150" b="0" i="0" u="none" dirty="0">
                <a:solidFill>
                  <a:srgbClr val="1E293B"/>
                </a:solidFill>
                <a:latin typeface="Times New Roman"/>
              </a:rPr>
              <a:t> |  </a:t>
            </a:r>
            <a:r>
              <a:rPr sz="1150" b="1" i="0" u="none" dirty="0">
                <a:solidFill>
                  <a:srgbClr val="1E293B"/>
                </a:solidFill>
                <a:latin typeface="Times New Roman"/>
              </a:rPr>
              <a:t>Student ID:</a:t>
            </a:r>
            <a:r>
              <a:rPr sz="1150" b="0" i="0" u="none" dirty="0">
                <a:solidFill>
                  <a:srgbClr val="1E293B"/>
                </a:solidFill>
                <a:latin typeface="Times New Roman"/>
              </a:rPr>
              <a:t> </a:t>
            </a:r>
            <a:r>
              <a:rPr lang="en-US" sz="1150" b="0" i="0" u="none" dirty="0">
                <a:solidFill>
                  <a:srgbClr val="1E293B"/>
                </a:solidFill>
                <a:latin typeface="Times New Roman"/>
              </a:rPr>
              <a:t>2528691</a:t>
            </a:r>
            <a:endParaRPr sz="1150" b="0" i="0" u="none" dirty="0">
              <a:solidFill>
                <a:srgbClr val="1E293B"/>
              </a:solidFill>
              <a:latin typeface="Times New Roman"/>
            </a:endParaRPr>
          </a:p>
        </p:txBody>
      </p:sp>
      <p:sp>
        <p:nvSpPr>
          <p:cNvPr id="17" name="TextBox 16"/>
          <p:cNvSpPr txBox="1"/>
          <p:nvPr/>
        </p:nvSpPr>
        <p:spPr>
          <a:xfrm>
            <a:off x="685800" y="3819971"/>
            <a:ext cx="8072437" cy="210312"/>
          </a:xfrm>
          <a:prstGeom prst="rect">
            <a:avLst/>
          </a:prstGeom>
          <a:noFill/>
        </p:spPr>
        <p:txBody>
          <a:bodyPr wrap="square" lIns="0" tIns="0" rIns="0" bIns="0" anchor="t">
            <a:spAutoFit/>
          </a:bodyPr>
          <a:lstStyle/>
          <a:p>
            <a:pPr algn="l">
              <a:lnSpc>
                <a:spcPts val="1522"/>
              </a:lnSpc>
            </a:pPr>
            <a:r>
              <a:rPr sz="1150" b="1" i="0" u="none">
                <a:solidFill>
                  <a:srgbClr val="1E293B"/>
                </a:solidFill>
                <a:latin typeface="Times New Roman"/>
              </a:rPr>
              <a:t>Module:</a:t>
            </a:r>
            <a:r>
              <a:rPr sz="1150" b="0" i="0" u="none">
                <a:solidFill>
                  <a:srgbClr val="1E293B"/>
                </a:solidFill>
                <a:latin typeface="Times New Roman"/>
              </a:rPr>
              <a:t> LCHS7006 - Quality Assurance and Service Improvements</a:t>
            </a:r>
          </a:p>
        </p:txBody>
      </p:sp>
      <p:sp>
        <p:nvSpPr>
          <p:cNvPr id="18" name="TextBox 17"/>
          <p:cNvSpPr txBox="1"/>
          <p:nvPr/>
        </p:nvSpPr>
        <p:spPr>
          <a:xfrm>
            <a:off x="685800" y="4051399"/>
            <a:ext cx="8072437" cy="210312"/>
          </a:xfrm>
          <a:prstGeom prst="rect">
            <a:avLst/>
          </a:prstGeom>
          <a:noFill/>
        </p:spPr>
        <p:txBody>
          <a:bodyPr wrap="square" lIns="0" tIns="0" rIns="0" bIns="0" anchor="t">
            <a:spAutoFit/>
          </a:bodyPr>
          <a:lstStyle/>
          <a:p>
            <a:pPr algn="l">
              <a:lnSpc>
                <a:spcPts val="1522"/>
              </a:lnSpc>
            </a:pPr>
            <a:r>
              <a:rPr sz="1150" b="1" i="0" u="none">
                <a:solidFill>
                  <a:srgbClr val="1E293B"/>
                </a:solidFill>
                <a:latin typeface="Times New Roman"/>
              </a:rPr>
              <a:t>Lecturer:</a:t>
            </a:r>
            <a:r>
              <a:rPr sz="1150" b="0" i="0" u="none">
                <a:solidFill>
                  <a:srgbClr val="1E293B"/>
                </a:solidFill>
                <a:latin typeface="Times New Roman"/>
              </a:rPr>
              <a:t> Dr Fahad Khan  |  </a:t>
            </a:r>
            <a:r>
              <a:rPr sz="1150" b="1" i="0" u="none">
                <a:solidFill>
                  <a:srgbClr val="1E293B"/>
                </a:solidFill>
                <a:latin typeface="Times New Roman"/>
              </a:rPr>
              <a:t>Presentation date:</a:t>
            </a:r>
            <a:r>
              <a:rPr sz="1150" b="0" i="0" u="none">
                <a:solidFill>
                  <a:srgbClr val="1E293B"/>
                </a:solidFill>
                <a:latin typeface="Times New Roman"/>
              </a:rPr>
              <a:t> 19 October 2026</a:t>
            </a:r>
          </a:p>
        </p:txBody>
      </p:sp>
      <p:sp>
        <p:nvSpPr>
          <p:cNvPr id="19" name="TextBox 18"/>
          <p:cNvSpPr txBox="1"/>
          <p:nvPr/>
        </p:nvSpPr>
        <p:spPr>
          <a:xfrm>
            <a:off x="495300" y="5666333"/>
            <a:ext cx="6905625" cy="365760"/>
          </a:xfrm>
          <a:prstGeom prst="rect">
            <a:avLst/>
          </a:prstGeom>
          <a:noFill/>
        </p:spPr>
        <p:txBody>
          <a:bodyPr wrap="square" lIns="0" tIns="0" rIns="0" bIns="0" anchor="t">
            <a:spAutoFit/>
          </a:bodyPr>
          <a:lstStyle/>
          <a:p>
            <a:pPr algn="l">
              <a:lnSpc>
                <a:spcPts val="1316"/>
              </a:lnSpc>
            </a:pPr>
            <a:r>
              <a:rPr sz="1050" b="1" i="0" u="none">
                <a:solidFill>
                  <a:srgbClr val="475569"/>
                </a:solidFill>
                <a:latin typeface="Times New Roman"/>
              </a:rPr>
              <a:t>Case framing:</a:t>
            </a:r>
            <a:r>
              <a:rPr sz="1050" b="0" i="0" u="none">
                <a:solidFill>
                  <a:srgbClr val="475569"/>
                </a:solidFill>
                <a:latin typeface="Times New Roman"/>
              </a:rPr>
              <a:t> reported oxygen supply interruption and wider questions about system safeguards (National Human Rights Commission [NHRC], 2017; Pulla, 2017).</a:t>
            </a:r>
          </a:p>
        </p:txBody>
      </p:sp>
      <p:sp>
        <p:nvSpPr>
          <p:cNvPr id="20" name="TextBox 19"/>
          <p:cNvSpPr txBox="1"/>
          <p:nvPr/>
        </p:nvSpPr>
        <p:spPr>
          <a:xfrm>
            <a:off x="495300" y="6038701"/>
            <a:ext cx="8512968" cy="142875"/>
          </a:xfrm>
          <a:prstGeom prst="rect">
            <a:avLst/>
          </a:prstGeom>
          <a:noFill/>
        </p:spPr>
        <p:txBody>
          <a:bodyPr wrap="square" lIns="0" tIns="0" rIns="0" bIns="0" anchor="t">
            <a:spAutoFit/>
          </a:bodyPr>
          <a:lstStyle/>
          <a:p>
            <a:pPr algn="l"/>
            <a:r>
              <a:rPr sz="950" b="0" i="0" u="none">
                <a:solidFill>
                  <a:srgbClr val="64748B"/>
                </a:solidFill>
                <a:latin typeface="Times New Roman"/>
              </a:rPr>
              <a:t>Photo source: CNN (2017) - https://www.cnn.com/2017/08/16/health/india-oxygen-children-dead</a:t>
            </a:r>
          </a:p>
        </p:txBody>
      </p:sp>
      <p:sp>
        <p:nvSpPr>
          <p:cNvPr id="21" name="TextBox 20"/>
          <p:cNvSpPr txBox="1"/>
          <p:nvPr/>
        </p:nvSpPr>
        <p:spPr>
          <a:xfrm>
            <a:off x="838200" y="381000"/>
            <a:ext cx="4607532" cy="152400"/>
          </a:xfrm>
          <a:prstGeom prst="rect">
            <a:avLst/>
          </a:prstGeom>
          <a:noFill/>
        </p:spPr>
        <p:txBody>
          <a:bodyPr wrap="square" lIns="0" tIns="0" rIns="0" bIns="0" anchor="t">
            <a:spAutoFit/>
          </a:bodyPr>
          <a:lstStyle/>
          <a:p>
            <a:pPr algn="l"/>
            <a:r>
              <a:rPr sz="1025" b="1" i="0" u="none">
                <a:solidFill>
                  <a:srgbClr val="B91C1C"/>
                </a:solidFill>
                <a:latin typeface="Times New Roman"/>
              </a:rPr>
              <a:t>CLINICAL QUALITY &amp; GOVERNANCE CASE ANALYSIS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63722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381000" y="171450"/>
            <a:ext cx="6219229" cy="5915025"/>
          </a:xfrm>
          <a:prstGeom prst="roundRect">
            <a:avLst>
              <a:gd name="adj" fmla="val 966"/>
            </a:avLst>
          </a:prstGeom>
          <a:solidFill>
            <a:schemeClr val="accent6">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chemeClr val="tx1"/>
              </a:solidFill>
            </a:endParaRPr>
          </a:p>
        </p:txBody>
      </p:sp>
      <p:sp>
        <p:nvSpPr>
          <p:cNvPr id="6" name="Rectangle 5"/>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image.png"/>
          <p:cNvPicPr>
            <a:picLocks noChangeAspect="1"/>
          </p:cNvPicPr>
          <p:nvPr/>
        </p:nvPicPr>
        <p:blipFill>
          <a:blip r:embed="rId3"/>
          <a:stretch>
            <a:fillRect/>
          </a:stretch>
        </p:blipFill>
        <p:spPr>
          <a:xfrm>
            <a:off x="6866929" y="1628775"/>
            <a:ext cx="4944070" cy="3619500"/>
          </a:xfrm>
          <a:prstGeom prst="rect">
            <a:avLst/>
          </a:prstGeom>
        </p:spPr>
      </p:pic>
      <p:sp>
        <p:nvSpPr>
          <p:cNvPr id="10" name="TextBox 9"/>
          <p:cNvSpPr txBox="1"/>
          <p:nvPr/>
        </p:nvSpPr>
        <p:spPr>
          <a:xfrm>
            <a:off x="5630912" y="5972175"/>
            <a:ext cx="6180087" cy="114300"/>
          </a:xfrm>
          <a:prstGeom prst="rect">
            <a:avLst/>
          </a:prstGeom>
          <a:noFill/>
        </p:spPr>
        <p:txBody>
          <a:bodyPr wrap="none" lIns="0" tIns="0" rIns="0" bIns="0" anchor="t">
            <a:spAutoFit/>
          </a:bodyPr>
          <a:lstStyle/>
          <a:p>
            <a:pPr algn="r"/>
            <a:r>
              <a:rPr sz="862" b="0" i="0" u="none" dirty="0">
                <a:solidFill>
                  <a:srgbClr val="64748B"/>
                </a:solidFill>
                <a:latin typeface="Times New Roman"/>
              </a:rPr>
              <a:t>Photo source: CNN (2017) - https://www.cnn.com/2017/08/16/health/india-oxygen-children-dead</a:t>
            </a:r>
          </a:p>
        </p:txBody>
      </p:sp>
      <p:sp>
        <p:nvSpPr>
          <p:cNvPr id="11" name="TextBox 10"/>
          <p:cNvSpPr txBox="1"/>
          <p:nvPr/>
        </p:nvSpPr>
        <p:spPr>
          <a:xfrm>
            <a:off x="647700" y="495146"/>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Title Slide</a:t>
            </a:r>
          </a:p>
        </p:txBody>
      </p:sp>
      <p:sp>
        <p:nvSpPr>
          <p:cNvPr id="12" name="TextBox 11"/>
          <p:cNvSpPr txBox="1"/>
          <p:nvPr/>
        </p:nvSpPr>
        <p:spPr>
          <a:xfrm>
            <a:off x="647700" y="879194"/>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Content Table</a:t>
            </a:r>
          </a:p>
        </p:txBody>
      </p:sp>
      <p:sp>
        <p:nvSpPr>
          <p:cNvPr id="13" name="TextBox 12"/>
          <p:cNvSpPr txBox="1"/>
          <p:nvPr/>
        </p:nvSpPr>
        <p:spPr>
          <a:xfrm>
            <a:off x="647700" y="1263242"/>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BRD Medical College Oxygen Supply Crisis Case Study</a:t>
            </a:r>
          </a:p>
        </p:txBody>
      </p:sp>
      <p:sp>
        <p:nvSpPr>
          <p:cNvPr id="14" name="TextBox 13"/>
          <p:cNvSpPr txBox="1"/>
          <p:nvPr/>
        </p:nvSpPr>
        <p:spPr>
          <a:xfrm>
            <a:off x="647700" y="1647290"/>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Overview of the BRD Medical College Oxygen Supply Crisis</a:t>
            </a:r>
          </a:p>
        </p:txBody>
      </p:sp>
      <p:sp>
        <p:nvSpPr>
          <p:cNvPr id="15" name="TextBox 14"/>
          <p:cNvSpPr txBox="1"/>
          <p:nvPr/>
        </p:nvSpPr>
        <p:spPr>
          <a:xfrm>
            <a:off x="647700" y="2018993"/>
            <a:ext cx="5781079" cy="378565"/>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Swiss Cheese Model: Systemic Failure in the BRD Medical College Oxygen Supply Crisis</a:t>
            </a:r>
          </a:p>
        </p:txBody>
      </p:sp>
      <p:sp>
        <p:nvSpPr>
          <p:cNvPr id="16" name="TextBox 15"/>
          <p:cNvSpPr txBox="1"/>
          <p:nvPr/>
        </p:nvSpPr>
        <p:spPr>
          <a:xfrm>
            <a:off x="647700" y="2579978"/>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Application of the Swiss Cheese Model</a:t>
            </a:r>
          </a:p>
        </p:txBody>
      </p:sp>
      <p:sp>
        <p:nvSpPr>
          <p:cNvPr id="17" name="TextBox 16"/>
          <p:cNvSpPr txBox="1"/>
          <p:nvPr/>
        </p:nvSpPr>
        <p:spPr>
          <a:xfrm>
            <a:off x="647700" y="2964026"/>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The Benchmarking Gap: National Standards Unmet</a:t>
            </a:r>
          </a:p>
        </p:txBody>
      </p:sp>
      <p:sp>
        <p:nvSpPr>
          <p:cNvPr id="18" name="TextBox 17"/>
          <p:cNvSpPr txBox="1"/>
          <p:nvPr/>
        </p:nvSpPr>
        <p:spPr>
          <a:xfrm>
            <a:off x="647700" y="3348074"/>
            <a:ext cx="7107287" cy="189283"/>
          </a:xfrm>
          <a:prstGeom prst="rect">
            <a:avLst/>
          </a:prstGeom>
          <a:noFill/>
        </p:spPr>
        <p:txBody>
          <a:bodyPr wrap="square" lIns="0" tIns="0" rIns="0" bIns="0" anchor="ctr">
            <a:spAutoFit/>
          </a:bodyPr>
          <a:lstStyle/>
          <a:p>
            <a:pPr algn="l"/>
            <a:r>
              <a:rPr sz="850" b="0" i="0" u="none" dirty="0">
                <a:latin typeface="Times New Roman"/>
              </a:rPr>
              <a:t>● </a:t>
            </a:r>
            <a:r>
              <a:rPr sz="1230" b="1" i="0" u="none" dirty="0">
                <a:latin typeface="Times New Roman"/>
              </a:rPr>
              <a:t>Component 2 - The Report</a:t>
            </a:r>
          </a:p>
        </p:txBody>
      </p:sp>
      <p:sp>
        <p:nvSpPr>
          <p:cNvPr id="19" name="TextBox 18"/>
          <p:cNvSpPr txBox="1"/>
          <p:nvPr/>
        </p:nvSpPr>
        <p:spPr>
          <a:xfrm>
            <a:off x="647700" y="3732122"/>
            <a:ext cx="7107287" cy="189283"/>
          </a:xfrm>
          <a:prstGeom prst="rect">
            <a:avLst/>
          </a:prstGeom>
          <a:noFill/>
        </p:spPr>
        <p:txBody>
          <a:bodyPr wrap="square" lIns="0" tIns="0" rIns="0" bIns="0" anchor="ctr">
            <a:spAutoFit/>
          </a:bodyPr>
          <a:lstStyle/>
          <a:p>
            <a:pPr algn="l"/>
            <a:r>
              <a:rPr sz="850" b="0" i="0" u="none">
                <a:latin typeface="Times New Roman"/>
              </a:rPr>
              <a:t>● </a:t>
            </a:r>
            <a:r>
              <a:rPr sz="1230" b="1" i="0" u="none">
                <a:latin typeface="Times New Roman"/>
              </a:rPr>
              <a:t>Acronyms &amp; Jargons</a:t>
            </a:r>
          </a:p>
        </p:txBody>
      </p:sp>
      <p:sp>
        <p:nvSpPr>
          <p:cNvPr id="20" name="TextBox 19"/>
          <p:cNvSpPr txBox="1"/>
          <p:nvPr/>
        </p:nvSpPr>
        <p:spPr>
          <a:xfrm>
            <a:off x="647700" y="4116170"/>
            <a:ext cx="7107287" cy="189283"/>
          </a:xfrm>
          <a:prstGeom prst="rect">
            <a:avLst/>
          </a:prstGeom>
          <a:noFill/>
        </p:spPr>
        <p:txBody>
          <a:bodyPr wrap="square" lIns="0" tIns="0" rIns="0" bIns="0" anchor="ctr">
            <a:spAutoFit/>
          </a:bodyPr>
          <a:lstStyle/>
          <a:p>
            <a:pPr algn="l"/>
            <a:r>
              <a:rPr sz="850" b="0" i="0" u="none" dirty="0">
                <a:latin typeface="Times New Roman"/>
              </a:rPr>
              <a:t>● </a:t>
            </a:r>
            <a:r>
              <a:rPr sz="1230" b="1" i="0" u="none" dirty="0">
                <a:latin typeface="Times New Roman"/>
              </a:rPr>
              <a:t>The Reference List</a:t>
            </a:r>
          </a:p>
        </p:txBody>
      </p:sp>
      <p:sp>
        <p:nvSpPr>
          <p:cNvPr id="21" name="TextBox 20"/>
          <p:cNvSpPr txBox="1"/>
          <p:nvPr/>
        </p:nvSpPr>
        <p:spPr>
          <a:xfrm>
            <a:off x="5321907" y="285750"/>
            <a:ext cx="6489092" cy="457200"/>
          </a:xfrm>
          <a:prstGeom prst="rect">
            <a:avLst/>
          </a:prstGeom>
          <a:noFill/>
        </p:spPr>
        <p:txBody>
          <a:bodyPr wrap="square" lIns="0" tIns="0" rIns="0" bIns="0" anchor="t">
            <a:spAutoFit/>
          </a:bodyPr>
          <a:lstStyle/>
          <a:p>
            <a:pPr algn="r"/>
            <a:r>
              <a:rPr sz="3300" b="1" i="0" u="none">
                <a:solidFill>
                  <a:srgbClr val="1E293B"/>
                </a:solidFill>
                <a:latin typeface="Times New Roman"/>
              </a:rPr>
              <a:t>Content Table</a:t>
            </a:r>
          </a:p>
        </p:txBody>
      </p:sp>
      <p:sp>
        <p:nvSpPr>
          <p:cNvPr id="22" name="TextBox 21"/>
          <p:cNvSpPr txBox="1"/>
          <p:nvPr/>
        </p:nvSpPr>
        <p:spPr>
          <a:xfrm>
            <a:off x="5630912" y="781050"/>
            <a:ext cx="6180087" cy="161925"/>
          </a:xfrm>
          <a:prstGeom prst="rect">
            <a:avLst/>
          </a:prstGeom>
          <a:noFill/>
        </p:spPr>
        <p:txBody>
          <a:bodyPr wrap="square" lIns="0" tIns="0" rIns="0" bIns="0" anchor="t">
            <a:spAutoFit/>
          </a:bodyPr>
          <a:lstStyle/>
          <a:p>
            <a:pPr algn="r"/>
            <a:r>
              <a:rPr sz="1250" b="0" i="1" u="none">
                <a:solidFill>
                  <a:srgbClr val="475569"/>
                </a:solidFill>
                <a:latin typeface="Times New Roman"/>
              </a:rPr>
              <a:t>BRD Medical College Oxygen Supply Crisis - Gorakhpur, 2017</a:t>
            </a:r>
          </a:p>
        </p:txBody>
      </p:sp>
      <p:pic>
        <p:nvPicPr>
          <p:cNvPr id="23" name="Picture 22" descr="A scene from the ICU unit (ward 100) at BRD Medical College in Gorakhpur, Uttar Pradesh.">
            <a:extLst>
              <a:ext uri="{FF2B5EF4-FFF2-40B4-BE49-F238E27FC236}">
                <a16:creationId xmlns:a16="http://schemas.microsoft.com/office/drawing/2014/main" id="{623956A6-72DD-653A-9390-B12A20C135E9}"/>
              </a:ext>
            </a:extLst>
          </p:cNvPr>
          <p:cNvPicPr>
            <a:picLocks noChangeAspect="1"/>
          </p:cNvPicPr>
          <p:nvPr/>
        </p:nvPicPr>
        <p:blipFill>
          <a:blip r:embed="rId4"/>
          <a:stretch>
            <a:fillRect/>
          </a:stretch>
        </p:blipFill>
        <p:spPr>
          <a:xfrm>
            <a:off x="6820423" y="1621401"/>
            <a:ext cx="4990576" cy="362687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42900" y="228600"/>
            <a:ext cx="7234237" cy="6029325"/>
          </a:xfrm>
          <a:prstGeom prst="roundRect">
            <a:avLst>
              <a:gd name="adj" fmla="val 631"/>
            </a:avLst>
          </a:prstGeom>
          <a:solidFill>
            <a:srgbClr val="F8FAFC"/>
          </a:solidFill>
          <a:ln w="19050">
            <a:solidFill>
              <a:srgbClr val="64748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stretch>
            <a:fillRect/>
          </a:stretch>
        </p:blipFill>
        <p:spPr>
          <a:xfrm>
            <a:off x="7805737" y="349150"/>
            <a:ext cx="4043362" cy="5788074"/>
          </a:xfrm>
          <a:prstGeom prst="rect">
            <a:avLst/>
          </a:prstGeom>
        </p:spPr>
      </p:pic>
      <p:pic>
        <p:nvPicPr>
          <p:cNvPr id="7" name="Picture 6" descr="image.png"/>
          <p:cNvPicPr>
            <a:picLocks noChangeAspect="1"/>
          </p:cNvPicPr>
          <p:nvPr/>
        </p:nvPicPr>
        <p:blipFill>
          <a:blip r:embed="rId4"/>
          <a:stretch>
            <a:fillRect/>
          </a:stretch>
        </p:blipFill>
        <p:spPr>
          <a:xfrm>
            <a:off x="7815262" y="358675"/>
            <a:ext cx="4024312" cy="5769024"/>
          </a:xfrm>
          <a:prstGeom prst="rect">
            <a:avLst/>
          </a:prstGeom>
        </p:spPr>
      </p:pic>
      <p:sp>
        <p:nvSpPr>
          <p:cNvPr id="9" name="TextBox 8"/>
          <p:cNvSpPr txBox="1"/>
          <p:nvPr/>
        </p:nvSpPr>
        <p:spPr>
          <a:xfrm>
            <a:off x="594360" y="5989320"/>
            <a:ext cx="6830568" cy="142875"/>
          </a:xfrm>
          <a:prstGeom prst="rect">
            <a:avLst/>
          </a:prstGeom>
          <a:noFill/>
        </p:spPr>
        <p:txBody>
          <a:bodyPr wrap="square" lIns="0" tIns="0" rIns="0" bIns="0" anchor="t">
            <a:spAutoFit/>
          </a:bodyPr>
          <a:lstStyle/>
          <a:p>
            <a:pPr algn="r"/>
            <a:r>
              <a:rPr sz="950" b="0" i="0" u="none">
                <a:solidFill>
                  <a:srgbClr val="64748B"/>
                </a:solidFill>
                <a:latin typeface="Times New Roman"/>
              </a:rPr>
              <a:t>Photo: CNN (2017)</a:t>
            </a:r>
          </a:p>
        </p:txBody>
      </p:sp>
      <p:sp>
        <p:nvSpPr>
          <p:cNvPr id="10" name="TextBox 9"/>
          <p:cNvSpPr txBox="1"/>
          <p:nvPr/>
        </p:nvSpPr>
        <p:spPr>
          <a:xfrm>
            <a:off x="590550" y="438150"/>
            <a:ext cx="8844855" cy="347472"/>
          </a:xfrm>
          <a:prstGeom prst="rect">
            <a:avLst/>
          </a:prstGeom>
          <a:noFill/>
        </p:spPr>
        <p:txBody>
          <a:bodyPr wrap="square" lIns="0" tIns="0" rIns="0" bIns="0" anchor="t">
            <a:spAutoFit/>
          </a:bodyPr>
          <a:lstStyle/>
          <a:p>
            <a:pPr algn="l"/>
            <a:r>
              <a:rPr sz="2050" b="1" i="0" u="none">
                <a:solidFill>
                  <a:srgbClr val="0F172A"/>
                </a:solidFill>
                <a:latin typeface="Times New Roman"/>
              </a:rPr>
              <a:t>The BRD Medical College Oxygen Supply Crisis Case Study</a:t>
            </a:r>
          </a:p>
        </p:txBody>
      </p:sp>
      <p:sp>
        <p:nvSpPr>
          <p:cNvPr id="11" name="TextBox 10"/>
          <p:cNvSpPr txBox="1"/>
          <p:nvPr/>
        </p:nvSpPr>
        <p:spPr>
          <a:xfrm>
            <a:off x="590550" y="762000"/>
            <a:ext cx="8423671" cy="161925"/>
          </a:xfrm>
          <a:prstGeom prst="rect">
            <a:avLst/>
          </a:prstGeom>
          <a:noFill/>
        </p:spPr>
        <p:txBody>
          <a:bodyPr wrap="square" lIns="0" tIns="0" rIns="0" bIns="0" anchor="t">
            <a:spAutoFit/>
          </a:bodyPr>
          <a:lstStyle/>
          <a:p>
            <a:pPr algn="l"/>
            <a:r>
              <a:rPr sz="1225" b="0" i="1" u="none">
                <a:solidFill>
                  <a:srgbClr val="475569"/>
                </a:solidFill>
                <a:latin typeface="Times New Roman"/>
              </a:rPr>
              <a:t>Gorakhpur, Uttar Pradesh | August 2017</a:t>
            </a:r>
          </a:p>
        </p:txBody>
      </p:sp>
      <p:sp>
        <p:nvSpPr>
          <p:cNvPr id="12" name="TextBox 11"/>
          <p:cNvSpPr txBox="1"/>
          <p:nvPr/>
        </p:nvSpPr>
        <p:spPr>
          <a:xfrm>
            <a:off x="590550" y="1038225"/>
            <a:ext cx="6834187" cy="438912"/>
          </a:xfrm>
          <a:prstGeom prst="rect">
            <a:avLst/>
          </a:prstGeom>
          <a:noFill/>
        </p:spPr>
        <p:txBody>
          <a:bodyPr wrap="square" lIns="0" tIns="0" rIns="0" bIns="0" anchor="t">
            <a:spAutoFit/>
          </a:bodyPr>
          <a:lstStyle/>
          <a:p>
            <a:pPr algn="l">
              <a:lnSpc>
                <a:spcPts val="1518"/>
              </a:lnSpc>
            </a:pPr>
            <a:r>
              <a:rPr sz="1200" b="1" i="0" u="none">
                <a:solidFill>
                  <a:srgbClr val="1E293B"/>
                </a:solidFill>
                <a:latin typeface="Times New Roman"/>
              </a:rPr>
              <a:t>The case raises questions about the reliability of safety-critical oxygen provision in a major paediatric referral setting.</a:t>
            </a:r>
          </a:p>
        </p:txBody>
      </p:sp>
      <p:sp>
        <p:nvSpPr>
          <p:cNvPr id="13" name="TextBox 12"/>
          <p:cNvSpPr txBox="1"/>
          <p:nvPr/>
        </p:nvSpPr>
        <p:spPr>
          <a:xfrm>
            <a:off x="594360" y="1572768"/>
            <a:ext cx="6830568" cy="393192"/>
          </a:xfrm>
          <a:prstGeom prst="rect">
            <a:avLst/>
          </a:prstGeom>
          <a:noFill/>
        </p:spPr>
        <p:txBody>
          <a:bodyPr wrap="square" lIns="0" tIns="0" rIns="0" bIns="0" anchor="t">
            <a:spAutoFit/>
          </a:bodyPr>
          <a:lstStyle/>
          <a:p>
            <a:pPr algn="l">
              <a:lnSpc>
                <a:spcPts val="1468"/>
              </a:lnSpc>
            </a:pPr>
            <a:r>
              <a:rPr sz="1270" b="0" i="0" u="none">
                <a:solidFill>
                  <a:srgbClr val="D97706"/>
                </a:solidFill>
                <a:latin typeface="Times New Roman"/>
              </a:rPr>
              <a:t>▲</a:t>
            </a:r>
            <a:r>
              <a:rPr sz="1210" b="0" i="0" u="none">
                <a:solidFill>
                  <a:srgbClr val="0F172A"/>
                </a:solidFill>
                <a:latin typeface="Times New Roman"/>
              </a:rPr>
              <a:t> On 10-11 August 2017, 34 child deaths were reported, including 20 neonates (Pulla, 2017).</a:t>
            </a:r>
          </a:p>
        </p:txBody>
      </p:sp>
      <p:sp>
        <p:nvSpPr>
          <p:cNvPr id="14" name="TextBox 13"/>
          <p:cNvSpPr txBox="1"/>
          <p:nvPr/>
        </p:nvSpPr>
        <p:spPr>
          <a:xfrm>
            <a:off x="594360" y="2139696"/>
            <a:ext cx="6830568" cy="566928"/>
          </a:xfrm>
          <a:prstGeom prst="rect">
            <a:avLst/>
          </a:prstGeom>
          <a:noFill/>
        </p:spPr>
        <p:txBody>
          <a:bodyPr wrap="square" lIns="0" tIns="0" rIns="0" bIns="0" anchor="t">
            <a:spAutoFit/>
          </a:bodyPr>
          <a:lstStyle/>
          <a:p>
            <a:pPr algn="l">
              <a:lnSpc>
                <a:spcPts val="1468"/>
              </a:lnSpc>
            </a:pPr>
            <a:r>
              <a:rPr sz="1270" b="0" i="0" u="none">
                <a:solidFill>
                  <a:srgbClr val="D97706"/>
                </a:solidFill>
                <a:latin typeface="Times New Roman"/>
              </a:rPr>
              <a:t>▲</a:t>
            </a:r>
            <a:r>
              <a:rPr sz="1210" b="0" i="0" u="none">
                <a:solidFill>
                  <a:srgbClr val="0F172A"/>
                </a:solidFill>
                <a:latin typeface="Times New Roman"/>
              </a:rPr>
              <a:t> Low oxygen pressure was acknowledged for a period reported as approximately 11:30 pm to 1:30 am (Pulla, 2017).</a:t>
            </a:r>
          </a:p>
        </p:txBody>
      </p:sp>
      <p:sp>
        <p:nvSpPr>
          <p:cNvPr id="15" name="TextBox 14"/>
          <p:cNvSpPr txBox="1"/>
          <p:nvPr/>
        </p:nvSpPr>
        <p:spPr>
          <a:xfrm>
            <a:off x="594360" y="2852928"/>
            <a:ext cx="6830568" cy="640080"/>
          </a:xfrm>
          <a:prstGeom prst="rect">
            <a:avLst/>
          </a:prstGeom>
          <a:noFill/>
        </p:spPr>
        <p:txBody>
          <a:bodyPr wrap="square" lIns="0" tIns="0" rIns="0" bIns="0" anchor="t">
            <a:spAutoFit/>
          </a:bodyPr>
          <a:lstStyle/>
          <a:p>
            <a:pPr algn="l">
              <a:lnSpc>
                <a:spcPts val="1468"/>
              </a:lnSpc>
            </a:pPr>
            <a:r>
              <a:rPr sz="1270" b="0" i="0" u="none">
                <a:solidFill>
                  <a:srgbClr val="D97706"/>
                </a:solidFill>
                <a:latin typeface="Times New Roman"/>
              </a:rPr>
              <a:t>▲</a:t>
            </a:r>
            <a:r>
              <a:rPr sz="1210" b="0" i="0" u="none">
                <a:solidFill>
                  <a:srgbClr val="0F172A"/>
                </a:solidFill>
                <a:latin typeface="Times New Roman"/>
              </a:rPr>
              <a:t> Earlier supplier-payment and oxygen-supply warnings were described in contemporary media reports (The Indian Express, 2017a; 2017b).</a:t>
            </a:r>
          </a:p>
        </p:txBody>
      </p:sp>
      <p:sp>
        <p:nvSpPr>
          <p:cNvPr id="16" name="TextBox 15"/>
          <p:cNvSpPr txBox="1"/>
          <p:nvPr/>
        </p:nvSpPr>
        <p:spPr>
          <a:xfrm>
            <a:off x="594360" y="3675887"/>
            <a:ext cx="6830568" cy="640080"/>
          </a:xfrm>
          <a:prstGeom prst="rect">
            <a:avLst/>
          </a:prstGeom>
          <a:noFill/>
        </p:spPr>
        <p:txBody>
          <a:bodyPr wrap="square" lIns="0" tIns="0" rIns="0" bIns="0" anchor="t">
            <a:spAutoFit/>
          </a:bodyPr>
          <a:lstStyle/>
          <a:p>
            <a:pPr algn="l">
              <a:lnSpc>
                <a:spcPts val="1468"/>
              </a:lnSpc>
            </a:pPr>
            <a:r>
              <a:rPr sz="1270" b="0" i="0" u="none">
                <a:solidFill>
                  <a:srgbClr val="D97706"/>
                </a:solidFill>
                <a:latin typeface="Times New Roman"/>
              </a:rPr>
              <a:t>▲</a:t>
            </a:r>
            <a:r>
              <a:rPr sz="1210" b="0" i="0" u="none">
                <a:solidFill>
                  <a:srgbClr val="0F172A"/>
                </a:solidFill>
                <a:latin typeface="Times New Roman"/>
              </a:rPr>
              <a:t> The National Human Rights Commission (NHRC) requested a detailed government response on 14 August 2017 (NHRC, 2017).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81000" y="209550"/>
            <a:ext cx="11430000" cy="3429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381000" y="533400"/>
            <a:ext cx="11430000" cy="19050"/>
          </a:xfrm>
          <a:prstGeom prst="rect">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7315646" y="2304288"/>
            <a:ext cx="4495353" cy="804672"/>
          </a:xfrm>
          <a:prstGeom prst="roundRect">
            <a:avLst>
              <a:gd name="adj" fmla="val 5498"/>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7315646" y="3218688"/>
            <a:ext cx="4495353" cy="1060704"/>
          </a:xfrm>
          <a:prstGeom prst="roundRect">
            <a:avLst>
              <a:gd name="adj" fmla="val 5498"/>
            </a:avLst>
          </a:prstGeom>
          <a:solidFill>
            <a:srgbClr val="1E293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315646" y="2304288"/>
            <a:ext cx="38100" cy="804672"/>
          </a:xfrm>
          <a:prstGeom prst="rect">
            <a:avLst/>
          </a:prstGeom>
          <a:solidFill>
            <a:srgbClr val="16A34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646" y="3218688"/>
            <a:ext cx="38100" cy="1060704"/>
          </a:xfrm>
          <a:prstGeom prst="rect">
            <a:avLst/>
          </a:prstGeom>
          <a:solidFill>
            <a:srgbClr val="F59E0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3"/>
          <a:stretch>
            <a:fillRect/>
          </a:stretch>
        </p:blipFill>
        <p:spPr>
          <a:xfrm>
            <a:off x="7315646" y="685800"/>
            <a:ext cx="4495353" cy="1333500"/>
          </a:xfrm>
          <a:prstGeom prst="rect">
            <a:avLst/>
          </a:prstGeom>
        </p:spPr>
      </p:pic>
      <p:sp>
        <p:nvSpPr>
          <p:cNvPr id="14" name="TextBox 13"/>
          <p:cNvSpPr txBox="1"/>
          <p:nvPr/>
        </p:nvSpPr>
        <p:spPr>
          <a:xfrm>
            <a:off x="381000" y="209550"/>
            <a:ext cx="11811000" cy="285750"/>
          </a:xfrm>
          <a:prstGeom prst="rect">
            <a:avLst/>
          </a:prstGeom>
          <a:noFill/>
        </p:spPr>
        <p:txBody>
          <a:bodyPr wrap="square" lIns="0" tIns="0" rIns="0" bIns="0" anchor="t">
            <a:spAutoFit/>
          </a:bodyPr>
          <a:lstStyle/>
          <a:p>
            <a:pPr algn="l"/>
            <a:r>
              <a:rPr sz="2100" b="1" i="0" u="none">
                <a:solidFill>
                  <a:srgbClr val="0F172A"/>
                </a:solidFill>
                <a:latin typeface="Times New Roman"/>
              </a:rPr>
              <a:t>Overview of the BRD Medical College Oxygen Supply Crisis</a:t>
            </a:r>
          </a:p>
        </p:txBody>
      </p:sp>
      <p:sp>
        <p:nvSpPr>
          <p:cNvPr id="15" name="TextBox 14"/>
          <p:cNvSpPr txBox="1"/>
          <p:nvPr/>
        </p:nvSpPr>
        <p:spPr>
          <a:xfrm>
            <a:off x="6191808" y="2057400"/>
            <a:ext cx="5619191" cy="114300"/>
          </a:xfrm>
          <a:prstGeom prst="rect">
            <a:avLst/>
          </a:prstGeom>
          <a:noFill/>
        </p:spPr>
        <p:txBody>
          <a:bodyPr wrap="square" lIns="0" tIns="0" rIns="0" bIns="0" anchor="t">
            <a:spAutoFit/>
          </a:bodyPr>
          <a:lstStyle/>
          <a:p>
            <a:pPr algn="r"/>
            <a:r>
              <a:rPr sz="925" b="0" i="0" u="none">
                <a:solidFill>
                  <a:srgbClr val="64748B"/>
                </a:solidFill>
                <a:latin typeface="Times New Roman"/>
              </a:rPr>
              <a:t>Photo source: CNN (2017)</a:t>
            </a:r>
          </a:p>
        </p:txBody>
      </p:sp>
      <p:sp>
        <p:nvSpPr>
          <p:cNvPr id="16" name="TextBox 15"/>
          <p:cNvSpPr txBox="1"/>
          <p:nvPr/>
        </p:nvSpPr>
        <p:spPr>
          <a:xfrm>
            <a:off x="381000" y="685800"/>
            <a:ext cx="6706046" cy="372090"/>
          </a:xfrm>
          <a:prstGeom prst="rect">
            <a:avLst/>
          </a:prstGeom>
          <a:noFill/>
        </p:spPr>
        <p:txBody>
          <a:bodyPr wrap="square" lIns="0" tIns="0" rIns="0" bIns="0" anchor="t">
            <a:spAutoFit/>
          </a:bodyPr>
          <a:lstStyle/>
          <a:p>
            <a:pPr algn="l">
              <a:lnSpc>
                <a:spcPts val="1468"/>
              </a:lnSpc>
            </a:pPr>
            <a:r>
              <a:rPr sz="1180" b="0" i="0" u="none" dirty="0">
                <a:latin typeface="Times New Roman"/>
              </a:rPr>
              <a:t>▶ A reported interruption in medical oxygen exposed questions about the resilience of essential hospital services (Pulla, 2017).</a:t>
            </a:r>
          </a:p>
        </p:txBody>
      </p:sp>
      <p:sp>
        <p:nvSpPr>
          <p:cNvPr id="17" name="TextBox 16"/>
          <p:cNvSpPr txBox="1"/>
          <p:nvPr/>
        </p:nvSpPr>
        <p:spPr>
          <a:xfrm>
            <a:off x="381000" y="1271016"/>
            <a:ext cx="6706046" cy="372090"/>
          </a:xfrm>
          <a:prstGeom prst="rect">
            <a:avLst/>
          </a:prstGeom>
          <a:noFill/>
        </p:spPr>
        <p:txBody>
          <a:bodyPr wrap="square" lIns="0" tIns="0" rIns="0" bIns="0" anchor="t">
            <a:spAutoFit/>
          </a:bodyPr>
          <a:lstStyle/>
          <a:p>
            <a:pPr algn="l">
              <a:lnSpc>
                <a:spcPts val="1468"/>
              </a:lnSpc>
            </a:pPr>
            <a:r>
              <a:rPr sz="1180" b="0" i="0" u="none">
                <a:latin typeface="Times New Roman"/>
              </a:rPr>
              <a:t>▶ Press reports described earlier communications concerning supplier payments and oxygen availability (The Indian Express, 2017a; 2017b).</a:t>
            </a:r>
          </a:p>
        </p:txBody>
      </p:sp>
      <p:sp>
        <p:nvSpPr>
          <p:cNvPr id="18" name="TextBox 17"/>
          <p:cNvSpPr txBox="1"/>
          <p:nvPr/>
        </p:nvSpPr>
        <p:spPr>
          <a:xfrm>
            <a:off x="381000" y="1856231"/>
            <a:ext cx="6706046" cy="372090"/>
          </a:xfrm>
          <a:prstGeom prst="rect">
            <a:avLst/>
          </a:prstGeom>
          <a:noFill/>
        </p:spPr>
        <p:txBody>
          <a:bodyPr wrap="square" lIns="0" tIns="0" rIns="0" bIns="0" anchor="t">
            <a:spAutoFit/>
          </a:bodyPr>
          <a:lstStyle/>
          <a:p>
            <a:pPr algn="l">
              <a:lnSpc>
                <a:spcPts val="1468"/>
              </a:lnSpc>
            </a:pPr>
            <a:r>
              <a:rPr sz="1180" b="0" i="0" u="none">
                <a:latin typeface="Times New Roman"/>
              </a:rPr>
              <a:t>▶ The hospital served high-acuity neonatal and paediatric patients, for whom continuous oxygen access may be critical.</a:t>
            </a:r>
          </a:p>
        </p:txBody>
      </p:sp>
      <p:sp>
        <p:nvSpPr>
          <p:cNvPr id="19" name="TextBox 18"/>
          <p:cNvSpPr txBox="1"/>
          <p:nvPr/>
        </p:nvSpPr>
        <p:spPr>
          <a:xfrm>
            <a:off x="381000" y="2441448"/>
            <a:ext cx="6706046" cy="372090"/>
          </a:xfrm>
          <a:prstGeom prst="rect">
            <a:avLst/>
          </a:prstGeom>
          <a:noFill/>
        </p:spPr>
        <p:txBody>
          <a:bodyPr wrap="square" lIns="0" tIns="0" rIns="0" bIns="0" anchor="t">
            <a:spAutoFit/>
          </a:bodyPr>
          <a:lstStyle/>
          <a:p>
            <a:pPr algn="l">
              <a:lnSpc>
                <a:spcPts val="1468"/>
              </a:lnSpc>
            </a:pPr>
            <a:r>
              <a:rPr sz="1180" b="0" i="0" u="none">
                <a:latin typeface="Times New Roman"/>
              </a:rPr>
              <a:t>▶ Potential control layers include procurement, pressure monitoring, emergency stock, escalation, clinical leadership and audit.</a:t>
            </a:r>
          </a:p>
        </p:txBody>
      </p:sp>
      <p:sp>
        <p:nvSpPr>
          <p:cNvPr id="20" name="TextBox 19"/>
          <p:cNvSpPr txBox="1"/>
          <p:nvPr/>
        </p:nvSpPr>
        <p:spPr>
          <a:xfrm>
            <a:off x="381000" y="3026664"/>
            <a:ext cx="6706046" cy="372090"/>
          </a:xfrm>
          <a:prstGeom prst="rect">
            <a:avLst/>
          </a:prstGeom>
          <a:noFill/>
        </p:spPr>
        <p:txBody>
          <a:bodyPr wrap="square" lIns="0" tIns="0" rIns="0" bIns="0" anchor="t">
            <a:spAutoFit/>
          </a:bodyPr>
          <a:lstStyle/>
          <a:p>
            <a:pPr algn="l">
              <a:lnSpc>
                <a:spcPts val="1468"/>
              </a:lnSpc>
            </a:pPr>
            <a:r>
              <a:rPr sz="1180" b="0" i="0" u="none">
                <a:latin typeface="Times New Roman"/>
              </a:rPr>
              <a:t>▶ The NHRC notice requested an official response; it should not be mistaken for a final finding on all causes (NHRC, 2017).</a:t>
            </a:r>
          </a:p>
        </p:txBody>
      </p:sp>
      <p:sp>
        <p:nvSpPr>
          <p:cNvPr id="21" name="TextBox 20"/>
          <p:cNvSpPr txBox="1"/>
          <p:nvPr/>
        </p:nvSpPr>
        <p:spPr>
          <a:xfrm>
            <a:off x="381000" y="3611880"/>
            <a:ext cx="6706046" cy="372090"/>
          </a:xfrm>
          <a:prstGeom prst="rect">
            <a:avLst/>
          </a:prstGeom>
          <a:noFill/>
        </p:spPr>
        <p:txBody>
          <a:bodyPr wrap="square" lIns="0" tIns="0" rIns="0" bIns="0" anchor="t">
            <a:spAutoFit/>
          </a:bodyPr>
          <a:lstStyle/>
          <a:p>
            <a:pPr algn="l">
              <a:lnSpc>
                <a:spcPts val="1468"/>
              </a:lnSpc>
            </a:pPr>
            <a:r>
              <a:rPr sz="1180" b="0" i="0" u="none" dirty="0">
                <a:latin typeface="Times New Roman"/>
              </a:rPr>
              <a:t>▶ Analysis must distinguish verified events from hypotheses about contributory factors and causation (World Health Organization [WHO], 2020).</a:t>
            </a:r>
          </a:p>
        </p:txBody>
      </p:sp>
      <p:sp>
        <p:nvSpPr>
          <p:cNvPr id="22" name="TextBox 21"/>
          <p:cNvSpPr txBox="1"/>
          <p:nvPr/>
        </p:nvSpPr>
        <p:spPr>
          <a:xfrm>
            <a:off x="7487096" y="2386584"/>
            <a:ext cx="4704903" cy="173736"/>
          </a:xfrm>
          <a:prstGeom prst="rect">
            <a:avLst/>
          </a:prstGeom>
          <a:noFill/>
        </p:spPr>
        <p:txBody>
          <a:bodyPr wrap="square" lIns="0" tIns="0" rIns="0" bIns="0" anchor="t">
            <a:spAutoFit/>
          </a:bodyPr>
          <a:lstStyle/>
          <a:p>
            <a:pPr algn="l"/>
            <a:r>
              <a:rPr sz="1080" b="1" i="0" u="none">
                <a:solidFill>
                  <a:srgbClr val="86EFAC"/>
                </a:solidFill>
                <a:latin typeface="Times New Roman"/>
              </a:rPr>
              <a:t>WHAT IS ESTABLISHED</a:t>
            </a:r>
          </a:p>
        </p:txBody>
      </p:sp>
      <p:sp>
        <p:nvSpPr>
          <p:cNvPr id="23" name="TextBox 22"/>
          <p:cNvSpPr txBox="1"/>
          <p:nvPr/>
        </p:nvSpPr>
        <p:spPr>
          <a:xfrm>
            <a:off x="7487096" y="2587752"/>
            <a:ext cx="4285803" cy="493776"/>
          </a:xfrm>
          <a:prstGeom prst="rect">
            <a:avLst/>
          </a:prstGeom>
          <a:noFill/>
        </p:spPr>
        <p:txBody>
          <a:bodyPr wrap="square" lIns="0" tIns="0" rIns="0" bIns="0" anchor="t">
            <a:spAutoFit/>
          </a:bodyPr>
          <a:lstStyle/>
          <a:p>
            <a:pPr algn="l">
              <a:lnSpc>
                <a:spcPts val="1265"/>
              </a:lnSpc>
            </a:pPr>
            <a:r>
              <a:rPr sz="1019" b="0" i="0" u="none">
                <a:solidFill>
                  <a:srgbClr val="F8FAFC"/>
                </a:solidFill>
                <a:latin typeface="Times New Roman"/>
              </a:rPr>
              <a:t>A low-pressure episode was reported and acknowledged; the detail and implications require records and inquiry evidence.</a:t>
            </a:r>
          </a:p>
        </p:txBody>
      </p:sp>
      <p:sp>
        <p:nvSpPr>
          <p:cNvPr id="24" name="TextBox 23"/>
          <p:cNvSpPr txBox="1"/>
          <p:nvPr/>
        </p:nvSpPr>
        <p:spPr>
          <a:xfrm>
            <a:off x="7487096" y="3310128"/>
            <a:ext cx="4704903" cy="182880"/>
          </a:xfrm>
          <a:prstGeom prst="rect">
            <a:avLst/>
          </a:prstGeom>
          <a:noFill/>
        </p:spPr>
        <p:txBody>
          <a:bodyPr wrap="square" lIns="0" tIns="0" rIns="0" bIns="0" anchor="t">
            <a:spAutoFit/>
          </a:bodyPr>
          <a:lstStyle/>
          <a:p>
            <a:pPr algn="l"/>
            <a:r>
              <a:rPr sz="1080" b="1" i="0" u="none">
                <a:solidFill>
                  <a:srgbClr val="FDE68A"/>
                </a:solidFill>
                <a:latin typeface="Times New Roman"/>
              </a:rPr>
              <a:t>WHAT REMAINS DISPUTED</a:t>
            </a:r>
          </a:p>
        </p:txBody>
      </p:sp>
      <p:sp>
        <p:nvSpPr>
          <p:cNvPr id="25" name="TextBox 24"/>
          <p:cNvSpPr txBox="1"/>
          <p:nvPr/>
        </p:nvSpPr>
        <p:spPr>
          <a:xfrm>
            <a:off x="7487096" y="3529584"/>
            <a:ext cx="4285803" cy="694944"/>
          </a:xfrm>
          <a:prstGeom prst="rect">
            <a:avLst/>
          </a:prstGeom>
          <a:noFill/>
        </p:spPr>
        <p:txBody>
          <a:bodyPr wrap="square" lIns="0" tIns="0" rIns="0" bIns="0" anchor="t">
            <a:spAutoFit/>
          </a:bodyPr>
          <a:lstStyle/>
          <a:p>
            <a:pPr algn="l">
              <a:lnSpc>
                <a:spcPts val="1265"/>
              </a:lnSpc>
            </a:pPr>
            <a:r>
              <a:rPr sz="1019" b="0" i="0" u="none">
                <a:solidFill>
                  <a:srgbClr val="F8FAFC"/>
                </a:solidFill>
                <a:latin typeface="Times New Roman"/>
              </a:rPr>
              <a:t>The direct contribution of the supply interruption to individual deaths and the responsibility for each reported failure cannot be inferred from media reports alone.</a:t>
            </a:r>
          </a:p>
        </p:txBody>
      </p:sp>
      <p:pic>
        <p:nvPicPr>
          <p:cNvPr id="26" name="Picture 25" descr="Indian relatives of patients wait outside the encephalitis ward at the Baba Raghav Das Hospital in Gorakhpur on August 14.">
            <a:extLst>
              <a:ext uri="{FF2B5EF4-FFF2-40B4-BE49-F238E27FC236}">
                <a16:creationId xmlns:a16="http://schemas.microsoft.com/office/drawing/2014/main" id="{E4F4CF1A-6E39-DAD4-1B6A-A46B073EA788}"/>
              </a:ext>
            </a:extLst>
          </p:cNvPr>
          <p:cNvPicPr>
            <a:picLocks noChangeAspect="1"/>
          </p:cNvPicPr>
          <p:nvPr/>
        </p:nvPicPr>
        <p:blipFill>
          <a:blip r:embed="rId4"/>
          <a:stretch>
            <a:fillRect/>
          </a:stretch>
        </p:blipFill>
        <p:spPr>
          <a:xfrm>
            <a:off x="7315646" y="675862"/>
            <a:ext cx="4495354" cy="135296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381000" y="5566767"/>
            <a:ext cx="11430000" cy="710207"/>
          </a:xfrm>
          <a:prstGeom prst="roundRect">
            <a:avLst>
              <a:gd name="adj" fmla="val 5364"/>
            </a:avLst>
          </a:prstGeom>
          <a:solidFill>
            <a:srgbClr val="1E293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381000" y="279604"/>
            <a:ext cx="11811000" cy="246888"/>
          </a:xfrm>
          <a:prstGeom prst="rect">
            <a:avLst/>
          </a:prstGeom>
          <a:noFill/>
        </p:spPr>
        <p:txBody>
          <a:bodyPr wrap="square" lIns="0" tIns="0" rIns="0" bIns="0" anchor="t">
            <a:spAutoFit/>
          </a:bodyPr>
          <a:lstStyle/>
          <a:p>
            <a:pPr algn="l"/>
            <a:r>
              <a:rPr sz="1675" b="1" i="0" u="none" dirty="0">
                <a:solidFill>
                  <a:srgbClr val="0F172A"/>
                </a:solidFill>
                <a:latin typeface="Times New Roman"/>
              </a:rPr>
              <a:t>SWISS CHEESE MODEL: SYSTEMIC FAILURES IN THE BRD MEDICAL COLLEGE OXYGEN SUPPLY CRISIS</a:t>
            </a:r>
          </a:p>
        </p:txBody>
      </p:sp>
      <p:sp>
        <p:nvSpPr>
          <p:cNvPr id="19" name="TextBox 18"/>
          <p:cNvSpPr txBox="1"/>
          <p:nvPr/>
        </p:nvSpPr>
        <p:spPr>
          <a:xfrm>
            <a:off x="552450" y="5559552"/>
            <a:ext cx="11182350" cy="461665"/>
          </a:xfrm>
          <a:prstGeom prst="rect">
            <a:avLst/>
          </a:prstGeom>
          <a:noFill/>
        </p:spPr>
        <p:txBody>
          <a:bodyPr wrap="square" lIns="0" tIns="0" rIns="0" bIns="0" anchor="t">
            <a:spAutoFit/>
          </a:bodyPr>
          <a:lstStyle/>
          <a:p>
            <a:r>
              <a:rPr sz="1000" dirty="0">
                <a:solidFill>
                  <a:srgbClr val="FFFFFF"/>
                </a:solidFill>
                <a:latin typeface="Times New Roman" panose="02020603050405020304" pitchFamily="18" charset="0"/>
                <a:cs typeface="Times New Roman" panose="02020603050405020304" pitchFamily="18" charset="0"/>
              </a:rPr>
              <a:t>Reason’s Swiss Cheese Model explains how weaknesses across several protective layers can align and allow a hazard to reach patients. For this case, seven layers are shown: procurement and payment; oxygen source and distribution; emergency stock; pressure monitoring and alarms; communication and escalation; clinical response; and audit and learning. The diagram identifies possible vulnerabilities to investigate, not confirmed findings or proof that oxygen interruption caused individual deaths (Reason, 2000; Pulla, 2017).</a:t>
            </a:r>
          </a:p>
        </p:txBody>
      </p:sp>
      <p:sp>
        <p:nvSpPr>
          <p:cNvPr id="20" name="TextBox 19"/>
          <p:cNvSpPr txBox="1"/>
          <p:nvPr/>
        </p:nvSpPr>
        <p:spPr>
          <a:xfrm>
            <a:off x="2604744" y="713232"/>
            <a:ext cx="6952031" cy="276999"/>
          </a:xfrm>
          <a:prstGeom prst="rect">
            <a:avLst/>
          </a:prstGeom>
          <a:noFill/>
        </p:spPr>
        <p:txBody>
          <a:bodyPr wrap="none">
            <a:spAutoFit/>
          </a:bodyPr>
          <a:lstStyle/>
          <a:p>
            <a:pPr algn="ctr">
              <a:defRPr sz="1200" b="1">
                <a:solidFill>
                  <a:srgbClr val="1F3A52"/>
                </a:solidFill>
                <a:latin typeface="Arial"/>
              </a:defRPr>
            </a:pPr>
            <a:r>
              <a:rPr dirty="0">
                <a:latin typeface="Times New Roman" panose="02020603050405020304" pitchFamily="18" charset="0"/>
                <a:cs typeface="Times New Roman" panose="02020603050405020304" pitchFamily="18" charset="0"/>
              </a:rPr>
              <a:t>SEVEN LAYERS OF DEFENCE  |  CONCEPTUAL APPLICATION, NOT PROOF OF CAUSATION</a:t>
            </a:r>
          </a:p>
        </p:txBody>
      </p:sp>
      <p:pic>
        <p:nvPicPr>
          <p:cNvPr id="7" name="Picture 6">
            <a:extLst>
              <a:ext uri="{FF2B5EF4-FFF2-40B4-BE49-F238E27FC236}">
                <a16:creationId xmlns:a16="http://schemas.microsoft.com/office/drawing/2014/main" id="{4DA7C0D9-2760-DD67-6849-7B0BAA58953A}"/>
              </a:ext>
            </a:extLst>
          </p:cNvPr>
          <p:cNvPicPr>
            <a:picLocks noChangeAspect="1"/>
          </p:cNvPicPr>
          <p:nvPr/>
        </p:nvPicPr>
        <p:blipFill>
          <a:blip r:embed="rId3"/>
          <a:stretch>
            <a:fillRect/>
          </a:stretch>
        </p:blipFill>
        <p:spPr>
          <a:xfrm>
            <a:off x="1637915" y="1171996"/>
            <a:ext cx="8885690" cy="393988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2888605" y="1839515"/>
            <a:ext cx="9525" cy="292893"/>
          </a:xfrm>
          <a:prstGeom prst="rect">
            <a:avLst/>
          </a:prstGeom>
          <a:solidFill>
            <a:srgbClr val="4A7C4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629423" y="1839515"/>
            <a:ext cx="9525" cy="292893"/>
          </a:xfrm>
          <a:prstGeom prst="rect">
            <a:avLst/>
          </a:prstGeom>
          <a:solidFill>
            <a:srgbClr val="4A7C4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8598693" y="1839515"/>
            <a:ext cx="9525" cy="292893"/>
          </a:xfrm>
          <a:prstGeom prst="rect">
            <a:avLst/>
          </a:prstGeom>
          <a:solidFill>
            <a:srgbClr val="4A7C4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888605" y="2132409"/>
            <a:ext cx="9525" cy="409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5629423" y="2132409"/>
            <a:ext cx="9525" cy="409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598693" y="2132409"/>
            <a:ext cx="9525" cy="409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888605" y="2541984"/>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5629423" y="2541984"/>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8598693" y="2541984"/>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2888605" y="2956321"/>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5629423" y="2956321"/>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598693" y="2956321"/>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2888605" y="3525440"/>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5629423" y="3525440"/>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8598693" y="3525440"/>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888605" y="3939778"/>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5629423" y="3939778"/>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8598693" y="3939778"/>
            <a:ext cx="9525" cy="41433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2888605" y="4354115"/>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5629423" y="4354115"/>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8598693" y="4354115"/>
            <a:ext cx="9525" cy="56911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ounded Rectangle 25"/>
          <p:cNvSpPr/>
          <p:nvPr/>
        </p:nvSpPr>
        <p:spPr>
          <a:xfrm>
            <a:off x="381000" y="932688"/>
            <a:ext cx="11430000" cy="4919472"/>
          </a:xfrm>
          <a:prstGeom prst="roundRect">
            <a:avLst>
              <a:gd name="adj" fmla="val 0"/>
            </a:avLst>
          </a:prstGeom>
          <a:solidFill>
            <a:srgbClr val="FFFF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27" name="Table 26"/>
          <p:cNvGraphicFramePr>
            <a:graphicFrameLocks noGrp="1"/>
          </p:cNvGraphicFramePr>
          <p:nvPr>
            <p:extLst>
              <p:ext uri="{D42A27DB-BD31-4B8C-83A1-F6EECF244321}">
                <p14:modId xmlns:p14="http://schemas.microsoft.com/office/powerpoint/2010/main" val="3549360093"/>
              </p:ext>
            </p:extLst>
          </p:nvPr>
        </p:nvGraphicFramePr>
        <p:xfrm>
          <a:off x="381000" y="932688"/>
          <a:ext cx="11420472" cy="4917642"/>
        </p:xfrm>
        <a:graphic>
          <a:graphicData uri="http://schemas.openxmlformats.org/drawingml/2006/table">
            <a:tbl>
              <a:tblPr/>
              <a:tblGrid>
                <a:gridCol w="2512367">
                  <a:extLst>
                    <a:ext uri="{9D8B030D-6E8A-4147-A177-3AD203B41FA5}">
                      <a16:colId xmlns:a16="http://schemas.microsoft.com/office/drawing/2014/main" val="20000"/>
                    </a:ext>
                  </a:extLst>
                </a:gridCol>
                <a:gridCol w="2740818">
                  <a:extLst>
                    <a:ext uri="{9D8B030D-6E8A-4147-A177-3AD203B41FA5}">
                      <a16:colId xmlns:a16="http://schemas.microsoft.com/office/drawing/2014/main" val="20001"/>
                    </a:ext>
                  </a:extLst>
                </a:gridCol>
                <a:gridCol w="2969269">
                  <a:extLst>
                    <a:ext uri="{9D8B030D-6E8A-4147-A177-3AD203B41FA5}">
                      <a16:colId xmlns:a16="http://schemas.microsoft.com/office/drawing/2014/main" val="20002"/>
                    </a:ext>
                  </a:extLst>
                </a:gridCol>
                <a:gridCol w="3198018">
                  <a:extLst>
                    <a:ext uri="{9D8B030D-6E8A-4147-A177-3AD203B41FA5}">
                      <a16:colId xmlns:a16="http://schemas.microsoft.com/office/drawing/2014/main" val="20003"/>
                    </a:ext>
                  </a:extLst>
                </a:gridCol>
              </a:tblGrid>
              <a:tr h="484632">
                <a:tc>
                  <a:txBody>
                    <a:bodyPr/>
                    <a:lstStyle/>
                    <a:p>
                      <a:pPr algn="l"/>
                      <a:r>
                        <a:rPr sz="1030" b="1" i="0" u="none">
                          <a:solidFill>
                            <a:srgbClr val="FFFFFF"/>
                          </a:solidFill>
                          <a:latin typeface="Times New Roman"/>
                        </a:rPr>
                        <a:t>Layer of Defence (Slice of Swiss Cheese)</a:t>
                      </a:r>
                    </a:p>
                  </a:txBody>
                  <a:tcPr marL="63500" marR="63500" marT="25400" marB="25400" anchor="ctr">
                    <a:lnL>
                      <a:noFill/>
                    </a:lnL>
                    <a:lnR>
                      <a:noFill/>
                    </a:lnR>
                    <a:lnT>
                      <a:noFill/>
                    </a:lnT>
                    <a:lnB>
                      <a:noFill/>
                    </a:lnB>
                    <a:solidFill>
                      <a:srgbClr val="2D5A27"/>
                    </a:solidFill>
                  </a:tcPr>
                </a:tc>
                <a:tc>
                  <a:txBody>
                    <a:bodyPr/>
                    <a:lstStyle/>
                    <a:p>
                      <a:pPr algn="l"/>
                      <a:r>
                        <a:rPr sz="1030" b="1" i="0" u="none">
                          <a:solidFill>
                            <a:srgbClr val="FFFFFF"/>
                          </a:solidFill>
                          <a:latin typeface="Times New Roman"/>
                        </a:rPr>
                        <a:t>Intended Function</a:t>
                      </a:r>
                    </a:p>
                  </a:txBody>
                  <a:tcPr marL="63500" marR="63500" marT="25400" marB="25400" anchor="ctr">
                    <a:lnL>
                      <a:noFill/>
                    </a:lnL>
                    <a:lnR>
                      <a:noFill/>
                    </a:lnR>
                    <a:lnT>
                      <a:noFill/>
                    </a:lnT>
                    <a:lnB>
                      <a:noFill/>
                    </a:lnB>
                    <a:solidFill>
                      <a:srgbClr val="2D5A27"/>
                    </a:solidFill>
                  </a:tcPr>
                </a:tc>
                <a:tc>
                  <a:txBody>
                    <a:bodyPr/>
                    <a:lstStyle/>
                    <a:p>
                      <a:pPr algn="l"/>
                      <a:r>
                        <a:rPr sz="1030" b="1" i="0" u="none">
                          <a:solidFill>
                            <a:srgbClr val="FFFFFF"/>
                          </a:solidFill>
                          <a:latin typeface="Times New Roman"/>
                        </a:rPr>
                        <a:t>Potential Weakness (“Hole”)</a:t>
                      </a:r>
                    </a:p>
                  </a:txBody>
                  <a:tcPr marL="63500" marR="63500" marT="25400" marB="25400" anchor="ctr">
                    <a:lnL>
                      <a:noFill/>
                    </a:lnL>
                    <a:lnR>
                      <a:noFill/>
                    </a:lnR>
                    <a:lnT>
                      <a:noFill/>
                    </a:lnT>
                    <a:lnB>
                      <a:noFill/>
                    </a:lnB>
                    <a:solidFill>
                      <a:srgbClr val="2D5A27"/>
                    </a:solidFill>
                  </a:tcPr>
                </a:tc>
                <a:tc>
                  <a:txBody>
                    <a:bodyPr/>
                    <a:lstStyle/>
                    <a:p>
                      <a:pPr algn="l"/>
                      <a:r>
                        <a:rPr sz="1030" b="1" i="0" u="none">
                          <a:solidFill>
                            <a:srgbClr val="FFFFFF"/>
                          </a:solidFill>
                          <a:latin typeface="Times New Roman"/>
                        </a:rPr>
                        <a:t>Evidence / Critical Interpretation</a:t>
                      </a:r>
                    </a:p>
                  </a:txBody>
                  <a:tcPr marL="63500" marR="63500" marT="25400" marB="25400" anchor="ctr">
                    <a:lnL>
                      <a:noFill/>
                    </a:lnL>
                    <a:lnR>
                      <a:noFill/>
                    </a:lnR>
                    <a:lnT>
                      <a:noFill/>
                    </a:lnT>
                    <a:lnB>
                      <a:noFill/>
                    </a:lnB>
                    <a:solidFill>
                      <a:srgbClr val="2D5A27"/>
                    </a:solidFill>
                  </a:tcPr>
                </a:tc>
                <a:extLst>
                  <a:ext uri="{0D108BD9-81ED-4DB2-BD59-A6C34878D82A}">
                    <a16:rowId xmlns:a16="http://schemas.microsoft.com/office/drawing/2014/main" val="10000"/>
                  </a:ext>
                </a:extLst>
              </a:tr>
              <a:tr h="738835">
                <a:tc>
                  <a:txBody>
                    <a:bodyPr/>
                    <a:lstStyle/>
                    <a:p>
                      <a:pPr algn="l"/>
                      <a:r>
                        <a:rPr sz="985" b="1" i="0" u="none">
                          <a:solidFill>
                            <a:srgbClr val="0F172A"/>
                          </a:solidFill>
                          <a:latin typeface="Times New Roman"/>
                        </a:rPr>
                        <a:t>1. Procurement and payment controls</a:t>
                      </a:r>
                    </a:p>
                  </a:txBody>
                  <a:tcPr marL="63500" marR="63500" marT="25400" marB="25400" anchor="ctr">
                    <a:lnL>
                      <a:noFill/>
                    </a:lnL>
                    <a:lnR>
                      <a:noFill/>
                    </a:lnR>
                    <a:lnT>
                      <a:noFill/>
                    </a:lnT>
                    <a:lnB>
                      <a:noFill/>
                    </a:lnB>
                    <a:solidFill>
                      <a:srgbClr val="FFFFFF"/>
                    </a:solidFill>
                  </a:tcPr>
                </a:tc>
                <a:tc>
                  <a:txBody>
                    <a:bodyPr/>
                    <a:lstStyle/>
                    <a:p>
                      <a:pPr algn="l"/>
                      <a:r>
                        <a:rPr sz="985" b="0" i="0" u="none">
                          <a:solidFill>
                            <a:srgbClr val="1E293B"/>
                          </a:solidFill>
                          <a:latin typeface="Times New Roman"/>
                        </a:rPr>
                        <a:t>Keep supplier contracts, invoices and escalation under active review.</a:t>
                      </a:r>
                    </a:p>
                  </a:txBody>
                  <a:tcPr marL="63500" marR="63500" marT="25400" marB="25400" anchor="ctr">
                    <a:lnL>
                      <a:noFill/>
                    </a:lnL>
                    <a:lnR>
                      <a:noFill/>
                    </a:lnR>
                    <a:lnT>
                      <a:noFill/>
                    </a:lnT>
                    <a:lnB>
                      <a:noFill/>
                    </a:lnB>
                    <a:solidFill>
                      <a:srgbClr val="FFFFFF"/>
                    </a:solidFill>
                  </a:tcPr>
                </a:tc>
                <a:tc>
                  <a:txBody>
                    <a:bodyPr/>
                    <a:lstStyle/>
                    <a:p>
                      <a:pPr algn="l"/>
                      <a:r>
                        <a:rPr sz="985" b="0" i="0" u="none" dirty="0">
                          <a:solidFill>
                            <a:schemeClr val="tx1"/>
                          </a:solidFill>
                          <a:latin typeface="Times New Roman"/>
                        </a:rPr>
                        <a:t>Overdue invoices or warnings may not trigger urgent cross-department action.</a:t>
                      </a:r>
                    </a:p>
                  </a:txBody>
                  <a:tcPr marL="63500" marR="63500" marT="25400" marB="25400" anchor="ctr">
                    <a:lnL>
                      <a:noFill/>
                    </a:lnL>
                    <a:lnR>
                      <a:noFill/>
                    </a:lnR>
                    <a:lnT>
                      <a:noFill/>
                    </a:lnT>
                    <a:lnB>
                      <a:noFill/>
                    </a:lnB>
                    <a:solidFill>
                      <a:srgbClr val="FFFFFF"/>
                    </a:solidFill>
                  </a:tcPr>
                </a:tc>
                <a:tc>
                  <a:txBody>
                    <a:bodyPr/>
                    <a:lstStyle/>
                    <a:p>
                      <a:pPr algn="l"/>
                      <a:r>
                        <a:rPr sz="985" b="0" i="0" u="none">
                          <a:solidFill>
                            <a:srgbClr val="1E293B"/>
                          </a:solidFill>
                          <a:latin typeface="Times New Roman"/>
                        </a:rPr>
                        <a:t>Payment warnings were reported in the press; verify invoices, approvals and escalation records (The Indian Express, 2017a).</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738835">
                <a:tc>
                  <a:txBody>
                    <a:bodyPr/>
                    <a:lstStyle/>
                    <a:p>
                      <a:pPr algn="l"/>
                      <a:r>
                        <a:rPr sz="985" b="1" i="0" u="none">
                          <a:solidFill>
                            <a:srgbClr val="0F172A"/>
                          </a:solidFill>
                          <a:latin typeface="Times New Roman"/>
                        </a:rPr>
                        <a:t>2. Oxygen source and distribution</a:t>
                      </a:r>
                    </a:p>
                  </a:txBody>
                  <a:tcPr marL="63500" marR="63500" marT="25400" marB="25400" anchor="ctr">
                    <a:lnL>
                      <a:noFill/>
                    </a:lnL>
                    <a:lnR>
                      <a:noFill/>
                    </a:lnR>
                    <a:lnT>
                      <a:noFill/>
                    </a:lnT>
                    <a:lnB>
                      <a:noFill/>
                    </a:lnB>
                    <a:solidFill>
                      <a:srgbClr val="F8FAFC"/>
                    </a:solidFill>
                  </a:tcPr>
                </a:tc>
                <a:tc>
                  <a:txBody>
                    <a:bodyPr/>
                    <a:lstStyle/>
                    <a:p>
                      <a:pPr algn="l"/>
                      <a:r>
                        <a:rPr sz="985" b="0" i="0" u="none">
                          <a:solidFill>
                            <a:srgbClr val="1E293B"/>
                          </a:solidFill>
                          <a:latin typeface="Times New Roman"/>
                        </a:rPr>
                        <a:t>Maintain continuous flow, pressure monitoring and reliable distribution.</a:t>
                      </a:r>
                    </a:p>
                  </a:txBody>
                  <a:tcPr marL="63500" marR="63500" marT="25400" marB="25400" anchor="ctr">
                    <a:lnL>
                      <a:noFill/>
                    </a:lnL>
                    <a:lnR>
                      <a:noFill/>
                    </a:lnR>
                    <a:lnT>
                      <a:noFill/>
                    </a:lnT>
                    <a:lnB>
                      <a:noFill/>
                    </a:lnB>
                    <a:solidFill>
                      <a:srgbClr val="F8FAFC"/>
                    </a:solidFill>
                  </a:tcPr>
                </a:tc>
                <a:tc>
                  <a:txBody>
                    <a:bodyPr/>
                    <a:lstStyle/>
                    <a:p>
                      <a:pPr algn="l"/>
                      <a:r>
                        <a:rPr sz="985" b="0" i="0" u="none" dirty="0">
                          <a:solidFill>
                            <a:schemeClr val="tx1"/>
                          </a:solidFill>
                          <a:latin typeface="Times New Roman"/>
                        </a:rPr>
                        <a:t>Insufficient reserve, pressure monitoring or contingency capability.</a:t>
                      </a:r>
                    </a:p>
                  </a:txBody>
                  <a:tcPr marL="63500" marR="63500" marT="25400" marB="25400" anchor="ctr">
                    <a:lnL>
                      <a:noFill/>
                    </a:lnL>
                    <a:lnR>
                      <a:noFill/>
                    </a:lnR>
                    <a:lnT>
                      <a:noFill/>
                    </a:lnT>
                    <a:lnB>
                      <a:noFill/>
                    </a:lnB>
                    <a:solidFill>
                      <a:srgbClr val="F8FAFC"/>
                    </a:solidFill>
                  </a:tcPr>
                </a:tc>
                <a:tc>
                  <a:txBody>
                    <a:bodyPr/>
                    <a:lstStyle/>
                    <a:p>
                      <a:pPr algn="l"/>
                      <a:r>
                        <a:rPr sz="985" b="0" i="0" u="none">
                          <a:solidFill>
                            <a:srgbClr val="1E293B"/>
                          </a:solidFill>
                          <a:latin typeface="Times New Roman"/>
                        </a:rPr>
                        <a:t>A pressure reduction was reported; technical logs and backup records are needed (Pulla, 2017).</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2"/>
                  </a:ext>
                </a:extLst>
              </a:tr>
              <a:tr h="738835">
                <a:tc>
                  <a:txBody>
                    <a:bodyPr/>
                    <a:lstStyle/>
                    <a:p>
                      <a:pPr algn="l"/>
                      <a:r>
                        <a:rPr sz="985" b="1" i="0" u="none">
                          <a:solidFill>
                            <a:srgbClr val="0F172A"/>
                          </a:solidFill>
                          <a:latin typeface="Times New Roman"/>
                        </a:rPr>
                        <a:t>3. Emergency stock and backup supply</a:t>
                      </a:r>
                    </a:p>
                  </a:txBody>
                  <a:tcPr marL="63500" marR="63500" marT="25400" marB="25400" anchor="ctr">
                    <a:lnL>
                      <a:noFill/>
                    </a:lnL>
                    <a:lnR>
                      <a:noFill/>
                    </a:lnR>
                    <a:lnT>
                      <a:noFill/>
                    </a:lnT>
                    <a:lnB>
                      <a:noFill/>
                    </a:lnB>
                    <a:solidFill>
                      <a:srgbClr val="FFFFFF"/>
                    </a:solidFill>
                  </a:tcPr>
                </a:tc>
                <a:tc>
                  <a:txBody>
                    <a:bodyPr/>
                    <a:lstStyle/>
                    <a:p>
                      <a:pPr algn="l"/>
                      <a:r>
                        <a:rPr sz="985" b="0" i="0" u="none">
                          <a:solidFill>
                            <a:srgbClr val="1E293B"/>
                          </a:solidFill>
                          <a:latin typeface="Times New Roman"/>
                        </a:rPr>
                        <a:t>Bridge interruptions until normal supply is restored.</a:t>
                      </a:r>
                    </a:p>
                  </a:txBody>
                  <a:tcPr marL="63500" marR="63500" marT="25400" marB="25400" anchor="ctr">
                    <a:lnL>
                      <a:noFill/>
                    </a:lnL>
                    <a:lnR>
                      <a:noFill/>
                    </a:lnR>
                    <a:lnT>
                      <a:noFill/>
                    </a:lnT>
                    <a:lnB>
                      <a:noFill/>
                    </a:lnB>
                    <a:solidFill>
                      <a:srgbClr val="FFFFFF"/>
                    </a:solidFill>
                  </a:tcPr>
                </a:tc>
                <a:tc>
                  <a:txBody>
                    <a:bodyPr/>
                    <a:lstStyle/>
                    <a:p>
                      <a:pPr algn="l"/>
                      <a:r>
                        <a:rPr sz="985" b="0" i="0" u="none" dirty="0">
                          <a:solidFill>
                            <a:schemeClr val="tx1"/>
                          </a:solidFill>
                          <a:latin typeface="Times New Roman"/>
                        </a:rPr>
                        <a:t>Reserve cylinders may be inadequate, unavailable or not rapidly deployed.</a:t>
                      </a:r>
                    </a:p>
                  </a:txBody>
                  <a:tcPr marL="63500" marR="63500" marT="25400" marB="25400" anchor="ctr">
                    <a:lnL>
                      <a:noFill/>
                    </a:lnL>
                    <a:lnR>
                      <a:noFill/>
                    </a:lnR>
                    <a:lnT>
                      <a:noFill/>
                    </a:lnT>
                    <a:lnB>
                      <a:noFill/>
                    </a:lnB>
                    <a:solidFill>
                      <a:srgbClr val="FFFFFF"/>
                    </a:solidFill>
                  </a:tcPr>
                </a:tc>
                <a:tc>
                  <a:txBody>
                    <a:bodyPr/>
                    <a:lstStyle/>
                    <a:p>
                      <a:pPr algn="l"/>
                      <a:r>
                        <a:rPr sz="985" b="0" i="0" u="none" dirty="0">
                          <a:solidFill>
                            <a:srgbClr val="1E293B"/>
                          </a:solidFill>
                          <a:latin typeface="Times New Roman"/>
                        </a:rPr>
                        <a:t>Contemporary accounts described cylinder substitution; check capacity and deployment evidence (The Indian Express, 2017b).</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r h="738835">
                <a:tc>
                  <a:txBody>
                    <a:bodyPr/>
                    <a:lstStyle/>
                    <a:p>
                      <a:pPr algn="l"/>
                      <a:r>
                        <a:rPr sz="985" b="1" i="0" u="none">
                          <a:solidFill>
                            <a:srgbClr val="0F172A"/>
                          </a:solidFill>
                          <a:latin typeface="Times New Roman"/>
                        </a:rPr>
                        <a:t>4. Communication and escalation</a:t>
                      </a:r>
                    </a:p>
                  </a:txBody>
                  <a:tcPr marL="63500" marR="63500" marT="25400" marB="25400" anchor="ctr">
                    <a:lnL>
                      <a:noFill/>
                    </a:lnL>
                    <a:lnR>
                      <a:noFill/>
                    </a:lnR>
                    <a:lnT>
                      <a:noFill/>
                    </a:lnT>
                    <a:lnB>
                      <a:noFill/>
                    </a:lnB>
                    <a:solidFill>
                      <a:srgbClr val="F8FAFC"/>
                    </a:solidFill>
                  </a:tcPr>
                </a:tc>
                <a:tc>
                  <a:txBody>
                    <a:bodyPr/>
                    <a:lstStyle/>
                    <a:p>
                      <a:pPr algn="l"/>
                      <a:r>
                        <a:rPr sz="985" b="0" i="0" u="none">
                          <a:solidFill>
                            <a:srgbClr val="1E293B"/>
                          </a:solidFill>
                          <a:latin typeface="Times New Roman"/>
                        </a:rPr>
                        <a:t>Alert authorised leaders to imminent risk in time to act.</a:t>
                      </a:r>
                    </a:p>
                  </a:txBody>
                  <a:tcPr marL="63500" marR="63500" marT="25400" marB="25400" anchor="ctr">
                    <a:lnL>
                      <a:noFill/>
                    </a:lnL>
                    <a:lnR>
                      <a:noFill/>
                    </a:lnR>
                    <a:lnT>
                      <a:noFill/>
                    </a:lnT>
                    <a:lnB>
                      <a:noFill/>
                    </a:lnB>
                    <a:solidFill>
                      <a:srgbClr val="F8FAFC"/>
                    </a:solidFill>
                  </a:tcPr>
                </a:tc>
                <a:tc>
                  <a:txBody>
                    <a:bodyPr/>
                    <a:lstStyle/>
                    <a:p>
                      <a:pPr algn="l"/>
                      <a:r>
                        <a:rPr sz="985" b="0" i="0" u="none" dirty="0">
                          <a:solidFill>
                            <a:schemeClr val="tx1"/>
                          </a:solidFill>
                          <a:latin typeface="Times New Roman"/>
                        </a:rPr>
                        <a:t>Warnings may not reach decision-makers or prompt documented action.</a:t>
                      </a:r>
                    </a:p>
                  </a:txBody>
                  <a:tcPr marL="63500" marR="63500" marT="25400" marB="25400" anchor="ctr">
                    <a:lnL>
                      <a:noFill/>
                    </a:lnL>
                    <a:lnR>
                      <a:noFill/>
                    </a:lnR>
                    <a:lnT>
                      <a:noFill/>
                    </a:lnT>
                    <a:lnB>
                      <a:noFill/>
                    </a:lnB>
                    <a:solidFill>
                      <a:srgbClr val="F8FAFC"/>
                    </a:solidFill>
                  </a:tcPr>
                </a:tc>
                <a:tc>
                  <a:txBody>
                    <a:bodyPr/>
                    <a:lstStyle/>
                    <a:p>
                      <a:pPr algn="l"/>
                      <a:r>
                        <a:rPr sz="985" b="0" i="0" u="none">
                          <a:solidFill>
                            <a:srgbClr val="1E293B"/>
                          </a:solidFill>
                          <a:latin typeface="Times New Roman"/>
                        </a:rPr>
                        <a:t>Reports describe warnings to hospital authorities; establish who received and acted on them (The Indian Express, 2017b).</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4"/>
                  </a:ext>
                </a:extLst>
              </a:tr>
              <a:tr h="738835">
                <a:tc>
                  <a:txBody>
                    <a:bodyPr/>
                    <a:lstStyle/>
                    <a:p>
                      <a:pPr algn="l"/>
                      <a:r>
                        <a:rPr sz="985" b="1" i="0" u="none">
                          <a:solidFill>
                            <a:srgbClr val="0F172A"/>
                          </a:solidFill>
                          <a:latin typeface="Times New Roman"/>
                        </a:rPr>
                        <a:t>5. Clinical response and leadership</a:t>
                      </a:r>
                    </a:p>
                  </a:txBody>
                  <a:tcPr marL="63500" marR="63500" marT="25400" marB="25400" anchor="ctr">
                    <a:lnL>
                      <a:noFill/>
                    </a:lnL>
                    <a:lnR>
                      <a:noFill/>
                    </a:lnR>
                    <a:lnT>
                      <a:noFill/>
                    </a:lnT>
                    <a:lnB>
                      <a:noFill/>
                    </a:lnB>
                    <a:solidFill>
                      <a:srgbClr val="FFFFFF"/>
                    </a:solidFill>
                  </a:tcPr>
                </a:tc>
                <a:tc>
                  <a:txBody>
                    <a:bodyPr/>
                    <a:lstStyle/>
                    <a:p>
                      <a:pPr algn="l"/>
                      <a:r>
                        <a:rPr sz="985" b="0" i="0" u="none">
                          <a:solidFill>
                            <a:srgbClr val="1E293B"/>
                          </a:solidFill>
                          <a:latin typeface="Times New Roman"/>
                        </a:rPr>
                        <a:t>Protect patients and coordinate decisions during a critical supply event.</a:t>
                      </a:r>
                    </a:p>
                  </a:txBody>
                  <a:tcPr marL="63500" marR="63500" marT="25400" marB="25400" anchor="ctr">
                    <a:lnL>
                      <a:noFill/>
                    </a:lnL>
                    <a:lnR>
                      <a:noFill/>
                    </a:lnR>
                    <a:lnT>
                      <a:noFill/>
                    </a:lnT>
                    <a:lnB>
                      <a:noFill/>
                    </a:lnB>
                    <a:solidFill>
                      <a:srgbClr val="FFFFFF"/>
                    </a:solidFill>
                  </a:tcPr>
                </a:tc>
                <a:tc>
                  <a:txBody>
                    <a:bodyPr/>
                    <a:lstStyle/>
                    <a:p>
                      <a:pPr algn="l"/>
                      <a:r>
                        <a:rPr sz="985" b="0" i="0" u="none" dirty="0">
                          <a:solidFill>
                            <a:schemeClr val="tx1"/>
                          </a:solidFill>
                          <a:latin typeface="Times New Roman"/>
                        </a:rPr>
                        <a:t>Unclear command, delayed decisions or limited contingency readiness.</a:t>
                      </a:r>
                    </a:p>
                  </a:txBody>
                  <a:tcPr marL="63500" marR="63500" marT="25400" marB="25400" anchor="ctr">
                    <a:lnL>
                      <a:noFill/>
                    </a:lnL>
                    <a:lnR>
                      <a:noFill/>
                    </a:lnR>
                    <a:lnT>
                      <a:noFill/>
                    </a:lnT>
                    <a:lnB>
                      <a:noFill/>
                    </a:lnB>
                    <a:solidFill>
                      <a:srgbClr val="FFFFFF"/>
                    </a:solidFill>
                  </a:tcPr>
                </a:tc>
                <a:tc>
                  <a:txBody>
                    <a:bodyPr/>
                    <a:lstStyle/>
                    <a:p>
                      <a:pPr algn="l"/>
                      <a:r>
                        <a:rPr sz="985" b="0" i="0" u="none">
                          <a:solidFill>
                            <a:srgbClr val="1E293B"/>
                          </a:solidFill>
                          <a:latin typeface="Times New Roman"/>
                        </a:rPr>
                        <a:t>Review incident logs, duty rosters, handovers and emergency plans; do not presume failure.</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5"/>
                  </a:ext>
                </a:extLst>
              </a:tr>
              <a:tr h="738835">
                <a:tc>
                  <a:txBody>
                    <a:bodyPr/>
                    <a:lstStyle/>
                    <a:p>
                      <a:pPr algn="l"/>
                      <a:r>
                        <a:rPr sz="985" b="1" i="0" u="none">
                          <a:solidFill>
                            <a:srgbClr val="0F172A"/>
                          </a:solidFill>
                          <a:latin typeface="Times New Roman"/>
                        </a:rPr>
                        <a:t>6. Audit and organisational learning</a:t>
                      </a:r>
                    </a:p>
                  </a:txBody>
                  <a:tcPr marL="63500" marR="63500" marT="25400" marB="25400" anchor="ctr">
                    <a:lnL>
                      <a:noFill/>
                    </a:lnL>
                    <a:lnR>
                      <a:noFill/>
                    </a:lnR>
                    <a:lnT>
                      <a:noFill/>
                    </a:lnT>
                    <a:lnB>
                      <a:noFill/>
                    </a:lnB>
                    <a:solidFill>
                      <a:srgbClr val="F8FAFC"/>
                    </a:solidFill>
                  </a:tcPr>
                </a:tc>
                <a:tc>
                  <a:txBody>
                    <a:bodyPr/>
                    <a:lstStyle/>
                    <a:p>
                      <a:pPr algn="l"/>
                      <a:r>
                        <a:rPr sz="985" b="0" i="0" u="none">
                          <a:solidFill>
                            <a:srgbClr val="1E293B"/>
                          </a:solidFill>
                          <a:latin typeface="Times New Roman"/>
                        </a:rPr>
                        <a:t>Detect hazards, verify controls and prevent recurrence.</a:t>
                      </a:r>
                    </a:p>
                  </a:txBody>
                  <a:tcPr marL="63500" marR="63500" marT="25400" marB="25400" anchor="ctr">
                    <a:lnL>
                      <a:noFill/>
                    </a:lnL>
                    <a:lnR>
                      <a:noFill/>
                    </a:lnR>
                    <a:lnT>
                      <a:noFill/>
                    </a:lnT>
                    <a:lnB>
                      <a:noFill/>
                    </a:lnB>
                    <a:solidFill>
                      <a:srgbClr val="F8FAFC"/>
                    </a:solidFill>
                  </a:tcPr>
                </a:tc>
                <a:tc>
                  <a:txBody>
                    <a:bodyPr/>
                    <a:lstStyle/>
                    <a:p>
                      <a:pPr algn="l"/>
                      <a:r>
                        <a:rPr sz="985" b="0" i="0" u="none" dirty="0">
                          <a:solidFill>
                            <a:schemeClr val="tx1"/>
                          </a:solidFill>
                          <a:latin typeface="Times New Roman"/>
                        </a:rPr>
                        <a:t>Incomplete records or corrective actions not tracked to closure.</a:t>
                      </a:r>
                    </a:p>
                  </a:txBody>
                  <a:tcPr marL="63500" marR="63500" marT="25400" marB="25400" anchor="ctr">
                    <a:lnL>
                      <a:noFill/>
                    </a:lnL>
                    <a:lnR>
                      <a:noFill/>
                    </a:lnR>
                    <a:lnT>
                      <a:noFill/>
                    </a:lnT>
                    <a:lnB>
                      <a:noFill/>
                    </a:lnB>
                    <a:solidFill>
                      <a:srgbClr val="F8FAFC"/>
                    </a:solidFill>
                  </a:tcPr>
                </a:tc>
                <a:tc>
                  <a:txBody>
                    <a:bodyPr/>
                    <a:lstStyle/>
                    <a:p>
                      <a:pPr algn="l"/>
                      <a:r>
                        <a:rPr sz="985" b="0" i="0" u="none" dirty="0">
                          <a:solidFill>
                            <a:srgbClr val="1E293B"/>
                          </a:solidFill>
                          <a:latin typeface="Times New Roman"/>
                        </a:rPr>
                        <a:t>Reported concerns warrant record review and a learning approach rather than blame (The Indian Express, 2017c; WHO, 2020).</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6"/>
                  </a:ext>
                </a:extLst>
              </a:tr>
            </a:tbl>
          </a:graphicData>
        </a:graphic>
      </p:graphicFrame>
      <p:sp>
        <p:nvSpPr>
          <p:cNvPr id="28" name="TextBox 27"/>
          <p:cNvSpPr txBox="1"/>
          <p:nvPr/>
        </p:nvSpPr>
        <p:spPr>
          <a:xfrm>
            <a:off x="381000" y="6016752"/>
            <a:ext cx="11811000" cy="201168"/>
          </a:xfrm>
          <a:prstGeom prst="rect">
            <a:avLst/>
          </a:prstGeom>
          <a:noFill/>
        </p:spPr>
        <p:txBody>
          <a:bodyPr wrap="square" lIns="0" tIns="0" rIns="0" bIns="0" anchor="t">
            <a:spAutoFit/>
          </a:bodyPr>
          <a:lstStyle/>
          <a:p>
            <a:pPr algn="l"/>
            <a:r>
              <a:rPr sz="910" b="0" i="1" u="none">
                <a:solidFill>
                  <a:srgbClr val="475569"/>
                </a:solidFill>
                <a:latin typeface="Times New Roman"/>
              </a:rPr>
              <a:t>Critical interpretation: the table organises possible vulnerabilities for investigation; it does not establish that all listed weaknesses were present.</a:t>
            </a:r>
          </a:p>
        </p:txBody>
      </p:sp>
      <p:sp>
        <p:nvSpPr>
          <p:cNvPr id="30" name="TextBox 29"/>
          <p:cNvSpPr txBox="1"/>
          <p:nvPr/>
        </p:nvSpPr>
        <p:spPr>
          <a:xfrm>
            <a:off x="381000" y="190500"/>
            <a:ext cx="11811000" cy="266700"/>
          </a:xfrm>
          <a:prstGeom prst="rect">
            <a:avLst/>
          </a:prstGeom>
          <a:noFill/>
        </p:spPr>
        <p:txBody>
          <a:bodyPr wrap="square" lIns="0" tIns="0" rIns="0" bIns="0" anchor="t">
            <a:spAutoFit/>
          </a:bodyPr>
          <a:lstStyle/>
          <a:p>
            <a:pPr algn="l"/>
            <a:r>
              <a:rPr sz="2050" b="1" i="0" u="none">
                <a:solidFill>
                  <a:srgbClr val="0F172A"/>
                </a:solidFill>
                <a:latin typeface="Times New Roman"/>
              </a:rPr>
              <a:t>The Application of the Swiss Cheese Model</a:t>
            </a:r>
          </a:p>
        </p:txBody>
      </p:sp>
      <p:sp>
        <p:nvSpPr>
          <p:cNvPr id="31" name="TextBox 30"/>
          <p:cNvSpPr txBox="1"/>
          <p:nvPr/>
        </p:nvSpPr>
        <p:spPr>
          <a:xfrm>
            <a:off x="381000" y="476250"/>
            <a:ext cx="11811000" cy="152400"/>
          </a:xfrm>
          <a:prstGeom prst="rect">
            <a:avLst/>
          </a:prstGeom>
          <a:noFill/>
        </p:spPr>
        <p:txBody>
          <a:bodyPr wrap="square" lIns="0" tIns="0" rIns="0" bIns="0" anchor="t">
            <a:spAutoFit/>
          </a:bodyPr>
          <a:lstStyle/>
          <a:p>
            <a:pPr algn="l"/>
            <a:r>
              <a:rPr sz="1100" b="0" i="1" u="none">
                <a:solidFill>
                  <a:srgbClr val="475569"/>
                </a:solidFill>
                <a:latin typeface="Times New Roman"/>
              </a:rPr>
              <a:t>BRD Medical College Oxygen Supply Crisis, Gorakhpur (2017)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81000" y="5867400"/>
            <a:ext cx="11430000" cy="428625"/>
          </a:xfrm>
          <a:prstGeom prst="roundRect">
            <a:avLst>
              <a:gd name="adj" fmla="val 8888"/>
            </a:avLst>
          </a:prstGeom>
          <a:solidFill>
            <a:srgbClr val="1E293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432304" y="987552"/>
            <a:ext cx="9144" cy="530352"/>
          </a:xfrm>
          <a:prstGeom prst="rect">
            <a:avLst/>
          </a:prstGeom>
          <a:solidFill>
            <a:srgbClr val="38BD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513832" y="987552"/>
            <a:ext cx="9144" cy="530352"/>
          </a:xfrm>
          <a:prstGeom prst="rect">
            <a:avLst/>
          </a:prstGeom>
          <a:solidFill>
            <a:srgbClr val="38BD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8595360" y="987552"/>
            <a:ext cx="9144" cy="530352"/>
          </a:xfrm>
          <a:prstGeom prst="rect">
            <a:avLst/>
          </a:prstGeom>
          <a:solidFill>
            <a:srgbClr val="38BD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432304" y="1517904"/>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513832" y="1517904"/>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8595360" y="1517904"/>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432304" y="2359152"/>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5513832" y="2359152"/>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595360" y="2359152"/>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2432304" y="3200400"/>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5513832" y="3200400"/>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595360" y="3200400"/>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2432304" y="4041648"/>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5513832" y="4041648"/>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8595360" y="4041648"/>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2432304" y="4882896"/>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5513832" y="4882896"/>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8595360" y="4882896"/>
            <a:ext cx="9144" cy="841248"/>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ounded Rectangle 23"/>
          <p:cNvSpPr/>
          <p:nvPr/>
        </p:nvSpPr>
        <p:spPr>
          <a:xfrm>
            <a:off x="381000" y="987552"/>
            <a:ext cx="11430000" cy="4736592"/>
          </a:xfrm>
          <a:prstGeom prst="roundRect">
            <a:avLst>
              <a:gd name="adj" fmla="val 0"/>
            </a:avLst>
          </a:prstGeom>
          <a:solidFill>
            <a:srgbClr val="FFFF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25" name="Table 24"/>
          <p:cNvGraphicFramePr>
            <a:graphicFrameLocks noGrp="1"/>
          </p:cNvGraphicFramePr>
          <p:nvPr>
            <p:extLst>
              <p:ext uri="{D42A27DB-BD31-4B8C-83A1-F6EECF244321}">
                <p14:modId xmlns:p14="http://schemas.microsoft.com/office/powerpoint/2010/main" val="3036413725"/>
              </p:ext>
            </p:extLst>
          </p:nvPr>
        </p:nvGraphicFramePr>
        <p:xfrm>
          <a:off x="381000" y="987552"/>
          <a:ext cx="11420474" cy="4736592"/>
        </p:xfrm>
        <a:graphic>
          <a:graphicData uri="http://schemas.openxmlformats.org/drawingml/2006/table">
            <a:tbl>
              <a:tblPr/>
              <a:tblGrid>
                <a:gridCol w="2055614">
                  <a:extLst>
                    <a:ext uri="{9D8B030D-6E8A-4147-A177-3AD203B41FA5}">
                      <a16:colId xmlns:a16="http://schemas.microsoft.com/office/drawing/2014/main" val="20000"/>
                    </a:ext>
                  </a:extLst>
                </a:gridCol>
                <a:gridCol w="3083421">
                  <a:extLst>
                    <a:ext uri="{9D8B030D-6E8A-4147-A177-3AD203B41FA5}">
                      <a16:colId xmlns:a16="http://schemas.microsoft.com/office/drawing/2014/main" val="20001"/>
                    </a:ext>
                  </a:extLst>
                </a:gridCol>
                <a:gridCol w="3083421">
                  <a:extLst>
                    <a:ext uri="{9D8B030D-6E8A-4147-A177-3AD203B41FA5}">
                      <a16:colId xmlns:a16="http://schemas.microsoft.com/office/drawing/2014/main" val="20002"/>
                    </a:ext>
                  </a:extLst>
                </a:gridCol>
                <a:gridCol w="3198018">
                  <a:extLst>
                    <a:ext uri="{9D8B030D-6E8A-4147-A177-3AD203B41FA5}">
                      <a16:colId xmlns:a16="http://schemas.microsoft.com/office/drawing/2014/main" val="20003"/>
                    </a:ext>
                  </a:extLst>
                </a:gridCol>
              </a:tblGrid>
              <a:tr h="530352">
                <a:tc>
                  <a:txBody>
                    <a:bodyPr/>
                    <a:lstStyle/>
                    <a:p>
                      <a:pPr algn="l"/>
                      <a:r>
                        <a:rPr sz="1040" b="1" i="0" u="none">
                          <a:solidFill>
                            <a:srgbClr val="FFFFFF"/>
                          </a:solidFill>
                          <a:latin typeface="Times New Roman"/>
                        </a:rPr>
                        <a:t>Indicator</a:t>
                      </a:r>
                    </a:p>
                  </a:txBody>
                  <a:tcPr marL="63500" marR="63500" marT="25400" marB="25400" anchor="ctr">
                    <a:lnL>
                      <a:noFill/>
                    </a:lnL>
                    <a:lnR>
                      <a:noFill/>
                    </a:lnR>
                    <a:lnT>
                      <a:noFill/>
                    </a:lnT>
                    <a:lnB>
                      <a:noFill/>
                    </a:lnB>
                    <a:solidFill>
                      <a:srgbClr val="0284C7"/>
                    </a:solidFill>
                  </a:tcPr>
                </a:tc>
                <a:tc>
                  <a:txBody>
                    <a:bodyPr/>
                    <a:lstStyle/>
                    <a:p>
                      <a:pPr algn="l"/>
                      <a:r>
                        <a:rPr sz="1040" b="1" i="0" u="none">
                          <a:solidFill>
                            <a:srgbClr val="FFFFFF"/>
                          </a:solidFill>
                          <a:latin typeface="Times New Roman"/>
                        </a:rPr>
                        <a:t>National / International Standard</a:t>
                      </a:r>
                    </a:p>
                  </a:txBody>
                  <a:tcPr marL="63500" marR="63500" marT="25400" marB="25400" anchor="ctr">
                    <a:lnL>
                      <a:noFill/>
                    </a:lnL>
                    <a:lnR>
                      <a:noFill/>
                    </a:lnR>
                    <a:lnT>
                      <a:noFill/>
                    </a:lnT>
                    <a:lnB>
                      <a:noFill/>
                    </a:lnB>
                    <a:solidFill>
                      <a:srgbClr val="0284C7"/>
                    </a:solidFill>
                  </a:tcPr>
                </a:tc>
                <a:tc>
                  <a:txBody>
                    <a:bodyPr/>
                    <a:lstStyle/>
                    <a:p>
                      <a:pPr algn="l"/>
                      <a:r>
                        <a:rPr sz="1040" b="1" i="0" u="none">
                          <a:solidFill>
                            <a:srgbClr val="FFFFFF"/>
                          </a:solidFill>
                          <a:latin typeface="Times New Roman"/>
                        </a:rPr>
                        <a:t>Evidence Available for the 2017 Case</a:t>
                      </a:r>
                    </a:p>
                  </a:txBody>
                  <a:tcPr marL="63500" marR="63500" marT="25400" marB="25400" anchor="ctr">
                    <a:lnL>
                      <a:noFill/>
                    </a:lnL>
                    <a:lnR>
                      <a:noFill/>
                    </a:lnR>
                    <a:lnT>
                      <a:noFill/>
                    </a:lnT>
                    <a:lnB>
                      <a:noFill/>
                    </a:lnB>
                    <a:solidFill>
                      <a:srgbClr val="0284C7"/>
                    </a:solidFill>
                  </a:tcPr>
                </a:tc>
                <a:tc>
                  <a:txBody>
                    <a:bodyPr/>
                    <a:lstStyle/>
                    <a:p>
                      <a:pPr algn="l"/>
                      <a:r>
                        <a:rPr sz="1040" b="1" i="0" u="none">
                          <a:solidFill>
                            <a:srgbClr val="FFFFFF"/>
                          </a:solidFill>
                          <a:latin typeface="Times New Roman"/>
                        </a:rPr>
                        <a:t>Succinct Overview / Gap to Test</a:t>
                      </a:r>
                    </a:p>
                  </a:txBody>
                  <a:tcPr marL="63500" marR="63500" marT="25400" marB="25400" anchor="ctr">
                    <a:lnL>
                      <a:noFill/>
                    </a:lnL>
                    <a:lnR>
                      <a:noFill/>
                    </a:lnR>
                    <a:lnT>
                      <a:noFill/>
                    </a:lnT>
                    <a:lnB>
                      <a:noFill/>
                    </a:lnB>
                    <a:solidFill>
                      <a:srgbClr val="0284C7"/>
                    </a:solidFill>
                  </a:tcPr>
                </a:tc>
                <a:extLst>
                  <a:ext uri="{0D108BD9-81ED-4DB2-BD59-A6C34878D82A}">
                    <a16:rowId xmlns:a16="http://schemas.microsoft.com/office/drawing/2014/main" val="10000"/>
                  </a:ext>
                </a:extLst>
              </a:tr>
              <a:tr h="841248">
                <a:tc>
                  <a:txBody>
                    <a:bodyPr/>
                    <a:lstStyle/>
                    <a:p>
                      <a:pPr algn="l"/>
                      <a:r>
                        <a:rPr sz="1000" b="1" i="0" u="none">
                          <a:solidFill>
                            <a:srgbClr val="0F172A"/>
                          </a:solidFill>
                          <a:latin typeface="Times New Roman"/>
                        </a:rPr>
                        <a:t>1. Medical oxygen continuity</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World Health Organization (WHO) guidance describes safe medical-oxygen systems, monitoring and dependable infrastructure (WHO, 2019; 2024).</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A low-pressure episode was reported for approximately two hours; pressure logs are not reproduced here (Pulla, 2017).</a:t>
                      </a:r>
                    </a:p>
                  </a:txBody>
                  <a:tcPr marL="63500" marR="63500" marT="25400" marB="25400" anchor="ctr">
                    <a:lnL>
                      <a:noFill/>
                    </a:lnL>
                    <a:lnR>
                      <a:noFill/>
                    </a:lnR>
                    <a:lnT>
                      <a:noFill/>
                    </a:lnT>
                    <a:lnB>
                      <a:noFill/>
                    </a:lnB>
                    <a:solidFill>
                      <a:srgbClr val="FFFFFF"/>
                    </a:solidFill>
                  </a:tcPr>
                </a:tc>
                <a:tc>
                  <a:txBody>
                    <a:bodyPr/>
                    <a:lstStyle/>
                    <a:p>
                      <a:pPr algn="l"/>
                      <a:r>
                        <a:rPr sz="1000" b="0" i="0" u="none" dirty="0">
                          <a:solidFill>
                            <a:schemeClr val="tx1"/>
                          </a:solidFill>
                          <a:latin typeface="Times New Roman"/>
                        </a:rPr>
                        <a:t>Continuity safeguards need review; compliance cannot be confirmed from this presentation alone.</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841248">
                <a:tc>
                  <a:txBody>
                    <a:bodyPr/>
                    <a:lstStyle/>
                    <a:p>
                      <a:pPr algn="l"/>
                      <a:r>
                        <a:rPr sz="1000" b="1" i="0" u="none">
                          <a:solidFill>
                            <a:srgbClr val="0F172A"/>
                          </a:solidFill>
                          <a:latin typeface="Times New Roman"/>
                        </a:rPr>
                        <a:t>2. Procurement and supplier oversight</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Public-facility quality systems require defined responsibilities, records and reliable essential supplies (National Health Systems Resource Centre [NHSRC], 2024).</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Contemporary reports described supplier-payment warnings (The Indian Express, 2017a).</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Check invoices, payment approvals, supplier notices and escalation records.</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2"/>
                  </a:ext>
                </a:extLst>
              </a:tr>
              <a:tr h="841248">
                <a:tc>
                  <a:txBody>
                    <a:bodyPr/>
                    <a:lstStyle/>
                    <a:p>
                      <a:pPr algn="l"/>
                      <a:r>
                        <a:rPr sz="1000" b="1" i="0" u="none">
                          <a:solidFill>
                            <a:srgbClr val="0F172A"/>
                          </a:solidFill>
                          <a:latin typeface="Times New Roman"/>
                        </a:rPr>
                        <a:t>3. Emergency stock and backup</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Oxygen systems should be supported by contingency arrangements appropriate to clinical need (WHO, 2019; 2024).</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Media reports described cylinder substitution; available material does not quantify capacity or timing (The Indian Express, 2017b).</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Test reserve capacity, deployment time, ownership and emergency drill records.</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r h="841248">
                <a:tc>
                  <a:txBody>
                    <a:bodyPr/>
                    <a:lstStyle/>
                    <a:p>
                      <a:pPr algn="l"/>
                      <a:r>
                        <a:rPr sz="1000" b="1" i="0" u="none">
                          <a:solidFill>
                            <a:srgbClr val="0F172A"/>
                          </a:solidFill>
                          <a:latin typeface="Times New Roman"/>
                        </a:rPr>
                        <a:t>4. Governance and escalation</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National quality standards emphasise defined processes, accountability and corrective action (NHSRC, 2024).</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Warnings were described in reports, but the full recipient/action trail is not established here.</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Identify who received each warning, what action was agreed and whether closure was verified.</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4"/>
                  </a:ext>
                </a:extLst>
              </a:tr>
              <a:tr h="841248">
                <a:tc>
                  <a:txBody>
                    <a:bodyPr/>
                    <a:lstStyle/>
                    <a:p>
                      <a:pPr algn="l"/>
                      <a:r>
                        <a:rPr sz="1000" b="1" i="0" u="none">
                          <a:solidFill>
                            <a:srgbClr val="0F172A"/>
                          </a:solidFill>
                          <a:latin typeface="Times New Roman"/>
                        </a:rPr>
                        <a:t>5. Incident learning</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WHO guidance recommends incident reporting and learning to support prevention of repeat harm (WHO, 2020).</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The available sources summarised here do not provide a complete action-tracking record.</a:t>
                      </a:r>
                    </a:p>
                  </a:txBody>
                  <a:tcPr marL="63500" marR="63500" marT="25400" marB="25400" anchor="ctr">
                    <a:lnL>
                      <a:noFill/>
                    </a:lnL>
                    <a:lnR>
                      <a:noFill/>
                    </a:lnR>
                    <a:lnT>
                      <a:noFill/>
                    </a:lnT>
                    <a:lnB>
                      <a:noFill/>
                    </a:lnB>
                    <a:solidFill>
                      <a:srgbClr val="FFFFFF"/>
                    </a:solidFill>
                  </a:tcPr>
                </a:tc>
                <a:tc>
                  <a:txBody>
                    <a:bodyPr/>
                    <a:lstStyle/>
                    <a:p>
                      <a:pPr algn="l"/>
                      <a:r>
                        <a:rPr sz="1000" b="0" i="0" u="none" dirty="0">
                          <a:solidFill>
                            <a:srgbClr val="1E293B"/>
                          </a:solidFill>
                          <a:latin typeface="Times New Roman"/>
                        </a:rPr>
                        <a:t>Review investigation findings, corrective actions, owners, deadlines and effectiveness checks.</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5"/>
                  </a:ext>
                </a:extLst>
              </a:tr>
            </a:tbl>
          </a:graphicData>
        </a:graphic>
      </p:graphicFrame>
      <p:sp>
        <p:nvSpPr>
          <p:cNvPr id="27" name="TextBox 26"/>
          <p:cNvSpPr txBox="1"/>
          <p:nvPr/>
        </p:nvSpPr>
        <p:spPr>
          <a:xfrm>
            <a:off x="384048" y="192024"/>
            <a:ext cx="11814048" cy="274320"/>
          </a:xfrm>
          <a:prstGeom prst="rect">
            <a:avLst/>
          </a:prstGeom>
          <a:noFill/>
        </p:spPr>
        <p:txBody>
          <a:bodyPr wrap="square" lIns="0" tIns="0" rIns="0" bIns="0" anchor="t">
            <a:spAutoFit/>
          </a:bodyPr>
          <a:lstStyle/>
          <a:p>
            <a:pPr algn="l"/>
            <a:r>
              <a:rPr sz="2050" b="1" i="0" u="none">
                <a:solidFill>
                  <a:srgbClr val="0F172A"/>
                </a:solidFill>
                <a:latin typeface="Times New Roman"/>
              </a:rPr>
              <a:t>The Benchmarking Gap: National Standards Unmet</a:t>
            </a:r>
          </a:p>
        </p:txBody>
      </p:sp>
      <p:sp>
        <p:nvSpPr>
          <p:cNvPr id="28" name="TextBox 27"/>
          <p:cNvSpPr txBox="1"/>
          <p:nvPr/>
        </p:nvSpPr>
        <p:spPr>
          <a:xfrm>
            <a:off x="384048" y="475488"/>
            <a:ext cx="11814048" cy="164592"/>
          </a:xfrm>
          <a:prstGeom prst="rect">
            <a:avLst/>
          </a:prstGeom>
          <a:noFill/>
        </p:spPr>
        <p:txBody>
          <a:bodyPr wrap="square" lIns="0" tIns="0" rIns="0" bIns="0" anchor="t">
            <a:spAutoFit/>
          </a:bodyPr>
          <a:lstStyle/>
          <a:p>
            <a:pPr algn="l"/>
            <a:r>
              <a:rPr sz="1080" b="0" i="1" u="none">
                <a:solidFill>
                  <a:srgbClr val="475569"/>
                </a:solidFill>
                <a:latin typeface="Times New Roman"/>
              </a:rPr>
              <a:t>Retrospective comparison against published national and international guidance</a:t>
            </a:r>
          </a:p>
        </p:txBody>
      </p:sp>
      <p:sp>
        <p:nvSpPr>
          <p:cNvPr id="29" name="TextBox 28"/>
          <p:cNvSpPr txBox="1"/>
          <p:nvPr/>
        </p:nvSpPr>
        <p:spPr>
          <a:xfrm>
            <a:off x="533400" y="5879592"/>
            <a:ext cx="11658600" cy="164592"/>
          </a:xfrm>
          <a:prstGeom prst="rect">
            <a:avLst/>
          </a:prstGeom>
          <a:noFill/>
        </p:spPr>
        <p:txBody>
          <a:bodyPr wrap="square" lIns="0" tIns="0" rIns="0" bIns="0" anchor="t">
            <a:spAutoFit/>
          </a:bodyPr>
          <a:lstStyle/>
          <a:p>
            <a:pPr algn="l"/>
            <a:r>
              <a:rPr sz="800" b="0" i="0" u="none">
                <a:solidFill>
                  <a:srgbClr val="F8FAFC"/>
                </a:solidFill>
                <a:latin typeface="Times New Roman"/>
              </a:rPr>
              <a:t>Benchmarking compares systems with guidance and helps identify questions for improvement; it is not by itself a determination of legal or clinical liability.</a:t>
            </a:r>
          </a:p>
        </p:txBody>
      </p:sp>
      <p:sp>
        <p:nvSpPr>
          <p:cNvPr id="30" name="TextBox 29"/>
          <p:cNvSpPr txBox="1"/>
          <p:nvPr/>
        </p:nvSpPr>
        <p:spPr>
          <a:xfrm>
            <a:off x="533400" y="6089904"/>
            <a:ext cx="11658600" cy="137160"/>
          </a:xfrm>
          <a:prstGeom prst="rect">
            <a:avLst/>
          </a:prstGeom>
          <a:noFill/>
        </p:spPr>
        <p:txBody>
          <a:bodyPr wrap="square" lIns="0" tIns="0" rIns="0" bIns="0" anchor="t">
            <a:spAutoFit/>
          </a:bodyPr>
          <a:lstStyle/>
          <a:p>
            <a:pPr algn="l"/>
            <a:r>
              <a:rPr sz="760" b="0" i="1" u="none">
                <a:solidFill>
                  <a:srgbClr val="CBD5E1"/>
                </a:solidFill>
                <a:latin typeface="Times New Roman"/>
              </a:rPr>
              <a:t>Note: 2022 and 2024 standards are used as retrospective benchmarks, not as proof of the rules in force in 2017.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81000" y="190500"/>
            <a:ext cx="11430000" cy="32385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381000" y="495300"/>
            <a:ext cx="11430000" cy="19050"/>
          </a:xfrm>
          <a:prstGeom prst="rect">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381000" y="590550"/>
            <a:ext cx="11430000" cy="490983"/>
          </a:xfrm>
          <a:prstGeom prst="roundRect">
            <a:avLst>
              <a:gd name="adj" fmla="val 5819"/>
            </a:avLst>
          </a:prstGeom>
          <a:solidFill>
            <a:srgbClr val="F1F5F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381000" y="1157733"/>
            <a:ext cx="11430000" cy="490983"/>
          </a:xfrm>
          <a:prstGeom prst="roundRect">
            <a:avLst>
              <a:gd name="adj" fmla="val 5819"/>
            </a:avLst>
          </a:prstGeom>
          <a:solidFill>
            <a:srgbClr val="F1F5F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381000" y="1724917"/>
            <a:ext cx="2058739" cy="4552057"/>
          </a:xfrm>
          <a:prstGeom prst="roundRect">
            <a:avLst>
              <a:gd name="adj" fmla="val 1850"/>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2534989" y="1724917"/>
            <a:ext cx="2530673" cy="4552057"/>
          </a:xfrm>
          <a:prstGeom prst="roundRect">
            <a:avLst>
              <a:gd name="adj" fmla="val 1505"/>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5160912" y="1724917"/>
            <a:ext cx="2530673" cy="4552057"/>
          </a:xfrm>
          <a:prstGeom prst="roundRect">
            <a:avLst>
              <a:gd name="adj" fmla="val 1505"/>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7786836" y="1724917"/>
            <a:ext cx="2058739" cy="4552057"/>
          </a:xfrm>
          <a:prstGeom prst="roundRect">
            <a:avLst>
              <a:gd name="adj" fmla="val 1850"/>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9940825" y="1724917"/>
            <a:ext cx="1870025" cy="4552057"/>
          </a:xfrm>
          <a:prstGeom prst="roundRect">
            <a:avLst>
              <a:gd name="adj" fmla="val 2037"/>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81000" y="590550"/>
            <a:ext cx="38100" cy="490983"/>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381000" y="1157733"/>
            <a:ext cx="38100" cy="490983"/>
          </a:xfrm>
          <a:prstGeom prst="rect">
            <a:avLst/>
          </a:prstGeom>
          <a:solidFill>
            <a:srgbClr val="B91C1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381000" y="6267450"/>
            <a:ext cx="2058739"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381000" y="1724917"/>
            <a:ext cx="2058739"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381000"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2430214"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534989" y="6267450"/>
            <a:ext cx="2530673"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2534989" y="1724917"/>
            <a:ext cx="2530673"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534989"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5056137"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5160912" y="6267450"/>
            <a:ext cx="2530673"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5160912" y="1724917"/>
            <a:ext cx="2530673"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5160912"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7682061"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7786836" y="6267450"/>
            <a:ext cx="2058739"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7786836" y="1724917"/>
            <a:ext cx="2058739"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7786836"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9836050"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9940825" y="6267450"/>
            <a:ext cx="1870025"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9940825" y="1724917"/>
            <a:ext cx="1870025"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9940825"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11801326" y="1724917"/>
            <a:ext cx="9525" cy="4552057"/>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381000" y="190500"/>
            <a:ext cx="11811000" cy="266700"/>
          </a:xfrm>
          <a:prstGeom prst="rect">
            <a:avLst/>
          </a:prstGeom>
          <a:noFill/>
        </p:spPr>
        <p:txBody>
          <a:bodyPr wrap="square" lIns="0" tIns="0" rIns="0" bIns="0" anchor="t">
            <a:spAutoFit/>
          </a:bodyPr>
          <a:lstStyle/>
          <a:p>
            <a:pPr algn="l"/>
            <a:r>
              <a:rPr sz="2050" b="1" i="0" u="none">
                <a:solidFill>
                  <a:srgbClr val="0F172A"/>
                </a:solidFill>
                <a:latin typeface="Times New Roman"/>
              </a:rPr>
              <a:t>Component 2: The Report</a:t>
            </a:r>
          </a:p>
        </p:txBody>
      </p:sp>
      <p:sp>
        <p:nvSpPr>
          <p:cNvPr id="38" name="TextBox 37"/>
          <p:cNvSpPr txBox="1"/>
          <p:nvPr/>
        </p:nvSpPr>
        <p:spPr>
          <a:xfrm>
            <a:off x="552450" y="666750"/>
            <a:ext cx="11639550" cy="152400"/>
          </a:xfrm>
          <a:prstGeom prst="rect">
            <a:avLst/>
          </a:prstGeom>
          <a:noFill/>
        </p:spPr>
        <p:txBody>
          <a:bodyPr wrap="square" lIns="0" tIns="0" rIns="0" bIns="0" anchor="t">
            <a:spAutoFit/>
          </a:bodyPr>
          <a:lstStyle/>
          <a:p>
            <a:pPr algn="l"/>
            <a:r>
              <a:rPr sz="1120" b="1" i="0" u="none">
                <a:solidFill>
                  <a:srgbClr val="0284C7"/>
                </a:solidFill>
                <a:latin typeface="Times New Roman"/>
              </a:rPr>
              <a:t>Component one (individual presentation)</a:t>
            </a:r>
          </a:p>
        </p:txBody>
      </p:sp>
      <p:sp>
        <p:nvSpPr>
          <p:cNvPr id="39" name="TextBox 38"/>
          <p:cNvSpPr txBox="1"/>
          <p:nvPr/>
        </p:nvSpPr>
        <p:spPr>
          <a:xfrm>
            <a:off x="552450" y="838200"/>
            <a:ext cx="11639550" cy="256032"/>
          </a:xfrm>
          <a:prstGeom prst="rect">
            <a:avLst/>
          </a:prstGeom>
          <a:noFill/>
        </p:spPr>
        <p:txBody>
          <a:bodyPr wrap="square" lIns="0" tIns="0" rIns="0" bIns="0" anchor="t">
            <a:spAutoFit/>
          </a:bodyPr>
          <a:lstStyle/>
          <a:p>
            <a:pPr algn="l">
              <a:lnSpc>
                <a:spcPts val="1316"/>
              </a:lnSpc>
            </a:pPr>
            <a:r>
              <a:rPr sz="1060" b="0" i="0" u="none">
                <a:solidFill>
                  <a:srgbClr val="1E293B"/>
                </a:solidFill>
                <a:latin typeface="Times New Roman"/>
              </a:rPr>
              <a:t>The BRD Medical College oxygen supply crisis was used to examine reported supply interruption, paediatric patient safety and wider questions of hospital governance and quality assurance.</a:t>
            </a:r>
          </a:p>
        </p:txBody>
      </p:sp>
      <p:sp>
        <p:nvSpPr>
          <p:cNvPr id="40" name="TextBox 39"/>
          <p:cNvSpPr txBox="1"/>
          <p:nvPr/>
        </p:nvSpPr>
        <p:spPr>
          <a:xfrm>
            <a:off x="552450" y="1233933"/>
            <a:ext cx="11639550" cy="152400"/>
          </a:xfrm>
          <a:prstGeom prst="rect">
            <a:avLst/>
          </a:prstGeom>
          <a:noFill/>
        </p:spPr>
        <p:txBody>
          <a:bodyPr wrap="square" lIns="0" tIns="0" rIns="0" bIns="0" anchor="t">
            <a:spAutoFit/>
          </a:bodyPr>
          <a:lstStyle/>
          <a:p>
            <a:pPr algn="l"/>
            <a:r>
              <a:rPr sz="1120" b="1" i="0" u="none">
                <a:solidFill>
                  <a:srgbClr val="B91C1C"/>
                </a:solidFill>
                <a:latin typeface="Times New Roman"/>
              </a:rPr>
              <a:t>Component two (the report)</a:t>
            </a:r>
          </a:p>
        </p:txBody>
      </p:sp>
      <p:sp>
        <p:nvSpPr>
          <p:cNvPr id="41" name="TextBox 40"/>
          <p:cNvSpPr txBox="1"/>
          <p:nvPr/>
        </p:nvSpPr>
        <p:spPr>
          <a:xfrm>
            <a:off x="552450" y="1405383"/>
            <a:ext cx="11639550" cy="256032"/>
          </a:xfrm>
          <a:prstGeom prst="rect">
            <a:avLst/>
          </a:prstGeom>
          <a:noFill/>
        </p:spPr>
        <p:txBody>
          <a:bodyPr wrap="square" lIns="0" tIns="0" rIns="0" bIns="0" anchor="t">
            <a:spAutoFit/>
          </a:bodyPr>
          <a:lstStyle/>
          <a:p>
            <a:r>
              <a:rPr sz="1000">
                <a:latin typeface="Arial"/>
              </a:rPr>
              <a:t>Component 2 will critically examine the evidence, system safeguards and quality-improvement methods relevant to oxygen-supply safety. It will separate documented events from disputed causal claims.</a:t>
            </a:r>
          </a:p>
        </p:txBody>
      </p:sp>
      <p:sp>
        <p:nvSpPr>
          <p:cNvPr id="42" name="TextBox 41"/>
          <p:cNvSpPr txBox="1"/>
          <p:nvPr/>
        </p:nvSpPr>
        <p:spPr>
          <a:xfrm>
            <a:off x="427397" y="1848742"/>
            <a:ext cx="2477067" cy="182880"/>
          </a:xfrm>
          <a:prstGeom prst="rect">
            <a:avLst/>
          </a:prstGeom>
          <a:noFill/>
        </p:spPr>
        <p:txBody>
          <a:bodyPr wrap="square" lIns="0" tIns="0" rIns="0" bIns="0" anchor="t">
            <a:spAutoFit/>
          </a:bodyPr>
          <a:lstStyle/>
          <a:p>
            <a:pPr algn="just"/>
            <a:r>
              <a:rPr sz="1200" b="1" i="0" u="none" dirty="0">
                <a:solidFill>
                  <a:srgbClr val="0284C7"/>
                </a:solidFill>
                <a:latin typeface="Times New Roman" panose="02020603050405020304" pitchFamily="18" charset="0"/>
                <a:cs typeface="Times New Roman" panose="02020603050405020304" pitchFamily="18" charset="0"/>
              </a:rPr>
              <a:t>Introduction</a:t>
            </a:r>
          </a:p>
        </p:txBody>
      </p:sp>
      <p:sp>
        <p:nvSpPr>
          <p:cNvPr id="43" name="TextBox 42"/>
          <p:cNvSpPr txBox="1"/>
          <p:nvPr/>
        </p:nvSpPr>
        <p:spPr>
          <a:xfrm>
            <a:off x="427397" y="2048767"/>
            <a:ext cx="1982539" cy="895694"/>
          </a:xfrm>
          <a:prstGeom prst="rect">
            <a:avLst/>
          </a:prstGeom>
          <a:noFill/>
        </p:spPr>
        <p:txBody>
          <a:bodyPr wrap="square" lIns="0" tIns="0" rIns="0" bIns="0" anchor="t">
            <a:spAutoFit/>
          </a:bodyPr>
          <a:lstStyle/>
          <a:p>
            <a:pPr algn="just">
              <a:lnSpc>
                <a:spcPct val="150000"/>
              </a:lnSpc>
              <a:spcAft>
                <a:spcPts val="300"/>
              </a:spcAft>
            </a:pPr>
            <a:r>
              <a:rPr sz="1000" dirty="0">
                <a:latin typeface="Times New Roman" panose="02020603050405020304" pitchFamily="18" charset="0"/>
                <a:cs typeface="Times New Roman" panose="02020603050405020304" pitchFamily="18" charset="0"/>
              </a:rPr>
              <a:t>Set out the 2017 case context, why uninterrupted medical oxygen is safety-critical, the report aim and scope, and the evidence limitations.</a:t>
            </a:r>
          </a:p>
        </p:txBody>
      </p:sp>
      <p:sp>
        <p:nvSpPr>
          <p:cNvPr id="44" name="TextBox 43"/>
          <p:cNvSpPr txBox="1"/>
          <p:nvPr/>
        </p:nvSpPr>
        <p:spPr>
          <a:xfrm>
            <a:off x="2620714" y="1848742"/>
            <a:ext cx="3096480" cy="169277"/>
          </a:xfrm>
          <a:prstGeom prst="rect">
            <a:avLst/>
          </a:prstGeom>
          <a:noFill/>
        </p:spPr>
        <p:txBody>
          <a:bodyPr wrap="square" lIns="0" tIns="0" rIns="0" bIns="0" anchor="t">
            <a:spAutoFit/>
          </a:bodyPr>
          <a:lstStyle/>
          <a:p>
            <a:pPr algn="just"/>
            <a:r>
              <a:rPr sz="1100" b="1">
                <a:latin typeface="Times New Roman" panose="02020603050405020304" pitchFamily="18" charset="0"/>
                <a:cs typeface="Times New Roman" panose="02020603050405020304" pitchFamily="18" charset="0"/>
              </a:rPr>
              <a:t>Main body: analysis methods</a:t>
            </a:r>
          </a:p>
        </p:txBody>
      </p:sp>
      <p:sp>
        <p:nvSpPr>
          <p:cNvPr id="45" name="TextBox 44"/>
          <p:cNvSpPr txBox="1"/>
          <p:nvPr/>
        </p:nvSpPr>
        <p:spPr>
          <a:xfrm>
            <a:off x="2571554" y="2048767"/>
            <a:ext cx="2454473" cy="2742354"/>
          </a:xfrm>
          <a:prstGeom prst="rect">
            <a:avLst/>
          </a:prstGeom>
          <a:noFill/>
        </p:spPr>
        <p:txBody>
          <a:bodyPr wrap="square" lIns="0" tIns="0" rIns="0" bIns="0" anchor="t">
            <a:spAutoFit/>
          </a:bodyPr>
          <a:lstStyle/>
          <a:p>
            <a:pPr algn="just">
              <a:lnSpc>
                <a:spcPct val="150000"/>
              </a:lnSpc>
              <a:spcAft>
                <a:spcPts val="300"/>
              </a:spcAft>
            </a:pPr>
            <a:r>
              <a:rPr sz="1000" dirty="0">
                <a:latin typeface="Times New Roman" panose="02020603050405020304" pitchFamily="18" charset="0"/>
                <a:cs typeface="Times New Roman" panose="02020603050405020304" pitchFamily="18" charset="0"/>
              </a:rPr>
              <a:t>Apply the Swiss Cheese Model to map </a:t>
            </a:r>
            <a:r>
              <a:rPr lang="en-US" sz="1000" dirty="0" err="1">
                <a:latin typeface="Times New Roman" panose="02020603050405020304" pitchFamily="18" charset="0"/>
                <a:cs typeface="Times New Roman" panose="02020603050405020304" pitchFamily="18" charset="0"/>
              </a:rPr>
              <a:t>defence</a:t>
            </a:r>
            <a:r>
              <a:rPr sz="1000" dirty="0">
                <a:latin typeface="Times New Roman" panose="02020603050405020304" pitchFamily="18" charset="0"/>
                <a:cs typeface="Times New Roman" panose="02020603050405020304" pitchFamily="18" charset="0"/>
              </a:rPr>
              <a:t> layers. Use the 5 Whys to trace a problem through successive “why?” questions, and an Ishikawa (fishbone) diagram to group possible causes under people, processes, equipment, supplies and management. Use Donabedian’s structure–process–outcome model to assess service quality, then compare relevant controls with Indian Public Health Standards, National Quality Assurance Standards and WHO guidance. Treat these as analytical methods, not proof of unverified failures.</a:t>
            </a:r>
          </a:p>
        </p:txBody>
      </p:sp>
      <p:sp>
        <p:nvSpPr>
          <p:cNvPr id="46" name="TextBox 45"/>
          <p:cNvSpPr txBox="1"/>
          <p:nvPr/>
        </p:nvSpPr>
        <p:spPr>
          <a:xfrm>
            <a:off x="5246637" y="1848742"/>
            <a:ext cx="3096480" cy="153888"/>
          </a:xfrm>
          <a:prstGeom prst="rect">
            <a:avLst/>
          </a:prstGeom>
          <a:noFill/>
        </p:spPr>
        <p:txBody>
          <a:bodyPr wrap="square" lIns="0" tIns="0" rIns="0" bIns="0" anchor="t">
            <a:spAutoFit/>
          </a:bodyPr>
          <a:lstStyle/>
          <a:p>
            <a:pPr algn="just"/>
            <a:r>
              <a:rPr sz="1000" b="1">
                <a:latin typeface="Times New Roman" panose="02020603050405020304" pitchFamily="18" charset="0"/>
                <a:cs typeface="Times New Roman" panose="02020603050405020304" pitchFamily="18" charset="0"/>
              </a:rPr>
              <a:t>Recommendations: PDSA and change</a:t>
            </a:r>
          </a:p>
        </p:txBody>
      </p:sp>
      <p:sp>
        <p:nvSpPr>
          <p:cNvPr id="47" name="TextBox 46"/>
          <p:cNvSpPr txBox="1"/>
          <p:nvPr/>
        </p:nvSpPr>
        <p:spPr>
          <a:xfrm>
            <a:off x="5217141" y="2048767"/>
            <a:ext cx="2454473" cy="2511521"/>
          </a:xfrm>
          <a:prstGeom prst="rect">
            <a:avLst/>
          </a:prstGeom>
          <a:noFill/>
        </p:spPr>
        <p:txBody>
          <a:bodyPr wrap="square" lIns="0" tIns="0" rIns="0" bIns="0" anchor="t">
            <a:spAutoFit/>
          </a:bodyPr>
          <a:lstStyle/>
          <a:p>
            <a:pPr algn="just">
              <a:lnSpc>
                <a:spcPct val="150000"/>
              </a:lnSpc>
              <a:spcAft>
                <a:spcPts val="300"/>
              </a:spcAft>
            </a:pPr>
            <a:r>
              <a:rPr sz="1000" dirty="0">
                <a:latin typeface="Times New Roman" panose="02020603050405020304" pitchFamily="18" charset="0"/>
                <a:cs typeface="Times New Roman" panose="02020603050405020304" pitchFamily="18" charset="0"/>
              </a:rPr>
              <a:t>Use PDSA (Plan–Do–Study–Act) to test improvements on a small scale, measure results and refine the process. Kotter’s 8-Step Model and Lewin’s change model will guide implementation and staff engagement; Six Sigma will inform process reliability and variation reduction. Proposed actions include pressure alarms, tested backup capacity, supplier-risk escalation, emergency drills and tracked corrective actions with owners, deadlines and measures.</a:t>
            </a:r>
          </a:p>
        </p:txBody>
      </p:sp>
      <p:sp>
        <p:nvSpPr>
          <p:cNvPr id="48" name="TextBox 47"/>
          <p:cNvSpPr txBox="1"/>
          <p:nvPr/>
        </p:nvSpPr>
        <p:spPr>
          <a:xfrm>
            <a:off x="7833233" y="1848742"/>
            <a:ext cx="2477067" cy="182880"/>
          </a:xfrm>
          <a:prstGeom prst="rect">
            <a:avLst/>
          </a:prstGeom>
          <a:noFill/>
        </p:spPr>
        <p:txBody>
          <a:bodyPr wrap="square" lIns="0" tIns="0" rIns="0" bIns="0" anchor="t">
            <a:spAutoFit/>
          </a:bodyPr>
          <a:lstStyle/>
          <a:p>
            <a:pPr algn="just"/>
            <a:r>
              <a:rPr sz="1200" b="1" i="0" u="none" dirty="0">
                <a:solidFill>
                  <a:srgbClr val="0284C7"/>
                </a:solidFill>
                <a:latin typeface="Times New Roman" panose="02020603050405020304" pitchFamily="18" charset="0"/>
                <a:cs typeface="Times New Roman" panose="02020603050405020304" pitchFamily="18" charset="0"/>
              </a:rPr>
              <a:t>Conclusions</a:t>
            </a:r>
          </a:p>
        </p:txBody>
      </p:sp>
      <p:sp>
        <p:nvSpPr>
          <p:cNvPr id="49" name="TextBox 48"/>
          <p:cNvSpPr txBox="1"/>
          <p:nvPr/>
        </p:nvSpPr>
        <p:spPr>
          <a:xfrm>
            <a:off x="7843065" y="2048767"/>
            <a:ext cx="1982539" cy="1588192"/>
          </a:xfrm>
          <a:prstGeom prst="rect">
            <a:avLst/>
          </a:prstGeom>
          <a:noFill/>
        </p:spPr>
        <p:txBody>
          <a:bodyPr wrap="square" lIns="0" tIns="0" rIns="0" bIns="0" anchor="t">
            <a:spAutoFit/>
          </a:bodyPr>
          <a:lstStyle/>
          <a:p>
            <a:pPr algn="just">
              <a:lnSpc>
                <a:spcPct val="150000"/>
              </a:lnSpc>
              <a:spcAft>
                <a:spcPts val="300"/>
              </a:spcAft>
            </a:pPr>
            <a:r>
              <a:rPr lang="en-US" sz="1000" dirty="0" err="1">
                <a:latin typeface="Times New Roman" panose="02020603050405020304" pitchFamily="18" charset="0"/>
                <a:cs typeface="Times New Roman" panose="02020603050405020304" pitchFamily="18" charset="0"/>
              </a:rPr>
              <a:t>Summarise</a:t>
            </a:r>
            <a:r>
              <a:rPr sz="1000" dirty="0">
                <a:latin typeface="Times New Roman" panose="02020603050405020304" pitchFamily="18" charset="0"/>
                <a:cs typeface="Times New Roman" panose="02020603050405020304" pitchFamily="18" charset="0"/>
              </a:rPr>
              <a:t> the strongest evidence, key system lessons and feasible quality-improvement priorities. State limitations clearly and avoid attributing individual deaths to oxygen interruption without sufficient clinical and inquiry evidence.</a:t>
            </a:r>
          </a:p>
        </p:txBody>
      </p:sp>
      <p:sp>
        <p:nvSpPr>
          <p:cNvPr id="50" name="TextBox 49"/>
          <p:cNvSpPr txBox="1"/>
          <p:nvPr/>
        </p:nvSpPr>
        <p:spPr>
          <a:xfrm>
            <a:off x="9977390" y="1848742"/>
            <a:ext cx="2165449" cy="182880"/>
          </a:xfrm>
          <a:prstGeom prst="rect">
            <a:avLst/>
          </a:prstGeom>
          <a:noFill/>
        </p:spPr>
        <p:txBody>
          <a:bodyPr wrap="square" lIns="0" tIns="0" rIns="0" bIns="0" anchor="t">
            <a:spAutoFit/>
          </a:bodyPr>
          <a:lstStyle/>
          <a:p>
            <a:pPr algn="just"/>
            <a:r>
              <a:rPr sz="1200" b="1" i="0" u="none">
                <a:solidFill>
                  <a:srgbClr val="0284C7"/>
                </a:solidFill>
                <a:latin typeface="Times New Roman" panose="02020603050405020304" pitchFamily="18" charset="0"/>
                <a:cs typeface="Times New Roman" panose="02020603050405020304" pitchFamily="18" charset="0"/>
              </a:rPr>
              <a:t>Reference list</a:t>
            </a:r>
          </a:p>
        </p:txBody>
      </p:sp>
      <p:sp>
        <p:nvSpPr>
          <p:cNvPr id="51" name="TextBox 50"/>
          <p:cNvSpPr txBox="1"/>
          <p:nvPr/>
        </p:nvSpPr>
        <p:spPr>
          <a:xfrm>
            <a:off x="9997054" y="2048767"/>
            <a:ext cx="1813946" cy="1126527"/>
          </a:xfrm>
          <a:prstGeom prst="rect">
            <a:avLst/>
          </a:prstGeom>
          <a:noFill/>
        </p:spPr>
        <p:txBody>
          <a:bodyPr wrap="square" lIns="0" tIns="0" rIns="0" bIns="0" anchor="t">
            <a:spAutoFit/>
          </a:bodyPr>
          <a:lstStyle/>
          <a:p>
            <a:pPr algn="just">
              <a:lnSpc>
                <a:spcPct val="150000"/>
              </a:lnSpc>
              <a:spcAft>
                <a:spcPts val="300"/>
              </a:spcAft>
            </a:pPr>
            <a:r>
              <a:rPr sz="1000" dirty="0">
                <a:latin typeface="Times New Roman" panose="02020603050405020304" pitchFamily="18" charset="0"/>
                <a:cs typeface="Times New Roman" panose="02020603050405020304" pitchFamily="18" charset="0"/>
              </a:rPr>
              <a:t>Use Harvard author–date citations and a complete reference list of traceable government, WHO, peer-reviewed and contemporary reporting sources.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81000" y="190500"/>
            <a:ext cx="11430000" cy="32385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381000" y="495300"/>
            <a:ext cx="11430000" cy="19050"/>
          </a:xfrm>
          <a:prstGeom prst="rect">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834306" y="614362"/>
            <a:ext cx="9525" cy="273843"/>
          </a:xfrm>
          <a:prstGeom prst="rect">
            <a:avLst/>
          </a:prstGeom>
          <a:solidFill>
            <a:srgbClr val="47556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687419" y="614362"/>
            <a:ext cx="9525" cy="273843"/>
          </a:xfrm>
          <a:prstGeom prst="rect">
            <a:avLst/>
          </a:prstGeom>
          <a:solidFill>
            <a:srgbClr val="9D174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834306" y="888206"/>
            <a:ext cx="9525" cy="662136"/>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834306" y="1550342"/>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1834306" y="2224831"/>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1834306" y="2899320"/>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1834306" y="3573809"/>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1834306" y="4248298"/>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1834306" y="4922787"/>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1834306" y="5597276"/>
            <a:ext cx="9525" cy="67493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687419" y="888206"/>
            <a:ext cx="9525" cy="662136"/>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687419" y="1550342"/>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7687419" y="2224831"/>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687419" y="2899320"/>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7687419" y="3573809"/>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7687419" y="4248298"/>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7687419" y="4922787"/>
            <a:ext cx="9525" cy="674489"/>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7687419" y="5597276"/>
            <a:ext cx="9525" cy="67493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381000" y="609600"/>
            <a:ext cx="4870102" cy="5667375"/>
          </a:xfrm>
          <a:prstGeom prst="roundRect">
            <a:avLst>
              <a:gd name="adj" fmla="val 0"/>
            </a:avLst>
          </a:prstGeom>
          <a:solidFill>
            <a:srgbClr val="FFFF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26" name="Table 25"/>
          <p:cNvGraphicFramePr>
            <a:graphicFrameLocks noGrp="1"/>
          </p:cNvGraphicFramePr>
          <p:nvPr/>
        </p:nvGraphicFramePr>
        <p:xfrm>
          <a:off x="381000" y="609600"/>
          <a:ext cx="4860577" cy="5667375"/>
        </p:xfrm>
        <a:graphic>
          <a:graphicData uri="http://schemas.openxmlformats.org/drawingml/2006/table">
            <a:tbl>
              <a:tblPr/>
              <a:tblGrid>
                <a:gridCol w="1458069">
                  <a:extLst>
                    <a:ext uri="{9D8B030D-6E8A-4147-A177-3AD203B41FA5}">
                      <a16:colId xmlns:a16="http://schemas.microsoft.com/office/drawing/2014/main" val="20000"/>
                    </a:ext>
                  </a:extLst>
                </a:gridCol>
                <a:gridCol w="3402508">
                  <a:extLst>
                    <a:ext uri="{9D8B030D-6E8A-4147-A177-3AD203B41FA5}">
                      <a16:colId xmlns:a16="http://schemas.microsoft.com/office/drawing/2014/main" val="20001"/>
                    </a:ext>
                  </a:extLst>
                </a:gridCol>
              </a:tblGrid>
              <a:tr h="629708">
                <a:tc>
                  <a:txBody>
                    <a:bodyPr/>
                    <a:lstStyle/>
                    <a:p>
                      <a:pPr algn="l"/>
                      <a:r>
                        <a:rPr sz="1030" b="1" i="0" u="none">
                          <a:solidFill>
                            <a:srgbClr val="FFFFFF"/>
                          </a:solidFill>
                          <a:latin typeface="Times New Roman"/>
                        </a:rPr>
                        <a:t>Acronyms</a:t>
                      </a:r>
                    </a:p>
                  </a:txBody>
                  <a:tcPr marL="63500" marR="63500" marT="25400" marB="25400" anchor="ctr">
                    <a:lnL>
                      <a:noFill/>
                    </a:lnL>
                    <a:lnR>
                      <a:noFill/>
                    </a:lnR>
                    <a:lnT>
                      <a:noFill/>
                    </a:lnT>
                    <a:lnB>
                      <a:noFill/>
                    </a:lnB>
                    <a:solidFill>
                      <a:srgbClr val="334155"/>
                    </a:solidFill>
                  </a:tcPr>
                </a:tc>
                <a:tc>
                  <a:txBody>
                    <a:bodyPr/>
                    <a:lstStyle/>
                    <a:p>
                      <a:pPr algn="l"/>
                      <a:r>
                        <a:rPr sz="1030" b="1" i="0" u="none">
                          <a:solidFill>
                            <a:srgbClr val="FFFFFF"/>
                          </a:solidFill>
                          <a:latin typeface="Times New Roman"/>
                        </a:rPr>
                        <a:t>Full form</a:t>
                      </a:r>
                    </a:p>
                  </a:txBody>
                  <a:tcPr marL="63500" marR="63500" marT="25400" marB="25400" anchor="ctr">
                    <a:lnL>
                      <a:noFill/>
                    </a:lnL>
                    <a:lnR>
                      <a:noFill/>
                    </a:lnR>
                    <a:lnT>
                      <a:noFill/>
                    </a:lnT>
                    <a:lnB>
                      <a:noFill/>
                    </a:lnB>
                    <a:solidFill>
                      <a:srgbClr val="334155"/>
                    </a:solidFill>
                  </a:tcPr>
                </a:tc>
                <a:extLst>
                  <a:ext uri="{0D108BD9-81ED-4DB2-BD59-A6C34878D82A}">
                    <a16:rowId xmlns:a16="http://schemas.microsoft.com/office/drawing/2014/main" val="10000"/>
                  </a:ext>
                </a:extLst>
              </a:tr>
              <a:tr h="629708">
                <a:tc>
                  <a:txBody>
                    <a:bodyPr/>
                    <a:lstStyle/>
                    <a:p>
                      <a:pPr algn="l"/>
                      <a:r>
                        <a:rPr sz="1000" b="1" i="0" u="none">
                          <a:solidFill>
                            <a:srgbClr val="0F172A"/>
                          </a:solidFill>
                          <a:latin typeface="Times New Roman"/>
                        </a:rPr>
                        <a:t>BRD</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Baba Raghav Das Medical College</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629708">
                <a:tc>
                  <a:txBody>
                    <a:bodyPr/>
                    <a:lstStyle/>
                    <a:p>
                      <a:pPr algn="l"/>
                      <a:r>
                        <a:rPr sz="1000" b="1" i="0" u="none">
                          <a:solidFill>
                            <a:srgbClr val="0F172A"/>
                          </a:solidFill>
                          <a:latin typeface="Times New Roman"/>
                        </a:rPr>
                        <a:t>NHRC</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National Human Rights Commission</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2"/>
                  </a:ext>
                </a:extLst>
              </a:tr>
              <a:tr h="629708">
                <a:tc>
                  <a:txBody>
                    <a:bodyPr/>
                    <a:lstStyle/>
                    <a:p>
                      <a:pPr algn="l"/>
                      <a:r>
                        <a:rPr sz="1000" b="1" i="0" u="none">
                          <a:solidFill>
                            <a:srgbClr val="0F172A"/>
                          </a:solidFill>
                          <a:latin typeface="Times New Roman"/>
                        </a:rPr>
                        <a:t>MoHFW</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Ministry of Health and Family Welfare</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r h="629708">
                <a:tc>
                  <a:txBody>
                    <a:bodyPr/>
                    <a:lstStyle/>
                    <a:p>
                      <a:pPr algn="l"/>
                      <a:r>
                        <a:rPr sz="1000" b="1" i="0" u="none">
                          <a:solidFill>
                            <a:srgbClr val="0F172A"/>
                          </a:solidFill>
                          <a:latin typeface="Times New Roman"/>
                        </a:rPr>
                        <a:t>NHSRC</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National Health Systems Resource Centre</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4"/>
                  </a:ext>
                </a:extLst>
              </a:tr>
              <a:tr h="629708">
                <a:tc>
                  <a:txBody>
                    <a:bodyPr/>
                    <a:lstStyle/>
                    <a:p>
                      <a:pPr algn="l"/>
                      <a:r>
                        <a:rPr sz="1000" b="1" i="0" u="none">
                          <a:solidFill>
                            <a:srgbClr val="0F172A"/>
                          </a:solidFill>
                          <a:latin typeface="Times New Roman"/>
                        </a:rPr>
                        <a:t>IPHS</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Indian Public Health Standards</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5"/>
                  </a:ext>
                </a:extLst>
              </a:tr>
              <a:tr h="629708">
                <a:tc>
                  <a:txBody>
                    <a:bodyPr/>
                    <a:lstStyle/>
                    <a:p>
                      <a:pPr algn="l"/>
                      <a:r>
                        <a:rPr sz="1000" b="1" i="0" u="none">
                          <a:solidFill>
                            <a:srgbClr val="0F172A"/>
                          </a:solidFill>
                          <a:latin typeface="Times New Roman"/>
                        </a:rPr>
                        <a:t>NQAS</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National Quality Assurance Standards</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6"/>
                  </a:ext>
                </a:extLst>
              </a:tr>
              <a:tr h="629708">
                <a:tc>
                  <a:txBody>
                    <a:bodyPr/>
                    <a:lstStyle/>
                    <a:p>
                      <a:pPr algn="l"/>
                      <a:r>
                        <a:rPr sz="1000" b="1" i="0" u="none">
                          <a:solidFill>
                            <a:srgbClr val="0F172A"/>
                          </a:solidFill>
                          <a:latin typeface="Times New Roman"/>
                        </a:rPr>
                        <a:t>WHO</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World Health Organization</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7"/>
                  </a:ext>
                </a:extLst>
              </a:tr>
              <a:tr h="629711">
                <a:tc>
                  <a:txBody>
                    <a:bodyPr/>
                    <a:lstStyle/>
                    <a:p>
                      <a:pPr algn="l"/>
                      <a:r>
                        <a:rPr sz="1000" b="1" i="0" u="none">
                          <a:solidFill>
                            <a:srgbClr val="0F172A"/>
                          </a:solidFill>
                          <a:latin typeface="Times New Roman"/>
                        </a:rPr>
                        <a:t>RCA</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Root Cause Analysis</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8"/>
                  </a:ext>
                </a:extLst>
              </a:tr>
            </a:tbl>
          </a:graphicData>
        </a:graphic>
      </p:graphicFrame>
      <p:sp>
        <p:nvSpPr>
          <p:cNvPr id="27" name="Rounded Rectangle 26"/>
          <p:cNvSpPr/>
          <p:nvPr/>
        </p:nvSpPr>
        <p:spPr>
          <a:xfrm>
            <a:off x="5479702" y="609600"/>
            <a:ext cx="6331297" cy="5667375"/>
          </a:xfrm>
          <a:prstGeom prst="roundRect">
            <a:avLst>
              <a:gd name="adj" fmla="val 0"/>
            </a:avLst>
          </a:prstGeom>
          <a:solidFill>
            <a:srgbClr val="FFFFF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28" name="Table 27"/>
          <p:cNvGraphicFramePr>
            <a:graphicFrameLocks noGrp="1"/>
          </p:cNvGraphicFramePr>
          <p:nvPr/>
        </p:nvGraphicFramePr>
        <p:xfrm>
          <a:off x="5479702" y="609600"/>
          <a:ext cx="6321771" cy="5667375"/>
        </p:xfrm>
        <a:graphic>
          <a:graphicData uri="http://schemas.openxmlformats.org/drawingml/2006/table">
            <a:tbl>
              <a:tblPr/>
              <a:tblGrid>
                <a:gridCol w="2212478">
                  <a:extLst>
                    <a:ext uri="{9D8B030D-6E8A-4147-A177-3AD203B41FA5}">
                      <a16:colId xmlns:a16="http://schemas.microsoft.com/office/drawing/2014/main" val="20000"/>
                    </a:ext>
                  </a:extLst>
                </a:gridCol>
                <a:gridCol w="4109293">
                  <a:extLst>
                    <a:ext uri="{9D8B030D-6E8A-4147-A177-3AD203B41FA5}">
                      <a16:colId xmlns:a16="http://schemas.microsoft.com/office/drawing/2014/main" val="20001"/>
                    </a:ext>
                  </a:extLst>
                </a:gridCol>
              </a:tblGrid>
              <a:tr h="629708">
                <a:tc>
                  <a:txBody>
                    <a:bodyPr/>
                    <a:lstStyle/>
                    <a:p>
                      <a:pPr algn="l"/>
                      <a:r>
                        <a:rPr sz="1030" b="1" i="0" u="none">
                          <a:solidFill>
                            <a:srgbClr val="FFFFFF"/>
                          </a:solidFill>
                          <a:latin typeface="Times New Roman"/>
                        </a:rPr>
                        <a:t>Jargons</a:t>
                      </a:r>
                    </a:p>
                  </a:txBody>
                  <a:tcPr marL="63500" marR="63500" marT="25400" marB="25400" anchor="ctr">
                    <a:lnL>
                      <a:noFill/>
                    </a:lnL>
                    <a:lnR>
                      <a:noFill/>
                    </a:lnR>
                    <a:lnT>
                      <a:noFill/>
                    </a:lnT>
                    <a:lnB>
                      <a:noFill/>
                    </a:lnB>
                    <a:solidFill>
                      <a:srgbClr val="831843"/>
                    </a:solidFill>
                  </a:tcPr>
                </a:tc>
                <a:tc>
                  <a:txBody>
                    <a:bodyPr/>
                    <a:lstStyle/>
                    <a:p>
                      <a:pPr algn="l"/>
                      <a:r>
                        <a:rPr sz="1030" b="1" i="0" u="none">
                          <a:solidFill>
                            <a:srgbClr val="FFFFFF"/>
                          </a:solidFill>
                          <a:latin typeface="Times New Roman"/>
                        </a:rPr>
                        <a:t>Definition</a:t>
                      </a:r>
                    </a:p>
                  </a:txBody>
                  <a:tcPr marL="63500" marR="63500" marT="25400" marB="25400" anchor="ctr">
                    <a:lnL>
                      <a:noFill/>
                    </a:lnL>
                    <a:lnR>
                      <a:noFill/>
                    </a:lnR>
                    <a:lnT>
                      <a:noFill/>
                    </a:lnT>
                    <a:lnB>
                      <a:noFill/>
                    </a:lnB>
                    <a:solidFill>
                      <a:srgbClr val="831843"/>
                    </a:solidFill>
                  </a:tcPr>
                </a:tc>
                <a:extLst>
                  <a:ext uri="{0D108BD9-81ED-4DB2-BD59-A6C34878D82A}">
                    <a16:rowId xmlns:a16="http://schemas.microsoft.com/office/drawing/2014/main" val="10000"/>
                  </a:ext>
                </a:extLst>
              </a:tr>
              <a:tr h="629708">
                <a:tc>
                  <a:txBody>
                    <a:bodyPr/>
                    <a:lstStyle/>
                    <a:p>
                      <a:pPr algn="l"/>
                      <a:r>
                        <a:rPr sz="1000" b="1" i="0" u="none">
                          <a:solidFill>
                            <a:srgbClr val="0F172A"/>
                          </a:solidFill>
                          <a:latin typeface="Times New Roman"/>
                        </a:rPr>
                        <a:t>Swiss Cheese Model</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A safety model showing how weaknesses across multiple defences can align.</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629708">
                <a:tc>
                  <a:txBody>
                    <a:bodyPr/>
                    <a:lstStyle/>
                    <a:p>
                      <a:pPr algn="l"/>
                      <a:r>
                        <a:rPr sz="1000" b="1" i="0" u="none">
                          <a:solidFill>
                            <a:srgbClr val="0F172A"/>
                          </a:solidFill>
                          <a:latin typeface="Times New Roman"/>
                        </a:rPr>
                        <a:t>Root Cause Analysis</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A structured approach to examine factors contributing to an incident.</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2"/>
                  </a:ext>
                </a:extLst>
              </a:tr>
              <a:tr h="629708">
                <a:tc>
                  <a:txBody>
                    <a:bodyPr/>
                    <a:lstStyle/>
                    <a:p>
                      <a:pPr algn="l"/>
                      <a:r>
                        <a:rPr sz="1000" b="1" i="0" u="none">
                          <a:solidFill>
                            <a:srgbClr val="0F172A"/>
                          </a:solidFill>
                          <a:latin typeface="Times New Roman"/>
                        </a:rPr>
                        <a:t>Patient safety</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Reducing the risk of avoidable harm associated with health care.</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r h="629708">
                <a:tc>
                  <a:txBody>
                    <a:bodyPr/>
                    <a:lstStyle/>
                    <a:p>
                      <a:pPr algn="l"/>
                      <a:r>
                        <a:rPr sz="1000" b="1" i="0" u="none">
                          <a:solidFill>
                            <a:srgbClr val="0F172A"/>
                          </a:solidFill>
                          <a:latin typeface="Times New Roman"/>
                        </a:rPr>
                        <a:t>Medical oxygen system</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Equipment, supply, distribution and monitoring used to provide clinical oxygen.</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4"/>
                  </a:ext>
                </a:extLst>
              </a:tr>
              <a:tr h="629708">
                <a:tc>
                  <a:txBody>
                    <a:bodyPr/>
                    <a:lstStyle/>
                    <a:p>
                      <a:pPr algn="l"/>
                      <a:r>
                        <a:rPr sz="1000" b="1" i="0" u="none">
                          <a:solidFill>
                            <a:srgbClr val="0F172A"/>
                          </a:solidFill>
                          <a:latin typeface="Times New Roman"/>
                        </a:rPr>
                        <a:t>Supply-chain continuity</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Maintaining essential products and services despite disruption.</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5"/>
                  </a:ext>
                </a:extLst>
              </a:tr>
              <a:tr h="629708">
                <a:tc>
                  <a:txBody>
                    <a:bodyPr/>
                    <a:lstStyle/>
                    <a:p>
                      <a:pPr algn="l"/>
                      <a:r>
                        <a:rPr sz="1000" b="1" i="0" u="none">
                          <a:solidFill>
                            <a:srgbClr val="0F172A"/>
                          </a:solidFill>
                          <a:latin typeface="Times New Roman"/>
                        </a:rPr>
                        <a:t>Procurement controls</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Processes for ordering, paying for and monitoring essential supplies.</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6"/>
                  </a:ext>
                </a:extLst>
              </a:tr>
              <a:tr h="629708">
                <a:tc>
                  <a:txBody>
                    <a:bodyPr/>
                    <a:lstStyle/>
                    <a:p>
                      <a:pPr algn="l"/>
                      <a:r>
                        <a:rPr sz="1000" b="1" i="0" u="none">
                          <a:solidFill>
                            <a:srgbClr val="0F172A"/>
                          </a:solidFill>
                          <a:latin typeface="Times New Roman"/>
                        </a:rPr>
                        <a:t>Incident reporting</a:t>
                      </a:r>
                    </a:p>
                  </a:txBody>
                  <a:tcPr marL="63500" marR="63500" marT="25400" marB="25400" anchor="ctr">
                    <a:lnL>
                      <a:noFill/>
                    </a:lnL>
                    <a:lnR>
                      <a:noFill/>
                    </a:lnR>
                    <a:lnT>
                      <a:noFill/>
                    </a:lnT>
                    <a:lnB>
                      <a:noFill/>
                    </a:lnB>
                    <a:solidFill>
                      <a:srgbClr val="FFFFFF"/>
                    </a:solidFill>
                  </a:tcPr>
                </a:tc>
                <a:tc>
                  <a:txBody>
                    <a:bodyPr/>
                    <a:lstStyle/>
                    <a:p>
                      <a:pPr algn="l"/>
                      <a:r>
                        <a:rPr sz="1000" b="0" i="0" u="none">
                          <a:solidFill>
                            <a:srgbClr val="1E293B"/>
                          </a:solidFill>
                          <a:latin typeface="Times New Roman"/>
                        </a:rPr>
                        <a:t>Recording safety events to support review and prevention.</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7"/>
                  </a:ext>
                </a:extLst>
              </a:tr>
              <a:tr h="629711">
                <a:tc>
                  <a:txBody>
                    <a:bodyPr/>
                    <a:lstStyle/>
                    <a:p>
                      <a:pPr algn="l"/>
                      <a:r>
                        <a:rPr sz="1000" b="1" i="0" u="none">
                          <a:solidFill>
                            <a:srgbClr val="0F172A"/>
                          </a:solidFill>
                          <a:latin typeface="Times New Roman"/>
                        </a:rPr>
                        <a:t>Benchmarking</a:t>
                      </a:r>
                    </a:p>
                  </a:txBody>
                  <a:tcPr marL="63500" marR="63500" marT="25400" marB="25400" anchor="ctr">
                    <a:lnL>
                      <a:noFill/>
                    </a:lnL>
                    <a:lnR>
                      <a:noFill/>
                    </a:lnR>
                    <a:lnT>
                      <a:noFill/>
                    </a:lnT>
                    <a:lnB>
                      <a:noFill/>
                    </a:lnB>
                    <a:solidFill>
                      <a:srgbClr val="F8FAFC"/>
                    </a:solidFill>
                  </a:tcPr>
                </a:tc>
                <a:tc>
                  <a:txBody>
                    <a:bodyPr/>
                    <a:lstStyle/>
                    <a:p>
                      <a:pPr algn="l"/>
                      <a:r>
                        <a:rPr sz="1000" b="0" i="0" u="none">
                          <a:solidFill>
                            <a:srgbClr val="1E293B"/>
                          </a:solidFill>
                          <a:latin typeface="Times New Roman"/>
                        </a:rPr>
                        <a:t>Comparing performance or processes with defined standards and guidance.</a:t>
                      </a:r>
                    </a:p>
                  </a:txBody>
                  <a:tcPr marL="63500" marR="63500" marT="25400" marB="25400" anchor="ctr">
                    <a:lnL>
                      <a:noFill/>
                    </a:lnL>
                    <a:lnR>
                      <a:noFill/>
                    </a:lnR>
                    <a:lnT>
                      <a:noFill/>
                    </a:lnT>
                    <a:lnB>
                      <a:noFill/>
                    </a:lnB>
                    <a:solidFill>
                      <a:srgbClr val="F8FAFC"/>
                    </a:solidFill>
                  </a:tcPr>
                </a:tc>
                <a:extLst>
                  <a:ext uri="{0D108BD9-81ED-4DB2-BD59-A6C34878D82A}">
                    <a16:rowId xmlns:a16="http://schemas.microsoft.com/office/drawing/2014/main" val="10008"/>
                  </a:ext>
                </a:extLst>
              </a:tr>
            </a:tbl>
          </a:graphicData>
        </a:graphic>
      </p:graphicFrame>
      <p:sp>
        <p:nvSpPr>
          <p:cNvPr id="30" name="TextBox 29"/>
          <p:cNvSpPr txBox="1"/>
          <p:nvPr/>
        </p:nvSpPr>
        <p:spPr>
          <a:xfrm>
            <a:off x="381000" y="190500"/>
            <a:ext cx="11811000" cy="266700"/>
          </a:xfrm>
          <a:prstGeom prst="rect">
            <a:avLst/>
          </a:prstGeom>
          <a:noFill/>
        </p:spPr>
        <p:txBody>
          <a:bodyPr wrap="none" lIns="0" tIns="0" rIns="0" bIns="0" anchor="t">
            <a:spAutoFit/>
          </a:bodyPr>
          <a:lstStyle/>
          <a:p>
            <a:pPr algn="l"/>
            <a:r>
              <a:rPr sz="1875" b="1" i="0" u="none">
                <a:solidFill>
                  <a:srgbClr val="0F172A"/>
                </a:solidFill>
                <a:latin typeface="Times New Roman"/>
              </a:rPr>
              <a:t>Acronyms &amp; Jargons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6829425"/>
            <a:ext cx="12192000" cy="2857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372225"/>
            <a:ext cx="12192000" cy="457200"/>
          </a:xfrm>
          <a:prstGeom prst="rect">
            <a:avLst/>
          </a:prstGeom>
          <a:solidFill>
            <a:srgbClr val="FBFB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81000" y="190500"/>
            <a:ext cx="11430000" cy="32385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372225"/>
            <a:ext cx="12192000" cy="9525"/>
          </a:xfrm>
          <a:prstGeom prst="rect">
            <a:avLst/>
          </a:prstGeom>
          <a:solidFill>
            <a:srgbClr val="CBD5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381000" y="495300"/>
            <a:ext cx="11430000" cy="19050"/>
          </a:xfrm>
          <a:prstGeom prst="rect">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81000" y="190500"/>
            <a:ext cx="11811000" cy="266700"/>
          </a:xfrm>
          <a:prstGeom prst="rect">
            <a:avLst/>
          </a:prstGeom>
          <a:noFill/>
        </p:spPr>
        <p:txBody>
          <a:bodyPr wrap="square" lIns="0" tIns="0" rIns="0" bIns="0" anchor="t">
            <a:spAutoFit/>
          </a:bodyPr>
          <a:lstStyle/>
          <a:p>
            <a:pPr algn="l"/>
            <a:r>
              <a:rPr sz="2050" b="1" i="0" u="none">
                <a:solidFill>
                  <a:srgbClr val="0F172A"/>
                </a:solidFill>
                <a:latin typeface="Times New Roman"/>
              </a:rPr>
              <a:t>The Reference List</a:t>
            </a:r>
          </a:p>
        </p:txBody>
      </p:sp>
      <p:sp>
        <p:nvSpPr>
          <p:cNvPr id="9" name="TextBox 8"/>
          <p:cNvSpPr txBox="1"/>
          <p:nvPr/>
        </p:nvSpPr>
        <p:spPr>
          <a:xfrm>
            <a:off x="530352" y="621792"/>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Government of India, Rajya Sabha (2018) ‘Measures to prevent deaths of children at BRD hospital, Gorakhpur’, Unstarred Question No. 1720, 2 January. Available at: </a:t>
            </a:r>
            <a:r>
              <a:rPr sz="960" b="0" i="0" u="none" dirty="0">
                <a:solidFill>
                  <a:srgbClr val="1E293B"/>
                </a:solidFill>
                <a:latin typeface="Times New Roman"/>
                <a:hlinkClick r:id="rId3"/>
              </a:rPr>
              <a:t>https://cms.rajyasabha.nic.in/UploadedFiles/Debates/OfficialDebatesDatewise/Floor/244/F02.01.2018.pdf</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0" name="TextBox 9"/>
          <p:cNvSpPr txBox="1"/>
          <p:nvPr/>
        </p:nvSpPr>
        <p:spPr>
          <a:xfrm>
            <a:off x="530352" y="1417320"/>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Ministry of Health and Family Welfare (</a:t>
            </a:r>
            <a:r>
              <a:rPr sz="960" b="0" i="0" u="none" dirty="0" err="1">
                <a:solidFill>
                  <a:srgbClr val="1E293B"/>
                </a:solidFill>
                <a:latin typeface="Times New Roman"/>
              </a:rPr>
              <a:t>MoHFW</a:t>
            </a:r>
            <a:r>
              <a:rPr sz="960" b="0" i="0" u="none" dirty="0">
                <a:solidFill>
                  <a:srgbClr val="1E293B"/>
                </a:solidFill>
                <a:latin typeface="Times New Roman"/>
              </a:rPr>
              <a:t>) (2022) </a:t>
            </a:r>
            <a:r>
              <a:rPr sz="960" b="0" i="1" u="none" dirty="0">
                <a:solidFill>
                  <a:srgbClr val="1E293B"/>
                </a:solidFill>
                <a:latin typeface="Times New Roman"/>
              </a:rPr>
              <a:t>Indian Public Health Standards: Revised Guidelines 2022</a:t>
            </a:r>
            <a:r>
              <a:rPr sz="960" b="0" i="0" u="none" dirty="0">
                <a:solidFill>
                  <a:srgbClr val="1E293B"/>
                </a:solidFill>
                <a:latin typeface="Times New Roman"/>
              </a:rPr>
              <a:t>. Available at: </a:t>
            </a:r>
            <a:r>
              <a:rPr sz="960" b="0" i="0" u="none" dirty="0">
                <a:solidFill>
                  <a:srgbClr val="1E293B"/>
                </a:solidFill>
                <a:latin typeface="Times New Roman"/>
                <a:hlinkClick r:id="rId4"/>
              </a:rPr>
              <a:t>https://www.nhm.gov.in/images/pdf/guidelines/iphs/iphs-revised-guidlines-2022/01-SDH_DH_IPHS_Guidelines-2022.pdf</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1" name="TextBox 10"/>
          <p:cNvSpPr txBox="1"/>
          <p:nvPr/>
        </p:nvSpPr>
        <p:spPr>
          <a:xfrm>
            <a:off x="530352" y="2212848"/>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National Health Systems Resource Centre (NHSRC) (2024) </a:t>
            </a:r>
            <a:r>
              <a:rPr sz="960" b="0" i="1" u="none" dirty="0">
                <a:solidFill>
                  <a:srgbClr val="1E293B"/>
                </a:solidFill>
                <a:latin typeface="Times New Roman"/>
              </a:rPr>
              <a:t>National Quality Assurance Standards for Public Health Facilities 2024</a:t>
            </a:r>
            <a:r>
              <a:rPr sz="960" b="0" i="0" u="none" dirty="0">
                <a:solidFill>
                  <a:srgbClr val="1E293B"/>
                </a:solidFill>
                <a:latin typeface="Times New Roman"/>
              </a:rPr>
              <a:t>. Available at: </a:t>
            </a:r>
            <a:r>
              <a:rPr sz="960" b="0" i="0" u="none" dirty="0">
                <a:solidFill>
                  <a:srgbClr val="1E293B"/>
                </a:solidFill>
                <a:latin typeface="Times New Roman"/>
                <a:hlinkClick r:id="rId5"/>
              </a:rPr>
              <a:t>https://qps.nhsrcindia.org/sites/default/files/2024-05/National%20Quality%20Assurance%20Standards%202024%20_revised.pdf</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2" name="TextBox 11"/>
          <p:cNvSpPr txBox="1"/>
          <p:nvPr/>
        </p:nvSpPr>
        <p:spPr>
          <a:xfrm>
            <a:off x="530352" y="3008376"/>
            <a:ext cx="5541264" cy="564257"/>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National Human Rights Commission (NHRC) (2017) ‘NHRC notice to the Government of Uttar Pradesh over tragic deaths of several children in BRD Medical College, Gorakhpur’, 14 August. Available at: </a:t>
            </a:r>
            <a:r>
              <a:rPr sz="960" b="0" i="0" u="none" dirty="0">
                <a:solidFill>
                  <a:srgbClr val="1E293B"/>
                </a:solidFill>
                <a:latin typeface="Times New Roman"/>
                <a:hlinkClick r:id="rId6"/>
              </a:rPr>
              <a:t>https://nhrc.nic.in/media/press-release/nhrc-notice-to-the-government-uttar-pradesh-over-tragic-deaths-several-children-in-brd-medical-college-gorakhpur-14-08-2017</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3" name="TextBox 12"/>
          <p:cNvSpPr txBox="1"/>
          <p:nvPr/>
        </p:nvSpPr>
        <p:spPr>
          <a:xfrm>
            <a:off x="530352" y="3803904"/>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Pulla, P. (2017) ‘Inquiry is ordered into child deaths at Indian hospital’, </a:t>
            </a:r>
            <a:r>
              <a:rPr sz="960" b="0" i="1" u="none" dirty="0">
                <a:solidFill>
                  <a:srgbClr val="1E293B"/>
                </a:solidFill>
                <a:latin typeface="Times New Roman"/>
              </a:rPr>
              <a:t>The BMJ</a:t>
            </a:r>
            <a:r>
              <a:rPr sz="960" b="0" i="0" u="none" dirty="0">
                <a:solidFill>
                  <a:srgbClr val="1E293B"/>
                </a:solidFill>
                <a:latin typeface="Times New Roman"/>
              </a:rPr>
              <a:t>, 358, j3931. Available at: </a:t>
            </a:r>
            <a:r>
              <a:rPr sz="960" b="0" i="0" u="none" dirty="0">
                <a:solidFill>
                  <a:srgbClr val="1E293B"/>
                </a:solidFill>
                <a:latin typeface="Times New Roman"/>
                <a:hlinkClick r:id="rId7"/>
              </a:rPr>
              <a:t>https://doi.org/10.1136/bmj.j3931</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4" name="TextBox 13"/>
          <p:cNvSpPr txBox="1"/>
          <p:nvPr/>
        </p:nvSpPr>
        <p:spPr>
          <a:xfrm>
            <a:off x="530352" y="4462272"/>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Reason, J. (2000) ‘Human error: models and management’, </a:t>
            </a:r>
            <a:r>
              <a:rPr sz="960" b="0" i="1" u="none" dirty="0">
                <a:solidFill>
                  <a:srgbClr val="1E293B"/>
                </a:solidFill>
                <a:latin typeface="Times New Roman"/>
              </a:rPr>
              <a:t>BMJ</a:t>
            </a:r>
            <a:r>
              <a:rPr sz="960" b="0" i="0" u="none" dirty="0">
                <a:solidFill>
                  <a:srgbClr val="1E293B"/>
                </a:solidFill>
                <a:latin typeface="Times New Roman"/>
              </a:rPr>
              <a:t>, 320(7237), pp. 768-770. Available at: </a:t>
            </a:r>
            <a:r>
              <a:rPr sz="960" b="0" i="0" u="none" dirty="0">
                <a:solidFill>
                  <a:srgbClr val="1E293B"/>
                </a:solidFill>
                <a:latin typeface="Times New Roman"/>
                <a:hlinkClick r:id="rId8"/>
              </a:rPr>
              <a:t>https://doi.org/10.1136/bmj.320.7237.768</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5" name="TextBox 14"/>
          <p:cNvSpPr txBox="1"/>
          <p:nvPr/>
        </p:nvSpPr>
        <p:spPr>
          <a:xfrm>
            <a:off x="6364224" y="621792"/>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CNN (2017) ‘India oxygen children dead’, 16 August. Available at: </a:t>
            </a:r>
            <a:r>
              <a:rPr sz="960" b="0" i="0" u="none" dirty="0">
                <a:solidFill>
                  <a:srgbClr val="1E293B"/>
                </a:solidFill>
                <a:latin typeface="Times New Roman"/>
                <a:hlinkClick r:id="rId9"/>
              </a:rPr>
              <a:t>https://www.cnn.com/2017/08/16/health/india-oxygen-children-dead</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6" name="TextBox 15"/>
          <p:cNvSpPr txBox="1"/>
          <p:nvPr/>
        </p:nvSpPr>
        <p:spPr>
          <a:xfrm>
            <a:off x="6364224" y="1261872"/>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The Indian Express (2017a) ‘Gorakhpur hospital deaths: 7 red flags in 7 months, oxygen firm warned it would cut supply’, 13 August. Available at: </a:t>
            </a:r>
            <a:r>
              <a:rPr sz="960" b="0" i="0" u="none" dirty="0">
                <a:solidFill>
                  <a:srgbClr val="1E293B"/>
                </a:solidFill>
                <a:latin typeface="Times New Roman"/>
                <a:hlinkClick r:id="rId10"/>
              </a:rPr>
              <a:t>https://indianexpress.com/article/india/gorakhpur-hospital-deaths-yogi-adityanath-brd-medical-college-uttar-pradesh-encephalitis-oxygen-firm-warned-it-would-cut-supply-4794370/</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7" name="TextBox 16"/>
          <p:cNvSpPr txBox="1"/>
          <p:nvPr/>
        </p:nvSpPr>
        <p:spPr>
          <a:xfrm>
            <a:off x="6364224" y="2057400"/>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The Indian Express (2017b) ‘Gorakhpur hospital tragedy: Hospital oxygen department had warned authorities about shortage’, 12 August. Available at: </a:t>
            </a:r>
            <a:r>
              <a:rPr sz="960" b="0" i="0" u="none" dirty="0">
                <a:solidFill>
                  <a:srgbClr val="1E293B"/>
                </a:solidFill>
                <a:latin typeface="Times New Roman"/>
                <a:hlinkClick r:id="rId11"/>
              </a:rPr>
              <a:t>https://indianexpress.com/article/india/gorakhpur-hospital-tragedy-hospital-oxygen-dept-had-warned-authorities-about-shortage-4793259/</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8" name="TextBox 17"/>
          <p:cNvSpPr txBox="1"/>
          <p:nvPr/>
        </p:nvSpPr>
        <p:spPr>
          <a:xfrm>
            <a:off x="6364224" y="2852928"/>
            <a:ext cx="5541264" cy="423193"/>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The Indian Express (2017c) ‘Inquiry blames firm for disrupting oxygen supply to Gorakhpur hospital’, 17 August. Available at: </a:t>
            </a:r>
            <a:r>
              <a:rPr sz="960" b="0" i="0" u="none" dirty="0">
                <a:solidFill>
                  <a:srgbClr val="1E293B"/>
                </a:solidFill>
                <a:latin typeface="Times New Roman"/>
                <a:hlinkClick r:id="rId12"/>
              </a:rPr>
              <a:t>https://indianexpress.com/article/india/uttar-pradesh-inquiry-blames-firm-for-disrupting-oxygen-supply-to-gorakhpur-hospital-4800766/</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19" name="TextBox 18"/>
          <p:cNvSpPr txBox="1"/>
          <p:nvPr/>
        </p:nvSpPr>
        <p:spPr>
          <a:xfrm>
            <a:off x="6364224" y="3648456"/>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World Health Organization (WHO) (2019) </a:t>
            </a:r>
            <a:r>
              <a:rPr sz="960" b="0" i="1" u="none" dirty="0">
                <a:solidFill>
                  <a:srgbClr val="1E293B"/>
                </a:solidFill>
                <a:latin typeface="Times New Roman"/>
              </a:rPr>
              <a:t>WHO-UNICEF Technical Specifications and Guidance for Oxygen Therapy Devices</a:t>
            </a:r>
            <a:r>
              <a:rPr sz="960" b="0" i="0" u="none" dirty="0">
                <a:solidFill>
                  <a:srgbClr val="1E293B"/>
                </a:solidFill>
                <a:latin typeface="Times New Roman"/>
              </a:rPr>
              <a:t>. Available at: </a:t>
            </a:r>
            <a:r>
              <a:rPr sz="960" b="0" i="0" u="none" dirty="0">
                <a:solidFill>
                  <a:srgbClr val="1E293B"/>
                </a:solidFill>
                <a:latin typeface="Times New Roman"/>
                <a:hlinkClick r:id="rId13"/>
              </a:rPr>
              <a:t>https://www.who.int/publications/i/item/9789241516914</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20" name="TextBox 19"/>
          <p:cNvSpPr txBox="1"/>
          <p:nvPr/>
        </p:nvSpPr>
        <p:spPr>
          <a:xfrm>
            <a:off x="6364224" y="4343400"/>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World Health Organization (WHO) (2020) </a:t>
            </a:r>
            <a:r>
              <a:rPr sz="960" b="0" i="1" u="none" dirty="0">
                <a:solidFill>
                  <a:srgbClr val="1E293B"/>
                </a:solidFill>
                <a:latin typeface="Times New Roman"/>
              </a:rPr>
              <a:t>Patient Safety Incident Reporting and Learning Systems: Technical Report and Guidance</a:t>
            </a:r>
            <a:r>
              <a:rPr sz="960" b="0" i="0" u="none" dirty="0">
                <a:solidFill>
                  <a:srgbClr val="1E293B"/>
                </a:solidFill>
                <a:latin typeface="Times New Roman"/>
              </a:rPr>
              <a:t>. Available at: </a:t>
            </a:r>
            <a:r>
              <a:rPr sz="960" b="0" i="0" u="none" dirty="0">
                <a:solidFill>
                  <a:srgbClr val="1E293B"/>
                </a:solidFill>
                <a:latin typeface="Times New Roman"/>
                <a:hlinkClick r:id="rId14"/>
              </a:rPr>
              <a:t>https://www.who.int/publications/i/item/9789240010338</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21" name="TextBox 20"/>
          <p:cNvSpPr txBox="1"/>
          <p:nvPr/>
        </p:nvSpPr>
        <p:spPr>
          <a:xfrm>
            <a:off x="530352" y="5093208"/>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World Health Organization (WHO) (2021) </a:t>
            </a:r>
            <a:r>
              <a:rPr sz="960" b="0" i="1" u="none" dirty="0">
                <a:solidFill>
                  <a:srgbClr val="1E293B"/>
                </a:solidFill>
                <a:latin typeface="Times New Roman"/>
              </a:rPr>
              <a:t>Global Patient Safety Action Plan 2021-2030: Towards Eliminating Avoidable Harm in Health Care</a:t>
            </a:r>
            <a:r>
              <a:rPr sz="960" b="0" i="0" u="none" dirty="0">
                <a:solidFill>
                  <a:srgbClr val="1E293B"/>
                </a:solidFill>
                <a:latin typeface="Times New Roman"/>
              </a:rPr>
              <a:t>. Available at: </a:t>
            </a:r>
            <a:r>
              <a:rPr sz="960" b="0" i="0" u="none" dirty="0">
                <a:solidFill>
                  <a:srgbClr val="1E293B"/>
                </a:solidFill>
                <a:latin typeface="Times New Roman"/>
                <a:hlinkClick r:id="rId15"/>
              </a:rPr>
              <a:t>https://www.who.int/publications/i/item/9789240032705</a:t>
            </a:r>
            <a:r>
              <a:rPr lang="en-IN" sz="960" b="0" i="0" u="none" dirty="0">
                <a:solidFill>
                  <a:srgbClr val="1E293B"/>
                </a:solidFill>
                <a:latin typeface="Times New Roman"/>
              </a:rPr>
              <a:t> </a:t>
            </a:r>
            <a:endParaRPr sz="960" b="0" i="0" u="none" dirty="0">
              <a:solidFill>
                <a:srgbClr val="1E293B"/>
              </a:solidFill>
              <a:latin typeface="Times New Roman"/>
            </a:endParaRPr>
          </a:p>
        </p:txBody>
      </p:sp>
      <p:sp>
        <p:nvSpPr>
          <p:cNvPr id="22" name="TextBox 21"/>
          <p:cNvSpPr txBox="1"/>
          <p:nvPr/>
        </p:nvSpPr>
        <p:spPr>
          <a:xfrm>
            <a:off x="6364224" y="5038344"/>
            <a:ext cx="5541264" cy="282129"/>
          </a:xfrm>
          <a:prstGeom prst="rect">
            <a:avLst/>
          </a:prstGeom>
          <a:noFill/>
        </p:spPr>
        <p:txBody>
          <a:bodyPr wrap="square" lIns="0" tIns="0" rIns="0" bIns="0" anchor="t">
            <a:spAutoFit/>
          </a:bodyPr>
          <a:lstStyle/>
          <a:p>
            <a:pPr algn="l">
              <a:lnSpc>
                <a:spcPts val="1138"/>
              </a:lnSpc>
            </a:pPr>
            <a:r>
              <a:rPr sz="960" b="0" i="0" u="none" dirty="0">
                <a:solidFill>
                  <a:srgbClr val="1E293B"/>
                </a:solidFill>
                <a:latin typeface="Times New Roman"/>
              </a:rPr>
              <a:t>World Health Organization (WHO) (2024) </a:t>
            </a:r>
            <a:r>
              <a:rPr sz="960" b="0" i="1" u="none" dirty="0">
                <a:solidFill>
                  <a:srgbClr val="1E293B"/>
                </a:solidFill>
                <a:latin typeface="Times New Roman"/>
              </a:rPr>
              <a:t>Technical Specifications for Health Facility Based Medical Oxygen Systems</a:t>
            </a:r>
            <a:r>
              <a:rPr sz="960" b="0" i="0" u="none" dirty="0">
                <a:solidFill>
                  <a:srgbClr val="1E293B"/>
                </a:solidFill>
                <a:latin typeface="Times New Roman"/>
              </a:rPr>
              <a:t>. Available at: </a:t>
            </a:r>
            <a:r>
              <a:rPr sz="960" b="0" i="0" u="none" dirty="0">
                <a:solidFill>
                  <a:srgbClr val="1E293B"/>
                </a:solidFill>
                <a:latin typeface="Times New Roman"/>
                <a:hlinkClick r:id="rId16"/>
              </a:rPr>
              <a:t>https://www.who.int/publications/i/item/9789240101616</a:t>
            </a:r>
            <a:r>
              <a:rPr lang="en-IN" sz="960" b="0" i="0" u="none" dirty="0">
                <a:solidFill>
                  <a:srgbClr val="1E293B"/>
                </a:solidFill>
                <a:latin typeface="Times New Roman"/>
              </a:rPr>
              <a:t> </a:t>
            </a:r>
            <a:endParaRPr sz="960" b="0" i="0" u="none" dirty="0">
              <a:solidFill>
                <a:srgbClr val="1E293B"/>
              </a:solidFill>
              <a:latin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2435</Words>
  <Application>Microsoft Office PowerPoint</Application>
  <PresentationFormat>Widescreen</PresentationFormat>
  <Paragraphs>171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USER; GEETHA</dc:creator>
  <cp:keywords/>
  <cp:lastModifiedBy>geedhruv19@gmail.com</cp:lastModifiedBy>
  <cp:revision>2</cp:revision>
  <dcterms:created xsi:type="dcterms:W3CDTF">2013-01-27T09:14:16Z</dcterms:created>
  <dcterms:modified xsi:type="dcterms:W3CDTF">2026-10-18T22:53:10Z</dcterms:modified>
  <cp:category/>
</cp:coreProperties>
</file>