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4" r:id="rId3"/>
  </p:sldMasterIdLst>
  <p:notesMasterIdLst>
    <p:notesMasterId r:id="rId25"/>
  </p:notesMasterIdLst>
  <p:sldIdLst>
    <p:sldId id="260" r:id="rId4"/>
    <p:sldId id="267" r:id="rId5"/>
    <p:sldId id="266" r:id="rId6"/>
    <p:sldId id="315" r:id="rId7"/>
    <p:sldId id="273" r:id="rId8"/>
    <p:sldId id="288" r:id="rId9"/>
    <p:sldId id="721" r:id="rId10"/>
    <p:sldId id="691" r:id="rId11"/>
    <p:sldId id="692" r:id="rId12"/>
    <p:sldId id="693" r:id="rId13"/>
    <p:sldId id="722" r:id="rId14"/>
    <p:sldId id="723" r:id="rId15"/>
    <p:sldId id="724" r:id="rId16"/>
    <p:sldId id="322" r:id="rId17"/>
    <p:sldId id="372" r:id="rId18"/>
    <p:sldId id="367" r:id="rId19"/>
    <p:sldId id="359" r:id="rId20"/>
    <p:sldId id="283" r:id="rId21"/>
    <p:sldId id="484" r:id="rId22"/>
    <p:sldId id="469" r:id="rId23"/>
    <p:sldId id="32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742B8D-31AA-4858-ADEF-213043001409}" v="101" dt="2023-10-05T18:47:24.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3" d="100"/>
          <a:sy n="103" d="100"/>
        </p:scale>
        <p:origin x="8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40742B8D-31AA-4858-ADEF-213043001409}"/>
    <pc:docChg chg="undo custSel addSld delSld modSld sldOrd">
      <pc:chgData name="Christopher Wilkin" userId="10363294-769d-46d1-9962-1839b2820248" providerId="ADAL" clId="{40742B8D-31AA-4858-ADEF-213043001409}" dt="2023-10-05T18:48:31.072" v="1039" actId="20577"/>
      <pc:docMkLst>
        <pc:docMk/>
      </pc:docMkLst>
      <pc:sldChg chg="delSp add del mod setBg">
        <pc:chgData name="Christopher Wilkin" userId="10363294-769d-46d1-9962-1839b2820248" providerId="ADAL" clId="{40742B8D-31AA-4858-ADEF-213043001409}" dt="2023-10-05T18:34:14.123" v="756" actId="478"/>
        <pc:sldMkLst>
          <pc:docMk/>
          <pc:sldMk cId="522070710" sldId="260"/>
        </pc:sldMkLst>
        <pc:spChg chg="del">
          <ac:chgData name="Christopher Wilkin" userId="10363294-769d-46d1-9962-1839b2820248" providerId="ADAL" clId="{40742B8D-31AA-4858-ADEF-213043001409}" dt="2023-10-05T18:34:14.123" v="756" actId="478"/>
          <ac:spMkLst>
            <pc:docMk/>
            <pc:sldMk cId="522070710" sldId="260"/>
            <ac:spMk id="6" creationId="{2DDBD4A8-0007-5EFA-628C-3A9FCA50BB6B}"/>
          </ac:spMkLst>
        </pc:spChg>
      </pc:sldChg>
      <pc:sldChg chg="add del">
        <pc:chgData name="Christopher Wilkin" userId="10363294-769d-46d1-9962-1839b2820248" providerId="ADAL" clId="{40742B8D-31AA-4858-ADEF-213043001409}" dt="2023-10-04T07:18:15.246" v="2"/>
        <pc:sldMkLst>
          <pc:docMk/>
          <pc:sldMk cId="2424616853" sldId="266"/>
        </pc:sldMkLst>
      </pc:sldChg>
      <pc:sldChg chg="add del">
        <pc:chgData name="Christopher Wilkin" userId="10363294-769d-46d1-9962-1839b2820248" providerId="ADAL" clId="{40742B8D-31AA-4858-ADEF-213043001409}" dt="2023-10-04T07:18:15.246" v="2"/>
        <pc:sldMkLst>
          <pc:docMk/>
          <pc:sldMk cId="2387387371" sldId="267"/>
        </pc:sldMkLst>
      </pc:sldChg>
      <pc:sldChg chg="addSp delSp modSp add del mod setBg delDesignElem">
        <pc:chgData name="Christopher Wilkin" userId="10363294-769d-46d1-9962-1839b2820248" providerId="ADAL" clId="{40742B8D-31AA-4858-ADEF-213043001409}" dt="2023-10-05T18:34:52.663" v="763" actId="20577"/>
        <pc:sldMkLst>
          <pc:docMk/>
          <pc:sldMk cId="2941564429" sldId="273"/>
        </pc:sldMkLst>
        <pc:spChg chg="mod">
          <ac:chgData name="Christopher Wilkin" userId="10363294-769d-46d1-9962-1839b2820248" providerId="ADAL" clId="{40742B8D-31AA-4858-ADEF-213043001409}" dt="2023-10-05T18:34:52.663" v="763" actId="20577"/>
          <ac:spMkLst>
            <pc:docMk/>
            <pc:sldMk cId="2941564429" sldId="273"/>
            <ac:spMk id="3" creationId="{129DA15B-EDB7-4EA8-93F9-99BFC0601F7E}"/>
          </ac:spMkLst>
        </pc:spChg>
        <pc:spChg chg="add del">
          <ac:chgData name="Christopher Wilkin" userId="10363294-769d-46d1-9962-1839b2820248" providerId="ADAL" clId="{40742B8D-31AA-4858-ADEF-213043001409}" dt="2023-10-04T07:18:25.309" v="5"/>
          <ac:spMkLst>
            <pc:docMk/>
            <pc:sldMk cId="2941564429" sldId="273"/>
            <ac:spMk id="11" creationId="{9228552E-C8B1-4A80-8448-0787CE0FC704}"/>
          </ac:spMkLst>
        </pc:spChg>
      </pc:sldChg>
      <pc:sldChg chg="delSp modSp add mod setBg delDesignElem">
        <pc:chgData name="Christopher Wilkin" userId="10363294-769d-46d1-9962-1839b2820248" providerId="ADAL" clId="{40742B8D-31AA-4858-ADEF-213043001409}" dt="2023-10-05T18:21:24.785" v="496" actId="14100"/>
        <pc:sldMkLst>
          <pc:docMk/>
          <pc:sldMk cId="3716349937" sldId="283"/>
        </pc:sldMkLst>
        <pc:spChg chg="del">
          <ac:chgData name="Christopher Wilkin" userId="10363294-769d-46d1-9962-1839b2820248" providerId="ADAL" clId="{40742B8D-31AA-4858-ADEF-213043001409}" dt="2023-10-05T18:21:07.870" v="493"/>
          <ac:spMkLst>
            <pc:docMk/>
            <pc:sldMk cId="3716349937" sldId="283"/>
            <ac:spMk id="8" creationId="{71B2258F-86CA-4D4D-8270-BC05FCDEBFB3}"/>
          </ac:spMkLst>
        </pc:spChg>
        <pc:picChg chg="mod">
          <ac:chgData name="Christopher Wilkin" userId="10363294-769d-46d1-9962-1839b2820248" providerId="ADAL" clId="{40742B8D-31AA-4858-ADEF-213043001409}" dt="2023-10-05T18:21:24.785" v="496" actId="14100"/>
          <ac:picMkLst>
            <pc:docMk/>
            <pc:sldMk cId="3716349937" sldId="283"/>
            <ac:picMk id="4" creationId="{ACFA2FAA-B22A-57E0-D208-6B51B7723C28}"/>
          </ac:picMkLst>
        </pc:picChg>
      </pc:sldChg>
      <pc:sldChg chg="add del">
        <pc:chgData name="Christopher Wilkin" userId="10363294-769d-46d1-9962-1839b2820248" providerId="ADAL" clId="{40742B8D-31AA-4858-ADEF-213043001409}" dt="2023-10-04T07:18:25.349" v="6"/>
        <pc:sldMkLst>
          <pc:docMk/>
          <pc:sldMk cId="1131935523" sldId="288"/>
        </pc:sldMkLst>
      </pc:sldChg>
      <pc:sldChg chg="modSp add del mod">
        <pc:chgData name="Christopher Wilkin" userId="10363294-769d-46d1-9962-1839b2820248" providerId="ADAL" clId="{40742B8D-31AA-4858-ADEF-213043001409}" dt="2023-10-05T18:34:29.124" v="758" actId="20577"/>
        <pc:sldMkLst>
          <pc:docMk/>
          <pc:sldMk cId="0" sldId="315"/>
        </pc:sldMkLst>
        <pc:spChg chg="mod">
          <ac:chgData name="Christopher Wilkin" userId="10363294-769d-46d1-9962-1839b2820248" providerId="ADAL" clId="{40742B8D-31AA-4858-ADEF-213043001409}" dt="2023-10-05T18:34:29.124" v="758" actId="20577"/>
          <ac:spMkLst>
            <pc:docMk/>
            <pc:sldMk cId="0" sldId="315"/>
            <ac:spMk id="15" creationId="{CE882F72-B111-B686-C4BD-EB7B0A4DBA9C}"/>
          </ac:spMkLst>
        </pc:spChg>
      </pc:sldChg>
      <pc:sldChg chg="modSp add mod ord">
        <pc:chgData name="Christopher Wilkin" userId="10363294-769d-46d1-9962-1839b2820248" providerId="ADAL" clId="{40742B8D-31AA-4858-ADEF-213043001409}" dt="2023-10-05T18:48:31.072" v="1039" actId="20577"/>
        <pc:sldMkLst>
          <pc:docMk/>
          <pc:sldMk cId="3853314016" sldId="322"/>
        </pc:sldMkLst>
        <pc:spChg chg="mod">
          <ac:chgData name="Christopher Wilkin" userId="10363294-769d-46d1-9962-1839b2820248" providerId="ADAL" clId="{40742B8D-31AA-4858-ADEF-213043001409}" dt="2023-10-05T18:48:31.072" v="1039" actId="20577"/>
          <ac:spMkLst>
            <pc:docMk/>
            <pc:sldMk cId="3853314016" sldId="322"/>
            <ac:spMk id="2" creationId="{3161D4A0-C46D-453C-99CE-59FD4587B254}"/>
          </ac:spMkLst>
        </pc:spChg>
      </pc:sldChg>
      <pc:sldChg chg="addSp delSp add del setBg delDesignElem">
        <pc:chgData name="Christopher Wilkin" userId="10363294-769d-46d1-9962-1839b2820248" providerId="ADAL" clId="{40742B8D-31AA-4858-ADEF-213043001409}" dt="2023-10-04T07:19:08.782" v="16"/>
        <pc:sldMkLst>
          <pc:docMk/>
          <pc:sldMk cId="1555249484" sldId="324"/>
        </pc:sldMkLst>
        <pc:spChg chg="add del">
          <ac:chgData name="Christopher Wilkin" userId="10363294-769d-46d1-9962-1839b2820248" providerId="ADAL" clId="{40742B8D-31AA-4858-ADEF-213043001409}" dt="2023-10-04T07:19:08.758" v="15"/>
          <ac:spMkLst>
            <pc:docMk/>
            <pc:sldMk cId="1555249484" sldId="324"/>
            <ac:spMk id="14349" creationId="{AC8EEB0F-BA72-49AC-956F-331B60FDE79E}"/>
          </ac:spMkLst>
        </pc:spChg>
        <pc:spChg chg="add del">
          <ac:chgData name="Christopher Wilkin" userId="10363294-769d-46d1-9962-1839b2820248" providerId="ADAL" clId="{40742B8D-31AA-4858-ADEF-213043001409}" dt="2023-10-04T07:19:08.758" v="15"/>
          <ac:spMkLst>
            <pc:docMk/>
            <pc:sldMk cId="1555249484" sldId="324"/>
            <ac:spMk id="14351" creationId="{8CC700D5-9809-43F4-89D5-7DBBCB0DCC10}"/>
          </ac:spMkLst>
        </pc:spChg>
        <pc:spChg chg="add del">
          <ac:chgData name="Christopher Wilkin" userId="10363294-769d-46d1-9962-1839b2820248" providerId="ADAL" clId="{40742B8D-31AA-4858-ADEF-213043001409}" dt="2023-10-04T07:19:08.758" v="15"/>
          <ac:spMkLst>
            <pc:docMk/>
            <pc:sldMk cId="1555249484" sldId="324"/>
            <ac:spMk id="14353" creationId="{C7163242-6303-46DC-BAC1-2A204F061321}"/>
          </ac:spMkLst>
        </pc:spChg>
        <pc:spChg chg="add del">
          <ac:chgData name="Christopher Wilkin" userId="10363294-769d-46d1-9962-1839b2820248" providerId="ADAL" clId="{40742B8D-31AA-4858-ADEF-213043001409}" dt="2023-10-04T07:19:08.758" v="15"/>
          <ac:spMkLst>
            <pc:docMk/>
            <pc:sldMk cId="1555249484" sldId="324"/>
            <ac:spMk id="14355" creationId="{9A5160F0-6244-48E8-9E71-1F51EA90C9E2}"/>
          </ac:spMkLst>
        </pc:spChg>
        <pc:spChg chg="add del">
          <ac:chgData name="Christopher Wilkin" userId="10363294-769d-46d1-9962-1839b2820248" providerId="ADAL" clId="{40742B8D-31AA-4858-ADEF-213043001409}" dt="2023-10-04T07:19:08.758" v="15"/>
          <ac:spMkLst>
            <pc:docMk/>
            <pc:sldMk cId="1555249484" sldId="324"/>
            <ac:spMk id="14357" creationId="{9BDFF5CA-602C-465F-8BC3-59C9963028BE}"/>
          </ac:spMkLst>
        </pc:spChg>
        <pc:spChg chg="add del">
          <ac:chgData name="Christopher Wilkin" userId="10363294-769d-46d1-9962-1839b2820248" providerId="ADAL" clId="{40742B8D-31AA-4858-ADEF-213043001409}" dt="2023-10-04T07:19:08.758" v="15"/>
          <ac:spMkLst>
            <pc:docMk/>
            <pc:sldMk cId="1555249484" sldId="324"/>
            <ac:spMk id="14359" creationId="{D289228A-771B-48F6-B5DF-7A63EA32421C}"/>
          </ac:spMkLst>
        </pc:spChg>
        <pc:spChg chg="add del">
          <ac:chgData name="Christopher Wilkin" userId="10363294-769d-46d1-9962-1839b2820248" providerId="ADAL" clId="{40742B8D-31AA-4858-ADEF-213043001409}" dt="2023-10-04T07:19:08.758" v="15"/>
          <ac:spMkLst>
            <pc:docMk/>
            <pc:sldMk cId="1555249484" sldId="324"/>
            <ac:spMk id="14361" creationId="{31D5EF21-94C4-481A-BD01-3D29FB305BD9}"/>
          </ac:spMkLst>
        </pc:spChg>
        <pc:spChg chg="add del">
          <ac:chgData name="Christopher Wilkin" userId="10363294-769d-46d1-9962-1839b2820248" providerId="ADAL" clId="{40742B8D-31AA-4858-ADEF-213043001409}" dt="2023-10-04T07:19:08.758" v="15"/>
          <ac:spMkLst>
            <pc:docMk/>
            <pc:sldMk cId="1555249484" sldId="324"/>
            <ac:spMk id="14363" creationId="{805C4C40-D70E-4C4F-B228-98A0A6132603}"/>
          </ac:spMkLst>
        </pc:spChg>
      </pc:sldChg>
      <pc:sldChg chg="modSp add del mod">
        <pc:chgData name="Christopher Wilkin" userId="10363294-769d-46d1-9962-1839b2820248" providerId="ADAL" clId="{40742B8D-31AA-4858-ADEF-213043001409}" dt="2023-10-05T18:22:18.568" v="502" actId="47"/>
        <pc:sldMkLst>
          <pc:docMk/>
          <pc:sldMk cId="1726108906" sldId="356"/>
        </pc:sldMkLst>
        <pc:spChg chg="mod">
          <ac:chgData name="Christopher Wilkin" userId="10363294-769d-46d1-9962-1839b2820248" providerId="ADAL" clId="{40742B8D-31AA-4858-ADEF-213043001409}" dt="2023-10-05T18:21:46.636" v="497" actId="14100"/>
          <ac:spMkLst>
            <pc:docMk/>
            <pc:sldMk cId="1726108906" sldId="356"/>
            <ac:spMk id="3" creationId="{A95D2015-06EC-58C8-13FE-14323FD84EDA}"/>
          </ac:spMkLst>
        </pc:spChg>
      </pc:sldChg>
      <pc:sldChg chg="addSp delSp modSp add mod delAnim modAnim">
        <pc:chgData name="Christopher Wilkin" userId="10363294-769d-46d1-9962-1839b2820248" providerId="ADAL" clId="{40742B8D-31AA-4858-ADEF-213043001409}" dt="2023-10-05T18:28:29.570" v="588" actId="1076"/>
        <pc:sldMkLst>
          <pc:docMk/>
          <pc:sldMk cId="2079464679" sldId="359"/>
        </pc:sldMkLst>
        <pc:spChg chg="mod">
          <ac:chgData name="Christopher Wilkin" userId="10363294-769d-46d1-9962-1839b2820248" providerId="ADAL" clId="{40742B8D-31AA-4858-ADEF-213043001409}" dt="2023-10-05T18:28:29.570" v="588" actId="1076"/>
          <ac:spMkLst>
            <pc:docMk/>
            <pc:sldMk cId="2079464679" sldId="359"/>
            <ac:spMk id="2" creationId="{2ED91D93-B639-16AA-36B1-85ED5FD9E178}"/>
          </ac:spMkLst>
        </pc:spChg>
        <pc:spChg chg="add del mod">
          <ac:chgData name="Christopher Wilkin" userId="10363294-769d-46d1-9962-1839b2820248" providerId="ADAL" clId="{40742B8D-31AA-4858-ADEF-213043001409}" dt="2023-10-05T18:26:09.236" v="549" actId="478"/>
          <ac:spMkLst>
            <pc:docMk/>
            <pc:sldMk cId="2079464679" sldId="359"/>
            <ac:spMk id="6" creationId="{05636538-199D-D45F-268D-C3DF9DCCD9A8}"/>
          </ac:spMkLst>
        </pc:spChg>
        <pc:picChg chg="del mod">
          <ac:chgData name="Christopher Wilkin" userId="10363294-769d-46d1-9962-1839b2820248" providerId="ADAL" clId="{40742B8D-31AA-4858-ADEF-213043001409}" dt="2023-10-05T18:26:07.270" v="548" actId="478"/>
          <ac:picMkLst>
            <pc:docMk/>
            <pc:sldMk cId="2079464679" sldId="359"/>
            <ac:picMk id="4" creationId="{EDBEC568-9310-257B-75A4-2B43F7A3F68A}"/>
          </ac:picMkLst>
        </pc:picChg>
        <pc:picChg chg="add mod">
          <ac:chgData name="Christopher Wilkin" userId="10363294-769d-46d1-9962-1839b2820248" providerId="ADAL" clId="{40742B8D-31AA-4858-ADEF-213043001409}" dt="2023-10-05T18:27:27.743" v="565" actId="20358"/>
          <ac:picMkLst>
            <pc:docMk/>
            <pc:sldMk cId="2079464679" sldId="359"/>
            <ac:picMk id="7" creationId="{E767E1A3-A031-B426-5F3F-3BEA034EA57E}"/>
          </ac:picMkLst>
        </pc:picChg>
      </pc:sldChg>
      <pc:sldChg chg="addSp modSp add mod">
        <pc:chgData name="Christopher Wilkin" userId="10363294-769d-46d1-9962-1839b2820248" providerId="ADAL" clId="{40742B8D-31AA-4858-ADEF-213043001409}" dt="2023-10-05T18:23:43.212" v="544" actId="1076"/>
        <pc:sldMkLst>
          <pc:docMk/>
          <pc:sldMk cId="1555089698" sldId="367"/>
        </pc:sldMkLst>
        <pc:spChg chg="mod">
          <ac:chgData name="Christopher Wilkin" userId="10363294-769d-46d1-9962-1839b2820248" providerId="ADAL" clId="{40742B8D-31AA-4858-ADEF-213043001409}" dt="2023-10-05T18:23:22.901" v="539" actId="1076"/>
          <ac:spMkLst>
            <pc:docMk/>
            <pc:sldMk cId="1555089698" sldId="367"/>
            <ac:spMk id="2" creationId="{639BDF9F-665B-A499-AAB7-BD74D5806D14}"/>
          </ac:spMkLst>
        </pc:spChg>
        <pc:spChg chg="add mod">
          <ac:chgData name="Christopher Wilkin" userId="10363294-769d-46d1-9962-1839b2820248" providerId="ADAL" clId="{40742B8D-31AA-4858-ADEF-213043001409}" dt="2023-10-05T18:23:43.212" v="544" actId="1076"/>
          <ac:spMkLst>
            <pc:docMk/>
            <pc:sldMk cId="1555089698" sldId="367"/>
            <ac:spMk id="4" creationId="{D8BAF586-E38A-9476-7E25-C26168C25186}"/>
          </ac:spMkLst>
        </pc:spChg>
        <pc:picChg chg="mod">
          <ac:chgData name="Christopher Wilkin" userId="10363294-769d-46d1-9962-1839b2820248" providerId="ADAL" clId="{40742B8D-31AA-4858-ADEF-213043001409}" dt="2023-10-05T18:23:25.807" v="540" actId="1076"/>
          <ac:picMkLst>
            <pc:docMk/>
            <pc:sldMk cId="1555089698" sldId="367"/>
            <ac:picMk id="3074" creationId="{785A6EA6-0078-D4A9-66AE-AF7176D2ED94}"/>
          </ac:picMkLst>
        </pc:picChg>
      </pc:sldChg>
      <pc:sldChg chg="add del">
        <pc:chgData name="Christopher Wilkin" userId="10363294-769d-46d1-9962-1839b2820248" providerId="ADAL" clId="{40742B8D-31AA-4858-ADEF-213043001409}" dt="2023-10-05T18:23:48.902" v="545" actId="47"/>
        <pc:sldMkLst>
          <pc:docMk/>
          <pc:sldMk cId="673408399" sldId="368"/>
        </pc:sldMkLst>
      </pc:sldChg>
      <pc:sldChg chg="addSp modSp add mod">
        <pc:chgData name="Christopher Wilkin" userId="10363294-769d-46d1-9962-1839b2820248" providerId="ADAL" clId="{40742B8D-31AA-4858-ADEF-213043001409}" dt="2023-10-05T18:47:50.048" v="967" actId="1076"/>
        <pc:sldMkLst>
          <pc:docMk/>
          <pc:sldMk cId="2343978083" sldId="372"/>
        </pc:sldMkLst>
        <pc:spChg chg="add mod">
          <ac:chgData name="Christopher Wilkin" userId="10363294-769d-46d1-9962-1839b2820248" providerId="ADAL" clId="{40742B8D-31AA-4858-ADEF-213043001409}" dt="2023-10-05T18:22:16.266" v="501"/>
          <ac:spMkLst>
            <pc:docMk/>
            <pc:sldMk cId="2343978083" sldId="372"/>
            <ac:spMk id="2" creationId="{ADADEA83-3DE1-6BE3-AE6B-6AB08F3186E5}"/>
          </ac:spMkLst>
        </pc:spChg>
        <pc:spChg chg="add mod">
          <ac:chgData name="Christopher Wilkin" userId="10363294-769d-46d1-9962-1839b2820248" providerId="ADAL" clId="{40742B8D-31AA-4858-ADEF-213043001409}" dt="2023-10-05T18:47:50.048" v="967" actId="1076"/>
          <ac:spMkLst>
            <pc:docMk/>
            <pc:sldMk cId="2343978083" sldId="372"/>
            <ac:spMk id="3" creationId="{18F8BC17-73F4-FBC2-C18E-8B363276933E}"/>
          </ac:spMkLst>
        </pc:spChg>
        <pc:spChg chg="add mod">
          <ac:chgData name="Christopher Wilkin" userId="10363294-769d-46d1-9962-1839b2820248" providerId="ADAL" clId="{40742B8D-31AA-4858-ADEF-213043001409}" dt="2023-10-05T18:22:16.266" v="501"/>
          <ac:spMkLst>
            <pc:docMk/>
            <pc:sldMk cId="2343978083" sldId="372"/>
            <ac:spMk id="4" creationId="{4916F6B1-7C23-ADE7-19C1-EEFBD5ACE940}"/>
          </ac:spMkLst>
        </pc:spChg>
        <pc:picChg chg="mod">
          <ac:chgData name="Christopher Wilkin" userId="10363294-769d-46d1-9962-1839b2820248" providerId="ADAL" clId="{40742B8D-31AA-4858-ADEF-213043001409}" dt="2023-10-05T18:22:24.752" v="503" actId="1076"/>
          <ac:picMkLst>
            <pc:docMk/>
            <pc:sldMk cId="2343978083" sldId="372"/>
            <ac:picMk id="8194" creationId="{2E1FB065-6FE9-3AB7-74C2-304059A1BCD3}"/>
          </ac:picMkLst>
        </pc:picChg>
      </pc:sldChg>
      <pc:sldChg chg="modSp add mod">
        <pc:chgData name="Christopher Wilkin" userId="10363294-769d-46d1-9962-1839b2820248" providerId="ADAL" clId="{40742B8D-31AA-4858-ADEF-213043001409}" dt="2023-10-05T18:33:07.911" v="751" actId="20577"/>
        <pc:sldMkLst>
          <pc:docMk/>
          <pc:sldMk cId="2609793423" sldId="469"/>
        </pc:sldMkLst>
        <pc:spChg chg="mod">
          <ac:chgData name="Christopher Wilkin" userId="10363294-769d-46d1-9962-1839b2820248" providerId="ADAL" clId="{40742B8D-31AA-4858-ADEF-213043001409}" dt="2023-10-05T18:33:07.911" v="751" actId="20577"/>
          <ac:spMkLst>
            <pc:docMk/>
            <pc:sldMk cId="2609793423" sldId="469"/>
            <ac:spMk id="3" creationId="{0C162D24-680E-2CF1-58C8-50D9BB4965F0}"/>
          </ac:spMkLst>
        </pc:spChg>
      </pc:sldChg>
      <pc:sldChg chg="modSp add mod">
        <pc:chgData name="Christopher Wilkin" userId="10363294-769d-46d1-9962-1839b2820248" providerId="ADAL" clId="{40742B8D-31AA-4858-ADEF-213043001409}" dt="2023-10-05T18:34:02.792" v="755" actId="14100"/>
        <pc:sldMkLst>
          <pc:docMk/>
          <pc:sldMk cId="1890973791" sldId="484"/>
        </pc:sldMkLst>
        <pc:spChg chg="mod">
          <ac:chgData name="Christopher Wilkin" userId="10363294-769d-46d1-9962-1839b2820248" providerId="ADAL" clId="{40742B8D-31AA-4858-ADEF-213043001409}" dt="2023-10-05T18:33:54.406" v="753" actId="1076"/>
          <ac:spMkLst>
            <pc:docMk/>
            <pc:sldMk cId="1890973791" sldId="484"/>
            <ac:spMk id="2" creationId="{AA914A98-118F-B517-BD14-7B77730C5B9A}"/>
          </ac:spMkLst>
        </pc:spChg>
        <pc:spChg chg="mod">
          <ac:chgData name="Christopher Wilkin" userId="10363294-769d-46d1-9962-1839b2820248" providerId="ADAL" clId="{40742B8D-31AA-4858-ADEF-213043001409}" dt="2023-10-05T18:34:02.792" v="755" actId="14100"/>
          <ac:spMkLst>
            <pc:docMk/>
            <pc:sldMk cId="1890973791" sldId="484"/>
            <ac:spMk id="3" creationId="{474246B8-2C74-6911-79A3-34BAF07203EF}"/>
          </ac:spMkLst>
        </pc:spChg>
      </pc:sldChg>
      <pc:sldChg chg="addSp delSp add del mod">
        <pc:chgData name="Christopher Wilkin" userId="10363294-769d-46d1-9962-1839b2820248" providerId="ADAL" clId="{40742B8D-31AA-4858-ADEF-213043001409}" dt="2023-10-05T18:36:12.929" v="769"/>
        <pc:sldMkLst>
          <pc:docMk/>
          <pc:sldMk cId="3675611699" sldId="521"/>
        </pc:sldMkLst>
        <pc:spChg chg="add del">
          <ac:chgData name="Christopher Wilkin" userId="10363294-769d-46d1-9962-1839b2820248" providerId="ADAL" clId="{40742B8D-31AA-4858-ADEF-213043001409}" dt="2023-10-05T18:35:50.181" v="766" actId="22"/>
          <ac:spMkLst>
            <pc:docMk/>
            <pc:sldMk cId="3675611699" sldId="521"/>
            <ac:spMk id="5" creationId="{C4419641-8727-33BA-BFA0-EA137936BAF4}"/>
          </ac:spMkLst>
        </pc:spChg>
      </pc:sldChg>
      <pc:sldChg chg="modSp add del mod">
        <pc:chgData name="Christopher Wilkin" userId="10363294-769d-46d1-9962-1839b2820248" providerId="ADAL" clId="{40742B8D-31AA-4858-ADEF-213043001409}" dt="2023-10-04T07:33:52.702" v="44" actId="2696"/>
        <pc:sldMkLst>
          <pc:docMk/>
          <pc:sldMk cId="0" sldId="636"/>
        </pc:sldMkLst>
        <pc:spChg chg="mod">
          <ac:chgData name="Christopher Wilkin" userId="10363294-769d-46d1-9962-1839b2820248" providerId="ADAL" clId="{40742B8D-31AA-4858-ADEF-213043001409}" dt="2023-10-04T07:31:40.451" v="41" actId="1076"/>
          <ac:spMkLst>
            <pc:docMk/>
            <pc:sldMk cId="0" sldId="636"/>
            <ac:spMk id="2" creationId="{00000000-0000-0000-0000-000000000000}"/>
          </ac:spMkLst>
        </pc:spChg>
        <pc:spChg chg="mod">
          <ac:chgData name="Christopher Wilkin" userId="10363294-769d-46d1-9962-1839b2820248" providerId="ADAL" clId="{40742B8D-31AA-4858-ADEF-213043001409}" dt="2023-10-04T07:33:46.341" v="43" actId="1076"/>
          <ac:spMkLst>
            <pc:docMk/>
            <pc:sldMk cId="0" sldId="636"/>
            <ac:spMk id="3" creationId="{00000000-0000-0000-0000-000000000000}"/>
          </ac:spMkLst>
        </pc:spChg>
        <pc:picChg chg="mod">
          <ac:chgData name="Christopher Wilkin" userId="10363294-769d-46d1-9962-1839b2820248" providerId="ADAL" clId="{40742B8D-31AA-4858-ADEF-213043001409}" dt="2023-10-04T07:31:38.391" v="40" actId="1076"/>
          <ac:picMkLst>
            <pc:docMk/>
            <pc:sldMk cId="0" sldId="636"/>
            <ac:picMk id="4" creationId="{00000000-0000-0000-0000-000000000000}"/>
          </ac:picMkLst>
        </pc:picChg>
      </pc:sldChg>
      <pc:sldChg chg="modSp add mod">
        <pc:chgData name="Christopher Wilkin" userId="10363294-769d-46d1-9962-1839b2820248" providerId="ADAL" clId="{40742B8D-31AA-4858-ADEF-213043001409}" dt="2023-10-05T18:46:56.410" v="964" actId="1076"/>
        <pc:sldMkLst>
          <pc:docMk/>
          <pc:sldMk cId="3998972377" sldId="691"/>
        </pc:sldMkLst>
        <pc:spChg chg="mod">
          <ac:chgData name="Christopher Wilkin" userId="10363294-769d-46d1-9962-1839b2820248" providerId="ADAL" clId="{40742B8D-31AA-4858-ADEF-213043001409}" dt="2023-10-04T07:19:34.657" v="20" actId="1076"/>
          <ac:spMkLst>
            <pc:docMk/>
            <pc:sldMk cId="3998972377" sldId="691"/>
            <ac:spMk id="2" creationId="{00000000-0000-0000-0000-000000000000}"/>
          </ac:spMkLst>
        </pc:spChg>
        <pc:spChg chg="mod">
          <ac:chgData name="Christopher Wilkin" userId="10363294-769d-46d1-9962-1839b2820248" providerId="ADAL" clId="{40742B8D-31AA-4858-ADEF-213043001409}" dt="2023-10-04T07:19:37.482" v="21" actId="1076"/>
          <ac:spMkLst>
            <pc:docMk/>
            <pc:sldMk cId="3998972377" sldId="691"/>
            <ac:spMk id="3" creationId="{00000000-0000-0000-0000-000000000000}"/>
          </ac:spMkLst>
        </pc:spChg>
        <pc:picChg chg="mod">
          <ac:chgData name="Christopher Wilkin" userId="10363294-769d-46d1-9962-1839b2820248" providerId="ADAL" clId="{40742B8D-31AA-4858-ADEF-213043001409}" dt="2023-10-05T18:46:56.410" v="964" actId="1076"/>
          <ac:picMkLst>
            <pc:docMk/>
            <pc:sldMk cId="3998972377" sldId="691"/>
            <ac:picMk id="1027" creationId="{00000000-0000-0000-0000-000000000000}"/>
          </ac:picMkLst>
        </pc:picChg>
      </pc:sldChg>
      <pc:sldChg chg="addSp delSp modSp add del mod">
        <pc:chgData name="Christopher Wilkin" userId="10363294-769d-46d1-9962-1839b2820248" providerId="ADAL" clId="{40742B8D-31AA-4858-ADEF-213043001409}" dt="2023-10-05T18:18:30.426" v="482" actId="14100"/>
        <pc:sldMkLst>
          <pc:docMk/>
          <pc:sldMk cId="3254534559" sldId="692"/>
        </pc:sldMkLst>
        <pc:spChg chg="mod">
          <ac:chgData name="Christopher Wilkin" userId="10363294-769d-46d1-9962-1839b2820248" providerId="ADAL" clId="{40742B8D-31AA-4858-ADEF-213043001409}" dt="2023-10-04T07:19:57.081" v="30" actId="1076"/>
          <ac:spMkLst>
            <pc:docMk/>
            <pc:sldMk cId="3254534559" sldId="692"/>
            <ac:spMk id="2" creationId="{00000000-0000-0000-0000-000000000000}"/>
          </ac:spMkLst>
        </pc:spChg>
        <pc:spChg chg="mod">
          <ac:chgData name="Christopher Wilkin" userId="10363294-769d-46d1-9962-1839b2820248" providerId="ADAL" clId="{40742B8D-31AA-4858-ADEF-213043001409}" dt="2023-10-04T07:20:00.510" v="31" actId="1076"/>
          <ac:spMkLst>
            <pc:docMk/>
            <pc:sldMk cId="3254534559" sldId="692"/>
            <ac:spMk id="6" creationId="{00000000-0000-0000-0000-000000000000}"/>
          </ac:spMkLst>
        </pc:spChg>
        <pc:spChg chg="mod">
          <ac:chgData name="Christopher Wilkin" userId="10363294-769d-46d1-9962-1839b2820248" providerId="ADAL" clId="{40742B8D-31AA-4858-ADEF-213043001409}" dt="2023-10-04T07:20:02.935" v="32" actId="1076"/>
          <ac:spMkLst>
            <pc:docMk/>
            <pc:sldMk cId="3254534559" sldId="692"/>
            <ac:spMk id="7" creationId="{00000000-0000-0000-0000-000000000000}"/>
          </ac:spMkLst>
        </pc:spChg>
        <pc:spChg chg="mod">
          <ac:chgData name="Christopher Wilkin" userId="10363294-769d-46d1-9962-1839b2820248" providerId="ADAL" clId="{40742B8D-31AA-4858-ADEF-213043001409}" dt="2023-10-04T07:20:09.718" v="34" actId="1076"/>
          <ac:spMkLst>
            <pc:docMk/>
            <pc:sldMk cId="3254534559" sldId="692"/>
            <ac:spMk id="8" creationId="{00000000-0000-0000-0000-000000000000}"/>
          </ac:spMkLst>
        </pc:spChg>
        <pc:spChg chg="mod">
          <ac:chgData name="Christopher Wilkin" userId="10363294-769d-46d1-9962-1839b2820248" providerId="ADAL" clId="{40742B8D-31AA-4858-ADEF-213043001409}" dt="2023-10-04T07:20:14.967" v="35" actId="1076"/>
          <ac:spMkLst>
            <pc:docMk/>
            <pc:sldMk cId="3254534559" sldId="692"/>
            <ac:spMk id="9" creationId="{00000000-0000-0000-0000-000000000000}"/>
          </ac:spMkLst>
        </pc:spChg>
        <pc:picChg chg="add del mod">
          <ac:chgData name="Christopher Wilkin" userId="10363294-769d-46d1-9962-1839b2820248" providerId="ADAL" clId="{40742B8D-31AA-4858-ADEF-213043001409}" dt="2023-10-05T18:17:58.899" v="474" actId="478"/>
          <ac:picMkLst>
            <pc:docMk/>
            <pc:sldMk cId="3254534559" sldId="692"/>
            <ac:picMk id="1026" creationId="{64FC8FC8-F7A6-0B3E-0E57-65247CB35C7C}"/>
          </ac:picMkLst>
        </pc:picChg>
        <pc:picChg chg="add mod">
          <ac:chgData name="Christopher Wilkin" userId="10363294-769d-46d1-9962-1839b2820248" providerId="ADAL" clId="{40742B8D-31AA-4858-ADEF-213043001409}" dt="2023-10-05T18:18:30.426" v="482" actId="14100"/>
          <ac:picMkLst>
            <pc:docMk/>
            <pc:sldMk cId="3254534559" sldId="692"/>
            <ac:picMk id="1028" creationId="{15FA21CA-669B-9630-D165-20F6BF658963}"/>
          </ac:picMkLst>
        </pc:picChg>
        <pc:picChg chg="add mod">
          <ac:chgData name="Christopher Wilkin" userId="10363294-769d-46d1-9962-1839b2820248" providerId="ADAL" clId="{40742B8D-31AA-4858-ADEF-213043001409}" dt="2023-10-05T18:18:27.560" v="481" actId="1076"/>
          <ac:picMkLst>
            <pc:docMk/>
            <pc:sldMk cId="3254534559" sldId="692"/>
            <ac:picMk id="1030" creationId="{87B8349E-ABA7-5AAD-ABCB-DC156070175A}"/>
          </ac:picMkLst>
        </pc:picChg>
        <pc:picChg chg="mod">
          <ac:chgData name="Christopher Wilkin" userId="10363294-769d-46d1-9962-1839b2820248" providerId="ADAL" clId="{40742B8D-31AA-4858-ADEF-213043001409}" dt="2023-10-05T18:15:29.042" v="459" actId="1076"/>
          <ac:picMkLst>
            <pc:docMk/>
            <pc:sldMk cId="3254534559" sldId="692"/>
            <ac:picMk id="2051" creationId="{00000000-0000-0000-0000-000000000000}"/>
          </ac:picMkLst>
        </pc:picChg>
        <pc:picChg chg="mod">
          <ac:chgData name="Christopher Wilkin" userId="10363294-769d-46d1-9962-1839b2820248" providerId="ADAL" clId="{40742B8D-31AA-4858-ADEF-213043001409}" dt="2023-10-05T18:15:30.661" v="460" actId="1076"/>
          <ac:picMkLst>
            <pc:docMk/>
            <pc:sldMk cId="3254534559" sldId="692"/>
            <ac:picMk id="2052" creationId="{00000000-0000-0000-0000-000000000000}"/>
          </ac:picMkLst>
        </pc:picChg>
      </pc:sldChg>
      <pc:sldChg chg="addSp delSp modSp add mod">
        <pc:chgData name="Christopher Wilkin" userId="10363294-769d-46d1-9962-1839b2820248" providerId="ADAL" clId="{40742B8D-31AA-4858-ADEF-213043001409}" dt="2023-10-05T18:15:08.709" v="457" actId="1076"/>
        <pc:sldMkLst>
          <pc:docMk/>
          <pc:sldMk cId="2964585789" sldId="693"/>
        </pc:sldMkLst>
        <pc:spChg chg="add del mod">
          <ac:chgData name="Christopher Wilkin" userId="10363294-769d-46d1-9962-1839b2820248" providerId="ADAL" clId="{40742B8D-31AA-4858-ADEF-213043001409}" dt="2023-10-05T18:07:12.706" v="55"/>
          <ac:spMkLst>
            <pc:docMk/>
            <pc:sldMk cId="2964585789" sldId="693"/>
            <ac:spMk id="2" creationId="{CB6EA124-66D8-031A-9783-6B942270CC3E}"/>
          </ac:spMkLst>
        </pc:spChg>
        <pc:spChg chg="add del mod">
          <ac:chgData name="Christopher Wilkin" userId="10363294-769d-46d1-9962-1839b2820248" providerId="ADAL" clId="{40742B8D-31AA-4858-ADEF-213043001409}" dt="2023-10-05T18:07:12.706" v="55"/>
          <ac:spMkLst>
            <pc:docMk/>
            <pc:sldMk cId="2964585789" sldId="693"/>
            <ac:spMk id="3" creationId="{11876A1B-3F0F-139E-D24C-1A42CB21C2A6}"/>
          </ac:spMkLst>
        </pc:spChg>
        <pc:spChg chg="add del mod">
          <ac:chgData name="Christopher Wilkin" userId="10363294-769d-46d1-9962-1839b2820248" providerId="ADAL" clId="{40742B8D-31AA-4858-ADEF-213043001409}" dt="2023-10-05T18:07:12.706" v="55"/>
          <ac:spMkLst>
            <pc:docMk/>
            <pc:sldMk cId="2964585789" sldId="693"/>
            <ac:spMk id="4" creationId="{4A020AA0-7E74-BA9A-BB12-A0CCC12444B6}"/>
          </ac:spMkLst>
        </pc:spChg>
        <pc:spChg chg="mod">
          <ac:chgData name="Christopher Wilkin" userId="10363294-769d-46d1-9962-1839b2820248" providerId="ADAL" clId="{40742B8D-31AA-4858-ADEF-213043001409}" dt="2023-10-05T18:11:37.997" v="185" actId="1076"/>
          <ac:spMkLst>
            <pc:docMk/>
            <pc:sldMk cId="2964585789" sldId="693"/>
            <ac:spMk id="5" creationId="{00000000-0000-0000-0000-000000000000}"/>
          </ac:spMkLst>
        </pc:spChg>
        <pc:spChg chg="mod">
          <ac:chgData name="Christopher Wilkin" userId="10363294-769d-46d1-9962-1839b2820248" providerId="ADAL" clId="{40742B8D-31AA-4858-ADEF-213043001409}" dt="2023-10-05T18:11:41.042" v="186" actId="1076"/>
          <ac:spMkLst>
            <pc:docMk/>
            <pc:sldMk cId="2964585789" sldId="693"/>
            <ac:spMk id="6" creationId="{00000000-0000-0000-0000-000000000000}"/>
          </ac:spMkLst>
        </pc:spChg>
        <pc:spChg chg="mod">
          <ac:chgData name="Christopher Wilkin" userId="10363294-769d-46d1-9962-1839b2820248" providerId="ADAL" clId="{40742B8D-31AA-4858-ADEF-213043001409}" dt="2023-10-05T18:11:29.662" v="183" actId="1076"/>
          <ac:spMkLst>
            <pc:docMk/>
            <pc:sldMk cId="2964585789" sldId="693"/>
            <ac:spMk id="7" creationId="{00000000-0000-0000-0000-000000000000}"/>
          </ac:spMkLst>
        </pc:spChg>
        <pc:spChg chg="mod">
          <ac:chgData name="Christopher Wilkin" userId="10363294-769d-46d1-9962-1839b2820248" providerId="ADAL" clId="{40742B8D-31AA-4858-ADEF-213043001409}" dt="2023-10-05T18:11:33.356" v="184" actId="1076"/>
          <ac:spMkLst>
            <pc:docMk/>
            <pc:sldMk cId="2964585789" sldId="693"/>
            <ac:spMk id="8" creationId="{00000000-0000-0000-0000-000000000000}"/>
          </ac:spMkLst>
        </pc:spChg>
        <pc:spChg chg="add del mod">
          <ac:chgData name="Christopher Wilkin" userId="10363294-769d-46d1-9962-1839b2820248" providerId="ADAL" clId="{40742B8D-31AA-4858-ADEF-213043001409}" dt="2023-10-05T18:07:12.706" v="55"/>
          <ac:spMkLst>
            <pc:docMk/>
            <pc:sldMk cId="2964585789" sldId="693"/>
            <ac:spMk id="9" creationId="{5774330A-6ACA-882B-8FE6-4A010FB39DDC}"/>
          </ac:spMkLst>
        </pc:spChg>
        <pc:spChg chg="add del mod">
          <ac:chgData name="Christopher Wilkin" userId="10363294-769d-46d1-9962-1839b2820248" providerId="ADAL" clId="{40742B8D-31AA-4858-ADEF-213043001409}" dt="2023-10-05T18:07:12.706" v="55"/>
          <ac:spMkLst>
            <pc:docMk/>
            <pc:sldMk cId="2964585789" sldId="693"/>
            <ac:spMk id="10" creationId="{9E114FE3-E596-A8E1-8BA0-13474FB82BA5}"/>
          </ac:spMkLst>
        </pc:spChg>
        <pc:spChg chg="add del mod">
          <ac:chgData name="Christopher Wilkin" userId="10363294-769d-46d1-9962-1839b2820248" providerId="ADAL" clId="{40742B8D-31AA-4858-ADEF-213043001409}" dt="2023-10-05T18:07:12.706" v="55"/>
          <ac:spMkLst>
            <pc:docMk/>
            <pc:sldMk cId="2964585789" sldId="693"/>
            <ac:spMk id="11" creationId="{B3908630-C55C-CEE4-8171-3DE5F9184FD6}"/>
          </ac:spMkLst>
        </pc:spChg>
        <pc:spChg chg="add del mod">
          <ac:chgData name="Christopher Wilkin" userId="10363294-769d-46d1-9962-1839b2820248" providerId="ADAL" clId="{40742B8D-31AA-4858-ADEF-213043001409}" dt="2023-10-05T18:08:29.235" v="65"/>
          <ac:spMkLst>
            <pc:docMk/>
            <pc:sldMk cId="2964585789" sldId="693"/>
            <ac:spMk id="14" creationId="{1383909D-6DFB-7995-2B06-0DEE9F4D152F}"/>
          </ac:spMkLst>
        </pc:spChg>
        <pc:spChg chg="add del mod">
          <ac:chgData name="Christopher Wilkin" userId="10363294-769d-46d1-9962-1839b2820248" providerId="ADAL" clId="{40742B8D-31AA-4858-ADEF-213043001409}" dt="2023-10-05T18:08:29.235" v="65"/>
          <ac:spMkLst>
            <pc:docMk/>
            <pc:sldMk cId="2964585789" sldId="693"/>
            <ac:spMk id="15" creationId="{4644FF4F-A224-0F0C-80E6-E6D41A16D6CA}"/>
          </ac:spMkLst>
        </pc:spChg>
        <pc:spChg chg="add del mod">
          <ac:chgData name="Christopher Wilkin" userId="10363294-769d-46d1-9962-1839b2820248" providerId="ADAL" clId="{40742B8D-31AA-4858-ADEF-213043001409}" dt="2023-10-05T18:08:29.235" v="65"/>
          <ac:spMkLst>
            <pc:docMk/>
            <pc:sldMk cId="2964585789" sldId="693"/>
            <ac:spMk id="16" creationId="{E766A1CF-FBFA-C9CB-9DB5-F83A0077C9DB}"/>
          </ac:spMkLst>
        </pc:spChg>
        <pc:spChg chg="add del mod">
          <ac:chgData name="Christopher Wilkin" userId="10363294-769d-46d1-9962-1839b2820248" providerId="ADAL" clId="{40742B8D-31AA-4858-ADEF-213043001409}" dt="2023-10-05T18:08:29.235" v="65"/>
          <ac:spMkLst>
            <pc:docMk/>
            <pc:sldMk cId="2964585789" sldId="693"/>
            <ac:spMk id="17" creationId="{CE4E8608-892B-28F4-BA32-93E9F991C71D}"/>
          </ac:spMkLst>
        </pc:spChg>
        <pc:spChg chg="add del mod">
          <ac:chgData name="Christopher Wilkin" userId="10363294-769d-46d1-9962-1839b2820248" providerId="ADAL" clId="{40742B8D-31AA-4858-ADEF-213043001409}" dt="2023-10-05T18:08:29.235" v="65"/>
          <ac:spMkLst>
            <pc:docMk/>
            <pc:sldMk cId="2964585789" sldId="693"/>
            <ac:spMk id="18" creationId="{950A39CD-152A-B86A-4C9B-9EA7877305C1}"/>
          </ac:spMkLst>
        </pc:spChg>
        <pc:spChg chg="add del mod">
          <ac:chgData name="Christopher Wilkin" userId="10363294-769d-46d1-9962-1839b2820248" providerId="ADAL" clId="{40742B8D-31AA-4858-ADEF-213043001409}" dt="2023-10-05T18:08:29.235" v="65"/>
          <ac:spMkLst>
            <pc:docMk/>
            <pc:sldMk cId="2964585789" sldId="693"/>
            <ac:spMk id="19" creationId="{C0B8FD7A-AA4E-5C14-979C-D6413F99F011}"/>
          </ac:spMkLst>
        </pc:spChg>
        <pc:spChg chg="add del mod">
          <ac:chgData name="Christopher Wilkin" userId="10363294-769d-46d1-9962-1839b2820248" providerId="ADAL" clId="{40742B8D-31AA-4858-ADEF-213043001409}" dt="2023-10-05T18:08:29.235" v="65"/>
          <ac:spMkLst>
            <pc:docMk/>
            <pc:sldMk cId="2964585789" sldId="693"/>
            <ac:spMk id="20" creationId="{935DB3FC-440A-B245-0B72-22A7927ED730}"/>
          </ac:spMkLst>
        </pc:spChg>
        <pc:spChg chg="add del mod">
          <ac:chgData name="Christopher Wilkin" userId="10363294-769d-46d1-9962-1839b2820248" providerId="ADAL" clId="{40742B8D-31AA-4858-ADEF-213043001409}" dt="2023-10-05T18:08:29.235" v="65"/>
          <ac:spMkLst>
            <pc:docMk/>
            <pc:sldMk cId="2964585789" sldId="693"/>
            <ac:spMk id="21" creationId="{E70768B0-762D-D198-C7CE-C6C651F2F74A}"/>
          </ac:spMkLst>
        </pc:spChg>
        <pc:spChg chg="add mod">
          <ac:chgData name="Christopher Wilkin" userId="10363294-769d-46d1-9962-1839b2820248" providerId="ADAL" clId="{40742B8D-31AA-4858-ADEF-213043001409}" dt="2023-10-05T18:15:08.709" v="457" actId="1076"/>
          <ac:spMkLst>
            <pc:docMk/>
            <pc:sldMk cId="2964585789" sldId="693"/>
            <ac:spMk id="23" creationId="{373E6C3D-C585-BACA-E3AE-36A4C3AA4998}"/>
          </ac:spMkLst>
        </pc:spChg>
        <pc:picChg chg="add mod">
          <ac:chgData name="Christopher Wilkin" userId="10363294-769d-46d1-9962-1839b2820248" providerId="ADAL" clId="{40742B8D-31AA-4858-ADEF-213043001409}" dt="2023-10-05T18:11:44.481" v="187" actId="1076"/>
          <ac:picMkLst>
            <pc:docMk/>
            <pc:sldMk cId="2964585789" sldId="693"/>
            <ac:picMk id="12" creationId="{F4E2F555-17AE-8EA4-5B9D-5B8F0F2B8D95}"/>
          </ac:picMkLst>
        </pc:picChg>
        <pc:picChg chg="add mod">
          <ac:chgData name="Christopher Wilkin" userId="10363294-769d-46d1-9962-1839b2820248" providerId="ADAL" clId="{40742B8D-31AA-4858-ADEF-213043001409}" dt="2023-10-05T18:08:44.263" v="70" actId="1076"/>
          <ac:picMkLst>
            <pc:docMk/>
            <pc:sldMk cId="2964585789" sldId="693"/>
            <ac:picMk id="13" creationId="{4709B05E-DE1F-B63B-3F45-2165F8D2F8F1}"/>
          </ac:picMkLst>
        </pc:picChg>
        <pc:picChg chg="add mod">
          <ac:chgData name="Christopher Wilkin" userId="10363294-769d-46d1-9962-1839b2820248" providerId="ADAL" clId="{40742B8D-31AA-4858-ADEF-213043001409}" dt="2023-10-05T18:14:43.727" v="455" actId="1076"/>
          <ac:picMkLst>
            <pc:docMk/>
            <pc:sldMk cId="2964585789" sldId="693"/>
            <ac:picMk id="22" creationId="{907476CC-2C75-B8CB-DE45-03568CB6FFE1}"/>
          </ac:picMkLst>
        </pc:picChg>
      </pc:sldChg>
      <pc:sldChg chg="addSp delSp modSp add mod ord setBg delDesignElem">
        <pc:chgData name="Christopher Wilkin" userId="10363294-769d-46d1-9962-1839b2820248" providerId="ADAL" clId="{40742B8D-31AA-4858-ADEF-213043001409}" dt="2023-10-05T18:46:31.832" v="960"/>
        <pc:sldMkLst>
          <pc:docMk/>
          <pc:sldMk cId="4217693157" sldId="721"/>
        </pc:sldMkLst>
        <pc:spChg chg="del mod">
          <ac:chgData name="Christopher Wilkin" userId="10363294-769d-46d1-9962-1839b2820248" providerId="ADAL" clId="{40742B8D-31AA-4858-ADEF-213043001409}" dt="2023-10-05T18:46:00.501" v="950" actId="478"/>
          <ac:spMkLst>
            <pc:docMk/>
            <pc:sldMk cId="4217693157" sldId="721"/>
            <ac:spMk id="4" creationId="{805E60E5-53B5-9DEC-2AD7-9545123BFF99}"/>
          </ac:spMkLst>
        </pc:spChg>
        <pc:spChg chg="add del mod">
          <ac:chgData name="Christopher Wilkin" userId="10363294-769d-46d1-9962-1839b2820248" providerId="ADAL" clId="{40742B8D-31AA-4858-ADEF-213043001409}" dt="2023-10-05T18:46:11.513" v="953" actId="478"/>
          <ac:spMkLst>
            <pc:docMk/>
            <pc:sldMk cId="4217693157" sldId="721"/>
            <ac:spMk id="5" creationId="{51DEC253-31AC-417C-B712-C090B2B3CAC0}"/>
          </ac:spMkLst>
        </pc:spChg>
        <pc:spChg chg="mod">
          <ac:chgData name="Christopher Wilkin" userId="10363294-769d-46d1-9962-1839b2820248" providerId="ADAL" clId="{40742B8D-31AA-4858-ADEF-213043001409}" dt="2023-10-05T18:46:16.197" v="954" actId="1076"/>
          <ac:spMkLst>
            <pc:docMk/>
            <pc:sldMk cId="4217693157" sldId="721"/>
            <ac:spMk id="11" creationId="{C87ECE01-B181-966C-196E-0C7C2EB63606}"/>
          </ac:spMkLst>
        </pc:spChg>
        <pc:spChg chg="del">
          <ac:chgData name="Christopher Wilkin" userId="10363294-769d-46d1-9962-1839b2820248" providerId="ADAL" clId="{40742B8D-31AA-4858-ADEF-213043001409}" dt="2023-10-04T07:18:38.152" v="8"/>
          <ac:spMkLst>
            <pc:docMk/>
            <pc:sldMk cId="4217693157" sldId="721"/>
            <ac:spMk id="24" creationId="{9427AF5F-9A0E-42B7-A252-FD64C9885F9C}"/>
          </ac:spMkLst>
        </pc:spChg>
        <pc:picChg chg="mod">
          <ac:chgData name="Christopher Wilkin" userId="10363294-769d-46d1-9962-1839b2820248" providerId="ADAL" clId="{40742B8D-31AA-4858-ADEF-213043001409}" dt="2023-10-05T18:46:16.197" v="954" actId="1076"/>
          <ac:picMkLst>
            <pc:docMk/>
            <pc:sldMk cId="4217693157" sldId="721"/>
            <ac:picMk id="12" creationId="{94460FFD-3AB7-9762-38A8-EE67E8C87241}"/>
          </ac:picMkLst>
        </pc:picChg>
        <pc:picChg chg="mod">
          <ac:chgData name="Christopher Wilkin" userId="10363294-769d-46d1-9962-1839b2820248" providerId="ADAL" clId="{40742B8D-31AA-4858-ADEF-213043001409}" dt="2023-10-05T18:46:16.197" v="954" actId="1076"/>
          <ac:picMkLst>
            <pc:docMk/>
            <pc:sldMk cId="4217693157" sldId="721"/>
            <ac:picMk id="3078" creationId="{BBE80AB0-9BC3-EA4D-4859-CCF10EA1752D}"/>
          </ac:picMkLst>
        </pc:picChg>
        <pc:picChg chg="add mod">
          <ac:chgData name="Christopher Wilkin" userId="10363294-769d-46d1-9962-1839b2820248" providerId="ADAL" clId="{40742B8D-31AA-4858-ADEF-213043001409}" dt="2023-10-05T18:46:31.832" v="960"/>
          <ac:picMkLst>
            <pc:docMk/>
            <pc:sldMk cId="4217693157" sldId="721"/>
            <ac:picMk id="4098" creationId="{B69D5ED2-224D-8746-3431-40BA727AE306}"/>
          </ac:picMkLst>
        </pc:picChg>
      </pc:sldChg>
      <pc:sldChg chg="addSp delSp modSp new mod">
        <pc:chgData name="Christopher Wilkin" userId="10363294-769d-46d1-9962-1839b2820248" providerId="ADAL" clId="{40742B8D-31AA-4858-ADEF-213043001409}" dt="2023-10-05T18:47:24.534" v="966" actId="732"/>
        <pc:sldMkLst>
          <pc:docMk/>
          <pc:sldMk cId="3350577774" sldId="722"/>
        </pc:sldMkLst>
        <pc:spChg chg="del">
          <ac:chgData name="Christopher Wilkin" userId="10363294-769d-46d1-9962-1839b2820248" providerId="ADAL" clId="{40742B8D-31AA-4858-ADEF-213043001409}" dt="2023-10-05T18:36:32.013" v="772" actId="478"/>
          <ac:spMkLst>
            <pc:docMk/>
            <pc:sldMk cId="3350577774" sldId="722"/>
            <ac:spMk id="2" creationId="{AE9E0CDE-F103-DB5D-E72E-A9AA93404575}"/>
          </ac:spMkLst>
        </pc:spChg>
        <pc:spChg chg="del">
          <ac:chgData name="Christopher Wilkin" userId="10363294-769d-46d1-9962-1839b2820248" providerId="ADAL" clId="{40742B8D-31AA-4858-ADEF-213043001409}" dt="2023-10-05T18:36:41.096" v="773" actId="478"/>
          <ac:spMkLst>
            <pc:docMk/>
            <pc:sldMk cId="3350577774" sldId="722"/>
            <ac:spMk id="3" creationId="{659DF569-A19C-0602-06E7-6F8282F4F2E1}"/>
          </ac:spMkLst>
        </pc:spChg>
        <pc:spChg chg="add mod">
          <ac:chgData name="Christopher Wilkin" userId="10363294-769d-46d1-9962-1839b2820248" providerId="ADAL" clId="{40742B8D-31AA-4858-ADEF-213043001409}" dt="2023-10-05T18:36:46.931" v="774" actId="1076"/>
          <ac:spMkLst>
            <pc:docMk/>
            <pc:sldMk cId="3350577774" sldId="722"/>
            <ac:spMk id="5" creationId="{1A2B71FD-ADF4-01E6-184E-C329F20B7203}"/>
          </ac:spMkLst>
        </pc:spChg>
        <pc:spChg chg="add mod">
          <ac:chgData name="Christopher Wilkin" userId="10363294-769d-46d1-9962-1839b2820248" providerId="ADAL" clId="{40742B8D-31AA-4858-ADEF-213043001409}" dt="2023-10-05T18:38:00.770" v="787" actId="14100"/>
          <ac:spMkLst>
            <pc:docMk/>
            <pc:sldMk cId="3350577774" sldId="722"/>
            <ac:spMk id="6" creationId="{7A8F3CED-7121-5ADF-D709-A26531189E61}"/>
          </ac:spMkLst>
        </pc:spChg>
        <pc:picChg chg="add del mod">
          <ac:chgData name="Christopher Wilkin" userId="10363294-769d-46d1-9962-1839b2820248" providerId="ADAL" clId="{40742B8D-31AA-4858-ADEF-213043001409}" dt="2023-10-05T18:37:03.195" v="780" actId="478"/>
          <ac:picMkLst>
            <pc:docMk/>
            <pc:sldMk cId="3350577774" sldId="722"/>
            <ac:picMk id="4" creationId="{98B0C9F5-0E1F-970C-D10C-490FF2DBD4AA}"/>
          </ac:picMkLst>
        </pc:picChg>
        <pc:picChg chg="add del mod">
          <ac:chgData name="Christopher Wilkin" userId="10363294-769d-46d1-9962-1839b2820248" providerId="ADAL" clId="{40742B8D-31AA-4858-ADEF-213043001409}" dt="2023-10-05T18:36:53.694" v="777" actId="478"/>
          <ac:picMkLst>
            <pc:docMk/>
            <pc:sldMk cId="3350577774" sldId="722"/>
            <ac:picMk id="7" creationId="{E79C0037-A8CA-1118-6A5E-7205FE941B02}"/>
          </ac:picMkLst>
        </pc:picChg>
        <pc:picChg chg="add mod">
          <ac:chgData name="Christopher Wilkin" userId="10363294-769d-46d1-9962-1839b2820248" providerId="ADAL" clId="{40742B8D-31AA-4858-ADEF-213043001409}" dt="2023-10-05T18:47:24.534" v="966" actId="732"/>
          <ac:picMkLst>
            <pc:docMk/>
            <pc:sldMk cId="3350577774" sldId="722"/>
            <ac:picMk id="2050" creationId="{21CCF27A-D985-5437-9C5C-38E07232C4F4}"/>
          </ac:picMkLst>
        </pc:picChg>
      </pc:sldChg>
      <pc:sldChg chg="addSp delSp modSp new mod">
        <pc:chgData name="Christopher Wilkin" userId="10363294-769d-46d1-9962-1839b2820248" providerId="ADAL" clId="{40742B8D-31AA-4858-ADEF-213043001409}" dt="2023-10-05T18:39:11.076" v="798" actId="20577"/>
        <pc:sldMkLst>
          <pc:docMk/>
          <pc:sldMk cId="1725262952" sldId="723"/>
        </pc:sldMkLst>
        <pc:spChg chg="del">
          <ac:chgData name="Christopher Wilkin" userId="10363294-769d-46d1-9962-1839b2820248" providerId="ADAL" clId="{40742B8D-31AA-4858-ADEF-213043001409}" dt="2023-10-05T18:38:37.530" v="790" actId="478"/>
          <ac:spMkLst>
            <pc:docMk/>
            <pc:sldMk cId="1725262952" sldId="723"/>
            <ac:spMk id="2" creationId="{11E44903-1C5F-0437-332F-DE37E1D5F911}"/>
          </ac:spMkLst>
        </pc:spChg>
        <pc:spChg chg="del">
          <ac:chgData name="Christopher Wilkin" userId="10363294-769d-46d1-9962-1839b2820248" providerId="ADAL" clId="{40742B8D-31AA-4858-ADEF-213043001409}" dt="2023-10-05T18:38:39.203" v="791" actId="478"/>
          <ac:spMkLst>
            <pc:docMk/>
            <pc:sldMk cId="1725262952" sldId="723"/>
            <ac:spMk id="3" creationId="{DED555D2-9BAC-B7D5-AE70-BD744A1907FC}"/>
          </ac:spMkLst>
        </pc:spChg>
        <pc:spChg chg="add mod">
          <ac:chgData name="Christopher Wilkin" userId="10363294-769d-46d1-9962-1839b2820248" providerId="ADAL" clId="{40742B8D-31AA-4858-ADEF-213043001409}" dt="2023-10-05T18:38:45.986" v="794" actId="1076"/>
          <ac:spMkLst>
            <pc:docMk/>
            <pc:sldMk cId="1725262952" sldId="723"/>
            <ac:spMk id="4" creationId="{A5925B39-008F-16EC-8E04-B409141E0F33}"/>
          </ac:spMkLst>
        </pc:spChg>
        <pc:spChg chg="add mod">
          <ac:chgData name="Christopher Wilkin" userId="10363294-769d-46d1-9962-1839b2820248" providerId="ADAL" clId="{40742B8D-31AA-4858-ADEF-213043001409}" dt="2023-10-05T18:39:11.076" v="798" actId="20577"/>
          <ac:spMkLst>
            <pc:docMk/>
            <pc:sldMk cId="1725262952" sldId="723"/>
            <ac:spMk id="5" creationId="{2F771932-6083-C886-C0A5-A3FD585635C0}"/>
          </ac:spMkLst>
        </pc:spChg>
        <pc:spChg chg="add mod">
          <ac:chgData name="Christopher Wilkin" userId="10363294-769d-46d1-9962-1839b2820248" providerId="ADAL" clId="{40742B8D-31AA-4858-ADEF-213043001409}" dt="2023-10-05T18:38:52.573" v="796" actId="1076"/>
          <ac:spMkLst>
            <pc:docMk/>
            <pc:sldMk cId="1725262952" sldId="723"/>
            <ac:spMk id="6" creationId="{B860B56A-4D50-0329-A8FF-AC9824274DEF}"/>
          </ac:spMkLst>
        </pc:spChg>
      </pc:sldChg>
      <pc:sldChg chg="addSp delSp modSp new mod setBg">
        <pc:chgData name="Christopher Wilkin" userId="10363294-769d-46d1-9962-1839b2820248" providerId="ADAL" clId="{40742B8D-31AA-4858-ADEF-213043001409}" dt="2023-10-05T18:44:57.698" v="942" actId="29295"/>
        <pc:sldMkLst>
          <pc:docMk/>
          <pc:sldMk cId="518773769" sldId="724"/>
        </pc:sldMkLst>
        <pc:spChg chg="mod ord">
          <ac:chgData name="Christopher Wilkin" userId="10363294-769d-46d1-9962-1839b2820248" providerId="ADAL" clId="{40742B8D-31AA-4858-ADEF-213043001409}" dt="2023-10-05T18:44:11.873" v="940" actId="20577"/>
          <ac:spMkLst>
            <pc:docMk/>
            <pc:sldMk cId="518773769" sldId="724"/>
            <ac:spMk id="2" creationId="{28B800BE-F5D4-A834-1CB1-BCD3E272BC1F}"/>
          </ac:spMkLst>
        </pc:spChg>
        <pc:spChg chg="del">
          <ac:chgData name="Christopher Wilkin" userId="10363294-769d-46d1-9962-1839b2820248" providerId="ADAL" clId="{40742B8D-31AA-4858-ADEF-213043001409}" dt="2023-10-05T18:43:15.498" v="803" actId="26606"/>
          <ac:spMkLst>
            <pc:docMk/>
            <pc:sldMk cId="518773769" sldId="724"/>
            <ac:spMk id="3" creationId="{1A63268D-F40A-0751-985E-3884073B4464}"/>
          </ac:spMkLst>
        </pc:spChg>
        <pc:spChg chg="add">
          <ac:chgData name="Christopher Wilkin" userId="10363294-769d-46d1-9962-1839b2820248" providerId="ADAL" clId="{40742B8D-31AA-4858-ADEF-213043001409}" dt="2023-10-05T18:43:15.498" v="803" actId="26606"/>
          <ac:spMkLst>
            <pc:docMk/>
            <pc:sldMk cId="518773769" sldId="724"/>
            <ac:spMk id="3079" creationId="{37C89E4B-3C9F-44B9-8B86-D9E3D112D8EC}"/>
          </ac:spMkLst>
        </pc:spChg>
        <pc:picChg chg="add mod">
          <ac:chgData name="Christopher Wilkin" userId="10363294-769d-46d1-9962-1839b2820248" providerId="ADAL" clId="{40742B8D-31AA-4858-ADEF-213043001409}" dt="2023-10-05T18:44:57.698" v="942" actId="29295"/>
          <ac:picMkLst>
            <pc:docMk/>
            <pc:sldMk cId="518773769" sldId="724"/>
            <ac:picMk id="4" creationId="{C7AF5B39-9BC9-ADF2-A64E-B87CB5B24584}"/>
          </ac:picMkLst>
        </pc:picChg>
        <pc:picChg chg="add mod">
          <ac:chgData name="Christopher Wilkin" userId="10363294-769d-46d1-9962-1839b2820248" providerId="ADAL" clId="{40742B8D-31AA-4858-ADEF-213043001409}" dt="2023-10-05T18:43:15.498" v="803" actId="26606"/>
          <ac:picMkLst>
            <pc:docMk/>
            <pc:sldMk cId="518773769" sldId="724"/>
            <ac:picMk id="3074" creationId="{0C2E6328-B494-A70C-85E1-9DA1D354F0EE}"/>
          </ac:picMkLst>
        </pc:picChg>
        <pc:cxnChg chg="add">
          <ac:chgData name="Christopher Wilkin" userId="10363294-769d-46d1-9962-1839b2820248" providerId="ADAL" clId="{40742B8D-31AA-4858-ADEF-213043001409}" dt="2023-10-05T18:43:15.498" v="803" actId="26606"/>
          <ac:cxnSpMkLst>
            <pc:docMk/>
            <pc:sldMk cId="518773769" sldId="724"/>
            <ac:cxnSpMk id="3081" creationId="{AA2EAA10-076F-46BD-8F0F-B9A2FB77A85C}"/>
          </ac:cxnSpMkLst>
        </pc:cxnChg>
        <pc:cxnChg chg="add">
          <ac:chgData name="Christopher Wilkin" userId="10363294-769d-46d1-9962-1839b2820248" providerId="ADAL" clId="{40742B8D-31AA-4858-ADEF-213043001409}" dt="2023-10-05T18:43:15.498" v="803" actId="26606"/>
          <ac:cxnSpMkLst>
            <pc:docMk/>
            <pc:sldMk cId="518773769" sldId="724"/>
            <ac:cxnSpMk id="3083" creationId="{D891E407-403B-4764-86C9-33A56D3BCAA3}"/>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0320B2-708A-4762-B376-64EA15E804D7}" type="datetimeFigureOut">
              <a:rPr lang="en-GB" smtClean="0"/>
              <a:t>04/10/2023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3AF965-134C-43EB-BFDD-B8789E7936F0}" type="slidenum">
              <a:rPr lang="en-GB" smtClean="0"/>
              <a:t>‹#›</a:t>
            </a:fld>
            <a:endParaRPr lang="en-GB"/>
          </a:p>
        </p:txBody>
      </p:sp>
    </p:spTree>
    <p:extLst>
      <p:ext uri="{BB962C8B-B14F-4D97-AF65-F5344CB8AC3E}">
        <p14:creationId xmlns:p14="http://schemas.microsoft.com/office/powerpoint/2010/main" val="4060235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wlKP-BaC0jA"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altexsoft.com/business-model-canvas-template-onlin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u="sng" dirty="0">
              <a:solidFill>
                <a:srgbClr val="7030A0"/>
              </a:solidFill>
              <a:ea typeface="+mn-ea"/>
            </a:endParaRPr>
          </a:p>
          <a:p>
            <a:r>
              <a:rPr lang="en-GB" dirty="0"/>
              <a:t>Will animate to reveal Situational and Antecedent, </a:t>
            </a:r>
            <a:r>
              <a:rPr lang="en-GB" b="1" dirty="0"/>
              <a:t>(Burns 2011) </a:t>
            </a:r>
            <a:r>
              <a:rPr lang="en-GB" b="1" baseline="0" dirty="0"/>
              <a:t>Entrepreneurship &amp; Small Business (in the recommended reading list)</a:t>
            </a:r>
          </a:p>
          <a:p>
            <a:endParaRPr lang="en-GB" b="1"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Traits not stable over time, Requires subjective judgements, </a:t>
            </a:r>
            <a:r>
              <a:rPr lang="en-GB" b="1" dirty="0"/>
              <a:t>Antecedent influences can be overlooked</a:t>
            </a:r>
            <a:r>
              <a:rPr lang="en-GB" dirty="0"/>
              <a:t>, Are the traits unique to entrepreneurs or a bigger demographic which happens to include entrepreneurs? </a:t>
            </a:r>
            <a:r>
              <a:rPr lang="en-GB" b="1" dirty="0"/>
              <a:t>Is the argument framed in a way that is relevant or useful to female entrepreneurs minority’ entrepreneurs </a:t>
            </a:r>
            <a:r>
              <a:rPr lang="en-GB" dirty="0"/>
              <a:t>(in your languages if you have masculine and feminine words, are the 9 entrepreneurial traits masculine or feminine what about the word entrepreneur? </a:t>
            </a:r>
            <a:r>
              <a:rPr lang="en-GB" b="1" dirty="0"/>
              <a:t>Is this relevant from our modern evidence of females in business? </a:t>
            </a:r>
            <a:endParaRPr lang="en-US"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GB" b="1" dirty="0"/>
              <a:t>BMC sections – Market - </a:t>
            </a:r>
            <a:r>
              <a:rPr lang="en-GB" b="0" dirty="0"/>
              <a:t>Customer segments, Customer relationships, Value propositions and Channels</a:t>
            </a:r>
          </a:p>
          <a:p>
            <a:r>
              <a:rPr lang="en-GB" b="1" dirty="0"/>
              <a:t>                           Operations – </a:t>
            </a:r>
            <a:r>
              <a:rPr lang="en-GB" b="0" dirty="0"/>
              <a:t>Key activities, key resources, Key partners</a:t>
            </a:r>
          </a:p>
          <a:p>
            <a:r>
              <a:rPr lang="en-GB" b="0" dirty="0"/>
              <a:t>                           </a:t>
            </a:r>
            <a:r>
              <a:rPr lang="en-GB" b="1" dirty="0"/>
              <a:t>Finances – </a:t>
            </a:r>
            <a:r>
              <a:rPr lang="en-GB" b="0" dirty="0"/>
              <a:t>Cost structure, Revenue streams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Ep 2 - Visualizing Your Business Model – YouTube</a:t>
            </a:r>
            <a:endParaRPr lang="en-GB" dirty="0"/>
          </a:p>
          <a:p>
            <a:r>
              <a:rPr lang="en-GB" dirty="0"/>
              <a:t>3 mins 40 seconds…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Copy and paste link in the </a:t>
            </a:r>
            <a:r>
              <a:rPr lang="en-GB" b="1" dirty="0" err="1"/>
              <a:t>chatbox</a:t>
            </a:r>
            <a:endParaRPr lang="en-GB" b="1" dirty="0"/>
          </a:p>
          <a:p>
            <a:pPr rtl="0"/>
            <a:r>
              <a:rPr lang="en-GB" dirty="0">
                <a:hlinkClick r:id="rId3"/>
              </a:rPr>
              <a:t>Business Model Canvas Template: Free Online Tool (altexsoft.com)</a:t>
            </a:r>
            <a:endParaRPr lang="en-GB" b="1" dirty="0"/>
          </a:p>
        </p:txBody>
      </p:sp>
      <p:sp>
        <p:nvSpPr>
          <p:cNvPr id="4" name="Slide Number Placeholder 3"/>
          <p:cNvSpPr>
            <a:spLocks noGrp="1"/>
          </p:cNvSpPr>
          <p:nvPr>
            <p:ph type="sldNum" sz="quarter" idx="5"/>
          </p:nvPr>
        </p:nvSpPr>
        <p:spPr/>
        <p:txBody>
          <a:bodyPr/>
          <a:lstStyle/>
          <a:p>
            <a:fld id="{B84A1847-6117-478E-B4B1-CD9E1831A02E}" type="slidenum">
              <a:rPr lang="en-GB" smtClean="0"/>
              <a:t>7</a:t>
            </a:fld>
            <a:endParaRPr lang="en-GB"/>
          </a:p>
        </p:txBody>
      </p:sp>
    </p:spTree>
    <p:extLst>
      <p:ext uri="{BB962C8B-B14F-4D97-AF65-F5344CB8AC3E}">
        <p14:creationId xmlns:p14="http://schemas.microsoft.com/office/powerpoint/2010/main" val="4996177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dirty="0"/>
          </a:p>
        </p:txBody>
      </p:sp>
    </p:spTree>
    <p:extLst>
      <p:ext uri="{BB962C8B-B14F-4D97-AF65-F5344CB8AC3E}">
        <p14:creationId xmlns:p14="http://schemas.microsoft.com/office/powerpoint/2010/main" val="1886038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901601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4331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CEFBB-C0B4-E78B-A7E6-1651710ED6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99A87A-450F-6002-6103-9451ED0D2D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E71AFA-911C-C3CB-3860-595F56BD61D3}"/>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5" name="Footer Placeholder 4">
            <a:extLst>
              <a:ext uri="{FF2B5EF4-FFF2-40B4-BE49-F238E27FC236}">
                <a16:creationId xmlns:a16="http://schemas.microsoft.com/office/drawing/2014/main" id="{15A8ECFF-0E5A-B2E7-0F58-DC0F6692C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B1A9F0-6A05-28A4-9703-978DD1E633EB}"/>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3699449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DF9B-7771-0891-0F94-C72FE07784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21AE9E-F3F0-3A9C-BDCD-D527651F322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C2DE55-CD60-4485-7A8C-85B0B3A4351B}"/>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5" name="Footer Placeholder 4">
            <a:extLst>
              <a:ext uri="{FF2B5EF4-FFF2-40B4-BE49-F238E27FC236}">
                <a16:creationId xmlns:a16="http://schemas.microsoft.com/office/drawing/2014/main" id="{11142380-FEBA-4AED-E49E-451CBB6765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3000AC-8D63-0FC7-FEBC-2BF127AC79FA}"/>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1511998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DA3AF-9CDF-FCF4-896F-74F004141D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D649AC-B723-489C-40EC-DC1C0FFD3B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E78513-035A-E14E-5CA5-D3211391C185}"/>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5" name="Footer Placeholder 4">
            <a:extLst>
              <a:ext uri="{FF2B5EF4-FFF2-40B4-BE49-F238E27FC236}">
                <a16:creationId xmlns:a16="http://schemas.microsoft.com/office/drawing/2014/main" id="{45750304-1F34-BF34-CAB0-65FE518065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C3FF66-1112-14C8-919E-A763EB452464}"/>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858557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DA489-6D7C-6C37-5F90-53B4AD5D68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21EB90-7D46-A732-741B-EECD7EC59D5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C818CD5-386A-1E8C-053B-9CB0BCF4ACF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532355-47FA-BE04-EB3F-1BE700CF8269}"/>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6" name="Footer Placeholder 5">
            <a:extLst>
              <a:ext uri="{FF2B5EF4-FFF2-40B4-BE49-F238E27FC236}">
                <a16:creationId xmlns:a16="http://schemas.microsoft.com/office/drawing/2014/main" id="{2BF7CAF3-AFC0-097E-A1C4-18BCC43908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F5337F-7BBB-8BFF-A0C9-D43B13CB66AE}"/>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2932427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2E2A1-9163-5A2E-19E5-B7A50C030E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C2F9C9-E804-170F-B5E4-7A21EE266F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C1CB41-0268-2914-0C9A-F766C0C9ED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396F2B-4E7F-4174-BD53-FE5D9DBE58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940470-3775-1C83-1118-F878E80898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733900-C17B-8CAE-BD37-CAC92D512CF6}"/>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8" name="Footer Placeholder 7">
            <a:extLst>
              <a:ext uri="{FF2B5EF4-FFF2-40B4-BE49-F238E27FC236}">
                <a16:creationId xmlns:a16="http://schemas.microsoft.com/office/drawing/2014/main" id="{EBF160A8-A75C-B051-18A7-17F754618F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58490F-A6C8-03AB-AEBA-B835E5F4EA77}"/>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1173039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9453-E74C-F69D-9D46-9259F3E9CD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9F4B51-18B7-F0FE-164C-A61A8BBDA0D0}"/>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4" name="Footer Placeholder 3">
            <a:extLst>
              <a:ext uri="{FF2B5EF4-FFF2-40B4-BE49-F238E27FC236}">
                <a16:creationId xmlns:a16="http://schemas.microsoft.com/office/drawing/2014/main" id="{5CBA8F13-8813-2CF0-7E72-5CEDF0BD1F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00DCDC-C85C-2FD0-907A-0AF2FBA9F526}"/>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1298716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910257-CF4E-3904-69C7-CE8AE87E85A3}"/>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3" name="Footer Placeholder 2">
            <a:extLst>
              <a:ext uri="{FF2B5EF4-FFF2-40B4-BE49-F238E27FC236}">
                <a16:creationId xmlns:a16="http://schemas.microsoft.com/office/drawing/2014/main" id="{A8C7009C-85C2-AACB-D36A-56BF653925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D9AC9C-F448-EE53-DCE0-59B49A039196}"/>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3670139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A442E-915B-DB17-0E2C-C701EB6DAA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BAC916-A9AC-17A7-BEEE-B8EF366F6B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02FBD2-27DF-8348-4818-0BABE1CA2F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A619C-66ED-49D5-68D8-A2548E84ECA0}"/>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6" name="Footer Placeholder 5">
            <a:extLst>
              <a:ext uri="{FF2B5EF4-FFF2-40B4-BE49-F238E27FC236}">
                <a16:creationId xmlns:a16="http://schemas.microsoft.com/office/drawing/2014/main" id="{8A0E2EB8-C946-9235-DB16-128C634FA1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660B6C-6923-E7B0-F18D-AFF314CFEA9F}"/>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4084564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D25DF-4C8F-2B7C-FF4B-B8F3B7241C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61C675-F420-89B1-9AAA-6A9D182734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B85FFB-9798-B92A-4AD0-CE45F2A2E3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F3FF05-8505-EB04-780A-ADAA36BBA100}"/>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6" name="Footer Placeholder 5">
            <a:extLst>
              <a:ext uri="{FF2B5EF4-FFF2-40B4-BE49-F238E27FC236}">
                <a16:creationId xmlns:a16="http://schemas.microsoft.com/office/drawing/2014/main" id="{2588A786-025D-5E04-249E-67D9EC8253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24FD99-92EC-3C77-4274-7E94BC29D9BC}"/>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4182607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A0F63-3606-DCD5-0A71-A94DD8DD88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1CB7E0-6D50-38F8-D81A-70714DCA00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F4A70A-9788-6EB0-67D4-DE1EE2F76676}"/>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5" name="Footer Placeholder 4">
            <a:extLst>
              <a:ext uri="{FF2B5EF4-FFF2-40B4-BE49-F238E27FC236}">
                <a16:creationId xmlns:a16="http://schemas.microsoft.com/office/drawing/2014/main" id="{B0A0277E-842C-9703-DCEB-412B5DFD8D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ADD4D8-C922-4363-EF00-56DB2F35FBB7}"/>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2941160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21C074-16EF-D275-6BA4-CB98191689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8C0C53-8811-7667-1BEC-B4B054B083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B4B925-C9A7-2319-F175-C2B01DB5016A}"/>
              </a:ext>
            </a:extLst>
          </p:cNvPr>
          <p:cNvSpPr>
            <a:spLocks noGrp="1"/>
          </p:cNvSpPr>
          <p:nvPr>
            <p:ph type="dt" sz="half" idx="10"/>
          </p:nvPr>
        </p:nvSpPr>
        <p:spPr/>
        <p:txBody>
          <a:bodyPr/>
          <a:lstStyle/>
          <a:p>
            <a:fld id="{82846763-D5C1-4E1F-812F-1C11E008050C}" type="datetimeFigureOut">
              <a:rPr lang="en-GB" smtClean="0"/>
              <a:t>04/10/2023</a:t>
            </a:fld>
            <a:endParaRPr lang="en-GB"/>
          </a:p>
        </p:txBody>
      </p:sp>
      <p:sp>
        <p:nvSpPr>
          <p:cNvPr id="5" name="Footer Placeholder 4">
            <a:extLst>
              <a:ext uri="{FF2B5EF4-FFF2-40B4-BE49-F238E27FC236}">
                <a16:creationId xmlns:a16="http://schemas.microsoft.com/office/drawing/2014/main" id="{94A6E5D9-1F16-6178-1396-B8B31E2072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5D7703-01C1-9633-C301-2D162BCA4399}"/>
              </a:ext>
            </a:extLst>
          </p:cNvPr>
          <p:cNvSpPr>
            <a:spLocks noGrp="1"/>
          </p:cNvSpPr>
          <p:nvPr>
            <p:ph type="sldNum" sz="quarter" idx="12"/>
          </p:nvPr>
        </p:nvSpPr>
        <p:spPr/>
        <p:txBody>
          <a:bodyPr/>
          <a:lstStyle/>
          <a:p>
            <a:fld id="{67FFC6AB-4E0E-4646-A21F-84BF84B1C801}" type="slidenum">
              <a:rPr lang="en-GB" smtClean="0"/>
              <a:t>‹#›</a:t>
            </a:fld>
            <a:endParaRPr lang="en-GB"/>
          </a:p>
        </p:txBody>
      </p:sp>
    </p:spTree>
    <p:extLst>
      <p:ext uri="{BB962C8B-B14F-4D97-AF65-F5344CB8AC3E}">
        <p14:creationId xmlns:p14="http://schemas.microsoft.com/office/powerpoint/2010/main" val="42495566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816644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17520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624751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48840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442528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759575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527837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151633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880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3218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04/10/2023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790046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1568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428219995"/>
      </p:ext>
    </p:extLst>
  </p:cSld>
  <p:clrMapOvr>
    <a:masterClrMapping/>
  </p:clrMapOvr>
  <p:transition>
    <p:dissolv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r>
              <a:rPr lang="en-GB"/>
              <a:t>Christine Atkinson</a:t>
            </a:r>
            <a:endParaRPr lang="en-GB" dirty="0"/>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47AA7405-04F6-46D0-9B02-FAC06C4DF80C}" type="slidenum">
              <a:rPr lang="en-GB" smtClean="0"/>
              <a:pPr/>
              <a:t>‹#›</a:t>
            </a:fld>
            <a:endParaRPr lang="en-GB" dirty="0"/>
          </a:p>
        </p:txBody>
      </p:sp>
      <p:pic>
        <p:nvPicPr>
          <p:cNvPr id="7" name="Picture 6" descr="USW-logo-Raspberry-Screen_2.jpg">
            <a:extLst>
              <a:ext uri="{FF2B5EF4-FFF2-40B4-BE49-F238E27FC236}">
                <a16:creationId xmlns:a16="http://schemas.microsoft.com/office/drawing/2014/main" id="{D4FB6D02-6AD1-E26B-7F47-FFDCC251177A}"/>
              </a:ext>
            </a:extLst>
          </p:cNvPr>
          <p:cNvPicPr>
            <a:picLocks noChangeAspect="1"/>
          </p:cNvPicPr>
          <p:nvPr userDrawn="1"/>
        </p:nvPicPr>
        <p:blipFill>
          <a:blip r:embed="rId2" cstate="print"/>
          <a:stretch>
            <a:fillRect/>
          </a:stretch>
        </p:blipFill>
        <p:spPr>
          <a:xfrm>
            <a:off x="10337800" y="5429250"/>
            <a:ext cx="1854200" cy="1428750"/>
          </a:xfrm>
          <a:prstGeom prst="rect">
            <a:avLst/>
          </a:prstGeom>
        </p:spPr>
      </p:pic>
    </p:spTree>
    <p:extLst>
      <p:ext uri="{BB962C8B-B14F-4D97-AF65-F5344CB8AC3E}">
        <p14:creationId xmlns:p14="http://schemas.microsoft.com/office/powerpoint/2010/main" val="29242301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r>
              <a:rPr lang="en-GB"/>
              <a:t>Christine Atkinson</a:t>
            </a:r>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96652B35-718D-4E28-AFEB-B694A3B357E8}" type="slidenum">
              <a:rPr kumimoji="0" lang="en-US" smtClean="0"/>
              <a:pPr/>
              <a:t>‹#›</a:t>
            </a:fld>
            <a:endParaRPr kumimoji="0" lang="en-US"/>
          </a:p>
        </p:txBody>
      </p:sp>
      <p:pic>
        <p:nvPicPr>
          <p:cNvPr id="7" name="Picture 6" descr="USW-logo-Raspberry-Screen_2.jpg">
            <a:extLst>
              <a:ext uri="{FF2B5EF4-FFF2-40B4-BE49-F238E27FC236}">
                <a16:creationId xmlns:a16="http://schemas.microsoft.com/office/drawing/2014/main" id="{1530956F-7E3D-B48B-0D7E-99AF6E43823A}"/>
              </a:ext>
            </a:extLst>
          </p:cNvPr>
          <p:cNvPicPr>
            <a:picLocks noChangeAspect="1"/>
          </p:cNvPicPr>
          <p:nvPr userDrawn="1"/>
        </p:nvPicPr>
        <p:blipFill>
          <a:blip r:embed="rId2" cstate="print"/>
          <a:stretch>
            <a:fillRect/>
          </a:stretch>
        </p:blipFill>
        <p:spPr>
          <a:xfrm>
            <a:off x="10032437" y="5429250"/>
            <a:ext cx="1854200" cy="1428750"/>
          </a:xfrm>
          <a:prstGeom prst="rect">
            <a:avLst/>
          </a:prstGeom>
        </p:spPr>
      </p:pic>
    </p:spTree>
    <p:extLst>
      <p:ext uri="{BB962C8B-B14F-4D97-AF65-F5344CB8AC3E}">
        <p14:creationId xmlns:p14="http://schemas.microsoft.com/office/powerpoint/2010/main" val="14545889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47AA7405-04F6-46D0-9B02-FAC06C4DF80C}" type="slidenum">
              <a:rPr lang="en-GB" smtClean="0"/>
              <a:pPr/>
              <a:t>‹#›</a:t>
            </a:fld>
            <a:endParaRPr lang="en-GB"/>
          </a:p>
        </p:txBody>
      </p:sp>
    </p:spTree>
    <p:extLst>
      <p:ext uri="{BB962C8B-B14F-4D97-AF65-F5344CB8AC3E}">
        <p14:creationId xmlns:p14="http://schemas.microsoft.com/office/powerpoint/2010/main" val="34713969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47AA7405-04F6-46D0-9B02-FAC06C4DF80C}" type="slidenum">
              <a:rPr lang="en-GB" smtClean="0"/>
              <a:pPr/>
              <a:t>‹#›</a:t>
            </a:fld>
            <a:endParaRPr lang="en-GB"/>
          </a:p>
        </p:txBody>
      </p:sp>
    </p:spTree>
    <p:extLst>
      <p:ext uri="{BB962C8B-B14F-4D97-AF65-F5344CB8AC3E}">
        <p14:creationId xmlns:p14="http://schemas.microsoft.com/office/powerpoint/2010/main" val="25402449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47AA7405-04F6-46D0-9B02-FAC06C4DF80C}" type="slidenum">
              <a:rPr lang="en-GB" smtClean="0"/>
              <a:pPr/>
              <a:t>‹#›</a:t>
            </a:fld>
            <a:endParaRPr lang="en-GB"/>
          </a:p>
        </p:txBody>
      </p:sp>
    </p:spTree>
    <p:extLst>
      <p:ext uri="{BB962C8B-B14F-4D97-AF65-F5344CB8AC3E}">
        <p14:creationId xmlns:p14="http://schemas.microsoft.com/office/powerpoint/2010/main" val="25284473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47AA7405-04F6-46D0-9B02-FAC06C4DF80C}" type="slidenum">
              <a:rPr lang="en-GB" smtClean="0"/>
              <a:pPr/>
              <a:t>‹#›</a:t>
            </a:fld>
            <a:endParaRPr lang="en-GB"/>
          </a:p>
        </p:txBody>
      </p:sp>
    </p:spTree>
    <p:extLst>
      <p:ext uri="{BB962C8B-B14F-4D97-AF65-F5344CB8AC3E}">
        <p14:creationId xmlns:p14="http://schemas.microsoft.com/office/powerpoint/2010/main" val="3936013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47AA7405-04F6-46D0-9B02-FAC06C4DF80C}" type="slidenum">
              <a:rPr lang="en-GB" smtClean="0"/>
              <a:pPr/>
              <a:t>‹#›</a:t>
            </a:fld>
            <a:endParaRPr lang="en-GB"/>
          </a:p>
        </p:txBody>
      </p:sp>
    </p:spTree>
    <p:extLst>
      <p:ext uri="{BB962C8B-B14F-4D97-AF65-F5344CB8AC3E}">
        <p14:creationId xmlns:p14="http://schemas.microsoft.com/office/powerpoint/2010/main" val="28029332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47AA7405-04F6-46D0-9B02-FAC06C4DF80C}" type="slidenum">
              <a:rPr lang="en-GB" smtClean="0"/>
              <a:pPr/>
              <a:t>‹#›</a:t>
            </a:fld>
            <a:endParaRPr lang="en-GB"/>
          </a:p>
        </p:txBody>
      </p:sp>
    </p:spTree>
    <p:extLst>
      <p:ext uri="{BB962C8B-B14F-4D97-AF65-F5344CB8AC3E}">
        <p14:creationId xmlns:p14="http://schemas.microsoft.com/office/powerpoint/2010/main" val="400655863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47AA7405-04F6-46D0-9B02-FAC06C4DF80C}" type="slidenum">
              <a:rPr lang="en-GB" smtClean="0"/>
              <a:pPr/>
              <a:t>‹#›</a:t>
            </a:fld>
            <a:endParaRPr lang="en-GB"/>
          </a:p>
        </p:txBody>
      </p:sp>
    </p:spTree>
    <p:extLst>
      <p:ext uri="{BB962C8B-B14F-4D97-AF65-F5344CB8AC3E}">
        <p14:creationId xmlns:p14="http://schemas.microsoft.com/office/powerpoint/2010/main" val="180325485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47AA7405-04F6-46D0-9B02-FAC06C4DF80C}" type="slidenum">
              <a:rPr lang="en-GB" smtClean="0"/>
              <a:pPr/>
              <a:t>‹#›</a:t>
            </a:fld>
            <a:endParaRPr lang="en-GB"/>
          </a:p>
        </p:txBody>
      </p:sp>
    </p:spTree>
    <p:extLst>
      <p:ext uri="{BB962C8B-B14F-4D97-AF65-F5344CB8AC3E}">
        <p14:creationId xmlns:p14="http://schemas.microsoft.com/office/powerpoint/2010/main" val="143131896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2AD888F2-E230-45E8-BEFC-E861C3CD5348}" type="datetimeFigureOut">
              <a:rPr lang="en-GB" smtClean="0"/>
              <a:pPr/>
              <a:t>04/10/2023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47AA7405-04F6-46D0-9B02-FAC06C4DF80C}" type="slidenum">
              <a:rPr lang="en-GB" smtClean="0"/>
              <a:pPr/>
              <a:t>‹#›</a:t>
            </a:fld>
            <a:endParaRPr lang="en-GB"/>
          </a:p>
        </p:txBody>
      </p:sp>
    </p:spTree>
    <p:extLst>
      <p:ext uri="{BB962C8B-B14F-4D97-AF65-F5344CB8AC3E}">
        <p14:creationId xmlns:p14="http://schemas.microsoft.com/office/powerpoint/2010/main" val="2690624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1.jp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7721A6-A797-CDCD-DF14-2D636C2529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A7AF9B-7513-CD79-8550-5DD94A7DD1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56DE12-CFF0-12B0-B771-1445897F10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846763-D5C1-4E1F-812F-1C11E008050C}" type="datetimeFigureOut">
              <a:rPr lang="en-GB" smtClean="0"/>
              <a:t>04/10/2023</a:t>
            </a:fld>
            <a:endParaRPr lang="en-GB"/>
          </a:p>
        </p:txBody>
      </p:sp>
      <p:sp>
        <p:nvSpPr>
          <p:cNvPr id="5" name="Footer Placeholder 4">
            <a:extLst>
              <a:ext uri="{FF2B5EF4-FFF2-40B4-BE49-F238E27FC236}">
                <a16:creationId xmlns:a16="http://schemas.microsoft.com/office/drawing/2014/main" id="{C0248FC3-1136-C769-07DF-B4D6035016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3D32B19-1BB0-4A43-4F8B-582E78407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FFC6AB-4E0E-4646-A21F-84BF84B1C801}" type="slidenum">
              <a:rPr lang="en-GB" smtClean="0"/>
              <a:t>‹#›</a:t>
            </a:fld>
            <a:endParaRPr lang="en-GB"/>
          </a:p>
        </p:txBody>
      </p:sp>
    </p:spTree>
    <p:extLst>
      <p:ext uri="{BB962C8B-B14F-4D97-AF65-F5344CB8AC3E}">
        <p14:creationId xmlns:p14="http://schemas.microsoft.com/office/powerpoint/2010/main" val="2710163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04/10/2023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6768362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2AD888F2-E230-45E8-BEFC-E861C3CD5348}" type="datetimeFigureOut">
              <a:rPr lang="en-GB" smtClean="0"/>
              <a:pPr/>
              <a:t>04/10/2023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7AA7405-04F6-46D0-9B02-FAC06C4DF80C}" type="slidenum">
              <a:rPr lang="en-GB" smtClean="0"/>
              <a:pPr/>
              <a:t>‹#›</a:t>
            </a:fld>
            <a:endParaRPr lang="en-GB"/>
          </a:p>
        </p:txBody>
      </p:sp>
    </p:spTree>
    <p:extLst>
      <p:ext uri="{BB962C8B-B14F-4D97-AF65-F5344CB8AC3E}">
        <p14:creationId xmlns:p14="http://schemas.microsoft.com/office/powerpoint/2010/main" val="293826513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3.xml"/><Relationship Id="rId5" Type="http://schemas.openxmlformats.org/officeDocument/2006/relationships/image" Target="../media/image12.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image" Target="../media/image13.png"/><Relationship Id="rId5" Type="http://schemas.openxmlformats.org/officeDocument/2006/relationships/image" Target="../media/image5.png"/><Relationship Id="rId4" Type="http://schemas.openxmlformats.org/officeDocument/2006/relationships/hyperlink" Target="https://www.altexsoft.com/business-model-canvas-template-online/" TargetMode="External"/><Relationship Id="rId9" Type="http://schemas.openxmlformats.org/officeDocument/2006/relationships/image" Target="../media/image16.jpeg"/></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9.xml"/><Relationship Id="rId5" Type="http://schemas.openxmlformats.org/officeDocument/2006/relationships/image" Target="../media/image21.jpeg"/><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9.xml"/><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6.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video" Target="https://www.youtube.com/embed/1naj52TN43c?feature=oembed" TargetMode="External"/><Relationship Id="rId4" Type="http://schemas.openxmlformats.org/officeDocument/2006/relationships/image" Target="../media/image30.jpeg"/></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slideLayout" Target="../slideLayouts/slideLayout17.xml"/><Relationship Id="rId1" Type="http://schemas.openxmlformats.org/officeDocument/2006/relationships/tags" Target="../tags/tag1.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23.xml"/><Relationship Id="rId5" Type="http://schemas.openxmlformats.org/officeDocument/2006/relationships/image" Target="../media/image37.jpeg"/><Relationship Id="rId4" Type="http://schemas.openxmlformats.org/officeDocument/2006/relationships/image" Target="../media/image36.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BMIH5001</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24000" y="2593353"/>
            <a:ext cx="9144000" cy="2900518"/>
          </a:xfrm>
        </p:spPr>
        <p:txBody>
          <a:bodyPr vert="horz" lIns="91440" tIns="45720" rIns="91440" bIns="45720" rtlCol="0" anchor="b">
            <a:normAutofit fontScale="90000"/>
          </a:bodyPr>
          <a:lstStyle/>
          <a:p>
            <a:pPr algn="ctr"/>
            <a:r>
              <a:rPr lang="en-US" sz="4900" dirty="0">
                <a:solidFill>
                  <a:srgbClr val="FFFFFF"/>
                </a:solidFill>
                <a:latin typeface="+mj-lt"/>
                <a:cs typeface="+mj-cs"/>
              </a:rPr>
              <a:t>Before we start</a:t>
            </a:r>
            <a:br>
              <a:rPr lang="en-US" sz="1500" dirty="0">
                <a:solidFill>
                  <a:srgbClr val="FFFFFF"/>
                </a:solidFill>
                <a:latin typeface="+mj-lt"/>
                <a:cs typeface="+mj-cs"/>
              </a:rPr>
            </a:br>
            <a:br>
              <a:rPr lang="en-US" sz="2000" dirty="0">
                <a:solidFill>
                  <a:srgbClr val="FFFFFF"/>
                </a:solidFill>
                <a:latin typeface="+mj-lt"/>
                <a:cs typeface="+mj-cs"/>
              </a:rPr>
            </a:br>
            <a:r>
              <a:rPr lang="en-US" sz="2000" dirty="0">
                <a:solidFill>
                  <a:srgbClr val="FFFFFF"/>
                </a:solidFill>
                <a:latin typeface="+mj-lt"/>
                <a:cs typeface="+mj-cs"/>
              </a:rPr>
              <a:t>As there are quite a few of us here, please ensure that your microphone is muted during all teaching until you are asked a question or there is a group discussion to prevent background noise.</a:t>
            </a:r>
            <a:br>
              <a:rPr lang="en-US" sz="1500" dirty="0">
                <a:solidFill>
                  <a:srgbClr val="FFFFFF"/>
                </a:solidFill>
                <a:latin typeface="+mj-lt"/>
                <a:cs typeface="+mj-cs"/>
              </a:rPr>
            </a:br>
            <a:br>
              <a:rPr lang="en-US" sz="1500" dirty="0">
                <a:solidFill>
                  <a:srgbClr val="FF0000"/>
                </a:solidFill>
                <a:latin typeface="+mj-lt"/>
                <a:cs typeface="+mj-cs"/>
              </a:rPr>
            </a:br>
            <a:r>
              <a:rPr lang="en-US" sz="2700" dirty="0">
                <a:solidFill>
                  <a:srgbClr val="FF0000"/>
                </a:solidFill>
                <a:highlight>
                  <a:srgbClr val="FFFF00"/>
                </a:highlight>
                <a:latin typeface="+mj-lt"/>
                <a:cs typeface="+mj-cs"/>
              </a:rPr>
              <a:t>Your camera must be always on during lectures please. </a:t>
            </a:r>
            <a:br>
              <a:rPr lang="en-US" sz="2700" dirty="0">
                <a:solidFill>
                  <a:srgbClr val="FFFFFF"/>
                </a:solidFill>
                <a:highlight>
                  <a:srgbClr val="FFFF00"/>
                </a:highlight>
                <a:latin typeface="+mj-lt"/>
                <a:cs typeface="+mj-cs"/>
              </a:rPr>
            </a:br>
            <a:r>
              <a:rPr lang="en-US" sz="2700" dirty="0">
                <a:solidFill>
                  <a:srgbClr val="FFFFFF"/>
                </a:solidFill>
                <a:latin typeface="+mj-lt"/>
                <a:cs typeface="+mj-cs"/>
              </a:rPr>
              <a:t>use the Teams university background to protect your privacy.</a:t>
            </a:r>
            <a:br>
              <a:rPr lang="en-US" sz="2700" dirty="0">
                <a:solidFill>
                  <a:srgbClr val="FFFFFF"/>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must join via a laptop or PC/MAC </a:t>
            </a:r>
            <a:br>
              <a:rPr lang="en-US" sz="2700" dirty="0">
                <a:solidFill>
                  <a:srgbClr val="FF0000"/>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will be removed and logged as absent if you fail to adhere to these</a:t>
            </a:r>
            <a:br>
              <a:rPr lang="en-US" sz="2700" dirty="0">
                <a:solidFill>
                  <a:srgbClr val="FFFFFF"/>
                </a:solidFill>
                <a:latin typeface="+mj-lt"/>
                <a:cs typeface="+mj-cs"/>
              </a:rPr>
            </a:br>
            <a:br>
              <a:rPr lang="en-US" sz="2700" dirty="0">
                <a:solidFill>
                  <a:srgbClr val="FFFFFF"/>
                </a:solidFill>
                <a:latin typeface="+mj-lt"/>
                <a:cs typeface="+mj-cs"/>
              </a:rPr>
            </a:br>
            <a:r>
              <a:rPr lang="en-US" sz="2700" dirty="0">
                <a:solidFill>
                  <a:srgbClr val="FFFFFF"/>
                </a:solidFill>
                <a:latin typeface="+mj-lt"/>
                <a:cs typeface="+mj-cs"/>
              </a:rPr>
              <a:t>This and all sessions will be recorded so that you can watch it again</a:t>
            </a:r>
            <a:br>
              <a:rPr lang="en-US" sz="1500" dirty="0">
                <a:solidFill>
                  <a:srgbClr val="FFFFFF"/>
                </a:solidFill>
                <a:latin typeface="+mj-lt"/>
                <a:cs typeface="+mj-cs"/>
              </a:rPr>
            </a:br>
            <a:endParaRPr lang="en-US" sz="1500" dirty="0">
              <a:solidFill>
                <a:srgbClr val="FFFFFF"/>
              </a:solidFill>
              <a:latin typeface="+mj-lt"/>
              <a:cs typeface="+mj-cs"/>
            </a:endParaRPr>
          </a:p>
        </p:txBody>
      </p:sp>
    </p:spTree>
    <p:extLst>
      <p:ext uri="{BB962C8B-B14F-4D97-AF65-F5344CB8AC3E}">
        <p14:creationId xmlns:p14="http://schemas.microsoft.com/office/powerpoint/2010/main" val="23873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0" y="0"/>
            <a:ext cx="12160337" cy="5825382"/>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463662" y="1240059"/>
            <a:ext cx="4627369" cy="3636719"/>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820382" y="744733"/>
            <a:ext cx="7552468" cy="4627370"/>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83663" y="-1799187"/>
            <a:ext cx="2712642" cy="4376572"/>
          </a:xfrm>
        </p:spPr>
        <p:txBody>
          <a:bodyPr anchor="ctr">
            <a:normAutofit/>
          </a:bodyPr>
          <a:lstStyle/>
          <a:p>
            <a:r>
              <a:rPr lang="en-GB" altLang="en-US" sz="48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454067" y="1104900"/>
            <a:ext cx="3080334" cy="3915537"/>
          </a:xfrm>
        </p:spPr>
        <p:txBody>
          <a:bodyPr anchor="ctr">
            <a:normAutofit fontScale="32500" lnSpcReduction="20000"/>
          </a:bodyPr>
          <a:lstStyle/>
          <a:p>
            <a:pPr marL="0" indent="0">
              <a:buNone/>
            </a:pPr>
            <a:r>
              <a:rPr lang="en-GB" altLang="en-US" sz="5500" b="1" dirty="0">
                <a:solidFill>
                  <a:schemeClr val="bg1"/>
                </a:solidFill>
              </a:rPr>
              <a:t>Last week gave an overview of..</a:t>
            </a:r>
          </a:p>
          <a:p>
            <a:pPr marL="0" indent="0">
              <a:buNone/>
            </a:pPr>
            <a:endParaRPr lang="en-GB" altLang="en-US" sz="5500" b="1" dirty="0">
              <a:solidFill>
                <a:schemeClr val="bg1"/>
              </a:solidFill>
            </a:endParaRPr>
          </a:p>
          <a:p>
            <a:pPr marL="0" indent="0">
              <a:buNone/>
            </a:pPr>
            <a:r>
              <a:rPr lang="en-US" sz="5500" b="1" dirty="0">
                <a:solidFill>
                  <a:schemeClr val="bg1"/>
                </a:solidFill>
              </a:rPr>
              <a:t>where and how entrepreneurship arose.. </a:t>
            </a:r>
          </a:p>
          <a:p>
            <a:pPr marL="0" indent="0">
              <a:buNone/>
            </a:pPr>
            <a:endParaRPr lang="en-US" sz="5500" b="1" dirty="0">
              <a:solidFill>
                <a:schemeClr val="bg1"/>
              </a:solidFill>
            </a:endParaRPr>
          </a:p>
          <a:p>
            <a:pPr marL="0" indent="0">
              <a:buNone/>
            </a:pPr>
            <a:r>
              <a:rPr lang="en-GB" altLang="en-US" sz="5500" b="1" dirty="0">
                <a:solidFill>
                  <a:schemeClr val="bg1"/>
                </a:solidFill>
              </a:rPr>
              <a:t>Assessments 1&amp;2</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Entrepreneurship in economics</a:t>
            </a:r>
          </a:p>
          <a:p>
            <a:pPr marL="0" indent="0">
              <a:buNone/>
            </a:pPr>
            <a:endParaRPr lang="en-GB" altLang="en-US" sz="5500" b="1" dirty="0">
              <a:solidFill>
                <a:schemeClr val="bg1"/>
              </a:solidFill>
            </a:endParaRPr>
          </a:p>
          <a:p>
            <a:pPr marL="0" indent="0">
              <a:buNone/>
            </a:pPr>
            <a:r>
              <a:rPr lang="en-GB" altLang="en-US" sz="5500" b="1" dirty="0">
                <a:solidFill>
                  <a:schemeClr val="bg1"/>
                </a:solidFill>
              </a:rPr>
              <a:t>Entrepreneurial traits </a:t>
            </a:r>
          </a:p>
          <a:p>
            <a:pPr marL="0" indent="0">
              <a:buNone/>
            </a:pPr>
            <a:endParaRPr lang="en-GB" altLang="en-US" sz="1900" dirty="0">
              <a:solidFill>
                <a:schemeClr val="bg1"/>
              </a:solidFill>
              <a:latin typeface="Trebuchet MS" panose="020B0603020202020204" pitchFamily="34" charset="0"/>
            </a:endParaRPr>
          </a:p>
        </p:txBody>
      </p:sp>
      <p:grpSp>
        <p:nvGrpSpPr>
          <p:cNvPr id="24" name="Group 23">
            <a:extLst>
              <a:ext uri="{FF2B5EF4-FFF2-40B4-BE49-F238E27FC236}">
                <a16:creationId xmlns:a16="http://schemas.microsoft.com/office/drawing/2014/main" id="{81268D33-DA48-978C-FE86-1BED18786645}"/>
              </a:ext>
            </a:extLst>
          </p:cNvPr>
          <p:cNvGrpSpPr/>
          <p:nvPr/>
        </p:nvGrpSpPr>
        <p:grpSpPr>
          <a:xfrm>
            <a:off x="5986852" y="389099"/>
            <a:ext cx="4694349" cy="1200329"/>
            <a:chOff x="5986852" y="389099"/>
            <a:chExt cx="4694349" cy="1200329"/>
          </a:xfrm>
        </p:grpSpPr>
        <p:sp>
          <p:nvSpPr>
            <p:cNvPr id="15" name="TextBox 14">
              <a:extLst>
                <a:ext uri="{FF2B5EF4-FFF2-40B4-BE49-F238E27FC236}">
                  <a16:creationId xmlns:a16="http://schemas.microsoft.com/office/drawing/2014/main" id="{CE882F72-B111-B686-C4BD-EB7B0A4DBA9C}"/>
                </a:ext>
              </a:extLst>
            </p:cNvPr>
            <p:cNvSpPr txBox="1"/>
            <p:nvPr/>
          </p:nvSpPr>
          <p:spPr>
            <a:xfrm>
              <a:off x="5986852" y="389099"/>
              <a:ext cx="3855015"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start up influences, the first was traits what were the other 2  influencing factors? And for bonus points who authored the framework? </a:t>
              </a:r>
            </a:p>
          </p:txBody>
        </p:sp>
        <p:pic>
          <p:nvPicPr>
            <p:cNvPr id="19" name="Picture 2" descr="Amazon.co.uk: Question of the Day : Alexa Skills">
              <a:extLst>
                <a:ext uri="{FF2B5EF4-FFF2-40B4-BE49-F238E27FC236}">
                  <a16:creationId xmlns:a16="http://schemas.microsoft.com/office/drawing/2014/main" id="{B2108CB4-6409-5E33-D70D-AFE66F15E3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55750" y="46281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5" name="Group 24">
            <a:extLst>
              <a:ext uri="{FF2B5EF4-FFF2-40B4-BE49-F238E27FC236}">
                <a16:creationId xmlns:a16="http://schemas.microsoft.com/office/drawing/2014/main" id="{BE3ECC55-9971-9AAB-88B5-A65F35F8B8B9}"/>
              </a:ext>
            </a:extLst>
          </p:cNvPr>
          <p:cNvGrpSpPr/>
          <p:nvPr/>
        </p:nvGrpSpPr>
        <p:grpSpPr>
          <a:xfrm>
            <a:off x="8033788" y="2878139"/>
            <a:ext cx="4044699" cy="1205252"/>
            <a:chOff x="7574556" y="1927749"/>
            <a:chExt cx="4044699" cy="1205252"/>
          </a:xfrm>
        </p:grpSpPr>
        <p:sp>
          <p:nvSpPr>
            <p:cNvPr id="14" name="TextBox 13">
              <a:extLst>
                <a:ext uri="{FF2B5EF4-FFF2-40B4-BE49-F238E27FC236}">
                  <a16:creationId xmlns:a16="http://schemas.microsoft.com/office/drawing/2014/main" id="{93664293-B49B-2681-7AC9-6045DF1035DD}"/>
                </a:ext>
              </a:extLst>
            </p:cNvPr>
            <p:cNvSpPr txBox="1"/>
            <p:nvPr/>
          </p:nvSpPr>
          <p:spPr>
            <a:xfrm>
              <a:off x="7574556" y="2209671"/>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We critiqued Trait theory, what were some of the issues with relying on traits?</a:t>
              </a: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93804" y="1927749"/>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6" name="Group 25">
            <a:extLst>
              <a:ext uri="{FF2B5EF4-FFF2-40B4-BE49-F238E27FC236}">
                <a16:creationId xmlns:a16="http://schemas.microsoft.com/office/drawing/2014/main" id="{0B71081B-E96E-FB89-13F6-DD7A27AC2B8F}"/>
              </a:ext>
            </a:extLst>
          </p:cNvPr>
          <p:cNvGrpSpPr/>
          <p:nvPr/>
        </p:nvGrpSpPr>
        <p:grpSpPr>
          <a:xfrm>
            <a:off x="3997500" y="3807663"/>
            <a:ext cx="3814203" cy="1068146"/>
            <a:chOff x="3580728" y="3586322"/>
            <a:chExt cx="3814203" cy="1068146"/>
          </a:xfrm>
        </p:grpSpPr>
        <p:sp>
          <p:nvSpPr>
            <p:cNvPr id="21" name="TextBox 20">
              <a:extLst>
                <a:ext uri="{FF2B5EF4-FFF2-40B4-BE49-F238E27FC236}">
                  <a16:creationId xmlns:a16="http://schemas.microsoft.com/office/drawing/2014/main" id="{1E704EF5-3CDA-5859-F4BA-6A79F2C925CD}"/>
                </a:ext>
              </a:extLst>
            </p:cNvPr>
            <p:cNvSpPr txBox="1"/>
            <p:nvPr/>
          </p:nvSpPr>
          <p:spPr>
            <a:xfrm>
              <a:off x="3580728" y="3586322"/>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watched the BMC video, what BMC Sections can you name?</a:t>
              </a:r>
            </a:p>
          </p:txBody>
        </p:sp>
        <p:pic>
          <p:nvPicPr>
            <p:cNvPr id="23" name="Picture 2" descr="Amazon.co.uk: Question of the Day : Alexa Skills">
              <a:extLst>
                <a:ext uri="{FF2B5EF4-FFF2-40B4-BE49-F238E27FC236}">
                  <a16:creationId xmlns:a16="http://schemas.microsoft.com/office/drawing/2014/main" id="{FF2FEB10-EB7A-65ED-5E59-732FD8C03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9480" y="3629017"/>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1283" name="Picture 11282">
            <a:extLst>
              <a:ext uri="{FF2B5EF4-FFF2-40B4-BE49-F238E27FC236}">
                <a16:creationId xmlns:a16="http://schemas.microsoft.com/office/drawing/2014/main" id="{461EAC62-7431-5884-18A4-20165C9B1077}"/>
              </a:ext>
            </a:extLst>
          </p:cNvPr>
          <p:cNvPicPr>
            <a:picLocks noChangeAspect="1"/>
          </p:cNvPicPr>
          <p:nvPr/>
        </p:nvPicPr>
        <p:blipFill>
          <a:blip r:embed="rId5"/>
          <a:stretch>
            <a:fillRect/>
          </a:stretch>
        </p:blipFill>
        <p:spPr>
          <a:xfrm>
            <a:off x="3498994" y="244246"/>
            <a:ext cx="2448631" cy="2107995"/>
          </a:xfrm>
          <a:prstGeom prst="rect">
            <a:avLst/>
          </a:prstGeom>
        </p:spPr>
      </p:pic>
      <p:pic>
        <p:nvPicPr>
          <p:cNvPr id="11284" name="Picture 2" descr="How to nail your critical analysis">
            <a:extLst>
              <a:ext uri="{FF2B5EF4-FFF2-40B4-BE49-F238E27FC236}">
                <a16:creationId xmlns:a16="http://schemas.microsoft.com/office/drawing/2014/main" id="{409D0DB6-2DDB-FD01-7745-7CD289BDCCB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097313" y="3877734"/>
            <a:ext cx="1932203" cy="121102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at is a Business Model Canvas? - ALCOR FUND">
            <a:extLst>
              <a:ext uri="{FF2B5EF4-FFF2-40B4-BE49-F238E27FC236}">
                <a16:creationId xmlns:a16="http://schemas.microsoft.com/office/drawing/2014/main" id="{5B8B653F-946F-A00C-74C5-1E7A76619C6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23309" y="4505760"/>
            <a:ext cx="2241345" cy="139896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83"/>
                                        </p:tgtEl>
                                        <p:attrNameLst>
                                          <p:attrName>style.visibility</p:attrName>
                                        </p:attrNameLst>
                                      </p:cBhvr>
                                      <p:to>
                                        <p:strVal val="visible"/>
                                      </p:to>
                                    </p:set>
                                    <p:animEffect transition="in" filter="fade">
                                      <p:cBhvr>
                                        <p:cTn id="7" dur="500"/>
                                        <p:tgtEl>
                                          <p:spTgt spid="1128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10" presetClass="entr" presetSubtype="0" fill="hold" nodeType="withEffect">
                                  <p:stCondLst>
                                    <p:cond delay="0"/>
                                  </p:stCondLst>
                                  <p:childTnLst>
                                    <p:set>
                                      <p:cBhvr>
                                        <p:cTn id="14" dur="1" fill="hold">
                                          <p:stCondLst>
                                            <p:cond delay="0"/>
                                          </p:stCondLst>
                                        </p:cTn>
                                        <p:tgtEl>
                                          <p:spTgt spid="11284"/>
                                        </p:tgtEl>
                                        <p:attrNameLst>
                                          <p:attrName>style.visibility</p:attrName>
                                        </p:attrNameLst>
                                      </p:cBhvr>
                                      <p:to>
                                        <p:strVal val="visible"/>
                                      </p:to>
                                    </p:set>
                                    <p:animEffect transition="in" filter="fade">
                                      <p:cBhvr>
                                        <p:cTn id="15" dur="500"/>
                                        <p:tgtEl>
                                          <p:spTgt spid="1128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6"/>
                                        </p:tgtEl>
                                        <p:attrNameLst>
                                          <p:attrName>style.visibility</p:attrName>
                                        </p:attrNameLst>
                                      </p:cBhvr>
                                      <p:to>
                                        <p:strVal val="visible"/>
                                      </p:to>
                                    </p:set>
                                    <p:animEffect transition="in" filter="fade">
                                      <p:cBhvr>
                                        <p:cTn id="20" dur="500"/>
                                        <p:tgtEl>
                                          <p:spTgt spid="26"/>
                                        </p:tgtEl>
                                      </p:cBhvr>
                                    </p:animEffect>
                                  </p:childTnLst>
                                </p:cTn>
                              </p:par>
                              <p:par>
                                <p:cTn id="21" presetID="10" presetClass="entr" presetSubtype="0" fill="hold" nodeType="withEffect">
                                  <p:stCondLst>
                                    <p:cond delay="0"/>
                                  </p:stCondLst>
                                  <p:childTnLst>
                                    <p:set>
                                      <p:cBhvr>
                                        <p:cTn id="22" dur="1" fill="hold">
                                          <p:stCondLst>
                                            <p:cond delay="0"/>
                                          </p:stCondLst>
                                        </p:cTn>
                                        <p:tgtEl>
                                          <p:spTgt spid="1030"/>
                                        </p:tgtEl>
                                        <p:attrNameLst>
                                          <p:attrName>style.visibility</p:attrName>
                                        </p:attrNameLst>
                                      </p:cBhvr>
                                      <p:to>
                                        <p:strVal val="visible"/>
                                      </p:to>
                                    </p:set>
                                    <p:animEffect transition="in" filter="fade">
                                      <p:cBhvr>
                                        <p:cTn id="23"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825625"/>
            <a:ext cx="10515600" cy="4351338"/>
          </a:xfrm>
        </p:spPr>
        <p:txBody>
          <a:bodyPr vert="horz" lIns="91440" tIns="45720" rIns="91440" bIns="45720" rtlCol="0">
            <a:normAutofit/>
          </a:bodyPr>
          <a:lstStyle/>
          <a:p>
            <a:endParaRPr lang="en-US" dirty="0">
              <a:solidFill>
                <a:srgbClr val="FFFFFF"/>
              </a:solidFill>
            </a:endParaRPr>
          </a:p>
          <a:p>
            <a:r>
              <a:rPr lang="en-US" dirty="0">
                <a:solidFill>
                  <a:srgbClr val="FFFFFF"/>
                </a:solidFill>
              </a:rPr>
              <a:t>The Business Model Canvas Pt 2 </a:t>
            </a:r>
          </a:p>
          <a:p>
            <a:pPr marL="0"/>
            <a:endParaRPr lang="en-US" dirty="0">
              <a:solidFill>
                <a:srgbClr val="FFFFFF"/>
              </a:solidFill>
            </a:endParaRP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alphaModFix amt="35000"/>
          </a:blip>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323258" y="1649811"/>
            <a:ext cx="5582699" cy="4267200"/>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1 recap</a:t>
            </a:r>
            <a:br>
              <a:rPr lang="en-US" sz="1800" b="1" dirty="0">
                <a:solidFill>
                  <a:schemeClr val="tx1"/>
                </a:solidFill>
                <a:latin typeface="+mj-lt"/>
                <a:cs typeface="+mj-cs"/>
              </a:rPr>
            </a:br>
            <a:r>
              <a:rPr lang="en-US" sz="1800" b="1" dirty="0">
                <a:solidFill>
                  <a:schemeClr val="tx1"/>
                </a:solidFill>
                <a:latin typeface="+mj-lt"/>
                <a:cs typeface="+mj-cs"/>
              </a:rPr>
              <a:t>Due: </a:t>
            </a:r>
            <a:r>
              <a:rPr lang="en-US" sz="1800" b="1" u="sng" dirty="0">
                <a:solidFill>
                  <a:schemeClr val="tx1"/>
                </a:solidFill>
                <a:latin typeface="+mj-lt"/>
                <a:cs typeface="+mj-cs"/>
              </a:rPr>
              <a:t>23</a:t>
            </a:r>
            <a:r>
              <a:rPr lang="en-US" sz="1800" b="1" u="sng" baseline="30000" dirty="0">
                <a:solidFill>
                  <a:schemeClr val="tx1"/>
                </a:solidFill>
                <a:latin typeface="+mj-lt"/>
                <a:cs typeface="+mj-cs"/>
              </a:rPr>
              <a:t>rd</a:t>
            </a:r>
            <a:r>
              <a:rPr lang="en-US" sz="1800" b="1" u="sng" dirty="0">
                <a:solidFill>
                  <a:schemeClr val="tx1"/>
                </a:solidFill>
                <a:latin typeface="+mj-lt"/>
                <a:cs typeface="+mj-cs"/>
              </a:rPr>
              <a:t> October</a:t>
            </a:r>
            <a:br>
              <a:rPr lang="en-US" sz="1800" b="1" dirty="0">
                <a:solidFill>
                  <a:schemeClr val="tx1"/>
                </a:solidFill>
                <a:latin typeface="+mj-lt"/>
                <a:cs typeface="+mj-cs"/>
              </a:rPr>
            </a:br>
            <a:r>
              <a:rPr lang="en-US" sz="1800" b="1" dirty="0">
                <a:solidFill>
                  <a:schemeClr val="tx1"/>
                </a:solidFill>
                <a:latin typeface="+mj-lt"/>
                <a:cs typeface="+mj-cs"/>
              </a:rPr>
              <a:t>An individual essay discussing your Business model Canvas and entrepreneurial reflection</a:t>
            </a:r>
            <a:br>
              <a:rPr lang="en-US" sz="1800" b="1" dirty="0">
                <a:solidFill>
                  <a:schemeClr val="tx1"/>
                </a:solidFill>
                <a:latin typeface="+mj-lt"/>
                <a:cs typeface="+mj-cs"/>
              </a:rPr>
            </a:br>
            <a:r>
              <a:rPr lang="en-US" sz="1800" b="1" dirty="0">
                <a:solidFill>
                  <a:schemeClr val="tx1"/>
                </a:solidFill>
                <a:latin typeface="+mj-lt"/>
                <a:cs typeface="+mj-cs"/>
              </a:rPr>
              <a:t>2000 words -/+ 10%</a:t>
            </a:r>
            <a:br>
              <a:rPr lang="en-US" sz="1100" dirty="0">
                <a:solidFill>
                  <a:schemeClr val="tx1"/>
                </a:solidFill>
                <a:latin typeface="+mj-lt"/>
                <a:cs typeface="+mj-cs"/>
              </a:rPr>
            </a:br>
            <a:br>
              <a:rPr lang="en-US" sz="1100" dirty="0">
                <a:solidFill>
                  <a:schemeClr val="tx1"/>
                </a:solidFill>
                <a:latin typeface="+mj-lt"/>
                <a:cs typeface="+mj-cs"/>
              </a:rPr>
            </a:br>
            <a:r>
              <a:rPr lang="en-GB" sz="1300" b="1" dirty="0">
                <a:solidFill>
                  <a:schemeClr val="tx1"/>
                </a:solidFill>
                <a:latin typeface="+mj-lt"/>
                <a:cs typeface="+mj-cs"/>
              </a:rPr>
              <a:t>Part 1</a:t>
            </a:r>
            <a:br>
              <a:rPr lang="en-GB" sz="1300" dirty="0">
                <a:solidFill>
                  <a:schemeClr val="tx1"/>
                </a:solidFill>
                <a:latin typeface="+mj-lt"/>
                <a:cs typeface="+mj-cs"/>
              </a:rPr>
            </a:br>
            <a:r>
              <a:rPr lang="en-GB" sz="1300" b="1" dirty="0">
                <a:solidFill>
                  <a:schemeClr val="tx1"/>
                </a:solidFill>
                <a:latin typeface="+mj-lt"/>
                <a:cs typeface="+mj-cs"/>
              </a:rPr>
              <a:t>1500 Word Essay </a:t>
            </a:r>
            <a:br>
              <a:rPr lang="en-GB" sz="1100" dirty="0">
                <a:solidFill>
                  <a:schemeClr val="tx1"/>
                </a:solidFill>
                <a:latin typeface="+mj-lt"/>
                <a:cs typeface="+mj-cs"/>
              </a:rPr>
            </a:br>
            <a:r>
              <a:rPr lang="en-GB" sz="1200" dirty="0">
                <a:solidFill>
                  <a:schemeClr val="tx1"/>
                </a:solidFill>
                <a:latin typeface="+mj-lt"/>
                <a:cs typeface="+mj-cs"/>
              </a:rPr>
              <a:t>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a:t>
            </a:r>
            <a:br>
              <a:rPr lang="en-GB" sz="1200" dirty="0">
                <a:solidFill>
                  <a:schemeClr val="tx1"/>
                </a:solidFill>
                <a:latin typeface="+mj-lt"/>
                <a:cs typeface="+mj-cs"/>
              </a:rPr>
            </a:br>
            <a:br>
              <a:rPr lang="en-GB" sz="1200" dirty="0">
                <a:solidFill>
                  <a:schemeClr val="tx1"/>
                </a:solidFill>
                <a:latin typeface="+mj-lt"/>
                <a:cs typeface="+mj-cs"/>
              </a:rPr>
            </a:br>
            <a:r>
              <a:rPr lang="en-GB" sz="1200" dirty="0">
                <a:solidFill>
                  <a:schemeClr val="tx1"/>
                </a:solidFill>
                <a:latin typeface="+mj-lt"/>
                <a:cs typeface="+mj-cs"/>
              </a:rPr>
              <a:t>An introduction to your hospitality venture.</a:t>
            </a:r>
            <a:br>
              <a:rPr lang="en-GB" sz="1200" dirty="0">
                <a:solidFill>
                  <a:schemeClr val="tx1"/>
                </a:solidFill>
                <a:latin typeface="+mj-lt"/>
                <a:cs typeface="+mj-cs"/>
              </a:rPr>
            </a:br>
            <a:r>
              <a:rPr lang="en-GB" sz="1200" dirty="0">
                <a:solidFill>
                  <a:schemeClr val="tx1"/>
                </a:solidFill>
                <a:latin typeface="+mj-lt"/>
                <a:cs typeface="+mj-cs"/>
              </a:rPr>
              <a:t>The choices you have made in regards to each of the sections of the BMC</a:t>
            </a:r>
            <a:br>
              <a:rPr lang="en-GB" sz="1200" dirty="0">
                <a:solidFill>
                  <a:schemeClr val="tx1"/>
                </a:solidFill>
                <a:latin typeface="+mj-lt"/>
                <a:cs typeface="+mj-cs"/>
              </a:rPr>
            </a:br>
            <a:r>
              <a:rPr lang="en-GB" sz="1200" dirty="0">
                <a:solidFill>
                  <a:schemeClr val="tx1"/>
                </a:solidFill>
                <a:latin typeface="+mj-lt"/>
                <a:cs typeface="+mj-cs"/>
              </a:rPr>
              <a:t>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a:t>
            </a:r>
            <a:br>
              <a:rPr lang="en-GB" sz="1100" dirty="0">
                <a:solidFill>
                  <a:schemeClr val="tx1"/>
                </a:solidFill>
                <a:latin typeface="+mj-lt"/>
                <a:cs typeface="+mj-cs"/>
              </a:rPr>
            </a:br>
            <a:br>
              <a:rPr lang="en-GB" sz="1100" dirty="0">
                <a:solidFill>
                  <a:schemeClr val="tx1"/>
                </a:solidFill>
                <a:latin typeface="+mj-lt"/>
                <a:cs typeface="+mj-cs"/>
              </a:rPr>
            </a:br>
            <a:br>
              <a:rPr lang="en-GB" sz="1300" dirty="0">
                <a:solidFill>
                  <a:schemeClr val="tx1"/>
                </a:solidFill>
                <a:latin typeface="+mj-lt"/>
                <a:cs typeface="+mj-cs"/>
              </a:rPr>
            </a:br>
            <a:r>
              <a:rPr lang="en-GB" sz="1300" b="1" dirty="0">
                <a:solidFill>
                  <a:schemeClr val="tx1"/>
                </a:solidFill>
                <a:latin typeface="+mj-lt"/>
                <a:cs typeface="+mj-cs"/>
              </a:rPr>
              <a:t>Part 2</a:t>
            </a:r>
            <a:br>
              <a:rPr lang="en-GB" sz="1300" dirty="0">
                <a:solidFill>
                  <a:schemeClr val="tx1"/>
                </a:solidFill>
                <a:latin typeface="+mj-lt"/>
                <a:cs typeface="+mj-cs"/>
              </a:rPr>
            </a:br>
            <a:r>
              <a:rPr lang="en-GB" sz="1300" b="1" dirty="0">
                <a:solidFill>
                  <a:schemeClr val="tx1"/>
                </a:solidFill>
                <a:latin typeface="+mj-lt"/>
                <a:cs typeface="+mj-cs"/>
              </a:rPr>
              <a:t>500 Word reflective essay (to be included in your essay document)</a:t>
            </a:r>
            <a:br>
              <a:rPr lang="en-GB" sz="1100" dirty="0">
                <a:solidFill>
                  <a:schemeClr val="tx1"/>
                </a:solidFill>
                <a:latin typeface="+mj-lt"/>
                <a:cs typeface="+mj-cs"/>
              </a:rPr>
            </a:br>
            <a:r>
              <a:rPr lang="en-GB" sz="1200" dirty="0">
                <a:solidFill>
                  <a:schemeClr val="tx1"/>
                </a:solidFill>
                <a:latin typeface="+mj-lt"/>
                <a:cs typeface="+mj-cs"/>
              </a:rPr>
              <a:t>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a:t>
            </a:r>
            <a:br>
              <a:rPr lang="en-GB" sz="1200" dirty="0">
                <a:solidFill>
                  <a:schemeClr val="tx1"/>
                </a:solidFill>
                <a:latin typeface="+mj-lt"/>
                <a:cs typeface="+mj-cs"/>
              </a:rPr>
            </a:br>
            <a:r>
              <a:rPr lang="en-GB" sz="1200" dirty="0">
                <a:solidFill>
                  <a:schemeClr val="tx1"/>
                </a:solidFill>
                <a:latin typeface="+mj-lt"/>
                <a:cs typeface="+mj-cs"/>
              </a:rPr>
              <a:t> </a:t>
            </a:r>
            <a:br>
              <a:rPr lang="en-US" sz="1200" u="sng" dirty="0">
                <a:solidFill>
                  <a:schemeClr val="tx1"/>
                </a:solidFill>
                <a:latin typeface="+mj-lt"/>
                <a:cs typeface="+mj-cs"/>
              </a:rPr>
            </a:br>
            <a:r>
              <a:rPr lang="en-GB" sz="1200" dirty="0">
                <a:solidFill>
                  <a:schemeClr val="tx1"/>
                </a:solidFill>
                <a:latin typeface="+mj-lt"/>
                <a:cs typeface="+mj-cs"/>
              </a:rPr>
              <a:t>A  reflection of your personal entrepreneurial characteristics and motivations supported by </a:t>
            </a:r>
            <a:br>
              <a:rPr lang="en-GB" sz="1200" dirty="0">
                <a:solidFill>
                  <a:schemeClr val="tx1"/>
                </a:solidFill>
                <a:latin typeface="+mj-lt"/>
                <a:cs typeface="+mj-cs"/>
              </a:rPr>
            </a:br>
            <a:r>
              <a:rPr lang="en-GB" sz="1200" dirty="0">
                <a:solidFill>
                  <a:schemeClr val="tx1"/>
                </a:solidFill>
                <a:latin typeface="+mj-lt"/>
                <a:cs typeface="+mj-cs"/>
              </a:rPr>
              <a:t>entrepreneurial theories and models that align to your results and your entrepreneurial development. </a:t>
            </a:r>
            <a:br>
              <a:rPr lang="en-GB" sz="1100" dirty="0">
                <a:solidFill>
                  <a:schemeClr val="tx1"/>
                </a:solidFill>
                <a:latin typeface="+mj-lt"/>
                <a:cs typeface="+mj-cs"/>
              </a:rPr>
            </a:br>
            <a:r>
              <a:rPr lang="en-GB" sz="1100" dirty="0">
                <a:solidFill>
                  <a:schemeClr val="tx1"/>
                </a:solidFill>
                <a:latin typeface="+mj-lt"/>
                <a:cs typeface="+mj-cs"/>
              </a:rPr>
              <a:t>.</a:t>
            </a:r>
            <a:br>
              <a:rPr lang="en-GB" sz="1100" u="sng" dirty="0">
                <a:solidFill>
                  <a:schemeClr val="tx1"/>
                </a:solidFill>
                <a:latin typeface="+mj-lt"/>
                <a:cs typeface="+mj-cs"/>
              </a:rPr>
            </a:br>
            <a:br>
              <a:rPr lang="en-US" sz="1100" dirty="0">
                <a:solidFill>
                  <a:schemeClr val="tx1"/>
                </a:solidFill>
                <a:latin typeface="+mj-lt"/>
                <a:cs typeface="+mj-cs"/>
              </a:rPr>
            </a:br>
            <a:br>
              <a:rPr lang="en-US" sz="1100" dirty="0">
                <a:solidFill>
                  <a:schemeClr val="tx1"/>
                </a:solidFill>
                <a:latin typeface="+mj-lt"/>
                <a:cs typeface="+mj-cs"/>
              </a:rPr>
            </a:br>
            <a:endParaRPr lang="en-US" sz="1100" dirty="0">
              <a:solidFill>
                <a:schemeClr val="tx1"/>
              </a:solidFill>
              <a:latin typeface="+mj-lt"/>
              <a:cs typeface="+mj-cs"/>
            </a:endParaRPr>
          </a:p>
        </p:txBody>
      </p:sp>
      <p:pic>
        <p:nvPicPr>
          <p:cNvPr id="3074" name="Picture 2" descr="Assessing Across Modalities: Strengthening the Intentionality of Curricular  Design - OLC">
            <a:extLst>
              <a:ext uri="{FF2B5EF4-FFF2-40B4-BE49-F238E27FC236}">
                <a16:creationId xmlns:a16="http://schemas.microsoft.com/office/drawing/2014/main" id="{3647697D-55F0-91C9-2A91-B97586FFB7C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rightnessContrast bright="-20000"/>
                    </a14:imgEffect>
                  </a14:imgLayer>
                </a14:imgProps>
              </a:ext>
              <a:ext uri="{28A0092B-C50C-407E-A947-70E740481C1C}">
                <a14:useLocalDpi xmlns:a14="http://schemas.microsoft.com/office/drawing/2010/main" val="0"/>
              </a:ext>
            </a:extLst>
          </a:blip>
          <a:srcRect l="18712" r="19773" b="-1"/>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5"/>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11319355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032E6-12A9-743F-DE73-2CC039F14BC0}"/>
              </a:ext>
            </a:extLst>
          </p:cNvPr>
          <p:cNvSpPr>
            <a:spLocks noGrp="1"/>
          </p:cNvSpPr>
          <p:nvPr>
            <p:ph type="title"/>
          </p:nvPr>
        </p:nvSpPr>
        <p:spPr>
          <a:xfrm>
            <a:off x="838200" y="-152440"/>
            <a:ext cx="10515600" cy="1306443"/>
          </a:xfrm>
        </p:spPr>
        <p:txBody>
          <a:bodyPr vert="horz" lIns="91440" tIns="45720" rIns="91440" bIns="45720" rtlCol="0" anchor="ctr">
            <a:normAutofit/>
          </a:bodyPr>
          <a:lstStyle/>
          <a:p>
            <a:r>
              <a:rPr lang="en-US" sz="4000" dirty="0"/>
              <a:t>The Business Model Canvas (BMC)</a:t>
            </a:r>
          </a:p>
        </p:txBody>
      </p:sp>
      <p:pic>
        <p:nvPicPr>
          <p:cNvPr id="10" name="Picture 9">
            <a:extLst>
              <a:ext uri="{FF2B5EF4-FFF2-40B4-BE49-F238E27FC236}">
                <a16:creationId xmlns:a16="http://schemas.microsoft.com/office/drawing/2014/main" id="{E5A4573A-7ED8-8DDA-869F-C5AE58739326}"/>
              </a:ext>
            </a:extLst>
          </p:cNvPr>
          <p:cNvPicPr>
            <a:picLocks noChangeAspect="1"/>
          </p:cNvPicPr>
          <p:nvPr/>
        </p:nvPicPr>
        <p:blipFill>
          <a:blip r:embed="rId3"/>
          <a:stretch>
            <a:fillRect/>
          </a:stretch>
        </p:blipFill>
        <p:spPr>
          <a:xfrm>
            <a:off x="-46" y="5848346"/>
            <a:ext cx="12192046" cy="1009654"/>
          </a:xfrm>
          <a:prstGeom prst="rect">
            <a:avLst/>
          </a:prstGeom>
        </p:spPr>
      </p:pic>
      <p:sp>
        <p:nvSpPr>
          <p:cNvPr id="11" name="TextBox 10">
            <a:extLst>
              <a:ext uri="{FF2B5EF4-FFF2-40B4-BE49-F238E27FC236}">
                <a16:creationId xmlns:a16="http://schemas.microsoft.com/office/drawing/2014/main" id="{C87ECE01-B181-966C-196E-0C7C2EB63606}"/>
              </a:ext>
            </a:extLst>
          </p:cNvPr>
          <p:cNvSpPr txBox="1"/>
          <p:nvPr/>
        </p:nvSpPr>
        <p:spPr>
          <a:xfrm>
            <a:off x="1430695" y="4474305"/>
            <a:ext cx="4324279"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Go to </a:t>
            </a:r>
            <a:r>
              <a:rPr lang="en-GB" dirty="0">
                <a:hlinkClick r:id="rId4"/>
              </a:rPr>
              <a:t>Business Model Canvas Template: Free Online Tool (altexsoft.com)</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2" name="Picture 2" descr="Amazon.co.uk: Question of the Day : Alexa Skills">
            <a:extLst>
              <a:ext uri="{FF2B5EF4-FFF2-40B4-BE49-F238E27FC236}">
                <a16:creationId xmlns:a16="http://schemas.microsoft.com/office/drawing/2014/main" id="{94460FFD-3AB7-9762-38A8-EE67E8C8724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41333" y="4717204"/>
            <a:ext cx="1025451" cy="102545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Emoji Meanings: make sure you use them right">
            <a:extLst>
              <a:ext uri="{FF2B5EF4-FFF2-40B4-BE49-F238E27FC236}">
                <a16:creationId xmlns:a16="http://schemas.microsoft.com/office/drawing/2014/main" id="{BBE80AB0-9BC3-EA4D-4859-CCF10EA1752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931" r="86471" b="88502"/>
          <a:stretch/>
        </p:blipFill>
        <p:spPr bwMode="auto">
          <a:xfrm>
            <a:off x="4996966" y="4774979"/>
            <a:ext cx="1025452" cy="87284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7BF29EB6-F741-DF0B-3D11-041FBCA51DC0}"/>
              </a:ext>
            </a:extLst>
          </p:cNvPr>
          <p:cNvPicPr>
            <a:picLocks noChangeAspect="1"/>
          </p:cNvPicPr>
          <p:nvPr/>
        </p:nvPicPr>
        <p:blipFill>
          <a:blip r:embed="rId7"/>
          <a:stretch>
            <a:fillRect/>
          </a:stretch>
        </p:blipFill>
        <p:spPr>
          <a:xfrm>
            <a:off x="7288702" y="1306443"/>
            <a:ext cx="4590539" cy="4590539"/>
          </a:xfrm>
          <a:prstGeom prst="rect">
            <a:avLst/>
          </a:prstGeom>
        </p:spPr>
      </p:pic>
      <p:pic>
        <p:nvPicPr>
          <p:cNvPr id="15" name="Picture 2" descr="Fight HChallenge 8.0 Invite - Google - Hypertension Africa">
            <a:extLst>
              <a:ext uri="{FF2B5EF4-FFF2-40B4-BE49-F238E27FC236}">
                <a16:creationId xmlns:a16="http://schemas.microsoft.com/office/drawing/2014/main" id="{8C9A4A46-600C-762E-825D-05A8AD18D9F4}"/>
              </a:ext>
            </a:extLst>
          </p:cNvPr>
          <p:cNvPicPr>
            <a:picLocks noChangeAspect="1" noChangeArrowheads="1"/>
          </p:cNvPicPr>
          <p:nvPr/>
        </p:nvPicPr>
        <p:blipFill>
          <a:blip r:embed="rId8">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763667" y="20004"/>
            <a:ext cx="3832537" cy="179070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a:extLst>
              <a:ext uri="{FF2B5EF4-FFF2-40B4-BE49-F238E27FC236}">
                <a16:creationId xmlns:a16="http://schemas.microsoft.com/office/drawing/2014/main" id="{B69D5ED2-224D-8746-3431-40BA727AE306}"/>
              </a:ext>
            </a:extLst>
          </p:cNvPr>
          <p:cNvPicPr>
            <a:picLocks noChangeAspect="1" noChangeArrowheads="1"/>
          </p:cNvPicPr>
          <p:nvPr/>
        </p:nvPicPr>
        <p:blipFill>
          <a:blip r:embed="rId9">
            <a:alphaModFix/>
            <a:extLst>
              <a:ext uri="{28A0092B-C50C-407E-A947-70E740481C1C}">
                <a14:useLocalDpi xmlns:a14="http://schemas.microsoft.com/office/drawing/2010/main" val="0"/>
              </a:ext>
            </a:extLst>
          </a:blip>
          <a:srcRect/>
          <a:stretch>
            <a:fillRect/>
          </a:stretch>
        </p:blipFill>
        <p:spPr bwMode="auto">
          <a:xfrm>
            <a:off x="838200" y="876980"/>
            <a:ext cx="5995079" cy="3475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693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par>
                                <p:cTn id="11" presetID="10" presetClass="entr" presetSubtype="0" fill="hold" nodeType="withEffect">
                                  <p:stCondLst>
                                    <p:cond delay="0"/>
                                  </p:stCondLst>
                                  <p:childTnLst>
                                    <p:set>
                                      <p:cBhvr>
                                        <p:cTn id="12" dur="1" fill="hold">
                                          <p:stCondLst>
                                            <p:cond delay="0"/>
                                          </p:stCondLst>
                                        </p:cTn>
                                        <p:tgtEl>
                                          <p:spTgt spid="3078"/>
                                        </p:tgtEl>
                                        <p:attrNameLst>
                                          <p:attrName>style.visibility</p:attrName>
                                        </p:attrNameLst>
                                      </p:cBhvr>
                                      <p:to>
                                        <p:strVal val="visible"/>
                                      </p:to>
                                    </p:set>
                                    <p:animEffect transition="in" filter="fade">
                                      <p:cBhvr>
                                        <p:cTn id="13" dur="500"/>
                                        <p:tgtEl>
                                          <p:spTgt spid="30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940" y="283464"/>
            <a:ext cx="8229600" cy="936104"/>
          </a:xfrm>
        </p:spPr>
        <p:txBody>
          <a:bodyPr>
            <a:normAutofit fontScale="90000"/>
          </a:bodyPr>
          <a:lstStyle/>
          <a:p>
            <a:r>
              <a:rPr lang="en-GB" dirty="0">
                <a:solidFill>
                  <a:schemeClr val="accent1"/>
                </a:solidFill>
                <a:effectLst>
                  <a:outerShdw blurRad="38100" dist="38100" dir="2700000" algn="tl">
                    <a:srgbClr val="000000">
                      <a:alpha val="43137"/>
                    </a:srgbClr>
                  </a:outerShdw>
                </a:effectLst>
              </a:rPr>
              <a:t>Costs structure and business model canvas</a:t>
            </a:r>
          </a:p>
        </p:txBody>
      </p:sp>
      <p:sp>
        <p:nvSpPr>
          <p:cNvPr id="3" name="Content Placeholder 2"/>
          <p:cNvSpPr>
            <a:spLocks noGrp="1"/>
          </p:cNvSpPr>
          <p:nvPr>
            <p:ph idx="1"/>
          </p:nvPr>
        </p:nvSpPr>
        <p:spPr>
          <a:xfrm>
            <a:off x="329682" y="1460112"/>
            <a:ext cx="8229600" cy="4585696"/>
          </a:xfrm>
        </p:spPr>
        <p:txBody>
          <a:bodyPr>
            <a:normAutofit lnSpcReduction="10000"/>
          </a:bodyPr>
          <a:lstStyle/>
          <a:p>
            <a:r>
              <a:rPr lang="en-GB" dirty="0"/>
              <a:t>“The Cost Structure describes all costs incurred to operate a business model”</a:t>
            </a:r>
          </a:p>
          <a:p>
            <a:pPr lvl="1"/>
            <a:r>
              <a:rPr lang="en-GB" dirty="0"/>
              <a:t>Creating and delivering value</a:t>
            </a:r>
          </a:p>
          <a:p>
            <a:pPr lvl="1"/>
            <a:r>
              <a:rPr lang="en-GB" dirty="0"/>
              <a:t>Maintaining Customer Relationships</a:t>
            </a:r>
          </a:p>
          <a:p>
            <a:pPr lvl="1"/>
            <a:r>
              <a:rPr lang="en-GB" dirty="0"/>
              <a:t>Generating Revenue</a:t>
            </a:r>
          </a:p>
          <a:p>
            <a:r>
              <a:rPr lang="en-GB" dirty="0"/>
              <a:t>Links to</a:t>
            </a:r>
          </a:p>
          <a:p>
            <a:pPr lvl="1"/>
            <a:r>
              <a:rPr lang="en-GB" dirty="0"/>
              <a:t>Key Resources</a:t>
            </a:r>
          </a:p>
          <a:p>
            <a:pPr lvl="1"/>
            <a:r>
              <a:rPr lang="en-GB" dirty="0"/>
              <a:t>Key Activities</a:t>
            </a:r>
          </a:p>
          <a:p>
            <a:pPr lvl="1"/>
            <a:r>
              <a:rPr lang="en-GB" dirty="0"/>
              <a:t>Key Partnerships</a:t>
            </a:r>
          </a:p>
          <a:p>
            <a:pPr lvl="1"/>
            <a:endParaRPr lang="en-GB" dirty="0"/>
          </a:p>
          <a:p>
            <a:pPr lvl="1">
              <a:buNone/>
            </a:pPr>
            <a:endParaRPr lang="en-GB" dirty="0"/>
          </a:p>
          <a:p>
            <a:pPr lvl="1">
              <a:buNone/>
            </a:pPr>
            <a:r>
              <a:rPr lang="en-GB" sz="1900" dirty="0" err="1"/>
              <a:t>Osterwalder</a:t>
            </a:r>
            <a:r>
              <a:rPr lang="en-GB" sz="1900" dirty="0"/>
              <a:t> and </a:t>
            </a:r>
            <a:r>
              <a:rPr lang="en-GB" sz="1900" dirty="0" err="1"/>
              <a:t>Pigneur</a:t>
            </a:r>
            <a:r>
              <a:rPr lang="en-GB" sz="1900" dirty="0"/>
              <a:t>, 2010</a:t>
            </a:r>
          </a:p>
        </p:txBody>
      </p:sp>
      <p:pic>
        <p:nvPicPr>
          <p:cNvPr id="1027" name="Picture 3" descr="C:\Users\catkinso\AppData\Local\Microsoft\Windows\Temporary Internet Files\Content.IE5\Y939XTQZ\cost-structure[1].png"/>
          <p:cNvPicPr>
            <a:picLocks noChangeAspect="1" noChangeArrowheads="1"/>
          </p:cNvPicPr>
          <p:nvPr/>
        </p:nvPicPr>
        <p:blipFill>
          <a:blip r:embed="rId2" cstate="print">
            <a:duotone>
              <a:schemeClr val="accent1">
                <a:shade val="45000"/>
                <a:satMod val="135000"/>
              </a:schemeClr>
              <a:prstClr val="white"/>
            </a:duotone>
          </a:blip>
          <a:srcRect/>
          <a:stretch>
            <a:fillRect/>
          </a:stretch>
        </p:blipFill>
        <p:spPr bwMode="auto">
          <a:xfrm>
            <a:off x="6096000" y="2152923"/>
            <a:ext cx="5490384" cy="3356933"/>
          </a:xfrm>
          <a:prstGeom prst="rect">
            <a:avLst/>
          </a:prstGeom>
          <a:noFill/>
          <a:ln>
            <a:solidFill>
              <a:schemeClr val="accent1"/>
            </a:solidFill>
          </a:ln>
        </p:spPr>
      </p:pic>
    </p:spTree>
    <p:extLst>
      <p:ext uri="{BB962C8B-B14F-4D97-AF65-F5344CB8AC3E}">
        <p14:creationId xmlns:p14="http://schemas.microsoft.com/office/powerpoint/2010/main" val="39989723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7190" y="152638"/>
            <a:ext cx="8382000" cy="504056"/>
          </a:xfrm>
        </p:spPr>
        <p:txBody>
          <a:bodyPr>
            <a:noAutofit/>
          </a:bodyPr>
          <a:lstStyle/>
          <a:p>
            <a:r>
              <a:rPr lang="en-GB" sz="2800" dirty="0">
                <a:solidFill>
                  <a:srgbClr val="FF0000"/>
                </a:solidFill>
                <a:effectLst>
                  <a:outerShdw blurRad="38100" dist="38100" dir="2700000" algn="tl">
                    <a:srgbClr val="000000">
                      <a:alpha val="43137"/>
                    </a:srgbClr>
                  </a:outerShdw>
                </a:effectLst>
              </a:rPr>
              <a:t>Two broad choices of business model cost structures</a:t>
            </a:r>
          </a:p>
        </p:txBody>
      </p:sp>
      <p:sp>
        <p:nvSpPr>
          <p:cNvPr id="6" name="Text Placeholder 5"/>
          <p:cNvSpPr>
            <a:spLocks noGrp="1"/>
          </p:cNvSpPr>
          <p:nvPr>
            <p:ph type="body" idx="1"/>
          </p:nvPr>
        </p:nvSpPr>
        <p:spPr>
          <a:xfrm>
            <a:off x="258687" y="1009583"/>
            <a:ext cx="4041648" cy="457200"/>
          </a:xfrm>
        </p:spPr>
        <p:txBody>
          <a:bodyPr/>
          <a:lstStyle/>
          <a:p>
            <a:r>
              <a:rPr lang="en-GB" dirty="0"/>
              <a:t>Cost-driven</a:t>
            </a:r>
          </a:p>
        </p:txBody>
      </p:sp>
      <p:sp>
        <p:nvSpPr>
          <p:cNvPr id="7" name="Content Placeholder 6"/>
          <p:cNvSpPr>
            <a:spLocks noGrp="1"/>
          </p:cNvSpPr>
          <p:nvPr>
            <p:ph sz="half" idx="2"/>
          </p:nvPr>
        </p:nvSpPr>
        <p:spPr>
          <a:xfrm>
            <a:off x="203577" y="1466783"/>
            <a:ext cx="4041648" cy="4317847"/>
          </a:xfrm>
        </p:spPr>
        <p:txBody>
          <a:bodyPr/>
          <a:lstStyle/>
          <a:p>
            <a:r>
              <a:rPr lang="en-GB" dirty="0"/>
              <a:t>Focus on minimising costs wherever possible</a:t>
            </a:r>
          </a:p>
          <a:p>
            <a:r>
              <a:rPr lang="en-GB" dirty="0"/>
              <a:t>Aims to create and maintain the leanest possible Cost Structure using low price Value Propositions, maximum automation and extensive outsourcing</a:t>
            </a:r>
          </a:p>
          <a:p>
            <a:r>
              <a:rPr lang="en-GB" dirty="0"/>
              <a:t>For example, no frills airlines, such as </a:t>
            </a:r>
            <a:r>
              <a:rPr lang="en-GB" dirty="0" err="1"/>
              <a:t>easyJet</a:t>
            </a:r>
            <a:r>
              <a:rPr lang="en-GB" dirty="0"/>
              <a:t> and </a:t>
            </a:r>
            <a:r>
              <a:rPr lang="en-GB" dirty="0" err="1"/>
              <a:t>Ryanair</a:t>
            </a:r>
            <a:endParaRPr lang="en-GB" dirty="0"/>
          </a:p>
        </p:txBody>
      </p:sp>
      <p:sp>
        <p:nvSpPr>
          <p:cNvPr id="8" name="Text Placeholder 7"/>
          <p:cNvSpPr>
            <a:spLocks noGrp="1"/>
          </p:cNvSpPr>
          <p:nvPr>
            <p:ph type="body" sz="quarter" idx="3"/>
          </p:nvPr>
        </p:nvSpPr>
        <p:spPr>
          <a:xfrm>
            <a:off x="7089103" y="1009583"/>
            <a:ext cx="4041775" cy="457200"/>
          </a:xfrm>
        </p:spPr>
        <p:txBody>
          <a:bodyPr/>
          <a:lstStyle/>
          <a:p>
            <a:r>
              <a:rPr lang="en-GB" dirty="0"/>
              <a:t>Value-driven</a:t>
            </a:r>
          </a:p>
        </p:txBody>
      </p:sp>
      <p:sp>
        <p:nvSpPr>
          <p:cNvPr id="9" name="Content Placeholder 8"/>
          <p:cNvSpPr>
            <a:spLocks noGrp="1"/>
          </p:cNvSpPr>
          <p:nvPr>
            <p:ph sz="quarter" idx="4"/>
          </p:nvPr>
        </p:nvSpPr>
        <p:spPr>
          <a:xfrm>
            <a:off x="7128252" y="1466782"/>
            <a:ext cx="4041775" cy="4317847"/>
          </a:xfrm>
        </p:spPr>
        <p:txBody>
          <a:bodyPr/>
          <a:lstStyle/>
          <a:p>
            <a:r>
              <a:rPr lang="en-GB" dirty="0"/>
              <a:t>Less concern with cost implications</a:t>
            </a:r>
          </a:p>
          <a:p>
            <a:r>
              <a:rPr lang="en-GB" dirty="0"/>
              <a:t>Greater concern with value creation</a:t>
            </a:r>
          </a:p>
          <a:p>
            <a:r>
              <a:rPr lang="en-GB" dirty="0"/>
              <a:t>Aims towards Premium Value Propositions and a high degree of personalised service</a:t>
            </a:r>
          </a:p>
          <a:p>
            <a:r>
              <a:rPr lang="en-GB" dirty="0"/>
              <a:t>For example, luxury hotels with lavish facilities and exclusive services</a:t>
            </a:r>
          </a:p>
        </p:txBody>
      </p:sp>
      <p:pic>
        <p:nvPicPr>
          <p:cNvPr id="2051" name="Picture 3" descr="C:\Users\catkinso\AppData\Local\Microsoft\Windows\Temporary Internet Files\Content.IE5\JUBIXSHG\urubamba[1].jpg"/>
          <p:cNvPicPr>
            <a:picLocks noChangeAspect="1" noChangeArrowheads="1"/>
          </p:cNvPicPr>
          <p:nvPr/>
        </p:nvPicPr>
        <p:blipFill>
          <a:blip r:embed="rId2" cstate="print"/>
          <a:srcRect/>
          <a:stretch>
            <a:fillRect/>
          </a:stretch>
        </p:blipFill>
        <p:spPr bwMode="auto">
          <a:xfrm>
            <a:off x="10305427" y="4505655"/>
            <a:ext cx="1650901" cy="1114894"/>
          </a:xfrm>
          <a:prstGeom prst="rect">
            <a:avLst/>
          </a:prstGeom>
          <a:noFill/>
        </p:spPr>
      </p:pic>
      <p:pic>
        <p:nvPicPr>
          <p:cNvPr id="2052" name="Picture 4" descr="C:\Users\catkinso\AppData\Local\Microsoft\Windows\Temporary Internet Files\Content.IE5\Y939XTQZ\1024px-Easyjet.b737-700.g-ezjr.bristol.arp[1].jpg"/>
          <p:cNvPicPr>
            <a:picLocks noChangeAspect="1" noChangeArrowheads="1"/>
          </p:cNvPicPr>
          <p:nvPr/>
        </p:nvPicPr>
        <p:blipFill>
          <a:blip r:embed="rId3" cstate="print"/>
          <a:srcRect/>
          <a:stretch>
            <a:fillRect/>
          </a:stretch>
        </p:blipFill>
        <p:spPr bwMode="auto">
          <a:xfrm>
            <a:off x="3580352" y="4380045"/>
            <a:ext cx="1872208" cy="1181100"/>
          </a:xfrm>
          <a:prstGeom prst="rect">
            <a:avLst/>
          </a:prstGeom>
          <a:noFill/>
        </p:spPr>
      </p:pic>
      <p:pic>
        <p:nvPicPr>
          <p:cNvPr id="1028" name="Picture 4" descr="Business- and Product Owners Have to Act Value Driven | by Richard Hoedeman  | The Startup | Medium">
            <a:extLst>
              <a:ext uri="{FF2B5EF4-FFF2-40B4-BE49-F238E27FC236}">
                <a16:creationId xmlns:a16="http://schemas.microsoft.com/office/drawing/2014/main" id="{15FA21CA-669B-9630-D165-20F6BF65896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4727"/>
          <a:stretch/>
        </p:blipFill>
        <p:spPr bwMode="auto">
          <a:xfrm>
            <a:off x="8280478" y="4338692"/>
            <a:ext cx="1846844" cy="168891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usinessman cutting cost. Cost reduction, cost cutting and efficiency  concept vector illustration 4266549 Vector Art at Vecteezy">
            <a:extLst>
              <a:ext uri="{FF2B5EF4-FFF2-40B4-BE49-F238E27FC236}">
                <a16:creationId xmlns:a16="http://schemas.microsoft.com/office/drawing/2014/main" id="{87B8349E-ABA7-5AAD-ABCB-DC156070175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072" t="5714" r="12222" b="7619"/>
          <a:stretch/>
        </p:blipFill>
        <p:spPr bwMode="auto">
          <a:xfrm>
            <a:off x="1398950" y="4775790"/>
            <a:ext cx="1650902" cy="1230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534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137390" y="395541"/>
            <a:ext cx="4041648" cy="864096"/>
          </a:xfrm>
        </p:spPr>
        <p:txBody>
          <a:bodyPr/>
          <a:lstStyle/>
          <a:p>
            <a:r>
              <a:rPr lang="en-GB" sz="2800" dirty="0"/>
              <a:t>Fixed Costs</a:t>
            </a:r>
          </a:p>
        </p:txBody>
      </p:sp>
      <p:sp>
        <p:nvSpPr>
          <p:cNvPr id="6" name="Content Placeholder 5"/>
          <p:cNvSpPr>
            <a:spLocks noGrp="1"/>
          </p:cNvSpPr>
          <p:nvPr>
            <p:ph sz="half" idx="2"/>
          </p:nvPr>
        </p:nvSpPr>
        <p:spPr>
          <a:xfrm>
            <a:off x="212568" y="1259637"/>
            <a:ext cx="4041648" cy="4605879"/>
          </a:xfrm>
        </p:spPr>
        <p:txBody>
          <a:bodyPr/>
          <a:lstStyle/>
          <a:p>
            <a:r>
              <a:rPr lang="en-GB" dirty="0"/>
              <a:t>Costs that remain the same regardless of the volume of goods or services produced</a:t>
            </a:r>
          </a:p>
          <a:p>
            <a:r>
              <a:rPr lang="en-GB" dirty="0" err="1"/>
              <a:t>Eg</a:t>
            </a:r>
            <a:r>
              <a:rPr lang="en-GB" dirty="0"/>
              <a:t> salaries, rents, physical manufacturing facilities</a:t>
            </a:r>
          </a:p>
          <a:p>
            <a:r>
              <a:rPr lang="en-GB" dirty="0"/>
              <a:t>Business such as manufacturing have a high proportion of fixed costs</a:t>
            </a:r>
          </a:p>
        </p:txBody>
      </p:sp>
      <p:sp>
        <p:nvSpPr>
          <p:cNvPr id="7" name="Text Placeholder 6"/>
          <p:cNvSpPr>
            <a:spLocks noGrp="1"/>
          </p:cNvSpPr>
          <p:nvPr>
            <p:ph type="body" sz="quarter" idx="3"/>
          </p:nvPr>
        </p:nvSpPr>
        <p:spPr>
          <a:xfrm>
            <a:off x="7934129" y="395541"/>
            <a:ext cx="4041775" cy="864096"/>
          </a:xfrm>
        </p:spPr>
        <p:txBody>
          <a:bodyPr/>
          <a:lstStyle/>
          <a:p>
            <a:r>
              <a:rPr lang="en-GB" sz="2800" dirty="0"/>
              <a:t>Variable Costs</a:t>
            </a:r>
          </a:p>
        </p:txBody>
      </p:sp>
      <p:sp>
        <p:nvSpPr>
          <p:cNvPr id="8" name="Content Placeholder 7"/>
          <p:cNvSpPr>
            <a:spLocks noGrp="1"/>
          </p:cNvSpPr>
          <p:nvPr>
            <p:ph sz="quarter" idx="4"/>
          </p:nvPr>
        </p:nvSpPr>
        <p:spPr>
          <a:xfrm>
            <a:off x="7934128" y="1245638"/>
            <a:ext cx="4041775" cy="4605879"/>
          </a:xfrm>
        </p:spPr>
        <p:txBody>
          <a:bodyPr/>
          <a:lstStyle/>
          <a:p>
            <a:r>
              <a:rPr lang="en-GB" dirty="0"/>
              <a:t>Costs that vary in proportion to the volume of goods or services produced</a:t>
            </a:r>
          </a:p>
          <a:p>
            <a:r>
              <a:rPr lang="en-GB" dirty="0"/>
              <a:t>Businesses such as music festivals have a high proportion of variable costs</a:t>
            </a:r>
          </a:p>
        </p:txBody>
      </p:sp>
      <p:pic>
        <p:nvPicPr>
          <p:cNvPr id="12" name="Picture 11">
            <a:extLst>
              <a:ext uri="{FF2B5EF4-FFF2-40B4-BE49-F238E27FC236}">
                <a16:creationId xmlns:a16="http://schemas.microsoft.com/office/drawing/2014/main" id="{F4E2F555-17AE-8EA4-5B9D-5B8F0F2B8D95}"/>
              </a:ext>
            </a:extLst>
          </p:cNvPr>
          <p:cNvPicPr>
            <a:picLocks noChangeAspect="1"/>
          </p:cNvPicPr>
          <p:nvPr/>
        </p:nvPicPr>
        <p:blipFill>
          <a:blip r:embed="rId2"/>
          <a:stretch>
            <a:fillRect/>
          </a:stretch>
        </p:blipFill>
        <p:spPr>
          <a:xfrm>
            <a:off x="978478" y="3738202"/>
            <a:ext cx="2100252" cy="1594240"/>
          </a:xfrm>
          <a:prstGeom prst="rect">
            <a:avLst/>
          </a:prstGeom>
        </p:spPr>
      </p:pic>
      <p:pic>
        <p:nvPicPr>
          <p:cNvPr id="13" name="Picture 12">
            <a:extLst>
              <a:ext uri="{FF2B5EF4-FFF2-40B4-BE49-F238E27FC236}">
                <a16:creationId xmlns:a16="http://schemas.microsoft.com/office/drawing/2014/main" id="{4709B05E-DE1F-B63B-3F45-2165F8D2F8F1}"/>
              </a:ext>
            </a:extLst>
          </p:cNvPr>
          <p:cNvPicPr>
            <a:picLocks noChangeAspect="1"/>
          </p:cNvPicPr>
          <p:nvPr/>
        </p:nvPicPr>
        <p:blipFill>
          <a:blip r:embed="rId3"/>
          <a:stretch>
            <a:fillRect/>
          </a:stretch>
        </p:blipFill>
        <p:spPr>
          <a:xfrm>
            <a:off x="8378890" y="3626669"/>
            <a:ext cx="2308638" cy="1594937"/>
          </a:xfrm>
          <a:prstGeom prst="rect">
            <a:avLst/>
          </a:prstGeom>
        </p:spPr>
      </p:pic>
      <p:pic>
        <p:nvPicPr>
          <p:cNvPr id="22" name="Picture 21">
            <a:extLst>
              <a:ext uri="{FF2B5EF4-FFF2-40B4-BE49-F238E27FC236}">
                <a16:creationId xmlns:a16="http://schemas.microsoft.com/office/drawing/2014/main" id="{907476CC-2C75-B8CB-DE45-03568CB6FFE1}"/>
              </a:ext>
            </a:extLst>
          </p:cNvPr>
          <p:cNvPicPr>
            <a:picLocks noChangeAspect="1"/>
          </p:cNvPicPr>
          <p:nvPr/>
        </p:nvPicPr>
        <p:blipFill>
          <a:blip r:embed="rId4"/>
          <a:stretch>
            <a:fillRect/>
          </a:stretch>
        </p:blipFill>
        <p:spPr>
          <a:xfrm>
            <a:off x="4683039" y="471074"/>
            <a:ext cx="2365452" cy="1673496"/>
          </a:xfrm>
          <a:prstGeom prst="rect">
            <a:avLst/>
          </a:prstGeom>
        </p:spPr>
      </p:pic>
      <p:sp>
        <p:nvSpPr>
          <p:cNvPr id="23" name="Content Placeholder 5">
            <a:extLst>
              <a:ext uri="{FF2B5EF4-FFF2-40B4-BE49-F238E27FC236}">
                <a16:creationId xmlns:a16="http://schemas.microsoft.com/office/drawing/2014/main" id="{373E6C3D-C585-BACA-E3AE-36A4C3AA4998}"/>
              </a:ext>
            </a:extLst>
          </p:cNvPr>
          <p:cNvSpPr txBox="1">
            <a:spLocks/>
          </p:cNvSpPr>
          <p:nvPr/>
        </p:nvSpPr>
        <p:spPr>
          <a:xfrm>
            <a:off x="4196949" y="2488326"/>
            <a:ext cx="3798102" cy="4605879"/>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dirty="0"/>
              <a:t>Don’t worry we aren’t doing breakeven for the BMC </a:t>
            </a:r>
            <a:r>
              <a:rPr lang="en-GB" u="sng" dirty="0"/>
              <a:t>but we will for the business plan</a:t>
            </a:r>
            <a:r>
              <a:rPr lang="en-GB" dirty="0"/>
              <a:t> in assessment 2, but you will need a good idea of your fixed and variable costs for the BMC, you will need to research energy and opening stock costs, ground rent for an area etc.. (use real figures and reference)</a:t>
            </a:r>
          </a:p>
        </p:txBody>
      </p:sp>
    </p:spTree>
    <p:extLst>
      <p:ext uri="{BB962C8B-B14F-4D97-AF65-F5344CB8AC3E}">
        <p14:creationId xmlns:p14="http://schemas.microsoft.com/office/powerpoint/2010/main" val="2964585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A2B71FD-ADF4-01E6-184E-C329F20B7203}"/>
              </a:ext>
            </a:extLst>
          </p:cNvPr>
          <p:cNvSpPr txBox="1">
            <a:spLocks/>
          </p:cNvSpPr>
          <p:nvPr/>
        </p:nvSpPr>
        <p:spPr>
          <a:xfrm>
            <a:off x="354564" y="0"/>
            <a:ext cx="8229600" cy="10668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solidFill>
                  <a:schemeClr val="accent1"/>
                </a:solidFill>
                <a:effectLst>
                  <a:outerShdw blurRad="38100" dist="38100" dir="2700000" algn="tl">
                    <a:srgbClr val="000000">
                      <a:alpha val="43137"/>
                    </a:srgbClr>
                  </a:outerShdw>
                </a:effectLst>
              </a:rPr>
              <a:t>Revenue Streams</a:t>
            </a:r>
            <a:endParaRPr lang="en-GB" dirty="0">
              <a:solidFill>
                <a:schemeClr val="accent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7A8F3CED-7121-5ADF-D709-A26531189E61}"/>
              </a:ext>
            </a:extLst>
          </p:cNvPr>
          <p:cNvSpPr txBox="1">
            <a:spLocks/>
          </p:cNvSpPr>
          <p:nvPr/>
        </p:nvSpPr>
        <p:spPr>
          <a:xfrm>
            <a:off x="208926" y="1066800"/>
            <a:ext cx="6537108" cy="36253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Arial" panose="020B0604020202020204" pitchFamily="34" charset="0"/>
              <a:buNone/>
            </a:pPr>
            <a:r>
              <a:rPr lang="en-GB" i="1" dirty="0"/>
              <a:t>The </a:t>
            </a:r>
            <a:r>
              <a:rPr lang="en-GB" b="1" i="1" dirty="0">
                <a:solidFill>
                  <a:schemeClr val="accent1"/>
                </a:solidFill>
              </a:rPr>
              <a:t>Revenue Streams </a:t>
            </a:r>
            <a:r>
              <a:rPr lang="en-GB" i="1" dirty="0"/>
              <a:t>Building Block represents the cash a company generates from each </a:t>
            </a:r>
            <a:r>
              <a:rPr lang="en-GB" b="1" i="1" dirty="0">
                <a:solidFill>
                  <a:schemeClr val="accent1"/>
                </a:solidFill>
              </a:rPr>
              <a:t>Customer Segment </a:t>
            </a:r>
          </a:p>
          <a:p>
            <a:pPr>
              <a:buFont typeface="Arial" panose="020B0604020202020204" pitchFamily="34" charset="0"/>
              <a:buNone/>
            </a:pPr>
            <a:endParaRPr lang="en-GB" i="1" dirty="0"/>
          </a:p>
          <a:p>
            <a:pPr>
              <a:buFont typeface="Arial" panose="020B0604020202020204" pitchFamily="34" charset="0"/>
              <a:buNone/>
            </a:pPr>
            <a:r>
              <a:rPr lang="en-GB" i="1" dirty="0"/>
              <a:t>		   </a:t>
            </a:r>
          </a:p>
          <a:p>
            <a:pPr>
              <a:buFont typeface="Arial" panose="020B0604020202020204" pitchFamily="34" charset="0"/>
              <a:buNone/>
            </a:pPr>
            <a:r>
              <a:rPr lang="en-GB" i="1" dirty="0"/>
              <a:t>(we are reminded costs must be subtracted 	from revenues to create earnings ...)</a:t>
            </a:r>
          </a:p>
        </p:txBody>
      </p:sp>
      <p:pic>
        <p:nvPicPr>
          <p:cNvPr id="2050" name="Picture 2" descr="7 Revenue Stream Examples (How to Pick the Best One)">
            <a:extLst>
              <a:ext uri="{FF2B5EF4-FFF2-40B4-BE49-F238E27FC236}">
                <a16:creationId xmlns:a16="http://schemas.microsoft.com/office/drawing/2014/main" id="{21CCF27A-D985-5437-9C5C-38E07232C4F4}"/>
              </a:ext>
            </a:extLst>
          </p:cNvPr>
          <p:cNvPicPr>
            <a:picLocks noChangeAspect="1" noChangeArrowheads="1"/>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b="9213"/>
          <a:stretch/>
        </p:blipFill>
        <p:spPr bwMode="auto">
          <a:xfrm>
            <a:off x="6824565" y="1066800"/>
            <a:ext cx="5115508" cy="32812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777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5925B39-008F-16EC-8E04-B409141E0F33}"/>
              </a:ext>
            </a:extLst>
          </p:cNvPr>
          <p:cNvSpPr>
            <a:spLocks noGrp="1"/>
          </p:cNvSpPr>
          <p:nvPr>
            <p:ph type="title"/>
          </p:nvPr>
        </p:nvSpPr>
        <p:spPr>
          <a:xfrm>
            <a:off x="446856" y="39553"/>
            <a:ext cx="8229600" cy="1066800"/>
          </a:xfrm>
        </p:spPr>
        <p:txBody>
          <a:bodyPr/>
          <a:lstStyle/>
          <a:p>
            <a:r>
              <a:rPr lang="en-GB" dirty="0">
                <a:solidFill>
                  <a:schemeClr val="accent1"/>
                </a:solidFill>
                <a:effectLst>
                  <a:outerShdw blurRad="38100" dist="38100" dir="2700000" algn="tl">
                    <a:srgbClr val="000000">
                      <a:alpha val="43137"/>
                    </a:srgbClr>
                  </a:outerShdw>
                </a:effectLst>
              </a:rPr>
              <a:t>Who will pay?</a:t>
            </a:r>
          </a:p>
        </p:txBody>
      </p:sp>
      <p:sp>
        <p:nvSpPr>
          <p:cNvPr id="5" name="Content Placeholder 2">
            <a:extLst>
              <a:ext uri="{FF2B5EF4-FFF2-40B4-BE49-F238E27FC236}">
                <a16:creationId xmlns:a16="http://schemas.microsoft.com/office/drawing/2014/main" id="{2F771932-6083-C886-C0A5-A3FD585635C0}"/>
              </a:ext>
            </a:extLst>
          </p:cNvPr>
          <p:cNvSpPr>
            <a:spLocks noGrp="1"/>
          </p:cNvSpPr>
          <p:nvPr>
            <p:ph idx="1"/>
          </p:nvPr>
        </p:nvSpPr>
        <p:spPr>
          <a:xfrm>
            <a:off x="354563" y="1172156"/>
            <a:ext cx="8229600" cy="4513688"/>
          </a:xfrm>
        </p:spPr>
        <p:txBody>
          <a:bodyPr>
            <a:normAutofit/>
          </a:bodyPr>
          <a:lstStyle/>
          <a:p>
            <a:r>
              <a:rPr lang="en-GB" sz="2400" dirty="0"/>
              <a:t>The basic question is:</a:t>
            </a:r>
          </a:p>
          <a:p>
            <a:pPr lvl="1"/>
            <a:r>
              <a:rPr lang="en-GB" sz="2400" b="1" i="1" dirty="0"/>
              <a:t>For what value is each Customer Segment truly willing to pay?</a:t>
            </a:r>
          </a:p>
          <a:p>
            <a:pPr lvl="1"/>
            <a:r>
              <a:rPr lang="en-GB" sz="2400" b="1" i="1" dirty="0">
                <a:solidFill>
                  <a:schemeClr val="tx1"/>
                </a:solidFill>
              </a:rPr>
              <a:t>Put simply, how much and through which methods are people willing to pay for your product(s) and/or service(s)</a:t>
            </a:r>
          </a:p>
          <a:p>
            <a:pPr>
              <a:buNone/>
            </a:pPr>
            <a:endParaRPr lang="en-GB" sz="2400" dirty="0"/>
          </a:p>
          <a:p>
            <a:r>
              <a:rPr lang="en-GB" sz="2400" dirty="0"/>
              <a:t>The answer may show how you can generate one or more </a:t>
            </a:r>
            <a:r>
              <a:rPr lang="en-GB" sz="2400" dirty="0">
                <a:solidFill>
                  <a:schemeClr val="accent1"/>
                </a:solidFill>
              </a:rPr>
              <a:t>Revenue Streams </a:t>
            </a:r>
            <a:r>
              <a:rPr lang="en-GB" sz="2400" dirty="0"/>
              <a:t>from each </a:t>
            </a:r>
            <a:r>
              <a:rPr lang="en-GB" sz="2400" dirty="0">
                <a:solidFill>
                  <a:schemeClr val="accent1"/>
                </a:solidFill>
              </a:rPr>
              <a:t>Customer Segment</a:t>
            </a:r>
          </a:p>
          <a:p>
            <a:r>
              <a:rPr lang="en-GB" sz="2400" dirty="0"/>
              <a:t>Each </a:t>
            </a:r>
            <a:r>
              <a:rPr lang="en-GB" sz="2400" dirty="0">
                <a:solidFill>
                  <a:schemeClr val="accent1"/>
                </a:solidFill>
              </a:rPr>
              <a:t>Revenue Stream </a:t>
            </a:r>
            <a:r>
              <a:rPr lang="en-GB" sz="2400" dirty="0"/>
              <a:t>may have different pricing mechanisms, </a:t>
            </a:r>
            <a:r>
              <a:rPr lang="en-GB" sz="2400" dirty="0" err="1"/>
              <a:t>eg</a:t>
            </a:r>
            <a:r>
              <a:rPr lang="en-GB" sz="2400" dirty="0"/>
              <a:t> fixed list prices, market dependent, volume dependent etc</a:t>
            </a:r>
          </a:p>
        </p:txBody>
      </p:sp>
      <p:sp>
        <p:nvSpPr>
          <p:cNvPr id="6" name="Oval Callout 9">
            <a:extLst>
              <a:ext uri="{FF2B5EF4-FFF2-40B4-BE49-F238E27FC236}">
                <a16:creationId xmlns:a16="http://schemas.microsoft.com/office/drawing/2014/main" id="{B860B56A-4D50-0329-A8FF-AC9824274DEF}"/>
              </a:ext>
            </a:extLst>
          </p:cNvPr>
          <p:cNvSpPr/>
          <p:nvPr/>
        </p:nvSpPr>
        <p:spPr>
          <a:xfrm>
            <a:off x="8472399" y="179512"/>
            <a:ext cx="3600400" cy="1656184"/>
          </a:xfrm>
          <a:prstGeom prst="wedgeEllipseCallout">
            <a:avLst>
              <a:gd name="adj1" fmla="val -41822"/>
              <a:gd name="adj2" fmla="val 5329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What income will come in from the  business activities – the sale of goods/services?</a:t>
            </a:r>
          </a:p>
        </p:txBody>
      </p:sp>
    </p:spTree>
    <p:extLst>
      <p:ext uri="{BB962C8B-B14F-4D97-AF65-F5344CB8AC3E}">
        <p14:creationId xmlns:p14="http://schemas.microsoft.com/office/powerpoint/2010/main" val="1725262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Shape Your Company's Future">
            <a:extLst>
              <a:ext uri="{FF2B5EF4-FFF2-40B4-BE49-F238E27FC236}">
                <a16:creationId xmlns:a16="http://schemas.microsoft.com/office/drawing/2014/main" id="{0C2E6328-B494-A70C-85E1-9DA1D354F0E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6866" b="822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79" name="Rectangle 307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B800BE-F5D4-A834-1CB1-BCD3E272BC1F}"/>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BMC complete! now we have an idea of what your business looks like..</a:t>
            </a:r>
          </a:p>
        </p:txBody>
      </p:sp>
      <p:cxnSp>
        <p:nvCxnSpPr>
          <p:cNvPr id="3081" name="Straight Connector 308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083" name="Straight Connector 308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7AF5B39-9BC9-ADF2-A64E-B87CB5B24584}"/>
              </a:ext>
            </a:extLst>
          </p:cNvPr>
          <p:cNvPicPr>
            <a:picLocks noChangeAspect="1"/>
          </p:cNvPicPr>
          <p:nvPr/>
        </p:nvPicPr>
        <p:blipFill>
          <a:blip r:embed="rId3">
            <a:alphaModFix amt="20000"/>
          </a:blip>
          <a:stretch>
            <a:fillRect/>
          </a:stretch>
        </p:blipFill>
        <p:spPr>
          <a:xfrm>
            <a:off x="-46" y="5848346"/>
            <a:ext cx="12192046" cy="1009654"/>
          </a:xfrm>
          <a:prstGeom prst="rect">
            <a:avLst/>
          </a:prstGeom>
        </p:spPr>
      </p:pic>
    </p:spTree>
    <p:extLst>
      <p:ext uri="{BB962C8B-B14F-4D97-AF65-F5344CB8AC3E}">
        <p14:creationId xmlns:p14="http://schemas.microsoft.com/office/powerpoint/2010/main" val="5187737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When we return we will recap reflective writing for assessment part 2.</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Frameworks for Reflective Writing | UM RhetLab">
            <a:extLst>
              <a:ext uri="{FF2B5EF4-FFF2-40B4-BE49-F238E27FC236}">
                <a16:creationId xmlns:a16="http://schemas.microsoft.com/office/drawing/2014/main" id="{2E1FB065-6FE9-3AB7-74C2-304059A1B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5488" y="1347776"/>
            <a:ext cx="5110416" cy="416244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DADEA83-3DE1-6BE3-AE6B-6AB08F3186E5}"/>
              </a:ext>
            </a:extLst>
          </p:cNvPr>
          <p:cNvSpPr txBox="1">
            <a:spLocks/>
          </p:cNvSpPr>
          <p:nvPr/>
        </p:nvSpPr>
        <p:spPr>
          <a:xfrm>
            <a:off x="838200" y="365125"/>
            <a:ext cx="105156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t>What is Reflective Writing?</a:t>
            </a:r>
          </a:p>
        </p:txBody>
      </p:sp>
      <p:sp>
        <p:nvSpPr>
          <p:cNvPr id="3" name="Content Placeholder 2">
            <a:extLst>
              <a:ext uri="{FF2B5EF4-FFF2-40B4-BE49-F238E27FC236}">
                <a16:creationId xmlns:a16="http://schemas.microsoft.com/office/drawing/2014/main" id="{18F8BC17-73F4-FBC2-C18E-8B363276933E}"/>
              </a:ext>
            </a:extLst>
          </p:cNvPr>
          <p:cNvSpPr txBox="1">
            <a:spLocks/>
          </p:cNvSpPr>
          <p:nvPr/>
        </p:nvSpPr>
        <p:spPr>
          <a:xfrm>
            <a:off x="248465" y="1424787"/>
            <a:ext cx="5994919"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 reflection is a purposeful activity in which you analyse experiences, or your own practice/skills/responses, in order to learn and improve</a:t>
            </a:r>
          </a:p>
          <a:p>
            <a:r>
              <a:rPr lang="en-GB" dirty="0"/>
              <a:t>A reflection gives the reader a good understanding of </a:t>
            </a:r>
            <a:r>
              <a:rPr lang="en-GB" b="1" dirty="0"/>
              <a:t>how you feel </a:t>
            </a:r>
            <a:r>
              <a:rPr lang="en-GB" dirty="0"/>
              <a:t>and </a:t>
            </a:r>
            <a:r>
              <a:rPr lang="en-GB" b="1" dirty="0"/>
              <a:t>what you think</a:t>
            </a:r>
            <a:r>
              <a:rPr lang="en-GB" dirty="0"/>
              <a:t> </a:t>
            </a:r>
            <a:r>
              <a:rPr lang="en-GB" b="1" dirty="0"/>
              <a:t>about</a:t>
            </a:r>
            <a:r>
              <a:rPr lang="en-GB" dirty="0"/>
              <a:t> the subject</a:t>
            </a:r>
          </a:p>
          <a:p>
            <a:r>
              <a:rPr lang="en-GB" dirty="0"/>
              <a:t>Written in the First-person (I’ Me’)</a:t>
            </a:r>
          </a:p>
        </p:txBody>
      </p:sp>
      <p:sp>
        <p:nvSpPr>
          <p:cNvPr id="4" name="TextBox 3">
            <a:extLst>
              <a:ext uri="{FF2B5EF4-FFF2-40B4-BE49-F238E27FC236}">
                <a16:creationId xmlns:a16="http://schemas.microsoft.com/office/drawing/2014/main" id="{4916F6B1-7C23-ADE7-19C1-EEFBD5ACE940}"/>
              </a:ext>
            </a:extLst>
          </p:cNvPr>
          <p:cNvSpPr txBox="1"/>
          <p:nvPr/>
        </p:nvSpPr>
        <p:spPr>
          <a:xfrm>
            <a:off x="4466134" y="6275157"/>
            <a:ext cx="3259732" cy="369332"/>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rPr>
              <a:t>(University of Birmingham, 2015)</a:t>
            </a:r>
          </a:p>
        </p:txBody>
      </p:sp>
    </p:spTree>
    <p:extLst>
      <p:ext uri="{BB962C8B-B14F-4D97-AF65-F5344CB8AC3E}">
        <p14:creationId xmlns:p14="http://schemas.microsoft.com/office/powerpoint/2010/main" val="2343978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BDF9F-665B-A499-AAB7-BD74D5806D14}"/>
              </a:ext>
            </a:extLst>
          </p:cNvPr>
          <p:cNvSpPr>
            <a:spLocks noGrp="1"/>
          </p:cNvSpPr>
          <p:nvPr>
            <p:ph type="title"/>
          </p:nvPr>
        </p:nvSpPr>
        <p:spPr>
          <a:xfrm>
            <a:off x="381000" y="-306225"/>
            <a:ext cx="10515600" cy="1325563"/>
          </a:xfrm>
        </p:spPr>
        <p:txBody>
          <a:bodyPr/>
          <a:lstStyle/>
          <a:p>
            <a:pPr algn="ctr"/>
            <a:r>
              <a:rPr lang="en-GB" sz="3600" b="1" dirty="0"/>
              <a:t>Gibbs’ Reflective Cycle</a:t>
            </a:r>
          </a:p>
        </p:txBody>
      </p:sp>
      <p:pic>
        <p:nvPicPr>
          <p:cNvPr id="3074" name="Picture 2" descr="Gibbs' Reflective Cycle">
            <a:extLst>
              <a:ext uri="{FF2B5EF4-FFF2-40B4-BE49-F238E27FC236}">
                <a16:creationId xmlns:a16="http://schemas.microsoft.com/office/drawing/2014/main" id="{785A6EA6-0078-D4A9-66AE-AF7176D2ED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259" t="1676" r="25038" b="5230"/>
          <a:stretch/>
        </p:blipFill>
        <p:spPr bwMode="auto">
          <a:xfrm>
            <a:off x="6634896" y="738828"/>
            <a:ext cx="5367738" cy="47883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E82EDE2-628B-7F8C-DA7E-D0F406C25291}"/>
              </a:ext>
            </a:extLst>
          </p:cNvPr>
          <p:cNvSpPr txBox="1"/>
          <p:nvPr/>
        </p:nvSpPr>
        <p:spPr>
          <a:xfrm>
            <a:off x="4532446" y="6225824"/>
            <a:ext cx="3294632" cy="369332"/>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rPr>
              <a:t>(University of Cambridge, 2023)</a:t>
            </a:r>
          </a:p>
        </p:txBody>
      </p:sp>
      <p:sp>
        <p:nvSpPr>
          <p:cNvPr id="4" name="Content Placeholder 2">
            <a:extLst>
              <a:ext uri="{FF2B5EF4-FFF2-40B4-BE49-F238E27FC236}">
                <a16:creationId xmlns:a16="http://schemas.microsoft.com/office/drawing/2014/main" id="{D8BAF586-E38A-9476-7E25-C26168C25186}"/>
              </a:ext>
            </a:extLst>
          </p:cNvPr>
          <p:cNvSpPr txBox="1">
            <a:spLocks/>
          </p:cNvSpPr>
          <p:nvPr/>
        </p:nvSpPr>
        <p:spPr>
          <a:xfrm>
            <a:off x="381000" y="858635"/>
            <a:ext cx="6012701"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a:t>Gibbs’ model begins with an outline of the experience being reflected on. </a:t>
            </a:r>
          </a:p>
          <a:p>
            <a:r>
              <a:rPr lang="en-GB" sz="2000"/>
              <a:t>It then encourages us to focus on our feelings about the experience, both during it an after.</a:t>
            </a:r>
          </a:p>
          <a:p>
            <a:r>
              <a:rPr lang="en-GB" sz="2000"/>
              <a:t>The next step involves evaluating the experience - what was good or bad about it from our point of view?</a:t>
            </a:r>
          </a:p>
          <a:p>
            <a:r>
              <a:rPr lang="en-GB" sz="2000"/>
              <a:t>We can then use this evaluation to analyse the situation and try to make sense of it.</a:t>
            </a:r>
          </a:p>
          <a:p>
            <a:r>
              <a:rPr lang="en-GB" sz="2000"/>
              <a:t>This analysis will result in a conclusion about what other actions (if any) we could have taken to reach a different outcome.</a:t>
            </a:r>
          </a:p>
          <a:p>
            <a:r>
              <a:rPr lang="en-GB" sz="2000"/>
              <a:t>The final stage involves building an action plan of steps which we can take the next time we find ourselves in a similar situation. </a:t>
            </a:r>
            <a:endParaRPr lang="en-GB" sz="2000" dirty="0"/>
          </a:p>
        </p:txBody>
      </p:sp>
    </p:spTree>
    <p:extLst>
      <p:ext uri="{BB962C8B-B14F-4D97-AF65-F5344CB8AC3E}">
        <p14:creationId xmlns:p14="http://schemas.microsoft.com/office/powerpoint/2010/main" val="1555089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91D93-B639-16AA-36B1-85ED5FD9E178}"/>
              </a:ext>
            </a:extLst>
          </p:cNvPr>
          <p:cNvSpPr>
            <a:spLocks noGrp="1"/>
          </p:cNvSpPr>
          <p:nvPr>
            <p:ph type="title"/>
          </p:nvPr>
        </p:nvSpPr>
        <p:spPr>
          <a:xfrm>
            <a:off x="679450" y="-119246"/>
            <a:ext cx="10515600" cy="1325563"/>
          </a:xfrm>
        </p:spPr>
        <p:txBody>
          <a:bodyPr/>
          <a:lstStyle/>
          <a:p>
            <a:pPr algn="ctr"/>
            <a:r>
              <a:rPr lang="en-GB" sz="3600" b="1" dirty="0"/>
              <a:t>Gibbs’ Reflective Cycle example skip to 2 min 10 sec</a:t>
            </a:r>
          </a:p>
        </p:txBody>
      </p:sp>
      <p:sp>
        <p:nvSpPr>
          <p:cNvPr id="5" name="TextBox 4">
            <a:extLst>
              <a:ext uri="{FF2B5EF4-FFF2-40B4-BE49-F238E27FC236}">
                <a16:creationId xmlns:a16="http://schemas.microsoft.com/office/drawing/2014/main" id="{DCAA725A-8780-171F-A4B7-D062839B4B80}"/>
              </a:ext>
            </a:extLst>
          </p:cNvPr>
          <p:cNvSpPr txBox="1"/>
          <p:nvPr/>
        </p:nvSpPr>
        <p:spPr>
          <a:xfrm>
            <a:off x="5363085" y="6247854"/>
            <a:ext cx="1361130" cy="369332"/>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rPr>
              <a:t>(EPM, 2019)</a:t>
            </a:r>
          </a:p>
        </p:txBody>
      </p:sp>
      <p:pic>
        <p:nvPicPr>
          <p:cNvPr id="7" name="Online Media 6" title="Gibbs Reflective Model with an Example - Simplest Explanation Ever">
            <a:hlinkClick r:id="" action="ppaction://media"/>
            <a:extLst>
              <a:ext uri="{FF2B5EF4-FFF2-40B4-BE49-F238E27FC236}">
                <a16:creationId xmlns:a16="http://schemas.microsoft.com/office/drawing/2014/main" id="{E767E1A3-A031-B426-5F3F-3BEA034EA57E}"/>
              </a:ext>
            </a:extLst>
          </p:cNvPr>
          <p:cNvPicPr>
            <a:picLocks noRot="1" noChangeAspect="1"/>
          </p:cNvPicPr>
          <p:nvPr>
            <a:videoFile r:link="rId1"/>
          </p:nvPr>
        </p:nvPicPr>
        <p:blipFill>
          <a:blip r:embed="rId4"/>
          <a:stretch>
            <a:fillRect/>
          </a:stretch>
        </p:blipFill>
        <p:spPr>
          <a:xfrm>
            <a:off x="2273300" y="1325563"/>
            <a:ext cx="7327900" cy="4140264"/>
          </a:xfrm>
          <a:prstGeom prst="rect">
            <a:avLst/>
          </a:prstGeom>
        </p:spPr>
      </p:pic>
    </p:spTree>
    <p:extLst>
      <p:ext uri="{BB962C8B-B14F-4D97-AF65-F5344CB8AC3E}">
        <p14:creationId xmlns:p14="http://schemas.microsoft.com/office/powerpoint/2010/main" val="2079464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3D black question marks with one yellow question mark">
            <a:extLst>
              <a:ext uri="{FF2B5EF4-FFF2-40B4-BE49-F238E27FC236}">
                <a16:creationId xmlns:a16="http://schemas.microsoft.com/office/drawing/2014/main" id="{ACFA2FAA-B22A-57E0-D208-6B51B7723C28}"/>
              </a:ext>
            </a:extLst>
          </p:cNvPr>
          <p:cNvPicPr>
            <a:picLocks noChangeAspect="1"/>
          </p:cNvPicPr>
          <p:nvPr/>
        </p:nvPicPr>
        <p:blipFill rotWithShape="1">
          <a:blip r:embed="rId2">
            <a:alphaModFix amt="50000"/>
          </a:blip>
          <a:srcRect l="37101" r="14233" b="1"/>
          <a:stretch/>
        </p:blipFill>
        <p:spPr>
          <a:xfrm>
            <a:off x="0" y="2"/>
            <a:ext cx="12192000" cy="5812969"/>
          </a:xfrm>
          <a:prstGeom prst="rect">
            <a:avLst/>
          </a:prstGeom>
        </p:spPr>
      </p:pic>
      <p:sp>
        <p:nvSpPr>
          <p:cNvPr id="2" name="Title 1">
            <a:extLst>
              <a:ext uri="{FF2B5EF4-FFF2-40B4-BE49-F238E27FC236}">
                <a16:creationId xmlns:a16="http://schemas.microsoft.com/office/drawing/2014/main" id="{0EB23AA8-5270-166B-3694-19F8FB331330}"/>
              </a:ext>
            </a:extLst>
          </p:cNvPr>
          <p:cNvSpPr>
            <a:spLocks noGrp="1"/>
          </p:cNvSpPr>
          <p:nvPr>
            <p:ph type="ctrTitle"/>
          </p:nvPr>
        </p:nvSpPr>
        <p:spPr>
          <a:xfrm>
            <a:off x="2667000" y="1122362"/>
            <a:ext cx="6858000" cy="2900518"/>
          </a:xfrm>
        </p:spPr>
        <p:txBody>
          <a:bodyPr>
            <a:normAutofit/>
          </a:bodyPr>
          <a:lstStyle/>
          <a:p>
            <a:r>
              <a:rPr lang="en-GB">
                <a:solidFill>
                  <a:srgbClr val="FFFFFF"/>
                </a:solidFill>
              </a:rPr>
              <a:t>Any questions?</a:t>
            </a:r>
          </a:p>
        </p:txBody>
      </p:sp>
    </p:spTree>
    <p:extLst>
      <p:ext uri="{BB962C8B-B14F-4D97-AF65-F5344CB8AC3E}">
        <p14:creationId xmlns:p14="http://schemas.microsoft.com/office/powerpoint/2010/main" val="3716349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14A98-118F-B517-BD14-7B77730C5B9A}"/>
              </a:ext>
            </a:extLst>
          </p:cNvPr>
          <p:cNvSpPr>
            <a:spLocks noGrp="1"/>
          </p:cNvSpPr>
          <p:nvPr>
            <p:ph type="title"/>
          </p:nvPr>
        </p:nvSpPr>
        <p:spPr>
          <a:xfrm>
            <a:off x="250371" y="0"/>
            <a:ext cx="10515600" cy="1325563"/>
          </a:xfrm>
        </p:spPr>
        <p:txBody>
          <a:bodyPr/>
          <a:lstStyle/>
          <a:p>
            <a:r>
              <a:rPr lang="en-GB" dirty="0"/>
              <a:t>Assessment workshop</a:t>
            </a:r>
          </a:p>
        </p:txBody>
      </p:sp>
      <p:sp>
        <p:nvSpPr>
          <p:cNvPr id="3" name="Content Placeholder 2">
            <a:extLst>
              <a:ext uri="{FF2B5EF4-FFF2-40B4-BE49-F238E27FC236}">
                <a16:creationId xmlns:a16="http://schemas.microsoft.com/office/drawing/2014/main" id="{474246B8-2C74-6911-79A3-34BAF07203EF}"/>
              </a:ext>
            </a:extLst>
          </p:cNvPr>
          <p:cNvSpPr txBox="1">
            <a:spLocks/>
          </p:cNvSpPr>
          <p:nvPr/>
        </p:nvSpPr>
        <p:spPr>
          <a:xfrm>
            <a:off x="250370" y="1248882"/>
            <a:ext cx="10302551" cy="3408994"/>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t>You will now have an opportunity to join me individually in breakout rooms where I will read through what you have done so far and receive verbal feedback on your work, you can ask questions, receive help and guidance privately.</a:t>
            </a:r>
          </a:p>
          <a:p>
            <a:pPr marL="0" indent="0">
              <a:buNone/>
            </a:pPr>
            <a:endParaRPr lang="en-US" sz="1800" dirty="0"/>
          </a:p>
          <a:p>
            <a:pPr marL="0" indent="0">
              <a:buNone/>
            </a:pPr>
            <a:r>
              <a:rPr lang="en-US" sz="1800" dirty="0"/>
              <a:t>This is your only opportunity for feedback on your work as we will not be providing feedback to emails If you have no work to show or have no questions you can finish for today.</a:t>
            </a:r>
          </a:p>
          <a:p>
            <a:pPr marL="0" indent="0">
              <a:buNone/>
            </a:pPr>
            <a:endParaRPr lang="en-US" sz="1800" dirty="0"/>
          </a:p>
          <a:p>
            <a:pPr marL="0" indent="0">
              <a:buNone/>
            </a:pPr>
            <a:r>
              <a:rPr lang="en-US" sz="1800" dirty="0"/>
              <a:t> </a:t>
            </a:r>
          </a:p>
        </p:txBody>
      </p:sp>
      <p:pic>
        <p:nvPicPr>
          <p:cNvPr id="5" name="Picture 4" descr="Background pattern&#10;&#10;Description automatically generated">
            <a:extLst>
              <a:ext uri="{FF2B5EF4-FFF2-40B4-BE49-F238E27FC236}">
                <a16:creationId xmlns:a16="http://schemas.microsoft.com/office/drawing/2014/main" id="{A921632A-97F0-65C3-2384-63DD907DEEC4}"/>
              </a:ext>
            </a:extLst>
          </p:cNvPr>
          <p:cNvPicPr>
            <a:picLocks noChangeAspect="1"/>
          </p:cNvPicPr>
          <p:nvPr/>
        </p:nvPicPr>
        <p:blipFill>
          <a:blip r:embed="rId3"/>
          <a:stretch>
            <a:fillRect/>
          </a:stretch>
        </p:blipFill>
        <p:spPr>
          <a:xfrm>
            <a:off x="1522289" y="6208069"/>
            <a:ext cx="9173109" cy="649167"/>
          </a:xfrm>
          <a:prstGeom prst="rect">
            <a:avLst/>
          </a:prstGeom>
        </p:spPr>
      </p:pic>
      <p:sp>
        <p:nvSpPr>
          <p:cNvPr id="4" name="Rectangle 3">
            <a:extLst>
              <a:ext uri="{FF2B5EF4-FFF2-40B4-BE49-F238E27FC236}">
                <a16:creationId xmlns:a16="http://schemas.microsoft.com/office/drawing/2014/main" id="{EBA21A14-C7A3-4645-B722-B574B8EBB051}"/>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8909737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52426" y="-888803"/>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48095" y="1298936"/>
            <a:ext cx="7478190" cy="4677658"/>
          </a:xfrm>
        </p:spPr>
        <p:txBody>
          <a:bodyPr>
            <a:normAutofit/>
          </a:bodyPr>
          <a:lstStyle/>
          <a:p>
            <a:r>
              <a:rPr lang="en-GB" sz="1800" dirty="0">
                <a:solidFill>
                  <a:srgbClr val="FF0000"/>
                </a:solidFill>
                <a:effectLst/>
                <a:latin typeface="Arial" panose="020B0604020202020204" pitchFamily="34" charset="0"/>
                <a:ea typeface="DengXian" panose="02010600030101010101" pitchFamily="2" charset="-122"/>
              </a:rPr>
              <a:t>Assessment 1 due Monday the 23</a:t>
            </a:r>
            <a:r>
              <a:rPr lang="en-GB" sz="1800" baseline="30000" dirty="0">
                <a:solidFill>
                  <a:srgbClr val="FF0000"/>
                </a:solidFill>
                <a:effectLst/>
                <a:latin typeface="Arial" panose="020B0604020202020204" pitchFamily="34" charset="0"/>
                <a:ea typeface="DengXian" panose="02010600030101010101" pitchFamily="2" charset="-122"/>
              </a:rPr>
              <a:t>rd </a:t>
            </a:r>
            <a:r>
              <a:rPr lang="en-GB" sz="1800" dirty="0">
                <a:solidFill>
                  <a:srgbClr val="FF0000"/>
                </a:solidFill>
                <a:effectLst/>
                <a:latin typeface="Arial" panose="020B0604020202020204" pitchFamily="34" charset="0"/>
                <a:ea typeface="DengXian" panose="02010600030101010101" pitchFamily="2" charset="-122"/>
              </a:rPr>
              <a:t>23:59 </a:t>
            </a:r>
          </a:p>
          <a:p>
            <a:r>
              <a:rPr lang="en-GB" sz="1800" dirty="0">
                <a:latin typeface="Arial" panose="020B0604020202020204" pitchFamily="34" charset="0"/>
                <a:ea typeface="DengXian" panose="02010600030101010101" pitchFamily="2" charset="-122"/>
              </a:rPr>
              <a:t>Your Teams! </a:t>
            </a:r>
          </a:p>
          <a:p>
            <a:r>
              <a:rPr lang="en-GB" sz="1800" dirty="0" err="1">
                <a:latin typeface="Arial" panose="020B0604020202020204" pitchFamily="34" charset="0"/>
                <a:ea typeface="DengXian" panose="02010600030101010101" pitchFamily="2" charset="-122"/>
              </a:rPr>
              <a:t>Belbins</a:t>
            </a:r>
            <a:r>
              <a:rPr lang="en-GB" sz="1800" dirty="0">
                <a:latin typeface="Arial" panose="020B0604020202020204" pitchFamily="34" charset="0"/>
                <a:ea typeface="DengXian" panose="02010600030101010101" pitchFamily="2" charset="-122"/>
              </a:rPr>
              <a:t> team Roles.</a:t>
            </a:r>
          </a:p>
          <a:p>
            <a:r>
              <a:rPr lang="en-GB" sz="1800" dirty="0">
                <a:latin typeface="Arial" panose="020B0604020202020204" pitchFamily="34" charset="0"/>
                <a:ea typeface="DengXian" panose="02010600030101010101" pitchFamily="2" charset="-122"/>
              </a:rPr>
              <a:t>Introduction to Business Plan and assessment 2</a:t>
            </a:r>
          </a:p>
          <a:p>
            <a:endParaRPr lang="en-GB" sz="1800" dirty="0">
              <a:latin typeface="Arial" panose="020B0604020202020204" pitchFamily="34" charset="0"/>
              <a:ea typeface="DengXian" panose="02010600030101010101" pitchFamily="2" charset="-122"/>
            </a:endParaRP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09776" y="147369"/>
            <a:ext cx="4234129" cy="4234129"/>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Entrepreneurship | 8 Important Signs If Entrepreneurship is Right For You?">
            <a:extLst>
              <a:ext uri="{FF2B5EF4-FFF2-40B4-BE49-F238E27FC236}">
                <a16:creationId xmlns:a16="http://schemas.microsoft.com/office/drawing/2014/main" id="{8526A4A9-2CED-EEDA-D279-5FB52A4D4F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4" t="7984" r="9369" b="10324"/>
          <a:stretch/>
        </p:blipFill>
        <p:spPr bwMode="auto">
          <a:xfrm>
            <a:off x="8334375" y="3320222"/>
            <a:ext cx="3795979" cy="2122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9" name="Rectangle 14348">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58" r="12413" b="3"/>
          <a:stretch/>
        </p:blipFill>
        <p:spPr bwMode="auto">
          <a:xfrm>
            <a:off x="-1219" y="-8"/>
            <a:ext cx="12191695" cy="6858000"/>
          </a:xfrm>
          <a:prstGeom prst="rect">
            <a:avLst/>
          </a:prstGeom>
          <a:noFill/>
          <a:extLst>
            <a:ext uri="{909E8E84-426E-40DD-AFC4-6F175D3DCCD1}">
              <a14:hiddenFill xmlns:a14="http://schemas.microsoft.com/office/drawing/2010/main">
                <a:solidFill>
                  <a:srgbClr val="FFFFFF"/>
                </a:solidFill>
              </a14:hiddenFill>
            </a:ext>
          </a:extLst>
        </p:spPr>
      </p:pic>
      <p:sp>
        <p:nvSpPr>
          <p:cNvPr id="14351" name="Freeform: Shape 14350">
            <a:extLst>
              <a:ext uri="{FF2B5EF4-FFF2-40B4-BE49-F238E27FC236}">
                <a16:creationId xmlns:a16="http://schemas.microsoft.com/office/drawing/2014/main" id="{8CC700D5-9809-43F4-89D5-7DBBCB0DC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84996" y="1290918"/>
            <a:ext cx="4656579" cy="4208733"/>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53" name="Freeform: Shape 14352">
            <a:extLst>
              <a:ext uri="{FF2B5EF4-FFF2-40B4-BE49-F238E27FC236}">
                <a16:creationId xmlns:a16="http://schemas.microsoft.com/office/drawing/2014/main" id="{C7163242-6303-46DC-BAC1-2A204F061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07827" y="1378821"/>
            <a:ext cx="4333482" cy="401886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355" name="Freeform: Shape 14354">
            <a:extLst>
              <a:ext uri="{FF2B5EF4-FFF2-40B4-BE49-F238E27FC236}">
                <a16:creationId xmlns:a16="http://schemas.microsoft.com/office/drawing/2014/main" id="{9A5160F0-6244-48E8-9E71-1F51EA90C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720717" y="756951"/>
            <a:ext cx="2843929" cy="2556327"/>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57" name="Freeform: Shape 14356">
            <a:extLst>
              <a:ext uri="{FF2B5EF4-FFF2-40B4-BE49-F238E27FC236}">
                <a16:creationId xmlns:a16="http://schemas.microsoft.com/office/drawing/2014/main" id="{9BDFF5CA-602C-465F-8BC3-59C996302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82263" y="628018"/>
            <a:ext cx="3172430" cy="288713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59" name="Freeform: Shape 14358">
            <a:extLst>
              <a:ext uri="{FF2B5EF4-FFF2-40B4-BE49-F238E27FC236}">
                <a16:creationId xmlns:a16="http://schemas.microsoft.com/office/drawing/2014/main" id="{D289228A-771B-48F6-B5DF-7A63EA324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3982" y="3576909"/>
            <a:ext cx="2685901" cy="2458888"/>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61" name="Freeform: Shape 14360">
            <a:extLst>
              <a:ext uri="{FF2B5EF4-FFF2-40B4-BE49-F238E27FC236}">
                <a16:creationId xmlns:a16="http://schemas.microsoft.com/office/drawing/2014/main" id="{31D5EF21-94C4-481A-BD01-3D29FB305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1178" y="3487951"/>
            <a:ext cx="3051507" cy="274203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363" name="Freeform: Shape 14362">
            <a:extLst>
              <a:ext uri="{FF2B5EF4-FFF2-40B4-BE49-F238E27FC236}">
                <a16:creationId xmlns:a16="http://schemas.microsoft.com/office/drawing/2014/main" id="{805C4C40-D70E-4C4F-B228-98A0A6132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00000" flipH="1">
            <a:off x="987224" y="1122042"/>
            <a:ext cx="4908132" cy="461391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7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15632" y="1872171"/>
            <a:ext cx="3797450" cy="2014116"/>
          </a:xfrm>
        </p:spPr>
        <p:txBody>
          <a:bodyPr vert="horz" lIns="91440" tIns="45720" rIns="91440" bIns="45720" rtlCol="0" anchor="b">
            <a:normAutofit/>
          </a:bodyPr>
          <a:lstStyle/>
          <a:p>
            <a:pPr algn="ctr"/>
            <a:r>
              <a:rPr lang="en-US" sz="1600" b="1" i="1" kern="1200">
                <a:solidFill>
                  <a:schemeClr val="tx1">
                    <a:lumMod val="75000"/>
                    <a:lumOff val="25000"/>
                  </a:schemeClr>
                </a:solidFill>
                <a:latin typeface="+mj-lt"/>
                <a:ea typeface="+mj-ea"/>
                <a:cs typeface="+mj-cs"/>
              </a:rPr>
              <a:t>I look forward to seeing you next week.</a:t>
            </a:r>
            <a:br>
              <a:rPr lang="en-US" sz="1600" b="1" i="1" kern="1200">
                <a:solidFill>
                  <a:schemeClr val="tx1">
                    <a:lumMod val="75000"/>
                    <a:lumOff val="25000"/>
                  </a:schemeClr>
                </a:solidFill>
                <a:latin typeface="+mj-lt"/>
                <a:ea typeface="+mj-ea"/>
                <a:cs typeface="+mj-cs"/>
              </a:rPr>
            </a:br>
            <a:br>
              <a:rPr lang="en-US" sz="1600" b="1" i="1" kern="1200">
                <a:solidFill>
                  <a:schemeClr val="tx1">
                    <a:lumMod val="75000"/>
                    <a:lumOff val="25000"/>
                  </a:schemeClr>
                </a:solidFill>
                <a:latin typeface="+mj-lt"/>
                <a:ea typeface="+mj-ea"/>
                <a:cs typeface="+mj-cs"/>
              </a:rPr>
            </a:br>
            <a:r>
              <a:rPr lang="en-US" sz="1600" b="1" i="1" kern="1200">
                <a:solidFill>
                  <a:schemeClr val="tx1">
                    <a:lumMod val="75000"/>
                    <a:lumOff val="25000"/>
                  </a:schemeClr>
                </a:solidFill>
                <a:latin typeface="+mj-lt"/>
                <a:ea typeface="+mj-ea"/>
                <a:cs typeface="+mj-cs"/>
              </a:rPr>
              <a:t>If you have any questions in the meantime, please send an email from your student account</a:t>
            </a:r>
            <a:br>
              <a:rPr lang="en-US" sz="1600" b="1" i="1" kern="1200">
                <a:solidFill>
                  <a:schemeClr val="tx1">
                    <a:lumMod val="75000"/>
                    <a:lumOff val="25000"/>
                  </a:schemeClr>
                </a:solidFill>
                <a:latin typeface="+mj-lt"/>
                <a:ea typeface="+mj-ea"/>
                <a:cs typeface="+mj-cs"/>
              </a:rPr>
            </a:br>
            <a:br>
              <a:rPr lang="en-US" sz="1600" b="1" i="1" kern="1200">
                <a:solidFill>
                  <a:schemeClr val="tx1">
                    <a:lumMod val="75000"/>
                    <a:lumOff val="25000"/>
                  </a:schemeClr>
                </a:solidFill>
                <a:latin typeface="+mj-lt"/>
                <a:ea typeface="+mj-ea"/>
                <a:cs typeface="+mj-cs"/>
              </a:rPr>
            </a:br>
            <a:r>
              <a:rPr lang="en-US" sz="1600" b="1" i="1" kern="1200">
                <a:solidFill>
                  <a:schemeClr val="tx1">
                    <a:lumMod val="75000"/>
                    <a:lumOff val="25000"/>
                  </a:schemeClr>
                </a:solidFill>
                <a:latin typeface="+mj-lt"/>
                <a:ea typeface="+mj-ea"/>
                <a:cs typeface="+mj-cs"/>
              </a:rPr>
              <a:t>C.wilkin@UWTSD.AC.UK</a:t>
            </a:r>
            <a:endParaRPr lang="en-US" sz="1600" kern="1200">
              <a:solidFill>
                <a:schemeClr val="tx1">
                  <a:lumMod val="75000"/>
                  <a:lumOff val="25000"/>
                </a:schemeClr>
              </a:solidFill>
              <a:latin typeface="+mj-lt"/>
              <a:ea typeface="+mj-ea"/>
              <a:cs typeface="+mj-cs"/>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24" r="-3" b="-3"/>
          <a:stretch/>
        </p:blipFill>
        <p:spPr bwMode="auto">
          <a:xfrm>
            <a:off x="7854697" y="822204"/>
            <a:ext cx="2606312" cy="2405492"/>
          </a:xfrm>
          <a:custGeom>
            <a:avLst/>
            <a:gdLst/>
            <a:ahLst/>
            <a:cxnLst/>
            <a:rect l="l" t="t" r="r" b="b"/>
            <a:pathLst>
              <a:path w="2442835" h="2236365">
                <a:moveTo>
                  <a:pt x="1178694" y="0"/>
                </a:moveTo>
                <a:cubicBezTo>
                  <a:pt x="1426542" y="0"/>
                  <a:pt x="1608393" y="124353"/>
                  <a:pt x="1857551" y="314024"/>
                </a:cubicBezTo>
                <a:cubicBezTo>
                  <a:pt x="1885386" y="335216"/>
                  <a:pt x="1913222" y="356156"/>
                  <a:pt x="1940168" y="376379"/>
                </a:cubicBezTo>
                <a:cubicBezTo>
                  <a:pt x="2086213" y="486125"/>
                  <a:pt x="2224133" y="589796"/>
                  <a:pt x="2315923" y="702353"/>
                </a:cubicBezTo>
                <a:cubicBezTo>
                  <a:pt x="2403676" y="809955"/>
                  <a:pt x="2442835" y="917915"/>
                  <a:pt x="2442835" y="1052431"/>
                </a:cubicBezTo>
                <a:cubicBezTo>
                  <a:pt x="2442835" y="1389589"/>
                  <a:pt x="2341663" y="1692735"/>
                  <a:pt x="2157925" y="1906050"/>
                </a:cubicBezTo>
                <a:cubicBezTo>
                  <a:pt x="2068023" y="2010385"/>
                  <a:pt x="1960192" y="2091482"/>
                  <a:pt x="1837422" y="2147045"/>
                </a:cubicBezTo>
                <a:cubicBezTo>
                  <a:pt x="1706420" y="2206285"/>
                  <a:pt x="1558592" y="2236365"/>
                  <a:pt x="1397973" y="2236365"/>
                </a:cubicBezTo>
                <a:cubicBezTo>
                  <a:pt x="1227656" y="2236365"/>
                  <a:pt x="1055033" y="2204038"/>
                  <a:pt x="885082" y="2140253"/>
                </a:cubicBezTo>
                <a:cubicBezTo>
                  <a:pt x="719588" y="2078255"/>
                  <a:pt x="562062" y="1986944"/>
                  <a:pt x="429436" y="1876226"/>
                </a:cubicBezTo>
                <a:cubicBezTo>
                  <a:pt x="294504" y="1763618"/>
                  <a:pt x="188455" y="1635487"/>
                  <a:pt x="114279" y="1495506"/>
                </a:cubicBezTo>
                <a:cubicBezTo>
                  <a:pt x="38477" y="1352411"/>
                  <a:pt x="0" y="1203340"/>
                  <a:pt x="0" y="1052431"/>
                </a:cubicBezTo>
                <a:cubicBezTo>
                  <a:pt x="0" y="900449"/>
                  <a:pt x="61386" y="811692"/>
                  <a:pt x="189137" y="641019"/>
                </a:cubicBezTo>
                <a:cubicBezTo>
                  <a:pt x="219961" y="599856"/>
                  <a:pt x="251833" y="557266"/>
                  <a:pt x="284438" y="510435"/>
                </a:cubicBezTo>
                <a:cubicBezTo>
                  <a:pt x="533598" y="152646"/>
                  <a:pt x="801051" y="0"/>
                  <a:pt x="1178694" y="0"/>
                </a:cubicBezTo>
                <a:close/>
              </a:path>
            </a:pathLst>
          </a:cu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104" r="19085" b="3"/>
          <a:stretch/>
        </p:blipFill>
        <p:spPr bwMode="auto">
          <a:xfrm>
            <a:off x="6243077" y="3675142"/>
            <a:ext cx="2438717" cy="2265923"/>
          </a:xfrm>
          <a:custGeom>
            <a:avLst/>
            <a:gdLst/>
            <a:ahLst/>
            <a:cxnLst/>
            <a:rect l="l" t="t" r="r" b="b"/>
            <a:pathLst>
              <a:path w="2442835" h="2236365">
                <a:moveTo>
                  <a:pt x="1044862" y="0"/>
                </a:moveTo>
                <a:cubicBezTo>
                  <a:pt x="1215179" y="0"/>
                  <a:pt x="1387802" y="32328"/>
                  <a:pt x="1557753" y="96112"/>
                </a:cubicBezTo>
                <a:cubicBezTo>
                  <a:pt x="1723247" y="158111"/>
                  <a:pt x="1880773" y="249422"/>
                  <a:pt x="2013399" y="360139"/>
                </a:cubicBezTo>
                <a:cubicBezTo>
                  <a:pt x="2148332" y="472747"/>
                  <a:pt x="2254380" y="600878"/>
                  <a:pt x="2328556" y="740859"/>
                </a:cubicBezTo>
                <a:cubicBezTo>
                  <a:pt x="2404358" y="883954"/>
                  <a:pt x="2442835" y="1033026"/>
                  <a:pt x="2442835" y="1183934"/>
                </a:cubicBezTo>
                <a:cubicBezTo>
                  <a:pt x="2442835" y="1335916"/>
                  <a:pt x="2381449" y="1424674"/>
                  <a:pt x="2253698" y="1595346"/>
                </a:cubicBezTo>
                <a:cubicBezTo>
                  <a:pt x="2222875" y="1636509"/>
                  <a:pt x="2191002" y="1679100"/>
                  <a:pt x="2158397" y="1725930"/>
                </a:cubicBezTo>
                <a:cubicBezTo>
                  <a:pt x="1909237" y="2083719"/>
                  <a:pt x="1641784" y="2236365"/>
                  <a:pt x="1264141" y="2236365"/>
                </a:cubicBezTo>
                <a:cubicBezTo>
                  <a:pt x="1016293" y="2236365"/>
                  <a:pt x="834443" y="2112012"/>
                  <a:pt x="585284" y="1922342"/>
                </a:cubicBezTo>
                <a:cubicBezTo>
                  <a:pt x="557449" y="1901149"/>
                  <a:pt x="529613" y="1880210"/>
                  <a:pt x="502667" y="1859987"/>
                </a:cubicBezTo>
                <a:cubicBezTo>
                  <a:pt x="356623" y="1750240"/>
                  <a:pt x="218702" y="1646569"/>
                  <a:pt x="126912" y="1534012"/>
                </a:cubicBezTo>
                <a:cubicBezTo>
                  <a:pt x="39159" y="1426410"/>
                  <a:pt x="0" y="1318451"/>
                  <a:pt x="0" y="1183934"/>
                </a:cubicBezTo>
                <a:cubicBezTo>
                  <a:pt x="0" y="846776"/>
                  <a:pt x="101173" y="543630"/>
                  <a:pt x="284911" y="330315"/>
                </a:cubicBezTo>
                <a:cubicBezTo>
                  <a:pt x="374812" y="225981"/>
                  <a:pt x="482643" y="144883"/>
                  <a:pt x="605414" y="89320"/>
                </a:cubicBezTo>
                <a:cubicBezTo>
                  <a:pt x="736415" y="30080"/>
                  <a:pt x="884243" y="0"/>
                  <a:pt x="104486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1639</Words>
  <Application>Microsoft Office PowerPoint</Application>
  <PresentationFormat>Widescreen</PresentationFormat>
  <Paragraphs>132</Paragraphs>
  <Slides>21</Slides>
  <Notes>10</Notes>
  <HiddenSlides>0</HiddenSlides>
  <MMClips>1</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21</vt:i4>
      </vt:variant>
    </vt:vector>
  </HeadingPairs>
  <TitlesOfParts>
    <vt:vector size="31" baseType="lpstr">
      <vt:lpstr>Meiryo</vt:lpstr>
      <vt:lpstr>Abadi</vt:lpstr>
      <vt:lpstr>Arial</vt:lpstr>
      <vt:lpstr>Calibri</vt:lpstr>
      <vt:lpstr>Calibri Light</vt:lpstr>
      <vt:lpstr>Trebuchet MS</vt:lpstr>
      <vt:lpstr>Wingdings</vt:lpstr>
      <vt:lpstr>Office Theme</vt:lpstr>
      <vt:lpstr>1_Office Theme</vt:lpstr>
      <vt:lpstr>IHM PPT Template_</vt:lpstr>
      <vt:lpstr>PowerPoint Presentation</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Recap</vt:lpstr>
      <vt:lpstr>Aims for today</vt:lpstr>
      <vt:lpstr>Assessment 1 recap Due: 23rd October An individual essay discussing your Business model Canvas and entrepreneurial reflection 2000 words -/+ 10%  Part 1 1500 Word Essay  You will discuss and justify a hospitality business concept of your own creation using the Business Model Canvass (BMC) you will outline the concept with the BMC sections discussed in class and provide justifications for your decisions by providing contemporary examples and sources which inform your business concept decisions. (You must include a completed business model canvas template as part of the submission.)  An introduction to your hospitality venture. The choices you have made in regards to each of the sections of the BMC The driving factors that informed your decisions and critically evaluate the factors that you believe will contribute to the success of the concept and provide justifications for your decisions by providing contemporary examples and sources which inform your business concept decisions   Part 2 500 Word reflective essay (to be included in your essay document) Using the Gibbs reflective model you will reflect upon your in class personal entrepreneurial trait results from the entrepreneurial traits/team roles and leadership questionnaires, critically evaluate your entrepreneurial motivations and characteristics using appropriate academic models and frameworks.   A  reflection of your personal entrepreneurial characteristics and motivations supported by  entrepreneurial theories and models that align to your results and your entrepreneurial development.  .   </vt:lpstr>
      <vt:lpstr>The Business Model Canvas (BMC)</vt:lpstr>
      <vt:lpstr>Costs structure and business model canvas</vt:lpstr>
      <vt:lpstr>Two broad choices of business model cost structures</vt:lpstr>
      <vt:lpstr>PowerPoint Presentation</vt:lpstr>
      <vt:lpstr>PowerPoint Presentation</vt:lpstr>
      <vt:lpstr>Who will pay?</vt:lpstr>
      <vt:lpstr>BMC complete! now we have an idea of what your business looks like..</vt:lpstr>
      <vt:lpstr>  We are going to take a 15 min break…  When we return we will recap reflective writing for assessment part 2.  See you soon!</vt:lpstr>
      <vt:lpstr>PowerPoint Presentation</vt:lpstr>
      <vt:lpstr>Gibbs’ Reflective Cycle</vt:lpstr>
      <vt:lpstr>Gibbs’ Reflective Cycle example skip to 2 min 10 sec</vt:lpstr>
      <vt:lpstr>Any questions?</vt:lpstr>
      <vt:lpstr>Assessment workshop</vt:lpstr>
      <vt:lpstr>Next Week!</vt:lpstr>
      <vt:lpstr>I look forward to seeing you next week.  If you have any questions in the meantime, please send an email from your student account  C.wilkin@UWTSD.AC.UK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1</cp:revision>
  <dcterms:created xsi:type="dcterms:W3CDTF">2023-10-04T07:17:42Z</dcterms:created>
  <dcterms:modified xsi:type="dcterms:W3CDTF">2023-10-05T18:48:35Z</dcterms:modified>
</cp:coreProperties>
</file>