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03" r:id="rId1"/>
  </p:sldMasterIdLst>
  <p:notesMasterIdLst>
    <p:notesMasterId r:id="rId21"/>
  </p:notesMasterIdLst>
  <p:handoutMasterIdLst>
    <p:handoutMasterId r:id="rId22"/>
  </p:handoutMasterIdLst>
  <p:sldIdLst>
    <p:sldId id="382" r:id="rId2"/>
    <p:sldId id="274" r:id="rId3"/>
    <p:sldId id="387" r:id="rId4"/>
    <p:sldId id="388" r:id="rId5"/>
    <p:sldId id="389" r:id="rId6"/>
    <p:sldId id="390" r:id="rId7"/>
    <p:sldId id="391" r:id="rId8"/>
    <p:sldId id="392" r:id="rId9"/>
    <p:sldId id="393" r:id="rId10"/>
    <p:sldId id="394" r:id="rId11"/>
    <p:sldId id="395" r:id="rId12"/>
    <p:sldId id="396" r:id="rId13"/>
    <p:sldId id="397" r:id="rId14"/>
    <p:sldId id="398" r:id="rId15"/>
    <p:sldId id="399" r:id="rId16"/>
    <p:sldId id="400" r:id="rId17"/>
    <p:sldId id="401" r:id="rId18"/>
    <p:sldId id="402" r:id="rId19"/>
    <p:sldId id="403" r:id="rId20"/>
  </p:sldIdLst>
  <p:sldSz cx="9906000" cy="6858000" type="A4"/>
  <p:notesSz cx="9747250" cy="6851650"/>
  <p:defaultTextStyle>
    <a:defPPr>
      <a:defRPr lang="en-US"/>
    </a:defPPr>
    <a:lvl1pPr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1pPr>
    <a:lvl2pPr marL="4572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2pPr>
    <a:lvl3pPr marL="9144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3pPr>
    <a:lvl4pPr marL="13716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4pPr>
    <a:lvl5pPr marL="1828800" algn="l" rtl="0" eaLnBrk="0" fontAlgn="base" hangingPunct="0">
      <a:lnSpc>
        <a:spcPct val="90000"/>
      </a:lnSpc>
      <a:spcBef>
        <a:spcPct val="30000"/>
      </a:spcBef>
      <a:spcAft>
        <a:spcPct val="0"/>
      </a:spcAft>
      <a:buClr>
        <a:schemeClr val="tx1"/>
      </a:buClr>
      <a:buSzPct val="75000"/>
      <a:buFont typeface="ZapfDingbats" pitchFamily="82" charset="2"/>
      <a:buChar char="l"/>
      <a:defRPr sz="2400" b="1" kern="1200">
        <a:solidFill>
          <a:schemeClr val="tx1"/>
        </a:solidFill>
        <a:latin typeface="Arial" panose="020B0604020202020204" pitchFamily="34" charset="0"/>
        <a:ea typeface="+mn-ea"/>
        <a:cs typeface="+mn-cs"/>
      </a:defRPr>
    </a:lvl5pPr>
    <a:lvl6pPr marL="2286000" algn="l" defTabSz="914400" rtl="0" eaLnBrk="1" latinLnBrk="0" hangingPunct="1">
      <a:defRPr sz="2400" b="1" kern="1200">
        <a:solidFill>
          <a:schemeClr val="tx1"/>
        </a:solidFill>
        <a:latin typeface="Arial" panose="020B0604020202020204" pitchFamily="34" charset="0"/>
        <a:ea typeface="+mn-ea"/>
        <a:cs typeface="+mn-cs"/>
      </a:defRPr>
    </a:lvl6pPr>
    <a:lvl7pPr marL="2743200" algn="l" defTabSz="914400" rtl="0" eaLnBrk="1" latinLnBrk="0" hangingPunct="1">
      <a:defRPr sz="2400" b="1" kern="1200">
        <a:solidFill>
          <a:schemeClr val="tx1"/>
        </a:solidFill>
        <a:latin typeface="Arial" panose="020B0604020202020204" pitchFamily="34" charset="0"/>
        <a:ea typeface="+mn-ea"/>
        <a:cs typeface="+mn-cs"/>
      </a:defRPr>
    </a:lvl7pPr>
    <a:lvl8pPr marL="3200400" algn="l" defTabSz="914400" rtl="0" eaLnBrk="1" latinLnBrk="0" hangingPunct="1">
      <a:defRPr sz="2400" b="1" kern="1200">
        <a:solidFill>
          <a:schemeClr val="tx1"/>
        </a:solidFill>
        <a:latin typeface="Arial" panose="020B0604020202020204" pitchFamily="34" charset="0"/>
        <a:ea typeface="+mn-ea"/>
        <a:cs typeface="+mn-cs"/>
      </a:defRPr>
    </a:lvl8pPr>
    <a:lvl9pPr marL="3657600" algn="l" defTabSz="914400" rtl="0" eaLnBrk="1" latinLnBrk="0" hangingPunct="1">
      <a:defRPr sz="24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sldGuideLst>
    </p:ext>
    <p:ext uri="{2D200454-40CA-4A62-9FC3-DE9A4176ACB9}">
      <p15:notesGuideLst xmlns:p15="http://schemas.microsoft.com/office/powerpoint/2012/main">
        <p15:guide id="1" orient="horz" pos="2158">
          <p15:clr>
            <a:srgbClr val="A4A3A4"/>
          </p15:clr>
        </p15:guide>
        <p15:guide id="2" pos="307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54" autoAdjust="0"/>
    <p:restoredTop sz="90929"/>
  </p:normalViewPr>
  <p:slideViewPr>
    <p:cSldViewPr>
      <p:cViewPr varScale="1">
        <p:scale>
          <a:sx n="70" d="100"/>
          <a:sy n="70" d="100"/>
        </p:scale>
        <p:origin x="816" y="54"/>
      </p:cViewPr>
      <p:guideLst>
        <p:guide orient="horz" pos="2160"/>
        <p:guide pos="312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73" d="100"/>
          <a:sy n="73" d="100"/>
        </p:scale>
        <p:origin x="-834" y="-78"/>
      </p:cViewPr>
      <p:guideLst>
        <p:guide orient="horz" pos="2158"/>
        <p:guide pos="307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62" name="Rectangle 2">
            <a:extLst>
              <a:ext uri="{FF2B5EF4-FFF2-40B4-BE49-F238E27FC236}">
                <a16:creationId xmlns:a16="http://schemas.microsoft.com/office/drawing/2014/main" id="{3FE0FDD3-2AFB-41A9-A3C0-82A3280D983D}"/>
              </a:ext>
            </a:extLst>
          </p:cNvPr>
          <p:cNvSpPr>
            <a:spLocks noGrp="1" noChangeArrowheads="1"/>
          </p:cNvSpPr>
          <p:nvPr>
            <p:ph type="hdr" sz="quarter"/>
          </p:nvPr>
        </p:nvSpPr>
        <p:spPr bwMode="auto">
          <a:xfrm>
            <a:off x="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endParaRPr lang="en-GB" altLang="en-US"/>
          </a:p>
        </p:txBody>
      </p:sp>
      <p:sp>
        <p:nvSpPr>
          <p:cNvPr id="194563" name="Rectangle 3">
            <a:extLst>
              <a:ext uri="{FF2B5EF4-FFF2-40B4-BE49-F238E27FC236}">
                <a16:creationId xmlns:a16="http://schemas.microsoft.com/office/drawing/2014/main" id="{E1D06F4A-16AA-4CD6-AAE4-756F9D8F1304}"/>
              </a:ext>
            </a:extLst>
          </p:cNvPr>
          <p:cNvSpPr>
            <a:spLocks noGrp="1" noChangeArrowheads="1"/>
          </p:cNvSpPr>
          <p:nvPr>
            <p:ph type="dt" sz="quarter" idx="1"/>
          </p:nvPr>
        </p:nvSpPr>
        <p:spPr bwMode="auto">
          <a:xfrm>
            <a:off x="552450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ClrTx/>
              <a:buSzTx/>
              <a:buFontTx/>
              <a:buNone/>
              <a:defRPr sz="1200">
                <a:solidFill>
                  <a:schemeClr val="tx2"/>
                </a:solidFill>
                <a:latin typeface="Arial" charset="0"/>
              </a:defRPr>
            </a:lvl1pPr>
          </a:lstStyle>
          <a:p>
            <a:pPr>
              <a:defRPr/>
            </a:pPr>
            <a:endParaRPr lang="en-GB" altLang="en-US"/>
          </a:p>
        </p:txBody>
      </p:sp>
      <p:sp>
        <p:nvSpPr>
          <p:cNvPr id="194564" name="Rectangle 4">
            <a:extLst>
              <a:ext uri="{FF2B5EF4-FFF2-40B4-BE49-F238E27FC236}">
                <a16:creationId xmlns:a16="http://schemas.microsoft.com/office/drawing/2014/main" id="{1B00151C-D691-46F1-89EB-8A51F8C6CFD0}"/>
              </a:ext>
            </a:extLst>
          </p:cNvPr>
          <p:cNvSpPr>
            <a:spLocks noGrp="1" noChangeArrowheads="1"/>
          </p:cNvSpPr>
          <p:nvPr>
            <p:ph type="ftr" sz="quarter" idx="2"/>
          </p:nvPr>
        </p:nvSpPr>
        <p:spPr bwMode="auto">
          <a:xfrm>
            <a:off x="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r>
              <a:rPr lang="en-GB" altLang="en-US"/>
              <a:t>VHDL Lecture 2</a:t>
            </a:r>
          </a:p>
        </p:txBody>
      </p:sp>
      <p:sp>
        <p:nvSpPr>
          <p:cNvPr id="194565" name="Rectangle 5">
            <a:extLst>
              <a:ext uri="{FF2B5EF4-FFF2-40B4-BE49-F238E27FC236}">
                <a16:creationId xmlns:a16="http://schemas.microsoft.com/office/drawing/2014/main" id="{7D0D825E-3C71-4655-8562-5785805D5F63}"/>
              </a:ext>
            </a:extLst>
          </p:cNvPr>
          <p:cNvSpPr>
            <a:spLocks noGrp="1" noChangeArrowheads="1"/>
          </p:cNvSpPr>
          <p:nvPr>
            <p:ph type="sldNum" sz="quarter" idx="3"/>
          </p:nvPr>
        </p:nvSpPr>
        <p:spPr bwMode="auto">
          <a:xfrm>
            <a:off x="552450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spcBef>
                <a:spcPct val="0"/>
              </a:spcBef>
              <a:buClrTx/>
              <a:buSzTx/>
              <a:buFontTx/>
              <a:buNone/>
              <a:defRPr sz="1200">
                <a:solidFill>
                  <a:schemeClr val="tx2"/>
                </a:solidFill>
              </a:defRPr>
            </a:lvl1pPr>
          </a:lstStyle>
          <a:p>
            <a:fld id="{1854A86F-C873-4E87-A994-947A4976EC00}"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A6123219-D6C0-467A-BAA0-84AC9E34D176}"/>
              </a:ext>
            </a:extLst>
          </p:cNvPr>
          <p:cNvSpPr>
            <a:spLocks noGrp="1" noChangeArrowheads="1"/>
          </p:cNvSpPr>
          <p:nvPr>
            <p:ph type="hdr" sz="quarter"/>
          </p:nvPr>
        </p:nvSpPr>
        <p:spPr bwMode="auto">
          <a:xfrm>
            <a:off x="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endParaRPr lang="en-US" altLang="en-US"/>
          </a:p>
        </p:txBody>
      </p:sp>
      <p:sp>
        <p:nvSpPr>
          <p:cNvPr id="4099" name="Rectangle 3">
            <a:extLst>
              <a:ext uri="{FF2B5EF4-FFF2-40B4-BE49-F238E27FC236}">
                <a16:creationId xmlns:a16="http://schemas.microsoft.com/office/drawing/2014/main" id="{2B855902-5905-4ECB-93F8-A670B6AEDB14}"/>
              </a:ext>
            </a:extLst>
          </p:cNvPr>
          <p:cNvSpPr>
            <a:spLocks noGrp="1" noChangeArrowheads="1"/>
          </p:cNvSpPr>
          <p:nvPr>
            <p:ph type="dt" idx="1"/>
          </p:nvPr>
        </p:nvSpPr>
        <p:spPr bwMode="auto">
          <a:xfrm>
            <a:off x="5524500" y="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spcBef>
                <a:spcPct val="0"/>
              </a:spcBef>
              <a:buClrTx/>
              <a:buSzTx/>
              <a:buFontTx/>
              <a:buNone/>
              <a:defRPr sz="1200">
                <a:solidFill>
                  <a:schemeClr val="tx2"/>
                </a:solidFill>
                <a:latin typeface="Arial" charset="0"/>
              </a:defRPr>
            </a:lvl1pPr>
          </a:lstStyle>
          <a:p>
            <a:pPr>
              <a:defRPr/>
            </a:pPr>
            <a:endParaRPr lang="en-US" altLang="en-US"/>
          </a:p>
        </p:txBody>
      </p:sp>
      <p:sp>
        <p:nvSpPr>
          <p:cNvPr id="118788" name="Rectangle 4">
            <a:extLst>
              <a:ext uri="{FF2B5EF4-FFF2-40B4-BE49-F238E27FC236}">
                <a16:creationId xmlns:a16="http://schemas.microsoft.com/office/drawing/2014/main" id="{2F8F8976-D5DD-432C-9A7F-650A3D17F34E}"/>
              </a:ext>
            </a:extLst>
          </p:cNvPr>
          <p:cNvSpPr>
            <a:spLocks noGrp="1" noRot="1" noChangeAspect="1" noChangeArrowheads="1" noTextEdit="1"/>
          </p:cNvSpPr>
          <p:nvPr>
            <p:ph type="sldImg" idx="2"/>
          </p:nvPr>
        </p:nvSpPr>
        <p:spPr bwMode="auto">
          <a:xfrm>
            <a:off x="3019425" y="512763"/>
            <a:ext cx="3709988" cy="2570162"/>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4101" name="Rectangle 5">
            <a:extLst>
              <a:ext uri="{FF2B5EF4-FFF2-40B4-BE49-F238E27FC236}">
                <a16:creationId xmlns:a16="http://schemas.microsoft.com/office/drawing/2014/main" id="{84F00C5F-A7F6-4B90-B713-5E690B1CBD49}"/>
              </a:ext>
            </a:extLst>
          </p:cNvPr>
          <p:cNvSpPr>
            <a:spLocks noGrp="1" noChangeArrowheads="1"/>
          </p:cNvSpPr>
          <p:nvPr>
            <p:ph type="body" sz="quarter" idx="3"/>
          </p:nvPr>
        </p:nvSpPr>
        <p:spPr bwMode="auto">
          <a:xfrm>
            <a:off x="1298575" y="3254375"/>
            <a:ext cx="7150100" cy="3082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102" name="Rectangle 6">
            <a:extLst>
              <a:ext uri="{FF2B5EF4-FFF2-40B4-BE49-F238E27FC236}">
                <a16:creationId xmlns:a16="http://schemas.microsoft.com/office/drawing/2014/main" id="{30DD9DE6-6FA7-4A60-BA85-41A745996D8A}"/>
              </a:ext>
            </a:extLst>
          </p:cNvPr>
          <p:cNvSpPr>
            <a:spLocks noGrp="1" noChangeArrowheads="1"/>
          </p:cNvSpPr>
          <p:nvPr>
            <p:ph type="ftr" sz="quarter" idx="4"/>
          </p:nvPr>
        </p:nvSpPr>
        <p:spPr bwMode="auto">
          <a:xfrm>
            <a:off x="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spcBef>
                <a:spcPct val="0"/>
              </a:spcBef>
              <a:buClrTx/>
              <a:buSzTx/>
              <a:buFontTx/>
              <a:buNone/>
              <a:defRPr sz="1200">
                <a:solidFill>
                  <a:schemeClr val="tx2"/>
                </a:solidFill>
                <a:latin typeface="Arial" charset="0"/>
              </a:defRPr>
            </a:lvl1pPr>
          </a:lstStyle>
          <a:p>
            <a:pPr>
              <a:defRPr/>
            </a:pPr>
            <a:r>
              <a:rPr lang="en-US" altLang="en-US"/>
              <a:t>VHDL Lecture 2</a:t>
            </a:r>
          </a:p>
        </p:txBody>
      </p:sp>
      <p:sp>
        <p:nvSpPr>
          <p:cNvPr id="4103" name="Rectangle 7">
            <a:extLst>
              <a:ext uri="{FF2B5EF4-FFF2-40B4-BE49-F238E27FC236}">
                <a16:creationId xmlns:a16="http://schemas.microsoft.com/office/drawing/2014/main" id="{8AF963FF-CDED-40DC-A45D-1699FA534BE3}"/>
              </a:ext>
            </a:extLst>
          </p:cNvPr>
          <p:cNvSpPr>
            <a:spLocks noGrp="1" noChangeArrowheads="1"/>
          </p:cNvSpPr>
          <p:nvPr>
            <p:ph type="sldNum" sz="quarter" idx="5"/>
          </p:nvPr>
        </p:nvSpPr>
        <p:spPr bwMode="auto">
          <a:xfrm>
            <a:off x="5524500" y="6508750"/>
            <a:ext cx="4222750" cy="342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spcBef>
                <a:spcPct val="0"/>
              </a:spcBef>
              <a:buClrTx/>
              <a:buSzTx/>
              <a:buFontTx/>
              <a:buNone/>
              <a:defRPr sz="1200">
                <a:solidFill>
                  <a:schemeClr val="tx2"/>
                </a:solidFill>
              </a:defRPr>
            </a:lvl1pPr>
          </a:lstStyle>
          <a:p>
            <a:fld id="{9187FEAE-B920-4E6E-9E9B-94392EFB9D0B}" type="slidenum">
              <a:rPr lang="en-US" altLang="en-US"/>
              <a:pPr/>
              <a:t>‹#›</a:t>
            </a:fld>
            <a:endParaRPr lang="en-US" altLang="en-US"/>
          </a:p>
        </p:txBody>
      </p:sp>
    </p:spTree>
  </p:cSld>
  <p:clrMap bg1="lt1" tx1="dk1" bg2="lt2" tx2="dk2" accent1="accent1" accent2="accent2" accent3="accent3" accent4="accent4" accent5="accent5" accent6="accent6" hlink="hlink" folHlink="folHlink"/>
  <p:hf hdr="0" dt="0"/>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6">
            <a:extLst>
              <a:ext uri="{FF2B5EF4-FFF2-40B4-BE49-F238E27FC236}">
                <a16:creationId xmlns:a16="http://schemas.microsoft.com/office/drawing/2014/main" id="{41385875-70B5-437A-B1AE-2D1BDAF9B9FC}"/>
              </a:ext>
            </a:extLst>
          </p:cNvPr>
          <p:cNvSpPr>
            <a:spLocks noGrp="1" noChangeArrowheads="1"/>
          </p:cNvSpPr>
          <p:nvPr>
            <p:ph type="ftr" sz="quarter" idx="4"/>
          </p:nvPr>
        </p:nvSpPr>
        <p:spPr>
          <a:noFill/>
        </p:spPr>
        <p:txBody>
          <a:bodyPr/>
          <a:lstStyle>
            <a:lvl1pPr defTabSz="933450">
              <a:defRPr sz="2400" b="1">
                <a:solidFill>
                  <a:schemeClr val="tx1"/>
                </a:solidFill>
                <a:latin typeface="Arial" panose="020B0604020202020204" pitchFamily="34" charset="0"/>
              </a:defRPr>
            </a:lvl1pPr>
            <a:lvl2pPr marL="742950" indent="-285750" defTabSz="933450">
              <a:defRPr sz="2400" b="1">
                <a:solidFill>
                  <a:schemeClr val="tx1"/>
                </a:solidFill>
                <a:latin typeface="Arial" panose="020B0604020202020204" pitchFamily="34" charset="0"/>
              </a:defRPr>
            </a:lvl2pPr>
            <a:lvl3pPr marL="1143000" indent="-228600" defTabSz="933450">
              <a:defRPr sz="2400" b="1">
                <a:solidFill>
                  <a:schemeClr val="tx1"/>
                </a:solidFill>
                <a:latin typeface="Arial" panose="020B0604020202020204" pitchFamily="34" charset="0"/>
              </a:defRPr>
            </a:lvl3pPr>
            <a:lvl4pPr marL="1600200" indent="-228600" defTabSz="933450">
              <a:defRPr sz="2400" b="1">
                <a:solidFill>
                  <a:schemeClr val="tx1"/>
                </a:solidFill>
                <a:latin typeface="Arial" panose="020B0604020202020204" pitchFamily="34" charset="0"/>
              </a:defRPr>
            </a:lvl4pPr>
            <a:lvl5pPr marL="2057400" indent="-228600" defTabSz="933450">
              <a:defRPr sz="2400" b="1">
                <a:solidFill>
                  <a:schemeClr val="tx1"/>
                </a:solidFill>
                <a:latin typeface="Arial" panose="020B0604020202020204" pitchFamily="34" charset="0"/>
              </a:defRPr>
            </a:lvl5pPr>
            <a:lvl6pPr marL="25146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800" i="1">
                <a:latin typeface="Times New Roman" panose="02020603050405020304" pitchFamily="18" charset="0"/>
              </a:rPr>
              <a:t>VHDL Lecture 1</a:t>
            </a:r>
          </a:p>
        </p:txBody>
      </p:sp>
      <p:sp>
        <p:nvSpPr>
          <p:cNvPr id="119811" name="Rectangle 7">
            <a:extLst>
              <a:ext uri="{FF2B5EF4-FFF2-40B4-BE49-F238E27FC236}">
                <a16:creationId xmlns:a16="http://schemas.microsoft.com/office/drawing/2014/main" id="{14B03113-88AE-481B-ABD5-8037643BF18A}"/>
              </a:ext>
            </a:extLst>
          </p:cNvPr>
          <p:cNvSpPr>
            <a:spLocks noGrp="1" noChangeArrowheads="1"/>
          </p:cNvSpPr>
          <p:nvPr>
            <p:ph type="sldNum" sz="quarter" idx="5"/>
          </p:nvPr>
        </p:nvSpPr>
        <p:spPr>
          <a:noFill/>
        </p:spPr>
        <p:txBody>
          <a:bodyPr/>
          <a:lstStyle>
            <a:lvl1pPr defTabSz="933450">
              <a:defRPr sz="2400" b="1">
                <a:solidFill>
                  <a:schemeClr val="tx1"/>
                </a:solidFill>
                <a:latin typeface="Arial" panose="020B0604020202020204" pitchFamily="34" charset="0"/>
              </a:defRPr>
            </a:lvl1pPr>
            <a:lvl2pPr marL="742950" indent="-285750" defTabSz="933450">
              <a:defRPr sz="2400" b="1">
                <a:solidFill>
                  <a:schemeClr val="tx1"/>
                </a:solidFill>
                <a:latin typeface="Arial" panose="020B0604020202020204" pitchFamily="34" charset="0"/>
              </a:defRPr>
            </a:lvl2pPr>
            <a:lvl3pPr marL="1143000" indent="-228600" defTabSz="933450">
              <a:defRPr sz="2400" b="1">
                <a:solidFill>
                  <a:schemeClr val="tx1"/>
                </a:solidFill>
                <a:latin typeface="Arial" panose="020B0604020202020204" pitchFamily="34" charset="0"/>
              </a:defRPr>
            </a:lvl3pPr>
            <a:lvl4pPr marL="1600200" indent="-228600" defTabSz="933450">
              <a:defRPr sz="2400" b="1">
                <a:solidFill>
                  <a:schemeClr val="tx1"/>
                </a:solidFill>
                <a:latin typeface="Arial" panose="020B0604020202020204" pitchFamily="34" charset="0"/>
              </a:defRPr>
            </a:lvl4pPr>
            <a:lvl5pPr marL="2057400" indent="-228600" defTabSz="933450">
              <a:defRPr sz="2400" b="1">
                <a:solidFill>
                  <a:schemeClr val="tx1"/>
                </a:solidFill>
                <a:latin typeface="Arial" panose="020B0604020202020204" pitchFamily="34" charset="0"/>
              </a:defRPr>
            </a:lvl5pPr>
            <a:lvl6pPr marL="25146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defTabSz="93345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4D1B98C9-9BB7-42F6-8CD6-97C8FAA891B5}" type="slidenum">
              <a:rPr lang="en-US" altLang="en-US" sz="1800" i="1">
                <a:latin typeface="Times New Roman" panose="02020603050405020304" pitchFamily="18" charset="0"/>
              </a:rPr>
              <a:pPr/>
              <a:t>1</a:t>
            </a:fld>
            <a:endParaRPr lang="en-US" altLang="en-US" sz="1800" i="1">
              <a:latin typeface="Times New Roman" panose="02020603050405020304" pitchFamily="18" charset="0"/>
            </a:endParaRPr>
          </a:p>
        </p:txBody>
      </p:sp>
      <p:sp>
        <p:nvSpPr>
          <p:cNvPr id="119812" name="Rectangle 2">
            <a:extLst>
              <a:ext uri="{FF2B5EF4-FFF2-40B4-BE49-F238E27FC236}">
                <a16:creationId xmlns:a16="http://schemas.microsoft.com/office/drawing/2014/main" id="{E6048832-FC15-4BBF-99E9-02B9D6017E09}"/>
              </a:ext>
            </a:extLst>
          </p:cNvPr>
          <p:cNvSpPr>
            <a:spLocks noGrp="1" noRot="1" noChangeAspect="1" noChangeArrowheads="1" noTextEdit="1"/>
          </p:cNvSpPr>
          <p:nvPr>
            <p:ph type="sldImg"/>
          </p:nvPr>
        </p:nvSpPr>
        <p:spPr>
          <a:ln/>
        </p:spPr>
      </p:sp>
      <p:sp>
        <p:nvSpPr>
          <p:cNvPr id="119813" name="Rectangle 3">
            <a:extLst>
              <a:ext uri="{FF2B5EF4-FFF2-40B4-BE49-F238E27FC236}">
                <a16:creationId xmlns:a16="http://schemas.microsoft.com/office/drawing/2014/main" id="{007C903C-DCD0-47DF-95E1-7DDDD538C932}"/>
              </a:ext>
            </a:extLst>
          </p:cNvPr>
          <p:cNvSpPr>
            <a:spLocks noGrp="1" noChangeArrowheads="1"/>
          </p:cNvSpPr>
          <p:nvPr>
            <p:ph type="body" idx="1"/>
          </p:nvPr>
        </p:nvSpPr>
        <p:spPr>
          <a:noFill/>
        </p:spPr>
        <p:txBody>
          <a:bodyPr/>
          <a:lstStyle/>
          <a:p>
            <a:endParaRPr lang="en-AU"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2</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3</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720437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4</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287966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5</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8918148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6</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779009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7</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9998379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8</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97440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9</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5673700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10</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589156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11</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4288308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12</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1743356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13</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893866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14</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2983360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15</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4382342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16</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8791124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17</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049590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18</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36291578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6">
            <a:extLst>
              <a:ext uri="{FF2B5EF4-FFF2-40B4-BE49-F238E27FC236}">
                <a16:creationId xmlns:a16="http://schemas.microsoft.com/office/drawing/2014/main" id="{717B07F3-4977-40C0-BFF1-8746B2976309}"/>
              </a:ext>
            </a:extLst>
          </p:cNvPr>
          <p:cNvSpPr>
            <a:spLocks noGrp="1" noChangeArrowheads="1"/>
          </p:cNvSpPr>
          <p:nvPr>
            <p:ph type="ftr" sz="quarter" idx="4"/>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200">
                <a:solidFill>
                  <a:schemeClr val="tx2"/>
                </a:solidFill>
              </a:rPr>
              <a:t>VHDL Lecture 2</a:t>
            </a:r>
          </a:p>
        </p:txBody>
      </p:sp>
      <p:sp>
        <p:nvSpPr>
          <p:cNvPr id="120835" name="Rectangle 7">
            <a:extLst>
              <a:ext uri="{FF2B5EF4-FFF2-40B4-BE49-F238E27FC236}">
                <a16:creationId xmlns:a16="http://schemas.microsoft.com/office/drawing/2014/main" id="{62A87473-DD1D-4169-A0A6-5CD9B439F811}"/>
              </a:ext>
            </a:extLst>
          </p:cNvPr>
          <p:cNvSpPr>
            <a:spLocks noGrp="1" noChangeArrowheads="1"/>
          </p:cNvSpPr>
          <p:nvPr>
            <p:ph type="sldNum" sz="quarter" idx="5"/>
          </p:nvPr>
        </p:nvSpPr>
        <p:spPr>
          <a:noFill/>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B0D217B-6763-494A-A93A-13F7CFF1EB3A}" type="slidenum">
              <a:rPr lang="en-US" altLang="en-US" sz="1200">
                <a:solidFill>
                  <a:schemeClr val="tx2"/>
                </a:solidFill>
              </a:rPr>
              <a:pPr/>
              <a:t>19</a:t>
            </a:fld>
            <a:endParaRPr lang="en-US" altLang="en-US" sz="1200">
              <a:solidFill>
                <a:schemeClr val="tx2"/>
              </a:solidFill>
            </a:endParaRPr>
          </a:p>
        </p:txBody>
      </p:sp>
      <p:sp>
        <p:nvSpPr>
          <p:cNvPr id="120836" name="Rectangle 3">
            <a:extLst>
              <a:ext uri="{FF2B5EF4-FFF2-40B4-BE49-F238E27FC236}">
                <a16:creationId xmlns:a16="http://schemas.microsoft.com/office/drawing/2014/main" id="{7B69FC92-705E-4625-A487-77FA22F401FA}"/>
              </a:ext>
            </a:extLst>
          </p:cNvPr>
          <p:cNvSpPr>
            <a:spLocks noGrp="1" noChangeArrowheads="1"/>
          </p:cNvSpPr>
          <p:nvPr>
            <p:ph type="body" idx="1"/>
          </p:nvPr>
        </p:nvSpPr>
        <p:spPr>
          <a:noFill/>
        </p:spPr>
        <p:txBody>
          <a:bodyPr/>
          <a:lstStyle/>
          <a:p>
            <a:endParaRPr lang="en-GB" altLang="en-US"/>
          </a:p>
        </p:txBody>
      </p:sp>
      <p:pic>
        <p:nvPicPr>
          <p:cNvPr id="120837" name="Picture 4">
            <a:extLst>
              <a:ext uri="{FF2B5EF4-FFF2-40B4-BE49-F238E27FC236}">
                <a16:creationId xmlns:a16="http://schemas.microsoft.com/office/drawing/2014/main" id="{54B0825F-CC5D-44DD-A924-2AB023D72544}"/>
              </a:ext>
            </a:extLst>
          </p:cNvPr>
          <p:cNvPicPr>
            <a:picLocks noGrp="1" noChangeAspect="1" noChangeArrowheads="1"/>
          </p:cNvPicPr>
          <p:nvPr>
            <p:ph type="sldImg"/>
          </p:nvPr>
        </p:nvPicPr>
        <p:blipFill>
          <a:blip r:embed="rId3">
            <a:extLst>
              <a:ext uri="{28A0092B-C50C-407E-A947-70E740481C1C}">
                <a14:useLocalDpi xmlns:a14="http://schemas.microsoft.com/office/drawing/2010/main" val="0"/>
              </a:ext>
            </a:extLst>
          </a:blip>
          <a:srcRect/>
          <a:stretch>
            <a:fillRect/>
          </a:stretch>
        </p:blipFill>
        <p:spPr>
          <a:xfrm>
            <a:off x="3025775" y="508000"/>
            <a:ext cx="3695700" cy="2559050"/>
          </a:xfrm>
          <a:noFill/>
          <a:ln w="12700">
            <a:solidFill>
              <a:schemeClr val="tx1"/>
            </a:solidFill>
          </a:ln>
        </p:spPr>
      </p:pic>
    </p:spTree>
    <p:extLst>
      <p:ext uri="{BB962C8B-B14F-4D97-AF65-F5344CB8AC3E}">
        <p14:creationId xmlns:p14="http://schemas.microsoft.com/office/powerpoint/2010/main" val="25400509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Master" Target="../slideMasters/slideMaster1.xml"/><Relationship Id="rId1" Type="http://schemas.openxmlformats.org/officeDocument/2006/relationships/themeOverride" Target="../theme/themeOverride4.xml"/><Relationship Id="rId4"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6FE913F-D341-4010-9856-B43E879E5150}"/>
              </a:ext>
            </a:extLst>
          </p:cNvPr>
          <p:cNvSpPr/>
          <p:nvPr/>
        </p:nvSpPr>
        <p:spPr>
          <a:xfrm>
            <a:off x="0" y="4664075"/>
            <a:ext cx="9913938"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8">
            <a:extLst>
              <a:ext uri="{FF2B5EF4-FFF2-40B4-BE49-F238E27FC236}">
                <a16:creationId xmlns:a16="http://schemas.microsoft.com/office/drawing/2014/main" id="{F9FBB883-10B2-469E-B69C-156DDB85A585}"/>
              </a:ext>
            </a:extLst>
          </p:cNvPr>
          <p:cNvGrpSpPr>
            <a:grpSpLocks/>
          </p:cNvGrpSpPr>
          <p:nvPr/>
        </p:nvGrpSpPr>
        <p:grpSpPr bwMode="auto">
          <a:xfrm>
            <a:off x="-4763" y="4953000"/>
            <a:ext cx="9910763" cy="1911350"/>
            <a:chOff x="-3765" y="4832896"/>
            <a:chExt cx="9147765" cy="2032192"/>
          </a:xfrm>
        </p:grpSpPr>
        <p:sp>
          <p:nvSpPr>
            <p:cNvPr id="6" name="Freeform 15">
              <a:extLst>
                <a:ext uri="{FF2B5EF4-FFF2-40B4-BE49-F238E27FC236}">
                  <a16:creationId xmlns:a16="http://schemas.microsoft.com/office/drawing/2014/main" id="{F44444CA-536C-402C-A76F-FD0C468C6B8B}"/>
                </a:ext>
              </a:extLst>
            </p:cNvPr>
            <p:cNvSpPr>
              <a:spLocks/>
            </p:cNvSpPr>
            <p:nvPr/>
          </p:nvSpPr>
          <p:spPr bwMode="auto">
            <a:xfrm>
              <a:off x="1687173" y="4832896"/>
              <a:ext cx="7456827"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latin typeface="Arial" charset="0"/>
              </a:endParaRPr>
            </a:p>
          </p:txBody>
        </p:sp>
        <p:sp>
          <p:nvSpPr>
            <p:cNvPr id="7" name="Freeform 20">
              <a:extLst>
                <a:ext uri="{FF2B5EF4-FFF2-40B4-BE49-F238E27FC236}">
                  <a16:creationId xmlns:a16="http://schemas.microsoft.com/office/drawing/2014/main" id="{3B36E996-21D6-4C84-B528-C37670EA5404}"/>
                </a:ext>
              </a:extLst>
            </p:cNvPr>
            <p:cNvSpPr>
              <a:spLocks/>
            </p:cNvSpPr>
            <p:nvPr/>
          </p:nvSpPr>
          <p:spPr bwMode="auto">
            <a:xfrm>
              <a:off x="35443" y="5135526"/>
              <a:ext cx="9108557" cy="838200"/>
            </a:xfrm>
            <a:custGeom>
              <a:avLst/>
              <a:gdLst>
                <a:gd name="T0" fmla="*/ 0 w 5760"/>
                <a:gd name="T1" fmla="*/ 0 h 528"/>
                <a:gd name="T2" fmla="*/ 9108557 w 5760"/>
                <a:gd name="T3" fmla="*/ 0 h 528"/>
                <a:gd name="T4" fmla="*/ 9108557 w 5760"/>
                <a:gd name="T5" fmla="*/ 838200 h 528"/>
                <a:gd name="T6" fmla="*/ 75905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8">
              <a:extLst>
                <a:ext uri="{FF2B5EF4-FFF2-40B4-BE49-F238E27FC236}">
                  <a16:creationId xmlns:a16="http://schemas.microsoft.com/office/drawing/2014/main" id="{FBE8B25B-4611-4E60-A559-069B3F014240}"/>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BFE8975-290F-42E9-B3FB-C77B3070E63D}"/>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9" name="Title 8"/>
          <p:cNvSpPr>
            <a:spLocks noGrp="1"/>
          </p:cNvSpPr>
          <p:nvPr>
            <p:ph type="ctrTitle"/>
          </p:nvPr>
        </p:nvSpPr>
        <p:spPr>
          <a:xfrm>
            <a:off x="742950" y="1752602"/>
            <a:ext cx="84201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p>
        </p:txBody>
      </p:sp>
      <p:sp>
        <p:nvSpPr>
          <p:cNvPr id="17" name="Subtitle 16"/>
          <p:cNvSpPr>
            <a:spLocks noGrp="1"/>
          </p:cNvSpPr>
          <p:nvPr>
            <p:ph type="subTitle" idx="1"/>
          </p:nvPr>
        </p:nvSpPr>
        <p:spPr>
          <a:xfrm>
            <a:off x="742950" y="3611607"/>
            <a:ext cx="84201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1" name="Date Placeholder 29">
            <a:extLst>
              <a:ext uri="{FF2B5EF4-FFF2-40B4-BE49-F238E27FC236}">
                <a16:creationId xmlns:a16="http://schemas.microsoft.com/office/drawing/2014/main" id="{3FAF96CE-ED41-4333-B26F-49EA04CA93A0}"/>
              </a:ext>
            </a:extLst>
          </p:cNvPr>
          <p:cNvSpPr>
            <a:spLocks noGrp="1"/>
          </p:cNvSpPr>
          <p:nvPr>
            <p:ph type="dt" sz="half" idx="10"/>
          </p:nvPr>
        </p:nvSpPr>
        <p:spPr/>
        <p:txBody>
          <a:bodyPr/>
          <a:lstStyle>
            <a:lvl1pPr>
              <a:defRPr>
                <a:solidFill>
                  <a:srgbClr val="FFFFFF"/>
                </a:solidFill>
              </a:defRPr>
            </a:lvl1pPr>
            <a:extLst/>
          </a:lstStyle>
          <a:p>
            <a:pPr>
              <a:defRPr/>
            </a:pPr>
            <a:endParaRPr lang="en-US" altLang="en-US"/>
          </a:p>
        </p:txBody>
      </p:sp>
      <p:sp>
        <p:nvSpPr>
          <p:cNvPr id="12" name="Footer Placeholder 18">
            <a:extLst>
              <a:ext uri="{FF2B5EF4-FFF2-40B4-BE49-F238E27FC236}">
                <a16:creationId xmlns:a16="http://schemas.microsoft.com/office/drawing/2014/main" id="{3A8AF613-CEFB-493C-BD81-3494819F8198}"/>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US" altLang="en-US"/>
              <a:t>VHDL Lecture 2</a:t>
            </a:r>
          </a:p>
        </p:txBody>
      </p:sp>
      <p:sp>
        <p:nvSpPr>
          <p:cNvPr id="13" name="Slide Number Placeholder 26">
            <a:extLst>
              <a:ext uri="{FF2B5EF4-FFF2-40B4-BE49-F238E27FC236}">
                <a16:creationId xmlns:a16="http://schemas.microsoft.com/office/drawing/2014/main" id="{E009951C-1709-4646-B8F0-66CC8E809C08}"/>
              </a:ext>
            </a:extLst>
          </p:cNvPr>
          <p:cNvSpPr>
            <a:spLocks noGrp="1"/>
          </p:cNvSpPr>
          <p:nvPr>
            <p:ph type="sldNum" sz="quarter" idx="12"/>
          </p:nvPr>
        </p:nvSpPr>
        <p:spPr/>
        <p:txBody>
          <a:bodyPr/>
          <a:lstStyle>
            <a:lvl1pPr>
              <a:defRPr>
                <a:solidFill>
                  <a:srgbClr val="FFFFFF"/>
                </a:solidFill>
              </a:defRPr>
            </a:lvl1pPr>
          </a:lstStyle>
          <a:p>
            <a:fld id="{18A0A317-CAC4-4EB8-B847-D7B92D13A49C}" type="slidenum">
              <a:rPr lang="en-US" altLang="en-US"/>
              <a:pPr/>
              <a:t>‹#›</a:t>
            </a:fld>
            <a:endParaRPr lang="en-US" altLang="en-US"/>
          </a:p>
        </p:txBody>
      </p:sp>
    </p:spTree>
    <p:extLst>
      <p:ext uri="{BB962C8B-B14F-4D97-AF65-F5344CB8AC3E}">
        <p14:creationId xmlns:p14="http://schemas.microsoft.com/office/powerpoint/2010/main" val="540140777"/>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itle 6"/>
          <p:cNvSpPr>
            <a:spLocks noGrp="1"/>
          </p:cNvSpPr>
          <p:nvPr>
            <p:ph type="title"/>
          </p:nvPr>
        </p:nvSpPr>
        <p:spPr/>
        <p:txBody>
          <a:bodyPr rtlCol="0"/>
          <a:lstStyle/>
          <a:p>
            <a:r>
              <a:rPr lang="en-US"/>
              <a:t>Click to edit Master title style</a:t>
            </a:r>
          </a:p>
        </p:txBody>
      </p:sp>
      <p:sp>
        <p:nvSpPr>
          <p:cNvPr id="4" name="Date Placeholder 9">
            <a:extLst>
              <a:ext uri="{FF2B5EF4-FFF2-40B4-BE49-F238E27FC236}">
                <a16:creationId xmlns:a16="http://schemas.microsoft.com/office/drawing/2014/main" id="{200F0BFF-2232-4507-9B1E-4016F1295104}"/>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006D563B-CFC7-4FAE-8BB9-3E165354F015}"/>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88A4D65F-6700-449B-BE28-F1651F059D84}"/>
              </a:ext>
            </a:extLst>
          </p:cNvPr>
          <p:cNvSpPr>
            <a:spLocks noGrp="1"/>
          </p:cNvSpPr>
          <p:nvPr>
            <p:ph type="sldNum" sz="quarter" idx="12"/>
          </p:nvPr>
        </p:nvSpPr>
        <p:spPr/>
        <p:txBody>
          <a:bodyPr/>
          <a:lstStyle>
            <a:lvl1pPr>
              <a:defRPr/>
            </a:lvl1pPr>
          </a:lstStyle>
          <a:p>
            <a:fld id="{FE60C3A9-5385-4160-8B59-59ECED489129}" type="slidenum">
              <a:rPr lang="en-US" altLang="en-US"/>
              <a:pPr/>
              <a:t>‹#›</a:t>
            </a:fld>
            <a:endParaRPr lang="en-US" altLang="en-US"/>
          </a:p>
        </p:txBody>
      </p:sp>
    </p:spTree>
    <p:extLst>
      <p:ext uri="{BB962C8B-B14F-4D97-AF65-F5344CB8AC3E}">
        <p14:creationId xmlns:p14="http://schemas.microsoft.com/office/powerpoint/2010/main" val="1496145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2C96B690-09B7-47F0-AD3C-73800EF8E300}"/>
              </a:ext>
            </a:extLst>
          </p:cNvPr>
          <p:cNvSpPr/>
          <p:nvPr/>
        </p:nvSpPr>
        <p:spPr>
          <a:xfrm>
            <a:off x="3940175" y="3005138"/>
            <a:ext cx="198438"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1">
            <a:extLst>
              <a:ext uri="{FF2B5EF4-FFF2-40B4-BE49-F238E27FC236}">
                <a16:creationId xmlns:a16="http://schemas.microsoft.com/office/drawing/2014/main" id="{51AE6A49-CB69-4711-92A5-6E8F1B4D3E66}"/>
              </a:ext>
            </a:extLst>
          </p:cNvPr>
          <p:cNvSpPr/>
          <p:nvPr/>
        </p:nvSpPr>
        <p:spPr>
          <a:xfrm>
            <a:off x="3738563" y="3005138"/>
            <a:ext cx="1968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82574" y="1059712"/>
            <a:ext cx="84201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4249606" y="2931712"/>
            <a:ext cx="4953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8DD821C8-DD05-4566-9A41-91D59BA38C96}"/>
              </a:ext>
            </a:extLst>
          </p:cNvPr>
          <p:cNvSpPr>
            <a:spLocks noGrp="1"/>
          </p:cNvSpPr>
          <p:nvPr>
            <p:ph type="dt" sz="half" idx="10"/>
          </p:nvPr>
        </p:nvSpPr>
        <p:spPr/>
        <p:txBody>
          <a:bodyPr/>
          <a:lstStyle>
            <a:lvl1pPr>
              <a:defRPr/>
            </a:lvl1pPr>
            <a:extLst/>
          </a:lstStyle>
          <a:p>
            <a:pPr>
              <a:defRPr/>
            </a:pPr>
            <a:endParaRPr lang="en-US" altLang="en-US"/>
          </a:p>
        </p:txBody>
      </p:sp>
      <p:sp>
        <p:nvSpPr>
          <p:cNvPr id="7" name="Footer Placeholder 4">
            <a:extLst>
              <a:ext uri="{FF2B5EF4-FFF2-40B4-BE49-F238E27FC236}">
                <a16:creationId xmlns:a16="http://schemas.microsoft.com/office/drawing/2014/main" id="{C24147E7-1DF4-4BF8-B9AC-E6733471C935}"/>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8" name="Slide Number Placeholder 5">
            <a:extLst>
              <a:ext uri="{FF2B5EF4-FFF2-40B4-BE49-F238E27FC236}">
                <a16:creationId xmlns:a16="http://schemas.microsoft.com/office/drawing/2014/main" id="{4FAEE704-5A26-4568-89C0-CECCC6B82127}"/>
              </a:ext>
            </a:extLst>
          </p:cNvPr>
          <p:cNvSpPr>
            <a:spLocks noGrp="1"/>
          </p:cNvSpPr>
          <p:nvPr>
            <p:ph type="sldNum" sz="quarter" idx="12"/>
          </p:nvPr>
        </p:nvSpPr>
        <p:spPr/>
        <p:txBody>
          <a:bodyPr/>
          <a:lstStyle>
            <a:lvl1pPr>
              <a:defRPr/>
            </a:lvl1pPr>
          </a:lstStyle>
          <a:p>
            <a:fld id="{9A16B7A2-F02C-4193-B46F-C2395E192301}" type="slidenum">
              <a:rPr lang="en-US" altLang="en-US"/>
              <a:pPr/>
              <a:t>‹#›</a:t>
            </a:fld>
            <a:endParaRPr lang="en-US" altLang="en-US"/>
          </a:p>
        </p:txBody>
      </p:sp>
    </p:spTree>
    <p:extLst>
      <p:ext uri="{BB962C8B-B14F-4D97-AF65-F5344CB8AC3E}">
        <p14:creationId xmlns:p14="http://schemas.microsoft.com/office/powerpoint/2010/main" val="8432184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95300" y="1481329"/>
            <a:ext cx="437515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35550" y="1481329"/>
            <a:ext cx="437515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D51A03AE-C23A-40BC-BA26-77925D91DF67}"/>
              </a:ext>
            </a:extLst>
          </p:cNvPr>
          <p:cNvSpPr>
            <a:spLocks noGrp="1"/>
          </p:cNvSpPr>
          <p:nvPr>
            <p:ph type="dt" sz="half" idx="10"/>
          </p:nvPr>
        </p:nvSpPr>
        <p:spPr/>
        <p:txBody>
          <a:bodyPr/>
          <a:lstStyle>
            <a:lvl1pPr>
              <a:defRPr/>
            </a:lvl1pPr>
            <a:extLst/>
          </a:lstStyle>
          <a:p>
            <a:pPr>
              <a:defRPr/>
            </a:pPr>
            <a:endParaRPr lang="en-US" altLang="en-US"/>
          </a:p>
        </p:txBody>
      </p:sp>
      <p:sp>
        <p:nvSpPr>
          <p:cNvPr id="6" name="Footer Placeholder 5">
            <a:extLst>
              <a:ext uri="{FF2B5EF4-FFF2-40B4-BE49-F238E27FC236}">
                <a16:creationId xmlns:a16="http://schemas.microsoft.com/office/drawing/2014/main" id="{01846E29-79EC-4A47-AC01-B6D9E1D6BB1E}"/>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7" name="Slide Number Placeholder 6">
            <a:extLst>
              <a:ext uri="{FF2B5EF4-FFF2-40B4-BE49-F238E27FC236}">
                <a16:creationId xmlns:a16="http://schemas.microsoft.com/office/drawing/2014/main" id="{B291937A-A0BE-449A-9235-3E8E142CD34C}"/>
              </a:ext>
            </a:extLst>
          </p:cNvPr>
          <p:cNvSpPr>
            <a:spLocks noGrp="1"/>
          </p:cNvSpPr>
          <p:nvPr>
            <p:ph type="sldNum" sz="quarter" idx="12"/>
          </p:nvPr>
        </p:nvSpPr>
        <p:spPr/>
        <p:txBody>
          <a:bodyPr/>
          <a:lstStyle>
            <a:lvl1pPr>
              <a:defRPr/>
            </a:lvl1pPr>
          </a:lstStyle>
          <a:p>
            <a:fld id="{FF0B4F7B-0DD7-4925-9280-E676A67BC58C}" type="slidenum">
              <a:rPr lang="en-US" altLang="en-US"/>
              <a:pPr/>
              <a:t>‹#›</a:t>
            </a:fld>
            <a:endParaRPr lang="en-US" altLang="en-US"/>
          </a:p>
        </p:txBody>
      </p:sp>
    </p:spTree>
    <p:extLst>
      <p:ext uri="{BB962C8B-B14F-4D97-AF65-F5344CB8AC3E}">
        <p14:creationId xmlns:p14="http://schemas.microsoft.com/office/powerpoint/2010/main" val="511041708"/>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95300" y="273050"/>
            <a:ext cx="89154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95300" y="5410200"/>
            <a:ext cx="4376870"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5032112" y="5410200"/>
            <a:ext cx="4378590"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95300" y="1444295"/>
            <a:ext cx="4376870"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5032111" y="1444295"/>
            <a:ext cx="4378590"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8B5EC0-BA8E-40AC-8436-D5A7FA5CE125}"/>
              </a:ext>
            </a:extLst>
          </p:cNvPr>
          <p:cNvSpPr>
            <a:spLocks noGrp="1"/>
          </p:cNvSpPr>
          <p:nvPr>
            <p:ph type="dt" sz="half" idx="10"/>
          </p:nvPr>
        </p:nvSpPr>
        <p:spPr/>
        <p:txBody>
          <a:bodyPr/>
          <a:lstStyle>
            <a:lvl1pPr>
              <a:defRPr/>
            </a:lvl1pPr>
            <a:extLst/>
          </a:lstStyle>
          <a:p>
            <a:pPr>
              <a:defRPr/>
            </a:pPr>
            <a:endParaRPr lang="en-US" altLang="en-US"/>
          </a:p>
        </p:txBody>
      </p:sp>
      <p:sp>
        <p:nvSpPr>
          <p:cNvPr id="8" name="Footer Placeholder 7">
            <a:extLst>
              <a:ext uri="{FF2B5EF4-FFF2-40B4-BE49-F238E27FC236}">
                <a16:creationId xmlns:a16="http://schemas.microsoft.com/office/drawing/2014/main" id="{81DDFDE0-264B-4926-8E80-AC97FAC8EC59}"/>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9" name="Slide Number Placeholder 8">
            <a:extLst>
              <a:ext uri="{FF2B5EF4-FFF2-40B4-BE49-F238E27FC236}">
                <a16:creationId xmlns:a16="http://schemas.microsoft.com/office/drawing/2014/main" id="{0E4F7548-4344-4FD2-84A9-9A93AB47FACE}"/>
              </a:ext>
            </a:extLst>
          </p:cNvPr>
          <p:cNvSpPr>
            <a:spLocks noGrp="1"/>
          </p:cNvSpPr>
          <p:nvPr>
            <p:ph type="sldNum" sz="quarter" idx="12"/>
          </p:nvPr>
        </p:nvSpPr>
        <p:spPr/>
        <p:txBody>
          <a:bodyPr/>
          <a:lstStyle>
            <a:lvl1pPr>
              <a:defRPr/>
            </a:lvl1pPr>
          </a:lstStyle>
          <a:p>
            <a:fld id="{8E98E461-2277-43E9-9BE4-E2434B51958C}" type="slidenum">
              <a:rPr lang="en-US" altLang="en-US"/>
              <a:pPr/>
              <a:t>‹#›</a:t>
            </a:fld>
            <a:endParaRPr lang="en-US" altLang="en-US"/>
          </a:p>
        </p:txBody>
      </p:sp>
    </p:spTree>
    <p:extLst>
      <p:ext uri="{BB962C8B-B14F-4D97-AF65-F5344CB8AC3E}">
        <p14:creationId xmlns:p14="http://schemas.microsoft.com/office/powerpoint/2010/main" val="289557172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29A015A3-296D-48C3-AC24-01C1B34E3A88}"/>
              </a:ext>
            </a:extLst>
          </p:cNvPr>
          <p:cNvSpPr>
            <a:spLocks noGrp="1"/>
          </p:cNvSpPr>
          <p:nvPr>
            <p:ph type="dt" sz="half" idx="10"/>
          </p:nvPr>
        </p:nvSpPr>
        <p:spPr/>
        <p:txBody>
          <a:bodyPr/>
          <a:lstStyle>
            <a:lvl1pPr>
              <a:defRPr/>
            </a:lvl1pPr>
            <a:extLst/>
          </a:lstStyle>
          <a:p>
            <a:pPr>
              <a:defRPr/>
            </a:pPr>
            <a:endParaRPr lang="en-US" altLang="en-US"/>
          </a:p>
        </p:txBody>
      </p:sp>
      <p:sp>
        <p:nvSpPr>
          <p:cNvPr id="4" name="Footer Placeholder 3">
            <a:extLst>
              <a:ext uri="{FF2B5EF4-FFF2-40B4-BE49-F238E27FC236}">
                <a16:creationId xmlns:a16="http://schemas.microsoft.com/office/drawing/2014/main" id="{D157CF18-3063-4DFB-A303-BFB1174BBB58}"/>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5" name="Slide Number Placeholder 4">
            <a:extLst>
              <a:ext uri="{FF2B5EF4-FFF2-40B4-BE49-F238E27FC236}">
                <a16:creationId xmlns:a16="http://schemas.microsoft.com/office/drawing/2014/main" id="{24C1135E-A1DF-40E2-97A7-7C6D40D53473}"/>
              </a:ext>
            </a:extLst>
          </p:cNvPr>
          <p:cNvSpPr>
            <a:spLocks noGrp="1"/>
          </p:cNvSpPr>
          <p:nvPr>
            <p:ph type="sldNum" sz="quarter" idx="12"/>
          </p:nvPr>
        </p:nvSpPr>
        <p:spPr/>
        <p:txBody>
          <a:bodyPr/>
          <a:lstStyle>
            <a:lvl1pPr>
              <a:defRPr/>
            </a:lvl1pPr>
          </a:lstStyle>
          <a:p>
            <a:fld id="{5E95A435-E746-4A21-B8A5-5E8B294D9770}" type="slidenum">
              <a:rPr lang="en-US" altLang="en-US"/>
              <a:pPr/>
              <a:t>‹#›</a:t>
            </a:fld>
            <a:endParaRPr lang="en-US" altLang="en-US"/>
          </a:p>
        </p:txBody>
      </p:sp>
    </p:spTree>
    <p:extLst>
      <p:ext uri="{BB962C8B-B14F-4D97-AF65-F5344CB8AC3E}">
        <p14:creationId xmlns:p14="http://schemas.microsoft.com/office/powerpoint/2010/main" val="1298528077"/>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736ED7FA-F30E-459C-AC62-8B88E26E313F}"/>
              </a:ext>
            </a:extLst>
          </p:cNvPr>
          <p:cNvSpPr>
            <a:spLocks noGrp="1"/>
          </p:cNvSpPr>
          <p:nvPr>
            <p:ph type="dt" sz="half" idx="10"/>
          </p:nvPr>
        </p:nvSpPr>
        <p:spPr/>
        <p:txBody>
          <a:bodyPr/>
          <a:lstStyle>
            <a:lvl1pPr>
              <a:defRPr/>
            </a:lvl1pPr>
          </a:lstStyle>
          <a:p>
            <a:pPr>
              <a:defRPr/>
            </a:pPr>
            <a:endParaRPr lang="en-US" altLang="en-US"/>
          </a:p>
        </p:txBody>
      </p:sp>
      <p:sp>
        <p:nvSpPr>
          <p:cNvPr id="3" name="Footer Placeholder 21">
            <a:extLst>
              <a:ext uri="{FF2B5EF4-FFF2-40B4-BE49-F238E27FC236}">
                <a16:creationId xmlns:a16="http://schemas.microsoft.com/office/drawing/2014/main" id="{C8E7B7B6-3DEA-41D2-8E48-A283E7014136}"/>
              </a:ext>
            </a:extLst>
          </p:cNvPr>
          <p:cNvSpPr>
            <a:spLocks noGrp="1"/>
          </p:cNvSpPr>
          <p:nvPr>
            <p:ph type="ftr" sz="quarter" idx="11"/>
          </p:nvPr>
        </p:nvSpPr>
        <p:spPr/>
        <p:txBody>
          <a:bodyPr/>
          <a:lstStyle>
            <a:lvl1pPr>
              <a:defRPr/>
            </a:lvl1pPr>
          </a:lstStyle>
          <a:p>
            <a:pPr>
              <a:defRPr/>
            </a:pPr>
            <a:r>
              <a:rPr lang="en-US" altLang="en-US"/>
              <a:t>VHDL Lecture 2</a:t>
            </a:r>
          </a:p>
        </p:txBody>
      </p:sp>
      <p:sp>
        <p:nvSpPr>
          <p:cNvPr id="4" name="Slide Number Placeholder 17">
            <a:extLst>
              <a:ext uri="{FF2B5EF4-FFF2-40B4-BE49-F238E27FC236}">
                <a16:creationId xmlns:a16="http://schemas.microsoft.com/office/drawing/2014/main" id="{E068151B-6B7B-4874-BD1D-54893AF1B5B4}"/>
              </a:ext>
            </a:extLst>
          </p:cNvPr>
          <p:cNvSpPr>
            <a:spLocks noGrp="1"/>
          </p:cNvSpPr>
          <p:nvPr>
            <p:ph type="sldNum" sz="quarter" idx="12"/>
          </p:nvPr>
        </p:nvSpPr>
        <p:spPr/>
        <p:txBody>
          <a:bodyPr/>
          <a:lstStyle>
            <a:lvl1pPr>
              <a:defRPr/>
            </a:lvl1pPr>
          </a:lstStyle>
          <a:p>
            <a:fld id="{5D9F60ED-8F34-4C3F-B4C8-71B1F4DC619D}" type="slidenum">
              <a:rPr lang="en-US" altLang="en-US"/>
              <a:pPr/>
              <a:t>‹#›</a:t>
            </a:fld>
            <a:endParaRPr lang="en-US" altLang="en-US"/>
          </a:p>
        </p:txBody>
      </p:sp>
    </p:spTree>
    <p:extLst>
      <p:ext uri="{BB962C8B-B14F-4D97-AF65-F5344CB8AC3E}">
        <p14:creationId xmlns:p14="http://schemas.microsoft.com/office/powerpoint/2010/main" val="4216817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90600" y="4876800"/>
            <a:ext cx="8105257"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787900" y="5355102"/>
            <a:ext cx="4305808"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90600" y="274320"/>
            <a:ext cx="8103108"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657B895-6164-4656-B722-9FF6C021B5A1}"/>
              </a:ext>
            </a:extLst>
          </p:cNvPr>
          <p:cNvSpPr>
            <a:spLocks noGrp="1"/>
          </p:cNvSpPr>
          <p:nvPr>
            <p:ph type="dt" sz="half" idx="10"/>
          </p:nvPr>
        </p:nvSpPr>
        <p:spPr/>
        <p:txBody>
          <a:bodyPr/>
          <a:lstStyle>
            <a:lvl1pPr>
              <a:defRPr/>
            </a:lvl1pPr>
            <a:extLst/>
          </a:lstStyle>
          <a:p>
            <a:pPr>
              <a:defRPr/>
            </a:pPr>
            <a:endParaRPr lang="en-US" altLang="en-US"/>
          </a:p>
        </p:txBody>
      </p:sp>
      <p:sp>
        <p:nvSpPr>
          <p:cNvPr id="6" name="Footer Placeholder 5">
            <a:extLst>
              <a:ext uri="{FF2B5EF4-FFF2-40B4-BE49-F238E27FC236}">
                <a16:creationId xmlns:a16="http://schemas.microsoft.com/office/drawing/2014/main" id="{2667889F-F583-40C4-9E67-EA3E48D60D57}"/>
              </a:ext>
            </a:extLst>
          </p:cNvPr>
          <p:cNvSpPr>
            <a:spLocks noGrp="1"/>
          </p:cNvSpPr>
          <p:nvPr>
            <p:ph type="ftr" sz="quarter" idx="11"/>
          </p:nvPr>
        </p:nvSpPr>
        <p:spPr/>
        <p:txBody>
          <a:bodyPr/>
          <a:lstStyle>
            <a:lvl1pPr>
              <a:defRPr/>
            </a:lvl1pPr>
            <a:extLst/>
          </a:lstStyle>
          <a:p>
            <a:pPr>
              <a:defRPr/>
            </a:pPr>
            <a:r>
              <a:rPr lang="en-US" altLang="en-US"/>
              <a:t>VHDL Lecture 2</a:t>
            </a:r>
          </a:p>
        </p:txBody>
      </p:sp>
      <p:sp>
        <p:nvSpPr>
          <p:cNvPr id="7" name="Slide Number Placeholder 6">
            <a:extLst>
              <a:ext uri="{FF2B5EF4-FFF2-40B4-BE49-F238E27FC236}">
                <a16:creationId xmlns:a16="http://schemas.microsoft.com/office/drawing/2014/main" id="{4A0F55A7-A16A-442C-B00A-A68CD1A35B68}"/>
              </a:ext>
            </a:extLst>
          </p:cNvPr>
          <p:cNvSpPr>
            <a:spLocks noGrp="1"/>
          </p:cNvSpPr>
          <p:nvPr>
            <p:ph type="sldNum" sz="quarter" idx="12"/>
          </p:nvPr>
        </p:nvSpPr>
        <p:spPr/>
        <p:txBody>
          <a:bodyPr/>
          <a:lstStyle>
            <a:lvl1pPr>
              <a:defRPr/>
            </a:lvl1pPr>
          </a:lstStyle>
          <a:p>
            <a:fld id="{951B74CF-1A08-429B-90BD-EEF5B055B7A2}" type="slidenum">
              <a:rPr lang="en-US" altLang="en-US"/>
              <a:pPr/>
              <a:t>‹#›</a:t>
            </a:fld>
            <a:endParaRPr lang="en-US" altLang="en-US"/>
          </a:p>
        </p:txBody>
      </p:sp>
    </p:spTree>
    <p:extLst>
      <p:ext uri="{BB962C8B-B14F-4D97-AF65-F5344CB8AC3E}">
        <p14:creationId xmlns:p14="http://schemas.microsoft.com/office/powerpoint/2010/main" val="147412685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25830714-7AED-4E53-8E12-F1F9FB968E97}"/>
              </a:ext>
            </a:extLst>
          </p:cNvPr>
          <p:cNvSpPr>
            <a:spLocks/>
          </p:cNvSpPr>
          <p:nvPr/>
        </p:nvSpPr>
        <p:spPr bwMode="auto">
          <a:xfrm>
            <a:off x="541338" y="5945188"/>
            <a:ext cx="5351462"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latin typeface="Arial" charset="0"/>
            </a:endParaRPr>
          </a:p>
        </p:txBody>
      </p:sp>
      <p:sp>
        <p:nvSpPr>
          <p:cNvPr id="6" name="Freeform 18">
            <a:extLst>
              <a:ext uri="{FF2B5EF4-FFF2-40B4-BE49-F238E27FC236}">
                <a16:creationId xmlns:a16="http://schemas.microsoft.com/office/drawing/2014/main" id="{B546527E-6CAF-4140-B894-01C5734638A6}"/>
              </a:ext>
            </a:extLst>
          </p:cNvPr>
          <p:cNvSpPr>
            <a:spLocks/>
          </p:cNvSpPr>
          <p:nvPr/>
        </p:nvSpPr>
        <p:spPr bwMode="auto">
          <a:xfrm>
            <a:off x="525463" y="5938838"/>
            <a:ext cx="3998912" cy="933450"/>
          </a:xfrm>
          <a:custGeom>
            <a:avLst/>
            <a:gdLst>
              <a:gd name="T0" fmla="*/ 0 w 5591"/>
              <a:gd name="T1" fmla="*/ 0 h 588"/>
              <a:gd name="T2" fmla="*/ 4119788 w 5591"/>
              <a:gd name="T3" fmla="*/ 0 h 588"/>
              <a:gd name="T4" fmla="*/ 4119788 w 5591"/>
              <a:gd name="T5" fmla="*/ 838200 h 588"/>
              <a:gd name="T6" fmla="*/ 34332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6AFB0E5E-FADB-46C4-A298-0413CFE6349B}"/>
              </a:ext>
            </a:extLst>
          </p:cNvPr>
          <p:cNvSpPr>
            <a:spLocks/>
          </p:cNvSpPr>
          <p:nvPr/>
        </p:nvSpPr>
        <p:spPr bwMode="auto">
          <a:xfrm>
            <a:off x="-6545" y="5791253"/>
            <a:ext cx="3685840" cy="1080868"/>
          </a:xfrm>
          <a:prstGeom prst="rtTriangle">
            <a:avLst/>
          </a:prstGeom>
          <a:blipFill>
            <a:blip r:embed="rId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6829C8F4-FE33-416F-B30E-02C7B625A1A6}"/>
              </a:ext>
            </a:extLst>
          </p:cNvPr>
          <p:cNvCxnSpPr/>
          <p:nvPr/>
        </p:nvCxnSpPr>
        <p:spPr>
          <a:xfrm>
            <a:off x="-10006" y="5787739"/>
            <a:ext cx="3689301"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8">
            <a:extLst>
              <a:ext uri="{FF2B5EF4-FFF2-40B4-BE49-F238E27FC236}">
                <a16:creationId xmlns:a16="http://schemas.microsoft.com/office/drawing/2014/main" id="{B231C5C7-931F-4AC5-A86B-504EB57F6593}"/>
              </a:ext>
            </a:extLst>
          </p:cNvPr>
          <p:cNvSpPr/>
          <p:nvPr/>
        </p:nvSpPr>
        <p:spPr>
          <a:xfrm>
            <a:off x="9386888" y="4987925"/>
            <a:ext cx="1968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19">
            <a:extLst>
              <a:ext uri="{FF2B5EF4-FFF2-40B4-BE49-F238E27FC236}">
                <a16:creationId xmlns:a16="http://schemas.microsoft.com/office/drawing/2014/main" id="{1A007C3F-09EC-4207-9D4D-BA3A0D25FBBD}"/>
              </a:ext>
            </a:extLst>
          </p:cNvPr>
          <p:cNvSpPr/>
          <p:nvPr/>
        </p:nvSpPr>
        <p:spPr>
          <a:xfrm>
            <a:off x="9183688" y="4987925"/>
            <a:ext cx="19843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236335" y="5443402"/>
            <a:ext cx="77597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47650" y="189968"/>
            <a:ext cx="94107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47650" y="4865122"/>
            <a:ext cx="8748385"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29C3234-9ED2-4AB3-8309-A4F0BEBFA885}"/>
              </a:ext>
            </a:extLst>
          </p:cNvPr>
          <p:cNvSpPr>
            <a:spLocks noGrp="1"/>
          </p:cNvSpPr>
          <p:nvPr>
            <p:ph type="dt" sz="half" idx="10"/>
          </p:nvPr>
        </p:nvSpPr>
        <p:spPr/>
        <p:txBody>
          <a:bodyPr/>
          <a:lstStyle>
            <a:lvl1pPr>
              <a:defRPr>
                <a:solidFill>
                  <a:schemeClr val="tx1"/>
                </a:solidFill>
              </a:defRPr>
            </a:lvl1pPr>
            <a:extLst/>
          </a:lstStyle>
          <a:p>
            <a:pPr>
              <a:defRPr/>
            </a:pPr>
            <a:endParaRPr lang="en-US" altLang="en-US"/>
          </a:p>
        </p:txBody>
      </p:sp>
      <p:sp>
        <p:nvSpPr>
          <p:cNvPr id="12" name="Footer Placeholder 5">
            <a:extLst>
              <a:ext uri="{FF2B5EF4-FFF2-40B4-BE49-F238E27FC236}">
                <a16:creationId xmlns:a16="http://schemas.microsoft.com/office/drawing/2014/main" id="{99785837-1AED-4E27-AF84-450E09D9B70C}"/>
              </a:ext>
            </a:extLst>
          </p:cNvPr>
          <p:cNvSpPr>
            <a:spLocks noGrp="1"/>
          </p:cNvSpPr>
          <p:nvPr>
            <p:ph type="ftr" sz="quarter" idx="11"/>
          </p:nvPr>
        </p:nvSpPr>
        <p:spPr/>
        <p:txBody>
          <a:bodyPr/>
          <a:lstStyle>
            <a:lvl1pPr>
              <a:defRPr>
                <a:solidFill>
                  <a:schemeClr val="tx1"/>
                </a:solidFill>
              </a:defRPr>
            </a:lvl1pPr>
            <a:extLst/>
          </a:lstStyle>
          <a:p>
            <a:pPr>
              <a:defRPr/>
            </a:pPr>
            <a:r>
              <a:rPr lang="en-US" altLang="en-US"/>
              <a:t>VHDL Lecture 2</a:t>
            </a:r>
          </a:p>
        </p:txBody>
      </p:sp>
      <p:sp>
        <p:nvSpPr>
          <p:cNvPr id="13" name="Slide Number Placeholder 6">
            <a:extLst>
              <a:ext uri="{FF2B5EF4-FFF2-40B4-BE49-F238E27FC236}">
                <a16:creationId xmlns:a16="http://schemas.microsoft.com/office/drawing/2014/main" id="{C90CDDFC-9D80-4BE3-A957-2066EEDE3839}"/>
              </a:ext>
            </a:extLst>
          </p:cNvPr>
          <p:cNvSpPr>
            <a:spLocks noGrp="1"/>
          </p:cNvSpPr>
          <p:nvPr>
            <p:ph type="sldNum" sz="quarter" idx="12"/>
          </p:nvPr>
        </p:nvSpPr>
        <p:spPr/>
        <p:txBody>
          <a:bodyPr/>
          <a:lstStyle>
            <a:lvl1pPr>
              <a:defRPr/>
            </a:lvl1pPr>
          </a:lstStyle>
          <a:p>
            <a:fld id="{2D8520E6-2D47-4026-9BB3-245857F758AE}" type="slidenum">
              <a:rPr lang="en-US" altLang="en-US"/>
              <a:pPr/>
              <a:t>‹#›</a:t>
            </a:fld>
            <a:endParaRPr lang="en-US" altLang="en-US"/>
          </a:p>
        </p:txBody>
      </p:sp>
    </p:spTree>
    <p:extLst>
      <p:ext uri="{BB962C8B-B14F-4D97-AF65-F5344CB8AC3E}">
        <p14:creationId xmlns:p14="http://schemas.microsoft.com/office/powerpoint/2010/main" val="2514818151"/>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95300" y="1481330"/>
            <a:ext cx="89154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3BA09497-DD62-49C3-891D-AD898BE6BE30}"/>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45FBFE4B-8EA4-49A2-B7D9-A8AD2173F84E}"/>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21F3EEB4-7527-4BA2-8574-B6BB132C1ABA}"/>
              </a:ext>
            </a:extLst>
          </p:cNvPr>
          <p:cNvSpPr>
            <a:spLocks noGrp="1"/>
          </p:cNvSpPr>
          <p:nvPr>
            <p:ph type="sldNum" sz="quarter" idx="12"/>
          </p:nvPr>
        </p:nvSpPr>
        <p:spPr/>
        <p:txBody>
          <a:bodyPr/>
          <a:lstStyle>
            <a:lvl1pPr>
              <a:defRPr/>
            </a:lvl1pPr>
          </a:lstStyle>
          <a:p>
            <a:fld id="{6EF1865D-7E5A-4DCA-89EB-863F783F2CD5}" type="slidenum">
              <a:rPr lang="en-US" altLang="en-US"/>
              <a:pPr/>
              <a:t>‹#›</a:t>
            </a:fld>
            <a:endParaRPr lang="en-US" altLang="en-US"/>
          </a:p>
        </p:txBody>
      </p:sp>
    </p:spTree>
    <p:extLst>
      <p:ext uri="{BB962C8B-B14F-4D97-AF65-F5344CB8AC3E}">
        <p14:creationId xmlns:p14="http://schemas.microsoft.com/office/powerpoint/2010/main" val="2320964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414347" y="274641"/>
            <a:ext cx="1925593"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95300" y="274641"/>
            <a:ext cx="685165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98481119-DADB-4416-BEFA-55CC2AC8C83E}"/>
              </a:ext>
            </a:extLst>
          </p:cNvPr>
          <p:cNvSpPr>
            <a:spLocks noGrp="1"/>
          </p:cNvSpPr>
          <p:nvPr>
            <p:ph type="dt" sz="half" idx="10"/>
          </p:nvPr>
        </p:nvSpPr>
        <p:spPr/>
        <p:txBody>
          <a:bodyPr/>
          <a:lstStyle>
            <a:lvl1pPr>
              <a:defRPr/>
            </a:lvl1pPr>
          </a:lstStyle>
          <a:p>
            <a:pPr>
              <a:defRPr/>
            </a:pPr>
            <a:endParaRPr lang="en-US" altLang="en-US"/>
          </a:p>
        </p:txBody>
      </p:sp>
      <p:sp>
        <p:nvSpPr>
          <p:cNvPr id="5" name="Footer Placeholder 21">
            <a:extLst>
              <a:ext uri="{FF2B5EF4-FFF2-40B4-BE49-F238E27FC236}">
                <a16:creationId xmlns:a16="http://schemas.microsoft.com/office/drawing/2014/main" id="{95B55373-A5CC-497A-A286-A189B9063B0D}"/>
              </a:ext>
            </a:extLst>
          </p:cNvPr>
          <p:cNvSpPr>
            <a:spLocks noGrp="1"/>
          </p:cNvSpPr>
          <p:nvPr>
            <p:ph type="ftr" sz="quarter" idx="11"/>
          </p:nvPr>
        </p:nvSpPr>
        <p:spPr/>
        <p:txBody>
          <a:bodyPr/>
          <a:lstStyle>
            <a:lvl1pPr>
              <a:defRPr/>
            </a:lvl1pPr>
          </a:lstStyle>
          <a:p>
            <a:pPr>
              <a:defRPr/>
            </a:pPr>
            <a:r>
              <a:rPr lang="en-US" altLang="en-US"/>
              <a:t>VHDL Lecture 2</a:t>
            </a:r>
          </a:p>
        </p:txBody>
      </p:sp>
      <p:sp>
        <p:nvSpPr>
          <p:cNvPr id="6" name="Slide Number Placeholder 17">
            <a:extLst>
              <a:ext uri="{FF2B5EF4-FFF2-40B4-BE49-F238E27FC236}">
                <a16:creationId xmlns:a16="http://schemas.microsoft.com/office/drawing/2014/main" id="{4775D543-8E0D-4E55-9B08-055A4ECD3A29}"/>
              </a:ext>
            </a:extLst>
          </p:cNvPr>
          <p:cNvSpPr>
            <a:spLocks noGrp="1"/>
          </p:cNvSpPr>
          <p:nvPr>
            <p:ph type="sldNum" sz="quarter" idx="12"/>
          </p:nvPr>
        </p:nvSpPr>
        <p:spPr/>
        <p:txBody>
          <a:bodyPr/>
          <a:lstStyle>
            <a:lvl1pPr>
              <a:defRPr/>
            </a:lvl1pPr>
          </a:lstStyle>
          <a:p>
            <a:fld id="{91DDB3DE-F5DC-4D9B-8058-763FE3DB0EA1}" type="slidenum">
              <a:rPr lang="en-US" altLang="en-US"/>
              <a:pPr/>
              <a:t>‹#›</a:t>
            </a:fld>
            <a:endParaRPr lang="en-US" altLang="en-US"/>
          </a:p>
        </p:txBody>
      </p:sp>
    </p:spTree>
    <p:extLst>
      <p:ext uri="{BB962C8B-B14F-4D97-AF65-F5344CB8AC3E}">
        <p14:creationId xmlns:p14="http://schemas.microsoft.com/office/powerpoint/2010/main" val="2900659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60E79F23-B62A-4870-9112-7DFFA13852CA}"/>
              </a:ext>
            </a:extLst>
          </p:cNvPr>
          <p:cNvSpPr>
            <a:spLocks/>
          </p:cNvSpPr>
          <p:nvPr/>
        </p:nvSpPr>
        <p:spPr bwMode="auto">
          <a:xfrm>
            <a:off x="541338" y="5945188"/>
            <a:ext cx="5351462" cy="9207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a:defRPr/>
            </a:pPr>
            <a:endParaRPr lang="en-US">
              <a:latin typeface="Arial" charset="0"/>
            </a:endParaRPr>
          </a:p>
        </p:txBody>
      </p:sp>
      <p:sp>
        <p:nvSpPr>
          <p:cNvPr id="1027" name="Freeform 11">
            <a:extLst>
              <a:ext uri="{FF2B5EF4-FFF2-40B4-BE49-F238E27FC236}">
                <a16:creationId xmlns:a16="http://schemas.microsoft.com/office/drawing/2014/main" id="{098C753D-7118-4D07-B427-E5C5457B964C}"/>
              </a:ext>
            </a:extLst>
          </p:cNvPr>
          <p:cNvSpPr>
            <a:spLocks/>
          </p:cNvSpPr>
          <p:nvPr/>
        </p:nvSpPr>
        <p:spPr bwMode="auto">
          <a:xfrm>
            <a:off x="525463" y="5938838"/>
            <a:ext cx="3998912" cy="933450"/>
          </a:xfrm>
          <a:custGeom>
            <a:avLst/>
            <a:gdLst>
              <a:gd name="T0" fmla="*/ 0 w 5591"/>
              <a:gd name="T1" fmla="*/ 0 h 588"/>
              <a:gd name="T2" fmla="*/ 4119788 w 5591"/>
              <a:gd name="T3" fmla="*/ 0 h 588"/>
              <a:gd name="T4" fmla="*/ 4119788 w 5591"/>
              <a:gd name="T5" fmla="*/ 838200 h 588"/>
              <a:gd name="T6" fmla="*/ 34332 w 5591"/>
              <a:gd name="T7" fmla="*/ 0 h 588"/>
              <a:gd name="T8" fmla="*/ 0 60000 65536"/>
              <a:gd name="T9" fmla="*/ 0 60000 65536"/>
              <a:gd name="T10" fmla="*/ 0 60000 65536"/>
              <a:gd name="T11" fmla="*/ 0 60000 65536"/>
              <a:gd name="T12" fmla="*/ 0 w 5591"/>
              <a:gd name="T13" fmla="*/ 0 h 588"/>
              <a:gd name="T14" fmla="*/ 5591 w 5591"/>
              <a:gd name="T15" fmla="*/ 588 h 588"/>
            </a:gdLst>
            <a:ahLst/>
            <a:cxnLst>
              <a:cxn ang="T8">
                <a:pos x="T0" y="T1"/>
              </a:cxn>
              <a:cxn ang="T9">
                <a:pos x="T2" y="T3"/>
              </a:cxn>
              <a:cxn ang="T10">
                <a:pos x="T4" y="T5"/>
              </a:cxn>
              <a:cxn ang="T11">
                <a:pos x="T6" y="T7"/>
              </a:cxn>
            </a:cxnLst>
            <a:rect l="T12" t="T13" r="T14" b="T15"/>
            <a:pathLst>
              <a:path w="5591" h="588">
                <a:moveTo>
                  <a:pt x="0" y="0"/>
                </a:moveTo>
                <a:lnTo>
                  <a:pt x="5591" y="585"/>
                </a:lnTo>
                <a:lnTo>
                  <a:pt x="4415" y="588"/>
                </a:lnTo>
                <a:lnTo>
                  <a:pt x="12" y="4"/>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EF7A8AC0-C8B7-4E6E-A9D6-3214AF999B48}"/>
              </a:ext>
            </a:extLst>
          </p:cNvPr>
          <p:cNvSpPr>
            <a:spLocks/>
          </p:cNvSpPr>
          <p:nvPr/>
        </p:nvSpPr>
        <p:spPr bwMode="auto">
          <a:xfrm>
            <a:off x="-6545" y="5791253"/>
            <a:ext cx="3685840"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E199E2D3-9128-4917-BC8A-8485C99D4239}"/>
              </a:ext>
            </a:extLst>
          </p:cNvPr>
          <p:cNvCxnSpPr/>
          <p:nvPr/>
        </p:nvCxnSpPr>
        <p:spPr>
          <a:xfrm>
            <a:off x="-10006" y="5787739"/>
            <a:ext cx="3689301"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CA328C3E-B753-4AD3-80B7-D5C7381DAAAF}"/>
              </a:ext>
            </a:extLst>
          </p:cNvPr>
          <p:cNvSpPr>
            <a:spLocks noGrp="1"/>
          </p:cNvSpPr>
          <p:nvPr>
            <p:ph type="title"/>
          </p:nvPr>
        </p:nvSpPr>
        <p:spPr>
          <a:xfrm>
            <a:off x="495300" y="274638"/>
            <a:ext cx="89154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FF22EB46-5A1C-468C-BB62-8B0A7BED884E}"/>
              </a:ext>
            </a:extLst>
          </p:cNvPr>
          <p:cNvSpPr>
            <a:spLocks noGrp="1"/>
          </p:cNvSpPr>
          <p:nvPr>
            <p:ph type="body" idx="1"/>
          </p:nvPr>
        </p:nvSpPr>
        <p:spPr bwMode="auto">
          <a:xfrm>
            <a:off x="495300" y="1481138"/>
            <a:ext cx="89154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57368ABD-4010-4D3C-B855-0CD5B3C5D808}"/>
              </a:ext>
            </a:extLst>
          </p:cNvPr>
          <p:cNvSpPr>
            <a:spLocks noGrp="1"/>
          </p:cNvSpPr>
          <p:nvPr>
            <p:ph type="dt" sz="half" idx="2"/>
          </p:nvPr>
        </p:nvSpPr>
        <p:spPr>
          <a:xfrm>
            <a:off x="7288213" y="6408738"/>
            <a:ext cx="2079625" cy="365125"/>
          </a:xfrm>
          <a:prstGeom prst="rect">
            <a:avLst/>
          </a:prstGeom>
        </p:spPr>
        <p:txBody>
          <a:bodyPr vert="horz" anchor="b"/>
          <a:lstStyle>
            <a:lvl1pPr algn="l" eaLnBrk="1" latinLnBrk="0" hangingPunct="1">
              <a:defRPr kumimoji="0" sz="1000">
                <a:solidFill>
                  <a:schemeClr val="tx1"/>
                </a:solidFill>
                <a:latin typeface="Arial" charset="0"/>
              </a:defRPr>
            </a:lvl1pPr>
            <a:extLst/>
          </a:lstStyle>
          <a:p>
            <a:pPr>
              <a:defRPr/>
            </a:pPr>
            <a:endParaRPr lang="en-US" altLang="en-US"/>
          </a:p>
        </p:txBody>
      </p:sp>
      <p:sp>
        <p:nvSpPr>
          <p:cNvPr id="22" name="Footer Placeholder 21">
            <a:extLst>
              <a:ext uri="{FF2B5EF4-FFF2-40B4-BE49-F238E27FC236}">
                <a16:creationId xmlns:a16="http://schemas.microsoft.com/office/drawing/2014/main" id="{67E088D2-EBDC-4ED9-9A29-16C5A1387DAE}"/>
              </a:ext>
            </a:extLst>
          </p:cNvPr>
          <p:cNvSpPr>
            <a:spLocks noGrp="1"/>
          </p:cNvSpPr>
          <p:nvPr>
            <p:ph type="ftr" sz="quarter" idx="3"/>
          </p:nvPr>
        </p:nvSpPr>
        <p:spPr>
          <a:xfrm>
            <a:off x="4745038" y="6408738"/>
            <a:ext cx="2546350" cy="365125"/>
          </a:xfrm>
          <a:prstGeom prst="rect">
            <a:avLst/>
          </a:prstGeom>
        </p:spPr>
        <p:txBody>
          <a:bodyPr vert="horz" anchor="b"/>
          <a:lstStyle>
            <a:lvl1pPr algn="r" eaLnBrk="1" latinLnBrk="0" hangingPunct="1">
              <a:defRPr kumimoji="0" sz="1000">
                <a:solidFill>
                  <a:schemeClr val="tx1"/>
                </a:solidFill>
                <a:latin typeface="Arial" charset="0"/>
              </a:defRPr>
            </a:lvl1pPr>
            <a:extLst/>
          </a:lstStyle>
          <a:p>
            <a:pPr>
              <a:defRPr/>
            </a:pPr>
            <a:r>
              <a:rPr lang="en-US" altLang="en-US"/>
              <a:t>VHDL Lecture 2</a:t>
            </a:r>
          </a:p>
        </p:txBody>
      </p:sp>
      <p:sp>
        <p:nvSpPr>
          <p:cNvPr id="18" name="Slide Number Placeholder 17">
            <a:extLst>
              <a:ext uri="{FF2B5EF4-FFF2-40B4-BE49-F238E27FC236}">
                <a16:creationId xmlns:a16="http://schemas.microsoft.com/office/drawing/2014/main" id="{22549A34-B949-4ADC-8F31-A9A7C8969FBA}"/>
              </a:ext>
            </a:extLst>
          </p:cNvPr>
          <p:cNvSpPr>
            <a:spLocks noGrp="1"/>
          </p:cNvSpPr>
          <p:nvPr>
            <p:ph type="sldNum" sz="quarter" idx="4"/>
          </p:nvPr>
        </p:nvSpPr>
        <p:spPr>
          <a:xfrm>
            <a:off x="9367838" y="6408738"/>
            <a:ext cx="396875"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b="0"/>
            </a:lvl1pPr>
          </a:lstStyle>
          <a:p>
            <a:fld id="{8C31E246-8276-4C89-ABD1-58B3D14F9177}"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48" r:id="rId1"/>
    <p:sldLayoutId id="2147483744" r:id="rId2"/>
    <p:sldLayoutId id="2147483749" r:id="rId3"/>
    <p:sldLayoutId id="2147483750" r:id="rId4"/>
    <p:sldLayoutId id="2147483751" r:id="rId5"/>
    <p:sldLayoutId id="2147483752" r:id="rId6"/>
    <p:sldLayoutId id="2147483745" r:id="rId7"/>
    <p:sldLayoutId id="2147483753" r:id="rId8"/>
    <p:sldLayoutId id="2147483754" r:id="rId9"/>
    <p:sldLayoutId id="2147483746" r:id="rId10"/>
    <p:sldLayoutId id="2147483747" r:id="rId11"/>
  </p:sldLayoutIdLst>
  <p:hf hdr="0" dt="0"/>
  <p:txStyles>
    <p:title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0" fontAlgn="base" hangingPunct="0">
        <a:spcBef>
          <a:spcPct val="0"/>
        </a:spcBef>
        <a:spcAft>
          <a:spcPct val="0"/>
        </a:spcAft>
        <a:defRPr sz="4100" b="1">
          <a:solidFill>
            <a:schemeClr val="tx2"/>
          </a:solidFill>
          <a:latin typeface="Lucida Sans Unicode" pitchFamily="34" charset="0"/>
        </a:defRPr>
      </a:lvl2pPr>
      <a:lvl3pPr algn="l" rtl="0" eaLnBrk="0" fontAlgn="base" hangingPunct="0">
        <a:spcBef>
          <a:spcPct val="0"/>
        </a:spcBef>
        <a:spcAft>
          <a:spcPct val="0"/>
        </a:spcAft>
        <a:defRPr sz="4100" b="1">
          <a:solidFill>
            <a:schemeClr val="tx2"/>
          </a:solidFill>
          <a:latin typeface="Lucida Sans Unicode" pitchFamily="34" charset="0"/>
        </a:defRPr>
      </a:lvl3pPr>
      <a:lvl4pPr algn="l" rtl="0" eaLnBrk="0" fontAlgn="base" hangingPunct="0">
        <a:spcBef>
          <a:spcPct val="0"/>
        </a:spcBef>
        <a:spcAft>
          <a:spcPct val="0"/>
        </a:spcAft>
        <a:defRPr sz="4100" b="1">
          <a:solidFill>
            <a:schemeClr val="tx2"/>
          </a:solidFill>
          <a:latin typeface="Lucida Sans Unicode" pitchFamily="34" charset="0"/>
        </a:defRPr>
      </a:lvl4pPr>
      <a:lvl5pPr algn="l" rtl="0" eaLnBrk="0" fontAlgn="base" hangingPunct="0">
        <a:spcBef>
          <a:spcPct val="0"/>
        </a:spcBef>
        <a:spcAft>
          <a:spcPct val="0"/>
        </a:spcAft>
        <a:defRPr sz="4100" b="1">
          <a:solidFill>
            <a:schemeClr val="tx2"/>
          </a:solidFill>
          <a:latin typeface="Lucida Sans Unicode" pitchFamily="34" charset="0"/>
        </a:defRPr>
      </a:lvl5pPr>
      <a:lvl6pPr marL="457200" algn="l" rtl="0" fontAlgn="base">
        <a:spcBef>
          <a:spcPct val="0"/>
        </a:spcBef>
        <a:spcAft>
          <a:spcPct val="0"/>
        </a:spcAft>
        <a:defRPr sz="4100" b="1">
          <a:solidFill>
            <a:schemeClr val="tx2"/>
          </a:solidFill>
          <a:latin typeface="Lucida Sans Unicode" pitchFamily="34" charset="0"/>
        </a:defRPr>
      </a:lvl6pPr>
      <a:lvl7pPr marL="914400" algn="l" rtl="0" fontAlgn="base">
        <a:spcBef>
          <a:spcPct val="0"/>
        </a:spcBef>
        <a:spcAft>
          <a:spcPct val="0"/>
        </a:spcAft>
        <a:defRPr sz="4100" b="1">
          <a:solidFill>
            <a:schemeClr val="tx2"/>
          </a:solidFill>
          <a:latin typeface="Lucida Sans Unicode" pitchFamily="34" charset="0"/>
        </a:defRPr>
      </a:lvl7pPr>
      <a:lvl8pPr marL="1371600" algn="l" rtl="0" fontAlgn="base">
        <a:spcBef>
          <a:spcPct val="0"/>
        </a:spcBef>
        <a:spcAft>
          <a:spcPct val="0"/>
        </a:spcAft>
        <a:defRPr sz="4100" b="1">
          <a:solidFill>
            <a:schemeClr val="tx2"/>
          </a:solidFill>
          <a:latin typeface="Lucida Sans Unicode" pitchFamily="34" charset="0"/>
        </a:defRPr>
      </a:lvl8pPr>
      <a:lvl9pPr marL="1828800" algn="l" rtl="0" fontAlgn="base">
        <a:spcBef>
          <a:spcPct val="0"/>
        </a:spcBef>
        <a:spcAft>
          <a:spcPct val="0"/>
        </a:spcAft>
        <a:defRPr sz="4100" b="1">
          <a:solidFill>
            <a:schemeClr val="tx2"/>
          </a:solidFill>
          <a:latin typeface="Lucida Sans Unicode" pitchFamily="34" charset="0"/>
        </a:defRPr>
      </a:lvl9pPr>
      <a:extLst/>
    </p:titleStyle>
    <p:bodyStyle>
      <a:lvl1pPr marL="365125" indent="-255588" algn="l" rtl="0" eaLnBrk="0" fontAlgn="base" hangingPunct="0">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0" fontAlgn="base" hangingPunct="0">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0" fontAlgn="base" hangingPunct="0">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0" fontAlgn="base" hangingPunct="0">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0" fontAlgn="base" hangingPunct="0">
        <a:spcBef>
          <a:spcPts val="350"/>
        </a:spcBef>
        <a:spcAft>
          <a:spcPct val="0"/>
        </a:spcAft>
        <a:buClr>
          <a:schemeClr val="accent2"/>
        </a:buClr>
        <a:buFont typeface="Wingdings 2" panose="05020102010507070707" pitchFamily="18" charset="2"/>
        <a:buChar char=""/>
        <a:defRPr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Box 1">
            <a:extLst>
              <a:ext uri="{FF2B5EF4-FFF2-40B4-BE49-F238E27FC236}">
                <a16:creationId xmlns:a16="http://schemas.microsoft.com/office/drawing/2014/main" id="{8DEA10AB-7E48-42D0-BFD7-9F88B13B6DAB}"/>
              </a:ext>
            </a:extLst>
          </p:cNvPr>
          <p:cNvSpPr txBox="1">
            <a:spLocks noChangeArrowheads="1"/>
          </p:cNvSpPr>
          <p:nvPr/>
        </p:nvSpPr>
        <p:spPr bwMode="auto">
          <a:xfrm>
            <a:off x="-6350" y="908050"/>
            <a:ext cx="9906000" cy="3545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pPr algn="ctr">
              <a:spcBef>
                <a:spcPct val="50000"/>
              </a:spcBef>
            </a:pPr>
            <a:endParaRPr lang="en-US" altLang="en-US" sz="4400" dirty="0">
              <a:latin typeface="Times New Roman" panose="02020603050405020304" pitchFamily="18" charset="0"/>
            </a:endParaRPr>
          </a:p>
          <a:p>
            <a:pPr algn="ctr">
              <a:spcBef>
                <a:spcPct val="50000"/>
              </a:spcBef>
              <a:buFont typeface="ZapfDingbats" pitchFamily="82" charset="2"/>
              <a:buNone/>
            </a:pPr>
            <a:r>
              <a:rPr lang="en-US" altLang="en-US" sz="4400" dirty="0">
                <a:latin typeface="Times New Roman" panose="02020603050405020304" pitchFamily="18" charset="0"/>
              </a:rPr>
              <a:t>Signals and Systems</a:t>
            </a:r>
          </a:p>
          <a:p>
            <a:pPr algn="ctr">
              <a:spcBef>
                <a:spcPct val="50000"/>
              </a:spcBef>
              <a:buFont typeface="ZapfDingbats" pitchFamily="82" charset="2"/>
              <a:buNone/>
            </a:pPr>
            <a:r>
              <a:rPr lang="en-US" altLang="en-US" sz="4400" dirty="0">
                <a:latin typeface="Times New Roman" panose="02020603050405020304" pitchFamily="18" charset="0"/>
              </a:rPr>
              <a:t>Week 1</a:t>
            </a:r>
          </a:p>
          <a:p>
            <a:pPr algn="ctr">
              <a:spcBef>
                <a:spcPct val="50000"/>
              </a:spcBef>
              <a:buFont typeface="ZapfDingbats" pitchFamily="82" charset="2"/>
              <a:buNone/>
            </a:pPr>
            <a:r>
              <a:rPr lang="en-US" altLang="en-US" sz="4400" dirty="0">
                <a:latin typeface="Times New Roman" panose="02020603050405020304" pitchFamily="18" charset="0"/>
              </a:rPr>
              <a:t>Dr. Gary Jones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1741081" y="1752600"/>
            <a:ext cx="6524288" cy="4412704"/>
          </a:xfrm>
        </p:spPr>
        <p:txBody>
          <a:bodyPr/>
          <a:lstStyle/>
          <a:p>
            <a:pPr marL="285750" indent="-285750" eaLnBrk="1" hangingPunct="1">
              <a:spcBef>
                <a:spcPct val="100000"/>
              </a:spcBef>
            </a:pPr>
            <a:r>
              <a:rPr lang="en-US" altLang="en-US" sz="1800" dirty="0"/>
              <a:t>What is a signal</a:t>
            </a:r>
          </a:p>
          <a:p>
            <a:pPr marL="285750" indent="-285750" eaLnBrk="1" hangingPunct="1">
              <a:spcBef>
                <a:spcPct val="100000"/>
              </a:spcBef>
            </a:pPr>
            <a:r>
              <a:rPr lang="en-US" altLang="en-US" sz="1800" dirty="0"/>
              <a:t>What is a system</a:t>
            </a:r>
          </a:p>
          <a:p>
            <a:pPr marL="285750" indent="-285750" eaLnBrk="1" hangingPunct="1">
              <a:spcBef>
                <a:spcPct val="100000"/>
              </a:spcBef>
            </a:pPr>
            <a:r>
              <a:rPr lang="en-US" altLang="en-US" sz="1800" dirty="0"/>
              <a:t>Electrical signals</a:t>
            </a:r>
          </a:p>
          <a:p>
            <a:pPr marL="541338" lvl="1" indent="-285750" eaLnBrk="1" hangingPunct="1">
              <a:spcBef>
                <a:spcPct val="100000"/>
              </a:spcBef>
            </a:pPr>
            <a:r>
              <a:rPr lang="en-US" altLang="en-US" sz="1600" dirty="0"/>
              <a:t>Analogue signals</a:t>
            </a:r>
          </a:p>
          <a:p>
            <a:pPr marL="779463" lvl="2" indent="-285750" eaLnBrk="1" hangingPunct="1">
              <a:spcBef>
                <a:spcPct val="100000"/>
              </a:spcBef>
            </a:pPr>
            <a:r>
              <a:rPr lang="en-US" altLang="en-US" sz="1400" dirty="0"/>
              <a:t>Analogue signal conditioning</a:t>
            </a:r>
          </a:p>
          <a:p>
            <a:pPr marL="1063625" lvl="3" indent="-285750" eaLnBrk="1" hangingPunct="1">
              <a:spcBef>
                <a:spcPct val="100000"/>
              </a:spcBef>
            </a:pPr>
            <a:r>
              <a:rPr lang="en-US" altLang="en-US" sz="1200" dirty="0"/>
              <a:t>Attenuation</a:t>
            </a:r>
          </a:p>
          <a:p>
            <a:pPr marL="1063625" lvl="3" indent="-285750" eaLnBrk="1" hangingPunct="1">
              <a:spcBef>
                <a:spcPct val="100000"/>
              </a:spcBef>
            </a:pPr>
            <a:r>
              <a:rPr lang="en-US" altLang="en-US" sz="1200" dirty="0"/>
              <a:t>Amplification</a:t>
            </a:r>
          </a:p>
          <a:p>
            <a:pPr marL="1063625" lvl="3" indent="-285750" eaLnBrk="1" hangingPunct="1">
              <a:spcBef>
                <a:spcPct val="100000"/>
              </a:spcBef>
            </a:pPr>
            <a:r>
              <a:rPr lang="en-US" altLang="en-US" sz="1200" dirty="0"/>
              <a:t>Filtering</a:t>
            </a:r>
          </a:p>
          <a:p>
            <a:pPr marL="1063625" lvl="3" indent="-285750" eaLnBrk="1" hangingPunct="1">
              <a:spcBef>
                <a:spcPct val="100000"/>
              </a:spcBef>
            </a:pPr>
            <a:r>
              <a:rPr lang="en-US" altLang="en-US" sz="1200" dirty="0"/>
              <a:t>Mixing</a:t>
            </a:r>
          </a:p>
          <a:p>
            <a:pPr marL="1063625" lvl="3" indent="-285750" eaLnBrk="1" hangingPunct="1">
              <a:spcBef>
                <a:spcPct val="100000"/>
              </a:spcBef>
            </a:pPr>
            <a:endParaRPr lang="en-US" altLang="en-US" sz="10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2</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a:t>Lecture Outline</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 calcmode="lin" valueType="num">
                                      <p:cBhvr additive="base">
                                        <p:cTn id="7"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anim calcmode="lin" valueType="num">
                                      <p:cBhvr additive="base">
                                        <p:cTn id="13"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3" end="3"/>
                                            </p:txEl>
                                          </p:spTgt>
                                        </p:tgtEl>
                                        <p:attrNameLst>
                                          <p:attrName>style.visibility</p:attrName>
                                        </p:attrNameLst>
                                      </p:cBhvr>
                                      <p:to>
                                        <p:strVal val="visible"/>
                                      </p:to>
                                    </p:set>
                                    <p:anim calcmode="lin" valueType="num">
                                      <p:cBhvr additive="base">
                                        <p:cTn id="19"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6">
                                            <p:txEl>
                                              <p:pRg st="4" end="4"/>
                                            </p:txEl>
                                          </p:spTgt>
                                        </p:tgtEl>
                                        <p:attrNameLst>
                                          <p:attrName>style.visibility</p:attrName>
                                        </p:attrNameLst>
                                      </p:cBhvr>
                                      <p:to>
                                        <p:strVal val="visible"/>
                                      </p:to>
                                    </p:set>
                                    <p:anim calcmode="lin" valueType="num">
                                      <p:cBhvr additive="base">
                                        <p:cTn id="25"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6">
                                            <p:txEl>
                                              <p:pRg st="5" end="5"/>
                                            </p:txEl>
                                          </p:spTgt>
                                        </p:tgtEl>
                                        <p:attrNameLst>
                                          <p:attrName>style.visibility</p:attrName>
                                        </p:attrNameLst>
                                      </p:cBhvr>
                                      <p:to>
                                        <p:strVal val="visible"/>
                                      </p:to>
                                    </p:set>
                                    <p:anim calcmode="lin" valueType="num">
                                      <p:cBhvr additive="base">
                                        <p:cTn id="31" dur="5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6">
                                            <p:txEl>
                                              <p:pRg st="6" end="6"/>
                                            </p:txEl>
                                          </p:spTgt>
                                        </p:tgtEl>
                                        <p:attrNameLst>
                                          <p:attrName>style.visibility</p:attrName>
                                        </p:attrNameLst>
                                      </p:cBhvr>
                                      <p:to>
                                        <p:strVal val="visible"/>
                                      </p:to>
                                    </p:set>
                                    <p:anim calcmode="lin" valueType="num">
                                      <p:cBhvr additive="base">
                                        <p:cTn id="37" dur="5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266">
                                            <p:txEl>
                                              <p:pRg st="8" end="8"/>
                                            </p:txEl>
                                          </p:spTgt>
                                        </p:tgtEl>
                                        <p:attrNameLst>
                                          <p:attrName>style.visibility</p:attrName>
                                        </p:attrNameLst>
                                      </p:cBhvr>
                                      <p:to>
                                        <p:strVal val="visible"/>
                                      </p:to>
                                    </p:set>
                                    <p:anim calcmode="lin" valueType="num">
                                      <p:cBhvr additive="base">
                                        <p:cTn id="43" dur="500" fill="hold"/>
                                        <p:tgtEl>
                                          <p:spTgt spid="11266">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126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11266">
                                            <p:txEl>
                                              <p:pRg st="7" end="7"/>
                                            </p:txEl>
                                          </p:spTgt>
                                        </p:tgtEl>
                                        <p:attrNameLst>
                                          <p:attrName>style.visibility</p:attrName>
                                        </p:attrNameLst>
                                      </p:cBhvr>
                                      <p:to>
                                        <p:strVal val="visible"/>
                                      </p:to>
                                    </p:set>
                                    <p:anim calcmode="lin" valueType="num">
                                      <p:cBhvr additive="base">
                                        <p:cTn id="49" dur="500" fill="hold"/>
                                        <p:tgtEl>
                                          <p:spTgt spid="1126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1126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14400" y="1752600"/>
            <a:ext cx="8302625" cy="365125"/>
          </a:xfrm>
        </p:spPr>
        <p:txBody>
          <a:bodyPr/>
          <a:lstStyle/>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Dictionary definition - </a:t>
            </a:r>
            <a:r>
              <a:rPr lang="en-GB" sz="1400" dirty="0">
                <a:latin typeface="Arial" panose="020B0604020202020204" pitchFamily="34" charset="0"/>
                <a:cs typeface="Arial" panose="020B0604020202020204" pitchFamily="34" charset="0"/>
              </a:rPr>
              <a:t>a gesture, action, or sound that is used to convey information or instructions, typically by prearrangement between the parties concerned.</a:t>
            </a:r>
          </a:p>
          <a:p>
            <a:pPr marL="285750" indent="-285750" eaLnBrk="1" hangingPunct="1">
              <a:spcBef>
                <a:spcPct val="100000"/>
              </a:spcBef>
            </a:pPr>
            <a:r>
              <a:rPr lang="en-GB" sz="1400" dirty="0">
                <a:latin typeface="Arial" panose="020B0604020202020204" pitchFamily="34" charset="0"/>
                <a:cs typeface="Arial" panose="020B0604020202020204" pitchFamily="34" charset="0"/>
              </a:rPr>
              <a:t> </a:t>
            </a:r>
            <a:r>
              <a:rPr lang="en-US" altLang="en-US" sz="1400" dirty="0">
                <a:latin typeface="Arial" panose="020B0604020202020204" pitchFamily="34" charset="0"/>
                <a:cs typeface="Arial" panose="020B0604020202020204" pitchFamily="34" charset="0"/>
              </a:rPr>
              <a:t>A signal</a:t>
            </a:r>
          </a:p>
          <a:p>
            <a:pPr marL="541338" lvl="1" indent="-285750" eaLnBrk="1" hangingPunct="1">
              <a:spcBef>
                <a:spcPct val="100000"/>
              </a:spcBef>
            </a:pPr>
            <a:r>
              <a:rPr lang="en-US" altLang="en-US" sz="1400" dirty="0"/>
              <a:t>Is  a change in physical property that can produce a detectable variation in space or time.</a:t>
            </a:r>
          </a:p>
          <a:p>
            <a:pPr marL="541338" lvl="1" indent="-285750" eaLnBrk="1" hangingPunct="1">
              <a:spcBef>
                <a:spcPct val="100000"/>
              </a:spcBef>
            </a:pPr>
            <a:r>
              <a:rPr lang="en-US" altLang="en-US" sz="1400" dirty="0"/>
              <a:t>Signals can take many forms.</a:t>
            </a:r>
          </a:p>
          <a:p>
            <a:pPr marL="779463" lvl="2" indent="-285750" eaLnBrk="1" hangingPunct="1">
              <a:spcBef>
                <a:spcPct val="100000"/>
              </a:spcBef>
            </a:pPr>
            <a:r>
              <a:rPr lang="en-US" altLang="en-US" sz="1200" dirty="0"/>
              <a:t>In Nature</a:t>
            </a:r>
          </a:p>
          <a:p>
            <a:pPr marL="1063625" lvl="3" indent="-285750" eaLnBrk="1" hangingPunct="1">
              <a:spcBef>
                <a:spcPct val="100000"/>
              </a:spcBef>
            </a:pPr>
            <a:r>
              <a:rPr lang="en-US" altLang="en-US" sz="1000" dirty="0"/>
              <a:t>plants release chemicals to warn other plants of predators.</a:t>
            </a:r>
          </a:p>
          <a:p>
            <a:pPr marL="1063625" lvl="3" indent="-285750" eaLnBrk="1" hangingPunct="1">
              <a:spcBef>
                <a:spcPct val="100000"/>
              </a:spcBef>
            </a:pPr>
            <a:r>
              <a:rPr lang="en-US" altLang="en-US" sz="1000" dirty="0"/>
              <a:t>Insects ‘dance’ to signal the direction of food to others.</a:t>
            </a:r>
          </a:p>
          <a:p>
            <a:pPr marL="1063625" lvl="3" indent="-285750" eaLnBrk="1" hangingPunct="1">
              <a:spcBef>
                <a:spcPct val="100000"/>
              </a:spcBef>
            </a:pPr>
            <a:r>
              <a:rPr lang="en-US" altLang="en-US" sz="1000" dirty="0"/>
              <a:t>Olfactory signals to ward off predators.</a:t>
            </a:r>
          </a:p>
          <a:p>
            <a:pPr marL="1063625" lvl="3" indent="-285750" eaLnBrk="1" hangingPunct="1">
              <a:spcBef>
                <a:spcPct val="100000"/>
              </a:spcBef>
            </a:pPr>
            <a:r>
              <a:rPr lang="en-US" altLang="en-US" sz="1000" dirty="0"/>
              <a:t>Sea borne creatures use light to signal mates to their presence and to scare away predators.</a:t>
            </a:r>
          </a:p>
          <a:p>
            <a:pPr marL="777875" lvl="3" indent="0" eaLnBrk="1" hangingPunct="1">
              <a:spcBef>
                <a:spcPct val="100000"/>
              </a:spcBef>
              <a:buNone/>
            </a:pPr>
            <a:r>
              <a:rPr lang="en-US" altLang="en-US" sz="1000" dirty="0"/>
              <a:t>			</a:t>
            </a:r>
            <a:endParaRPr lang="en-US" altLang="en-US" sz="8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3</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What is a signal?</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Tree>
    <p:extLst>
      <p:ext uri="{BB962C8B-B14F-4D97-AF65-F5344CB8AC3E}">
        <p14:creationId xmlns:p14="http://schemas.microsoft.com/office/powerpoint/2010/main" val="319214023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3" end="3"/>
                                            </p:txEl>
                                          </p:spTgt>
                                        </p:tgtEl>
                                        <p:attrNameLst>
                                          <p:attrName>style.visibility</p:attrName>
                                        </p:attrNameLst>
                                      </p:cBhvr>
                                      <p:to>
                                        <p:strVal val="visible"/>
                                      </p:to>
                                    </p:set>
                                    <p:anim calcmode="lin" valueType="num">
                                      <p:cBhvr additive="base">
                                        <p:cTn id="7"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4" end="4"/>
                                            </p:txEl>
                                          </p:spTgt>
                                        </p:tgtEl>
                                        <p:attrNameLst>
                                          <p:attrName>style.visibility</p:attrName>
                                        </p:attrNameLst>
                                      </p:cBhvr>
                                      <p:to>
                                        <p:strVal val="visible"/>
                                      </p:to>
                                    </p:set>
                                    <p:anim calcmode="lin" valueType="num">
                                      <p:cBhvr additive="base">
                                        <p:cTn id="13"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1266">
                                            <p:txEl>
                                              <p:pRg st="5" end="5"/>
                                            </p:txEl>
                                          </p:spTgt>
                                        </p:tgtEl>
                                        <p:attrNameLst>
                                          <p:attrName>style.visibility</p:attrName>
                                        </p:attrNameLst>
                                      </p:cBhvr>
                                      <p:to>
                                        <p:strVal val="visible"/>
                                      </p:to>
                                    </p:set>
                                    <p:animEffect transition="in" filter="fade">
                                      <p:cBhvr>
                                        <p:cTn id="19" dur="1000"/>
                                        <p:tgtEl>
                                          <p:spTgt spid="11266">
                                            <p:txEl>
                                              <p:pRg st="5" end="5"/>
                                            </p:txEl>
                                          </p:spTgt>
                                        </p:tgtEl>
                                      </p:cBhvr>
                                    </p:animEffect>
                                    <p:anim calcmode="lin" valueType="num">
                                      <p:cBhvr>
                                        <p:cTn id="20" dur="10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p:cTn id="21" dur="1000" fill="hold"/>
                                        <p:tgtEl>
                                          <p:spTgt spid="1126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11266">
                                            <p:txEl>
                                              <p:pRg st="6" end="6"/>
                                            </p:txEl>
                                          </p:spTgt>
                                        </p:tgtEl>
                                        <p:attrNameLst>
                                          <p:attrName>style.visibility</p:attrName>
                                        </p:attrNameLst>
                                      </p:cBhvr>
                                      <p:to>
                                        <p:strVal val="visible"/>
                                      </p:to>
                                    </p:set>
                                    <p:animEffect transition="in" filter="fade">
                                      <p:cBhvr>
                                        <p:cTn id="26" dur="1000"/>
                                        <p:tgtEl>
                                          <p:spTgt spid="11266">
                                            <p:txEl>
                                              <p:pRg st="6" end="6"/>
                                            </p:txEl>
                                          </p:spTgt>
                                        </p:tgtEl>
                                      </p:cBhvr>
                                    </p:animEffect>
                                    <p:anim calcmode="lin" valueType="num">
                                      <p:cBhvr>
                                        <p:cTn id="27" dur="10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p:cTn id="28" dur="1000" fill="hold"/>
                                        <p:tgtEl>
                                          <p:spTgt spid="1126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1266">
                                            <p:txEl>
                                              <p:pRg st="7" end="7"/>
                                            </p:txEl>
                                          </p:spTgt>
                                        </p:tgtEl>
                                        <p:attrNameLst>
                                          <p:attrName>style.visibility</p:attrName>
                                        </p:attrNameLst>
                                      </p:cBhvr>
                                      <p:to>
                                        <p:strVal val="visible"/>
                                      </p:to>
                                    </p:set>
                                    <p:animEffect transition="in" filter="fade">
                                      <p:cBhvr>
                                        <p:cTn id="33" dur="1000"/>
                                        <p:tgtEl>
                                          <p:spTgt spid="11266">
                                            <p:txEl>
                                              <p:pRg st="7" end="7"/>
                                            </p:txEl>
                                          </p:spTgt>
                                        </p:tgtEl>
                                      </p:cBhvr>
                                    </p:animEffect>
                                    <p:anim calcmode="lin" valueType="num">
                                      <p:cBhvr>
                                        <p:cTn id="34" dur="1000" fill="hold"/>
                                        <p:tgtEl>
                                          <p:spTgt spid="11266">
                                            <p:txEl>
                                              <p:pRg st="7" end="7"/>
                                            </p:txEl>
                                          </p:spTgt>
                                        </p:tgtEl>
                                        <p:attrNameLst>
                                          <p:attrName>ppt_x</p:attrName>
                                        </p:attrNameLst>
                                      </p:cBhvr>
                                      <p:tavLst>
                                        <p:tav tm="0">
                                          <p:val>
                                            <p:strVal val="#ppt_x"/>
                                          </p:val>
                                        </p:tav>
                                        <p:tav tm="100000">
                                          <p:val>
                                            <p:strVal val="#ppt_x"/>
                                          </p:val>
                                        </p:tav>
                                      </p:tavLst>
                                    </p:anim>
                                    <p:anim calcmode="lin" valueType="num">
                                      <p:cBhvr>
                                        <p:cTn id="35" dur="1000" fill="hold"/>
                                        <p:tgtEl>
                                          <p:spTgt spid="1126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nodeType="clickEffect">
                                  <p:stCondLst>
                                    <p:cond delay="0"/>
                                  </p:stCondLst>
                                  <p:childTnLst>
                                    <p:set>
                                      <p:cBhvr>
                                        <p:cTn id="39" dur="1" fill="hold">
                                          <p:stCondLst>
                                            <p:cond delay="0"/>
                                          </p:stCondLst>
                                        </p:cTn>
                                        <p:tgtEl>
                                          <p:spTgt spid="11266">
                                            <p:txEl>
                                              <p:pRg st="8" end="8"/>
                                            </p:txEl>
                                          </p:spTgt>
                                        </p:tgtEl>
                                        <p:attrNameLst>
                                          <p:attrName>style.visibility</p:attrName>
                                        </p:attrNameLst>
                                      </p:cBhvr>
                                      <p:to>
                                        <p:strVal val="visible"/>
                                      </p:to>
                                    </p:set>
                                    <p:anim calcmode="lin" valueType="num">
                                      <p:cBhvr additive="base">
                                        <p:cTn id="40" dur="500" fill="hold"/>
                                        <p:tgtEl>
                                          <p:spTgt spid="11266">
                                            <p:txEl>
                                              <p:pRg st="8" end="8"/>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126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759106"/>
            <a:ext cx="8302625" cy="457200"/>
          </a:xfrm>
        </p:spPr>
        <p:txBody>
          <a:bodyPr/>
          <a:lstStyle/>
          <a:p>
            <a:pPr marL="285750" indent="-285750" eaLnBrk="1" hangingPunct="1">
              <a:spcBef>
                <a:spcPct val="100000"/>
              </a:spcBef>
            </a:pPr>
            <a:r>
              <a:rPr lang="en-US" altLang="en-US" sz="1800" dirty="0"/>
              <a:t>Man made signal</a:t>
            </a:r>
            <a:r>
              <a:rPr lang="en-US" altLang="en-US" sz="1400" dirty="0"/>
              <a:t>			</a:t>
            </a:r>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4</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a:xfrm>
            <a:off x="389632" y="326059"/>
            <a:ext cx="8915400" cy="1143000"/>
          </a:xfrm>
        </p:spPr>
        <p:txBody>
          <a:bodyPr/>
          <a:lstStyle/>
          <a:p>
            <a:pPr eaLnBrk="1" fontAlgn="auto" hangingPunct="1">
              <a:spcAft>
                <a:spcPts val="0"/>
              </a:spcAft>
              <a:defRPr/>
            </a:pPr>
            <a:r>
              <a:rPr lang="en-US" altLang="en-US" dirty="0"/>
              <a:t>What is a signal?</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2" name="TextBox 1">
            <a:extLst>
              <a:ext uri="{FF2B5EF4-FFF2-40B4-BE49-F238E27FC236}">
                <a16:creationId xmlns:a16="http://schemas.microsoft.com/office/drawing/2014/main" id="{80E2EBCD-CD24-49F9-995F-8A47D394783F}"/>
              </a:ext>
            </a:extLst>
          </p:cNvPr>
          <p:cNvSpPr txBox="1"/>
          <p:nvPr/>
        </p:nvSpPr>
        <p:spPr>
          <a:xfrm>
            <a:off x="760097" y="2365428"/>
            <a:ext cx="4038600" cy="987963"/>
          </a:xfrm>
          <a:prstGeom prst="rect">
            <a:avLst/>
          </a:prstGeom>
          <a:noFill/>
        </p:spPr>
        <p:txBody>
          <a:bodyPr wrap="square" rtlCol="0">
            <a:spAutoFit/>
          </a:bodyPr>
          <a:lstStyle/>
          <a:p>
            <a:pPr marL="779463" lvl="2" indent="-285750" eaLnBrk="1" hangingPunct="1">
              <a:spcBef>
                <a:spcPct val="100000"/>
              </a:spcBef>
            </a:pPr>
            <a:r>
              <a:rPr lang="en-US" altLang="en-US" sz="1200" dirty="0"/>
              <a:t>An audible signal</a:t>
            </a:r>
          </a:p>
          <a:p>
            <a:pPr marL="1063625" lvl="3" indent="-285750" eaLnBrk="1" hangingPunct="1">
              <a:spcBef>
                <a:spcPct val="100000"/>
              </a:spcBef>
            </a:pPr>
            <a:r>
              <a:rPr lang="en-US" altLang="en-US" sz="1200" b="0" dirty="0"/>
              <a:t>A shout</a:t>
            </a:r>
          </a:p>
          <a:p>
            <a:pPr marL="1063625" lvl="3" indent="-285750" eaLnBrk="1" hangingPunct="1">
              <a:spcBef>
                <a:spcPct val="100000"/>
              </a:spcBef>
            </a:pPr>
            <a:r>
              <a:rPr lang="en-US" altLang="en-US" sz="1200" b="0" dirty="0"/>
              <a:t>A bugle sound</a:t>
            </a:r>
          </a:p>
        </p:txBody>
      </p:sp>
      <p:sp>
        <p:nvSpPr>
          <p:cNvPr id="4" name="TextBox 3">
            <a:extLst>
              <a:ext uri="{FF2B5EF4-FFF2-40B4-BE49-F238E27FC236}">
                <a16:creationId xmlns:a16="http://schemas.microsoft.com/office/drawing/2014/main" id="{DC826B14-7790-435D-B176-985CBCEBD1F8}"/>
              </a:ext>
            </a:extLst>
          </p:cNvPr>
          <p:cNvSpPr txBox="1"/>
          <p:nvPr/>
        </p:nvSpPr>
        <p:spPr>
          <a:xfrm>
            <a:off x="4847332" y="2370138"/>
            <a:ext cx="4038600" cy="987963"/>
          </a:xfrm>
          <a:prstGeom prst="rect">
            <a:avLst/>
          </a:prstGeom>
          <a:noFill/>
        </p:spPr>
        <p:txBody>
          <a:bodyPr wrap="square" rtlCol="0">
            <a:spAutoFit/>
          </a:bodyPr>
          <a:lstStyle/>
          <a:p>
            <a:pPr marL="779463" lvl="2" indent="-285750" eaLnBrk="1" hangingPunct="1">
              <a:spcBef>
                <a:spcPct val="100000"/>
              </a:spcBef>
            </a:pPr>
            <a:r>
              <a:rPr lang="en-US" altLang="en-US" sz="1200" dirty="0"/>
              <a:t>A visual signal</a:t>
            </a:r>
          </a:p>
          <a:p>
            <a:pPr marL="1063625" lvl="3" indent="-285750" eaLnBrk="1" hangingPunct="1">
              <a:spcBef>
                <a:spcPct val="100000"/>
              </a:spcBef>
            </a:pPr>
            <a:r>
              <a:rPr lang="en-US" altLang="en-US" sz="1200" b="0" dirty="0"/>
              <a:t>A hill top brazier fire</a:t>
            </a:r>
          </a:p>
          <a:p>
            <a:pPr marL="1063625" lvl="3" indent="-285750" eaLnBrk="1" hangingPunct="1">
              <a:spcBef>
                <a:spcPct val="100000"/>
              </a:spcBef>
            </a:pPr>
            <a:r>
              <a:rPr lang="en-US" altLang="en-US" sz="1200" b="0" dirty="0"/>
              <a:t>A Smoke signal</a:t>
            </a:r>
          </a:p>
        </p:txBody>
      </p:sp>
      <p:sp>
        <p:nvSpPr>
          <p:cNvPr id="11" name="TextBox 10">
            <a:extLst>
              <a:ext uri="{FF2B5EF4-FFF2-40B4-BE49-F238E27FC236}">
                <a16:creationId xmlns:a16="http://schemas.microsoft.com/office/drawing/2014/main" id="{2F898ABF-1003-44DB-9475-35FF99280FAF}"/>
              </a:ext>
            </a:extLst>
          </p:cNvPr>
          <p:cNvSpPr txBox="1"/>
          <p:nvPr/>
        </p:nvSpPr>
        <p:spPr>
          <a:xfrm>
            <a:off x="760097" y="3497407"/>
            <a:ext cx="4038600" cy="987963"/>
          </a:xfrm>
          <a:prstGeom prst="rect">
            <a:avLst/>
          </a:prstGeom>
          <a:noFill/>
        </p:spPr>
        <p:txBody>
          <a:bodyPr wrap="square" rtlCol="0">
            <a:spAutoFit/>
          </a:bodyPr>
          <a:lstStyle/>
          <a:p>
            <a:pPr marL="779463" lvl="2" indent="-285750" eaLnBrk="1" hangingPunct="1">
              <a:spcBef>
                <a:spcPct val="100000"/>
              </a:spcBef>
            </a:pPr>
            <a:r>
              <a:rPr lang="en-US" altLang="en-US" sz="1200" dirty="0"/>
              <a:t>A mechanical signal</a:t>
            </a:r>
          </a:p>
          <a:p>
            <a:pPr marL="1063625" lvl="3" indent="-285750" eaLnBrk="1" hangingPunct="1">
              <a:spcBef>
                <a:spcPct val="100000"/>
              </a:spcBef>
            </a:pPr>
            <a:r>
              <a:rPr lang="en-US" altLang="en-US" sz="1200" b="0" dirty="0"/>
              <a:t>A rope pull</a:t>
            </a:r>
          </a:p>
          <a:p>
            <a:pPr marL="1063625" lvl="3" indent="-285750" eaLnBrk="1" hangingPunct="1">
              <a:spcBef>
                <a:spcPct val="100000"/>
              </a:spcBef>
            </a:pPr>
            <a:r>
              <a:rPr lang="en-US" altLang="en-US" sz="1200" b="0" dirty="0"/>
              <a:t>An arrow shot into a target</a:t>
            </a:r>
          </a:p>
        </p:txBody>
      </p:sp>
      <p:sp>
        <p:nvSpPr>
          <p:cNvPr id="12" name="TextBox 11">
            <a:extLst>
              <a:ext uri="{FF2B5EF4-FFF2-40B4-BE49-F238E27FC236}">
                <a16:creationId xmlns:a16="http://schemas.microsoft.com/office/drawing/2014/main" id="{E979A060-6F5D-4970-A36F-0119F6ED9AA9}"/>
              </a:ext>
            </a:extLst>
          </p:cNvPr>
          <p:cNvSpPr txBox="1"/>
          <p:nvPr/>
        </p:nvSpPr>
        <p:spPr>
          <a:xfrm>
            <a:off x="4806934" y="3497406"/>
            <a:ext cx="4038600" cy="987963"/>
          </a:xfrm>
          <a:prstGeom prst="rect">
            <a:avLst/>
          </a:prstGeom>
          <a:noFill/>
        </p:spPr>
        <p:txBody>
          <a:bodyPr wrap="square" rtlCol="0">
            <a:spAutoFit/>
          </a:bodyPr>
          <a:lstStyle/>
          <a:p>
            <a:pPr marL="779463" lvl="2" indent="-285750" eaLnBrk="1" hangingPunct="1">
              <a:spcBef>
                <a:spcPct val="100000"/>
              </a:spcBef>
            </a:pPr>
            <a:r>
              <a:rPr lang="en-US" altLang="en-US" sz="1200" dirty="0"/>
              <a:t>Animated signal</a:t>
            </a:r>
          </a:p>
          <a:p>
            <a:pPr marL="1063625" lvl="3" indent="-285750" eaLnBrk="1" hangingPunct="1">
              <a:spcBef>
                <a:spcPct val="100000"/>
              </a:spcBef>
            </a:pPr>
            <a:r>
              <a:rPr lang="en-US" altLang="en-US" sz="1200" b="0" dirty="0"/>
              <a:t>Semaphore flags</a:t>
            </a:r>
          </a:p>
          <a:p>
            <a:pPr marL="777875" lvl="3" eaLnBrk="1" hangingPunct="1">
              <a:spcBef>
                <a:spcPct val="100000"/>
              </a:spcBef>
              <a:buNone/>
            </a:pPr>
            <a:endParaRPr lang="en-US" altLang="en-US" sz="1200" b="0" dirty="0"/>
          </a:p>
        </p:txBody>
      </p:sp>
    </p:spTree>
    <p:extLst>
      <p:ext uri="{BB962C8B-B14F-4D97-AF65-F5344CB8AC3E}">
        <p14:creationId xmlns:p14="http://schemas.microsoft.com/office/powerpoint/2010/main" val="268837307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down)">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wipe(down)">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wipe(down)">
                                      <p:cBhvr>
                                        <p:cTn id="27" dur="5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wipe(down)">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xEl>
                                              <p:pRg st="0" end="0"/>
                                            </p:txEl>
                                          </p:spTgt>
                                        </p:tgtEl>
                                        <p:attrNameLst>
                                          <p:attrName>style.visibility</p:attrName>
                                        </p:attrNameLst>
                                      </p:cBhvr>
                                      <p:to>
                                        <p:strVal val="visible"/>
                                      </p:to>
                                    </p:set>
                                    <p:animEffect transition="in" filter="fade">
                                      <p:cBhvr>
                                        <p:cTn id="37" dur="500"/>
                                        <p:tgtEl>
                                          <p:spTgt spid="11">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1">
                                            <p:txEl>
                                              <p:pRg st="1" end="1"/>
                                            </p:txEl>
                                          </p:spTgt>
                                        </p:tgtEl>
                                        <p:attrNameLst>
                                          <p:attrName>style.visibility</p:attrName>
                                        </p:attrNameLst>
                                      </p:cBhvr>
                                      <p:to>
                                        <p:strVal val="visible"/>
                                      </p:to>
                                    </p:set>
                                    <p:animEffect transition="in" filter="fade">
                                      <p:cBhvr>
                                        <p:cTn id="42" dur="500"/>
                                        <p:tgtEl>
                                          <p:spTgt spid="11">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1">
                                            <p:txEl>
                                              <p:pRg st="2" end="2"/>
                                            </p:txEl>
                                          </p:spTgt>
                                        </p:tgtEl>
                                        <p:attrNameLst>
                                          <p:attrName>style.visibility</p:attrName>
                                        </p:attrNameLst>
                                      </p:cBhvr>
                                      <p:to>
                                        <p:strVal val="visible"/>
                                      </p:to>
                                    </p:set>
                                    <p:animEffect transition="in" filter="fade">
                                      <p:cBhvr>
                                        <p:cTn id="47" dur="500"/>
                                        <p:tgtEl>
                                          <p:spTgt spid="11">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42" presetClass="entr" presetSubtype="0" fill="hold" nodeType="clickEffect">
                                  <p:stCondLst>
                                    <p:cond delay="0"/>
                                  </p:stCondLst>
                                  <p:childTnLst>
                                    <p:set>
                                      <p:cBhvr>
                                        <p:cTn id="51" dur="1" fill="hold">
                                          <p:stCondLst>
                                            <p:cond delay="0"/>
                                          </p:stCondLst>
                                        </p:cTn>
                                        <p:tgtEl>
                                          <p:spTgt spid="12">
                                            <p:txEl>
                                              <p:pRg st="0" end="0"/>
                                            </p:txEl>
                                          </p:spTgt>
                                        </p:tgtEl>
                                        <p:attrNameLst>
                                          <p:attrName>style.visibility</p:attrName>
                                        </p:attrNameLst>
                                      </p:cBhvr>
                                      <p:to>
                                        <p:strVal val="visible"/>
                                      </p:to>
                                    </p:set>
                                    <p:animEffect transition="in" filter="fade">
                                      <p:cBhvr>
                                        <p:cTn id="52" dur="1000"/>
                                        <p:tgtEl>
                                          <p:spTgt spid="12">
                                            <p:txEl>
                                              <p:pRg st="0" end="0"/>
                                            </p:txEl>
                                          </p:spTgt>
                                        </p:tgtEl>
                                      </p:cBhvr>
                                    </p:animEffect>
                                    <p:anim calcmode="lin" valueType="num">
                                      <p:cBhvr>
                                        <p:cTn id="53"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54" dur="1000" fill="hold"/>
                                        <p:tgtEl>
                                          <p:spTgt spid="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12">
                                            <p:txEl>
                                              <p:pRg st="1" end="1"/>
                                            </p:txEl>
                                          </p:spTgt>
                                        </p:tgtEl>
                                        <p:attrNameLst>
                                          <p:attrName>style.visibility</p:attrName>
                                        </p:attrNameLst>
                                      </p:cBhvr>
                                      <p:to>
                                        <p:strVal val="visible"/>
                                      </p:to>
                                    </p:set>
                                    <p:animEffect transition="in" filter="fade">
                                      <p:cBhvr>
                                        <p:cTn id="59" dur="1000"/>
                                        <p:tgtEl>
                                          <p:spTgt spid="12">
                                            <p:txEl>
                                              <p:pRg st="1" end="1"/>
                                            </p:txEl>
                                          </p:spTgt>
                                        </p:tgtEl>
                                      </p:cBhvr>
                                    </p:animEffect>
                                    <p:anim calcmode="lin" valueType="num">
                                      <p:cBhvr>
                                        <p:cTn id="60" dur="1000" fill="hold"/>
                                        <p:tgtEl>
                                          <p:spTgt spid="12">
                                            <p:txEl>
                                              <p:pRg st="1" end="1"/>
                                            </p:txEl>
                                          </p:spTgt>
                                        </p:tgtEl>
                                        <p:attrNameLst>
                                          <p:attrName>ppt_x</p:attrName>
                                        </p:attrNameLst>
                                      </p:cBhvr>
                                      <p:tavLst>
                                        <p:tav tm="0">
                                          <p:val>
                                            <p:strVal val="#ppt_x"/>
                                          </p:val>
                                        </p:tav>
                                        <p:tav tm="100000">
                                          <p:val>
                                            <p:strVal val="#ppt_x"/>
                                          </p:val>
                                        </p:tav>
                                      </p:tavLst>
                                    </p:anim>
                                    <p:anim calcmode="lin" valueType="num">
                                      <p:cBhvr>
                                        <p:cTn id="61" dur="1000" fill="hold"/>
                                        <p:tgtEl>
                                          <p:spTgt spid="1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759106"/>
            <a:ext cx="8302625" cy="4190174"/>
          </a:xfrm>
        </p:spPr>
        <p:txBody>
          <a:bodyPr/>
          <a:lstStyle/>
          <a:p>
            <a:pPr marL="285750" indent="-285750" eaLnBrk="1" hangingPunct="1">
              <a:spcBef>
                <a:spcPct val="100000"/>
              </a:spcBef>
            </a:pPr>
            <a:r>
              <a:rPr lang="en-US" altLang="en-US" sz="1800" dirty="0"/>
              <a:t>Man made signal</a:t>
            </a:r>
            <a:r>
              <a:rPr lang="en-US" altLang="en-US" sz="1400" dirty="0"/>
              <a:t>			</a:t>
            </a:r>
          </a:p>
          <a:p>
            <a:pPr marL="285750" indent="-285750" eaLnBrk="1" hangingPunct="1">
              <a:spcBef>
                <a:spcPct val="100000"/>
              </a:spcBef>
            </a:pPr>
            <a:r>
              <a:rPr lang="en-GB" sz="1400" dirty="0">
                <a:latin typeface="Arial" panose="020B0604020202020204" pitchFamily="34" charset="0"/>
                <a:cs typeface="Arial" panose="020B0604020202020204" pitchFamily="34" charset="0"/>
              </a:rPr>
              <a:t>In engineering, signals are typically provided by a sensor, and often the original form of a signal is converted to another form of energy using a transducer. </a:t>
            </a:r>
          </a:p>
          <a:p>
            <a:pPr marL="285750" indent="-285750" eaLnBrk="1" hangingPunct="1">
              <a:spcBef>
                <a:spcPct val="100000"/>
              </a:spcBef>
            </a:pPr>
            <a:r>
              <a:rPr lang="en-GB" sz="1400" dirty="0">
                <a:latin typeface="Arial" panose="020B0604020202020204" pitchFamily="34" charset="0"/>
                <a:cs typeface="Arial" panose="020B0604020202020204" pitchFamily="34" charset="0"/>
              </a:rPr>
              <a:t>For example, a microphone converts an acoustic signal to a voltage waveform, and a speaker does the reverse</a:t>
            </a:r>
            <a:endParaRPr lang="en-US" altLang="en-US" sz="1400" dirty="0">
              <a:latin typeface="Arial" panose="020B0604020202020204" pitchFamily="34" charset="0"/>
              <a:cs typeface="Arial" panose="020B0604020202020204" pitchFamily="34" charset="0"/>
            </a:endParaRPr>
          </a:p>
          <a:p>
            <a:pPr marL="285750" indent="-285750" eaLnBrk="1" hangingPunct="1">
              <a:spcBef>
                <a:spcPct val="100000"/>
              </a:spcBef>
            </a:pPr>
            <a:r>
              <a:rPr lang="en-GB" sz="1400" dirty="0">
                <a:latin typeface="Arial" panose="020B0604020202020204" pitchFamily="34" charset="0"/>
                <a:cs typeface="Arial" panose="020B0604020202020204" pitchFamily="34" charset="0"/>
              </a:rPr>
              <a:t>The formal study of signals and their content is termed information theory, and the information of a signal is often accompanied by noise. The term "noise" refers to unwanted signal modifications, but is often extended to include unwanted signals conflicting with desired signals (sometimes referred to as crosstalk). </a:t>
            </a:r>
            <a:endParaRPr lang="en-US" altLang="en-US" sz="1400" dirty="0">
              <a:latin typeface="Arial" panose="020B0604020202020204" pitchFamily="34" charset="0"/>
              <a:cs typeface="Arial" panose="020B0604020202020204" pitchFamily="34" charset="0"/>
            </a:endParaRPr>
          </a:p>
          <a:p>
            <a:pPr marL="0" indent="0" eaLnBrk="1" hangingPunct="1">
              <a:spcBef>
                <a:spcPct val="100000"/>
              </a:spcBef>
              <a:buNone/>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a:p>
            <a:pPr marL="285750" indent="-285750" eaLnBrk="1" hangingPunct="1">
              <a:spcBef>
                <a:spcPct val="100000"/>
              </a:spcBef>
            </a:pPr>
            <a:endParaRPr lang="en-US" altLang="en-US" sz="1400" dirty="0"/>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5</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What is a signal?</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Tree>
    <p:extLst>
      <p:ext uri="{BB962C8B-B14F-4D97-AF65-F5344CB8AC3E}">
        <p14:creationId xmlns:p14="http://schemas.microsoft.com/office/powerpoint/2010/main" val="407485637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 calcmode="lin" valueType="num">
                                      <p:cBhvr additive="base">
                                        <p:cTn id="7"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anim calcmode="lin" valueType="num">
                                      <p:cBhvr additive="base">
                                        <p:cTn id="13"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3" end="3"/>
                                            </p:txEl>
                                          </p:spTgt>
                                        </p:tgtEl>
                                        <p:attrNameLst>
                                          <p:attrName>style.visibility</p:attrName>
                                        </p:attrNameLst>
                                      </p:cBhvr>
                                      <p:to>
                                        <p:strVal val="visible"/>
                                      </p:to>
                                    </p:set>
                                    <p:anim calcmode="lin" valueType="num">
                                      <p:cBhvr additive="base">
                                        <p:cTn id="19"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759106"/>
            <a:ext cx="8302625" cy="4190174"/>
          </a:xfrm>
        </p:spPr>
        <p:txBody>
          <a:bodyPr/>
          <a:lstStyle/>
          <a:p>
            <a:pPr marL="285750" indent="-285750" algn="just" eaLnBrk="1" hangingPunct="1">
              <a:spcBef>
                <a:spcPct val="100000"/>
              </a:spcBef>
            </a:pPr>
            <a:r>
              <a:rPr lang="en-US" altLang="en-US" sz="1400" dirty="0">
                <a:latin typeface="Arial" panose="020B0604020202020204" pitchFamily="34" charset="0"/>
                <a:cs typeface="Arial" panose="020B0604020202020204" pitchFamily="34" charset="0"/>
              </a:rPr>
              <a:t>Dictionary definition - </a:t>
            </a:r>
            <a:r>
              <a:rPr lang="en-GB" sz="1400" dirty="0">
                <a:latin typeface="Arial" panose="020B0604020202020204" pitchFamily="34" charset="0"/>
                <a:cs typeface="Arial" panose="020B0604020202020204" pitchFamily="34" charset="0"/>
              </a:rPr>
              <a:t>a set of things working together as parts of a mechanism or an interconnecting network, a complex whole.</a:t>
            </a:r>
          </a:p>
          <a:p>
            <a:pPr marL="285750" indent="-285750" algn="just" eaLnBrk="1" hangingPunct="1">
              <a:spcBef>
                <a:spcPct val="100000"/>
              </a:spcBef>
            </a:pPr>
            <a:r>
              <a:rPr lang="en-GB" altLang="en-US" sz="1400" dirty="0">
                <a:latin typeface="Arial" panose="020B0604020202020204" pitchFamily="34" charset="0"/>
                <a:cs typeface="Arial" panose="020B0604020202020204" pitchFamily="34" charset="0"/>
              </a:rPr>
              <a:t>In Nature</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A termite mound where every termite, although acting individually, acts for the benefit of the colony.</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A bee hive where there is a hierarchy structure, of Queen and workers and drones with each knowing it’s job and again working for the benefit of the colony.</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A human being where the circulatory, raspatory, digestive, nervous and immune systems work together to keep you alive and in good health.</a:t>
            </a:r>
          </a:p>
          <a:p>
            <a:pPr marL="285750" indent="-285750" algn="just" eaLnBrk="1" hangingPunct="1">
              <a:spcBef>
                <a:spcPct val="100000"/>
              </a:spcBef>
            </a:pPr>
            <a:r>
              <a:rPr lang="en-GB" altLang="en-US" sz="1400" dirty="0">
                <a:latin typeface="Arial" panose="020B0604020202020204" pitchFamily="34" charset="0"/>
                <a:cs typeface="Arial" panose="020B0604020202020204" pitchFamily="34" charset="0"/>
              </a:rPr>
              <a:t>In Human endeavour and signalling</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A sensor or transducer provides a signal which is fed into a signal conditioning circuit whose output goes into a microprocessor that displays the signal in some form on a screen to the user.</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6</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What is a system?</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Tree>
    <p:extLst>
      <p:ext uri="{BB962C8B-B14F-4D97-AF65-F5344CB8AC3E}">
        <p14:creationId xmlns:p14="http://schemas.microsoft.com/office/powerpoint/2010/main" val="377941565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 calcmode="lin" valueType="num">
                                      <p:cBhvr additive="base">
                                        <p:cTn id="7" dur="500" fill="hold"/>
                                        <p:tgtEl>
                                          <p:spTgt spid="1126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anim calcmode="lin" valueType="num">
                                      <p:cBhvr additive="base">
                                        <p:cTn id="13" dur="500" fill="hold"/>
                                        <p:tgtEl>
                                          <p:spTgt spid="1126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6">
                                            <p:txEl>
                                              <p:pRg st="3" end="3"/>
                                            </p:txEl>
                                          </p:spTgt>
                                        </p:tgtEl>
                                        <p:attrNameLst>
                                          <p:attrName>style.visibility</p:attrName>
                                        </p:attrNameLst>
                                      </p:cBhvr>
                                      <p:to>
                                        <p:strVal val="visible"/>
                                      </p:to>
                                    </p:set>
                                    <p:anim calcmode="lin" valueType="num">
                                      <p:cBhvr additive="base">
                                        <p:cTn id="19" dur="500" fill="hold"/>
                                        <p:tgtEl>
                                          <p:spTgt spid="1126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6">
                                            <p:txEl>
                                              <p:pRg st="4" end="4"/>
                                            </p:txEl>
                                          </p:spTgt>
                                        </p:tgtEl>
                                        <p:attrNameLst>
                                          <p:attrName>style.visibility</p:attrName>
                                        </p:attrNameLst>
                                      </p:cBhvr>
                                      <p:to>
                                        <p:strVal val="visible"/>
                                      </p:to>
                                    </p:set>
                                    <p:anim calcmode="lin" valueType="num">
                                      <p:cBhvr additive="base">
                                        <p:cTn id="25" dur="500" fill="hold"/>
                                        <p:tgtEl>
                                          <p:spTgt spid="1126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6">
                                            <p:txEl>
                                              <p:pRg st="5" end="5"/>
                                            </p:txEl>
                                          </p:spTgt>
                                        </p:tgtEl>
                                        <p:attrNameLst>
                                          <p:attrName>style.visibility</p:attrName>
                                        </p:attrNameLst>
                                      </p:cBhvr>
                                      <p:to>
                                        <p:strVal val="visible"/>
                                      </p:to>
                                    </p:set>
                                    <p:anim calcmode="lin" valueType="num">
                                      <p:cBhvr additive="base">
                                        <p:cTn id="31" dur="500" fill="hold"/>
                                        <p:tgtEl>
                                          <p:spTgt spid="1126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6">
                                            <p:txEl>
                                              <p:pRg st="6" end="6"/>
                                            </p:txEl>
                                          </p:spTgt>
                                        </p:tgtEl>
                                        <p:attrNameLst>
                                          <p:attrName>style.visibility</p:attrName>
                                        </p:attrNameLst>
                                      </p:cBhvr>
                                      <p:to>
                                        <p:strVal val="visible"/>
                                      </p:to>
                                    </p:set>
                                    <p:anim calcmode="lin" valueType="num">
                                      <p:cBhvr additive="base">
                                        <p:cTn id="37" dur="500" fill="hold"/>
                                        <p:tgtEl>
                                          <p:spTgt spid="1126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759106"/>
            <a:ext cx="8302625" cy="4190174"/>
          </a:xfrm>
        </p:spPr>
        <p:txBody>
          <a:bodyPr/>
          <a:lstStyle/>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Analogue Signals</a:t>
            </a:r>
          </a:p>
          <a:p>
            <a:pPr marL="285750" indent="-285750" algn="just" eaLnBrk="1" hangingPunct="1">
              <a:spcBef>
                <a:spcPct val="100000"/>
              </a:spcBef>
            </a:pPr>
            <a:r>
              <a:rPr lang="en-US" altLang="en-US" sz="1200" dirty="0">
                <a:latin typeface="Arial" panose="020B0604020202020204" pitchFamily="34" charset="0"/>
                <a:cs typeface="Arial" panose="020B0604020202020204" pitchFamily="34" charset="0"/>
              </a:rPr>
              <a:t>Definition - </a:t>
            </a:r>
            <a:r>
              <a:rPr lang="en-GB" sz="1200" dirty="0"/>
              <a:t>An analogue signal is any continuous signal for which the time-varying feature (variable) of the signal is a representation of some other time varying quantity, i.e., analogous to another time varying signal. For example, in an analogue audio signal, the instantaneous voltage of the signal varies continuously with the pressure of the sound waves. The term analogue signal usually refers to electrical signals; however, mechanical, pneumatic, hydraulic, human speech, and other systems may also convey or be considered analogue signals. </a:t>
            </a:r>
          </a:p>
          <a:p>
            <a:pPr marL="285750" indent="-285750" algn="just" eaLnBrk="1" hangingPunct="1">
              <a:spcBef>
                <a:spcPct val="100000"/>
              </a:spcBef>
            </a:pPr>
            <a:r>
              <a:rPr lang="en-GB" altLang="en-US" sz="1400" dirty="0">
                <a:latin typeface="Arial" panose="020B0604020202020204" pitchFamily="34" charset="0"/>
                <a:cs typeface="Arial" panose="020B0604020202020204" pitchFamily="34" charset="0"/>
              </a:rPr>
              <a:t>Voltage – What is voltage</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Voltage is a measure of electrical pressure, similar to psi being a measure of air pressure in compressed air systems it is measure in Volts as it’s name implies.</a:t>
            </a:r>
          </a:p>
          <a:p>
            <a:pPr marL="285750" indent="-285750" algn="just" eaLnBrk="1" hangingPunct="1">
              <a:spcBef>
                <a:spcPct val="100000"/>
              </a:spcBef>
            </a:pPr>
            <a:r>
              <a:rPr lang="en-GB" altLang="en-US" sz="1400" dirty="0">
                <a:latin typeface="Arial" panose="020B0604020202020204" pitchFamily="34" charset="0"/>
                <a:cs typeface="Arial" panose="020B0604020202020204" pitchFamily="34" charset="0"/>
              </a:rPr>
              <a:t>Current – What is current</a:t>
            </a:r>
          </a:p>
          <a:p>
            <a:pPr marL="541338" lvl="1" indent="-285750" algn="just" eaLnBrk="1" hangingPunct="1">
              <a:spcBef>
                <a:spcPct val="100000"/>
              </a:spcBef>
            </a:pPr>
            <a:r>
              <a:rPr lang="en-GB" altLang="en-US" sz="1200" dirty="0">
                <a:latin typeface="Arial" panose="020B0604020202020204" pitchFamily="34" charset="0"/>
                <a:cs typeface="Arial" panose="020B0604020202020204" pitchFamily="34" charset="0"/>
              </a:rPr>
              <a:t>Current is the measure of electrical flow, similar to the flow from an air line when a valve is opened is </a:t>
            </a:r>
            <a:r>
              <a:rPr lang="en-GB" altLang="en-US" sz="1200" dirty="0" err="1">
                <a:latin typeface="Arial" panose="020B0604020202020204" pitchFamily="34" charset="0"/>
                <a:cs typeface="Arial" panose="020B0604020202020204" pitchFamily="34" charset="0"/>
              </a:rPr>
              <a:t>is</a:t>
            </a:r>
            <a:r>
              <a:rPr lang="en-GB" altLang="en-US" sz="1200" dirty="0">
                <a:latin typeface="Arial" panose="020B0604020202020204" pitchFamily="34" charset="0"/>
                <a:cs typeface="Arial" panose="020B0604020202020204" pitchFamily="34" charset="0"/>
              </a:rPr>
              <a:t> measured in Amps, nothing to do with the name current.</a:t>
            </a:r>
          </a:p>
          <a:p>
            <a:pPr marL="285750" indent="-285750" algn="just" eaLnBrk="1" hangingPunct="1">
              <a:spcBef>
                <a:spcPct val="100000"/>
              </a:spcBef>
            </a:pPr>
            <a:endParaRPr lang="en-US" altLang="en-US" sz="1400" dirty="0">
              <a:latin typeface="Arial" panose="020B0604020202020204" pitchFamily="34" charset="0"/>
              <a:cs typeface="Arial" panose="020B0604020202020204" pitchFamily="34" charset="0"/>
            </a:endParaRP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7</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Electrical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Tree>
    <p:extLst>
      <p:ext uri="{BB962C8B-B14F-4D97-AF65-F5344CB8AC3E}">
        <p14:creationId xmlns:p14="http://schemas.microsoft.com/office/powerpoint/2010/main" val="229114734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6">
                                            <p:txEl>
                                              <p:pRg st="2" end="2"/>
                                            </p:txEl>
                                          </p:spTgt>
                                        </p:tgtEl>
                                        <p:attrNameLst>
                                          <p:attrName>style.visibility</p:attrName>
                                        </p:attrNameLst>
                                      </p:cBhvr>
                                      <p:to>
                                        <p:strVal val="visible"/>
                                      </p:to>
                                    </p:set>
                                    <p:animEffect transition="in" filter="fade">
                                      <p:cBhvr>
                                        <p:cTn id="12" dur="500"/>
                                        <p:tgtEl>
                                          <p:spTgt spid="1126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266">
                                            <p:txEl>
                                              <p:pRg st="3" end="3"/>
                                            </p:txEl>
                                          </p:spTgt>
                                        </p:tgtEl>
                                        <p:attrNameLst>
                                          <p:attrName>style.visibility</p:attrName>
                                        </p:attrNameLst>
                                      </p:cBhvr>
                                      <p:to>
                                        <p:strVal val="visible"/>
                                      </p:to>
                                    </p:set>
                                    <p:animEffect transition="in" filter="fade">
                                      <p:cBhvr>
                                        <p:cTn id="17" dur="500"/>
                                        <p:tgtEl>
                                          <p:spTgt spid="1126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266">
                                            <p:txEl>
                                              <p:pRg st="4" end="4"/>
                                            </p:txEl>
                                          </p:spTgt>
                                        </p:tgtEl>
                                        <p:attrNameLst>
                                          <p:attrName>style.visibility</p:attrName>
                                        </p:attrNameLst>
                                      </p:cBhvr>
                                      <p:to>
                                        <p:strVal val="visible"/>
                                      </p:to>
                                    </p:set>
                                    <p:animEffect transition="in" filter="fade">
                                      <p:cBhvr>
                                        <p:cTn id="22" dur="500"/>
                                        <p:tgtEl>
                                          <p:spTgt spid="11266">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1266">
                                            <p:txEl>
                                              <p:pRg st="5" end="5"/>
                                            </p:txEl>
                                          </p:spTgt>
                                        </p:tgtEl>
                                        <p:attrNameLst>
                                          <p:attrName>style.visibility</p:attrName>
                                        </p:attrNameLst>
                                      </p:cBhvr>
                                      <p:to>
                                        <p:strVal val="visible"/>
                                      </p:to>
                                    </p:set>
                                    <p:animEffect transition="in" filter="fade">
                                      <p:cBhvr>
                                        <p:cTn id="27" dur="500"/>
                                        <p:tgtEl>
                                          <p:spTgt spid="1126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759106"/>
            <a:ext cx="8302625" cy="4190174"/>
          </a:xfrm>
        </p:spPr>
        <p:txBody>
          <a:bodyPr/>
          <a:lstStyle/>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Signal conditioning</a:t>
            </a:r>
          </a:p>
          <a:p>
            <a:pPr marL="541338" lvl="1" indent="-285750" eaLnBrk="1" hangingPunct="1">
              <a:spcBef>
                <a:spcPct val="100000"/>
              </a:spcBef>
            </a:pPr>
            <a:r>
              <a:rPr lang="en-GB" sz="1200" dirty="0">
                <a:latin typeface="Arial" panose="020B0604020202020204" pitchFamily="34" charset="0"/>
                <a:cs typeface="Arial" panose="020B0604020202020204" pitchFamily="34" charset="0"/>
              </a:rPr>
              <a:t>In electronics, signal conditioning is the manipulation of an analogue signal in such a way that it meets the requirements of the next stage for further processing. </a:t>
            </a:r>
            <a:endParaRPr lang="en-US" altLang="en-US" sz="1200" dirty="0">
              <a:latin typeface="Arial" panose="020B0604020202020204" pitchFamily="34" charset="0"/>
              <a:cs typeface="Arial" panose="020B0604020202020204" pitchFamily="34" charset="0"/>
            </a:endParaRPr>
          </a:p>
          <a:p>
            <a:pPr marL="285750" indent="-285750" algn="just" eaLnBrk="1" hangingPunct="1">
              <a:spcBef>
                <a:spcPct val="100000"/>
              </a:spcBef>
            </a:pPr>
            <a:r>
              <a:rPr lang="en-US" altLang="en-US" sz="1400" dirty="0">
                <a:latin typeface="Arial" panose="020B0604020202020204" pitchFamily="34" charset="0"/>
                <a:cs typeface="Arial" panose="020B0604020202020204" pitchFamily="34" charset="0"/>
              </a:rPr>
              <a:t>What can we do to an analogue signal, how can we condition it.</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Attenuation – the process of making the signal smaller.</a:t>
            </a:r>
          </a:p>
          <a:p>
            <a:pPr marL="779463" lvl="2" indent="-285750" algn="just" eaLnBrk="1" hangingPunct="1">
              <a:spcBef>
                <a:spcPct val="100000"/>
              </a:spcBef>
            </a:pPr>
            <a:r>
              <a:rPr lang="en-US" altLang="en-US" sz="1100" dirty="0">
                <a:latin typeface="Arial" panose="020B0604020202020204" pitchFamily="34" charset="0"/>
                <a:cs typeface="Arial" panose="020B0604020202020204" pitchFamily="34" charset="0"/>
              </a:rPr>
              <a:t>Passively - using passive components</a:t>
            </a:r>
          </a:p>
          <a:p>
            <a:pPr marL="779463" lvl="2" indent="-285750" algn="just" eaLnBrk="1" hangingPunct="1">
              <a:spcBef>
                <a:spcPct val="100000"/>
              </a:spcBef>
            </a:pPr>
            <a:r>
              <a:rPr lang="en-US" altLang="en-US" sz="1100" dirty="0">
                <a:latin typeface="Arial" panose="020B0604020202020204" pitchFamily="34" charset="0"/>
                <a:cs typeface="Arial" panose="020B0604020202020204" pitchFamily="34" charset="0"/>
              </a:rPr>
              <a:t>Actively – using active components</a:t>
            </a:r>
            <a:r>
              <a:rPr lang="en-US" altLang="en-US" sz="1200" dirty="0">
                <a:latin typeface="Arial" panose="020B0604020202020204" pitchFamily="34" charset="0"/>
                <a:cs typeface="Arial" panose="020B0604020202020204" pitchFamily="34" charset="0"/>
              </a:rPr>
              <a:t>.</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Amplification – the process of making the signal bigger.</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Filtering – The process of removing unwanted portions of the signal</a:t>
            </a:r>
          </a:p>
          <a:p>
            <a:pPr marL="779463" lvl="2" indent="-285750" algn="just" eaLnBrk="1" hangingPunct="1">
              <a:spcBef>
                <a:spcPct val="100000"/>
              </a:spcBef>
            </a:pPr>
            <a:r>
              <a:rPr lang="en-US" altLang="en-US" sz="1100" dirty="0">
                <a:latin typeface="Arial" panose="020B0604020202020204" pitchFamily="34" charset="0"/>
                <a:cs typeface="Arial" panose="020B0604020202020204" pitchFamily="34" charset="0"/>
              </a:rPr>
              <a:t>Passively - using passive components</a:t>
            </a:r>
          </a:p>
          <a:p>
            <a:pPr marL="779463" lvl="2" indent="-285750" algn="just" eaLnBrk="1" hangingPunct="1">
              <a:spcBef>
                <a:spcPct val="100000"/>
              </a:spcBef>
            </a:pPr>
            <a:r>
              <a:rPr lang="en-US" altLang="en-US" sz="1100" dirty="0">
                <a:latin typeface="Arial" panose="020B0604020202020204" pitchFamily="34" charset="0"/>
                <a:cs typeface="Arial" panose="020B0604020202020204" pitchFamily="34" charset="0"/>
              </a:rPr>
              <a:t>Actively – using active components</a:t>
            </a:r>
            <a:r>
              <a:rPr lang="en-US" altLang="en-US" sz="1200" dirty="0">
                <a:latin typeface="Arial" panose="020B0604020202020204" pitchFamily="34" charset="0"/>
                <a:cs typeface="Arial" panose="020B0604020202020204" pitchFamily="34" charset="0"/>
              </a:rPr>
              <a:t>.</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Mixing – The process of adding together 2 or more signals to achieve a complex output signal</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8</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Tree>
    <p:extLst>
      <p:ext uri="{BB962C8B-B14F-4D97-AF65-F5344CB8AC3E}">
        <p14:creationId xmlns:p14="http://schemas.microsoft.com/office/powerpoint/2010/main" val="13922217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2" end="2"/>
                                            </p:txEl>
                                          </p:spTgt>
                                        </p:tgtEl>
                                        <p:attrNameLst>
                                          <p:attrName>style.visibility</p:attrName>
                                        </p:attrNameLst>
                                      </p:cBhvr>
                                      <p:to>
                                        <p:strVal val="visible"/>
                                      </p:to>
                                    </p:set>
                                    <p:animEffect transition="in" filter="fade">
                                      <p:cBhvr>
                                        <p:cTn id="7" dur="500"/>
                                        <p:tgtEl>
                                          <p:spTgt spid="1126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6">
                                            <p:txEl>
                                              <p:pRg st="3" end="3"/>
                                            </p:txEl>
                                          </p:spTgt>
                                        </p:tgtEl>
                                        <p:attrNameLst>
                                          <p:attrName>style.visibility</p:attrName>
                                        </p:attrNameLst>
                                      </p:cBhvr>
                                      <p:to>
                                        <p:strVal val="visible"/>
                                      </p:to>
                                    </p:set>
                                    <p:animEffect transition="in" filter="fade">
                                      <p:cBhvr>
                                        <p:cTn id="12" dur="500"/>
                                        <p:tgtEl>
                                          <p:spTgt spid="11266">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266">
                                            <p:txEl>
                                              <p:pRg st="4" end="4"/>
                                            </p:txEl>
                                          </p:spTgt>
                                        </p:tgtEl>
                                        <p:attrNameLst>
                                          <p:attrName>style.visibility</p:attrName>
                                        </p:attrNameLst>
                                      </p:cBhvr>
                                      <p:to>
                                        <p:strVal val="visible"/>
                                      </p:to>
                                    </p:set>
                                    <p:animEffect transition="in" filter="fade">
                                      <p:cBhvr>
                                        <p:cTn id="17" dur="500"/>
                                        <p:tgtEl>
                                          <p:spTgt spid="11266">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11266">
                                            <p:txEl>
                                              <p:pRg st="5" end="5"/>
                                            </p:txEl>
                                          </p:spTgt>
                                        </p:tgtEl>
                                        <p:attrNameLst>
                                          <p:attrName>style.visibility</p:attrName>
                                        </p:attrNameLst>
                                      </p:cBhvr>
                                      <p:to>
                                        <p:strVal val="visible"/>
                                      </p:to>
                                    </p:set>
                                    <p:animEffect transition="in" filter="fade">
                                      <p:cBhvr>
                                        <p:cTn id="20" dur="500"/>
                                        <p:tgtEl>
                                          <p:spTgt spid="11266">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11266">
                                            <p:txEl>
                                              <p:pRg st="6" end="6"/>
                                            </p:txEl>
                                          </p:spTgt>
                                        </p:tgtEl>
                                        <p:attrNameLst>
                                          <p:attrName>style.visibility</p:attrName>
                                        </p:attrNameLst>
                                      </p:cBhvr>
                                      <p:to>
                                        <p:strVal val="visible"/>
                                      </p:to>
                                    </p:set>
                                    <p:animEffect transition="in" filter="fade">
                                      <p:cBhvr>
                                        <p:cTn id="25" dur="500"/>
                                        <p:tgtEl>
                                          <p:spTgt spid="11266">
                                            <p:txEl>
                                              <p:pRg st="6" end="6"/>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1266">
                                            <p:txEl>
                                              <p:pRg st="7" end="7"/>
                                            </p:txEl>
                                          </p:spTgt>
                                        </p:tgtEl>
                                        <p:attrNameLst>
                                          <p:attrName>style.visibility</p:attrName>
                                        </p:attrNameLst>
                                      </p:cBhvr>
                                      <p:to>
                                        <p:strVal val="visible"/>
                                      </p:to>
                                    </p:set>
                                    <p:animEffect transition="in" filter="fade">
                                      <p:cBhvr>
                                        <p:cTn id="30" dur="500"/>
                                        <p:tgtEl>
                                          <p:spTgt spid="11266">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1266">
                                            <p:txEl>
                                              <p:pRg st="8" end="8"/>
                                            </p:txEl>
                                          </p:spTgt>
                                        </p:tgtEl>
                                        <p:attrNameLst>
                                          <p:attrName>style.visibility</p:attrName>
                                        </p:attrNameLst>
                                      </p:cBhvr>
                                      <p:to>
                                        <p:strVal val="visible"/>
                                      </p:to>
                                    </p:set>
                                    <p:animEffect transition="in" filter="fade">
                                      <p:cBhvr>
                                        <p:cTn id="35" dur="500"/>
                                        <p:tgtEl>
                                          <p:spTgt spid="11266">
                                            <p:txEl>
                                              <p:pRg st="8" end="8"/>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11266">
                                            <p:txEl>
                                              <p:pRg st="9" end="9"/>
                                            </p:txEl>
                                          </p:spTgt>
                                        </p:tgtEl>
                                        <p:attrNameLst>
                                          <p:attrName>style.visibility</p:attrName>
                                        </p:attrNameLst>
                                      </p:cBhvr>
                                      <p:to>
                                        <p:strVal val="visible"/>
                                      </p:to>
                                    </p:set>
                                    <p:animEffect transition="in" filter="fade">
                                      <p:cBhvr>
                                        <p:cTn id="38" dur="500"/>
                                        <p:tgtEl>
                                          <p:spTgt spid="11266">
                                            <p:txEl>
                                              <p:pRg st="9" end="9"/>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1266">
                                            <p:txEl>
                                              <p:pRg st="10" end="10"/>
                                            </p:txEl>
                                          </p:spTgt>
                                        </p:tgtEl>
                                        <p:attrNameLst>
                                          <p:attrName>style.visibility</p:attrName>
                                        </p:attrNameLst>
                                      </p:cBhvr>
                                      <p:to>
                                        <p:strVal val="visible"/>
                                      </p:to>
                                    </p:set>
                                    <p:animEffect transition="in" filter="fade">
                                      <p:cBhvr>
                                        <p:cTn id="43" dur="500"/>
                                        <p:tgtEl>
                                          <p:spTgt spid="1126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759106"/>
            <a:ext cx="8302625" cy="1237846"/>
          </a:xfrm>
        </p:spPr>
        <p:txBody>
          <a:bodyPr/>
          <a:lstStyle/>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Signal conditioning</a:t>
            </a:r>
          </a:p>
          <a:p>
            <a:pPr marL="541338" lvl="1" indent="-285750" algn="just" eaLnBrk="1" hangingPunct="1">
              <a:spcBef>
                <a:spcPct val="100000"/>
              </a:spcBef>
            </a:pPr>
            <a:r>
              <a:rPr lang="en-US" altLang="en-US" sz="1200" dirty="0">
                <a:latin typeface="Arial" panose="020B0604020202020204" pitchFamily="34" charset="0"/>
                <a:cs typeface="Arial" panose="020B0604020202020204" pitchFamily="34" charset="0"/>
              </a:rPr>
              <a:t>Passive attenuation – the process of making the signal smaller using passive components. Simply put we can make a signal smaller by passing through a potential divider. The output of the signal is reduced in voltage by the ratio of the two resistors. (P1).</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9</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2" name="Picture 1">
            <a:extLst>
              <a:ext uri="{FF2B5EF4-FFF2-40B4-BE49-F238E27FC236}">
                <a16:creationId xmlns:a16="http://schemas.microsoft.com/office/drawing/2014/main" id="{37C65D1C-F01F-4B46-8BCD-8166C254DA95}"/>
              </a:ext>
            </a:extLst>
          </p:cNvPr>
          <p:cNvPicPr>
            <a:picLocks noChangeAspect="1"/>
          </p:cNvPicPr>
          <p:nvPr/>
        </p:nvPicPr>
        <p:blipFill>
          <a:blip r:embed="rId3"/>
          <a:stretch>
            <a:fillRect/>
          </a:stretch>
        </p:blipFill>
        <p:spPr>
          <a:xfrm>
            <a:off x="344488" y="2975814"/>
            <a:ext cx="4095183" cy="2424688"/>
          </a:xfrm>
          <a:prstGeom prst="rect">
            <a:avLst/>
          </a:prstGeom>
        </p:spPr>
      </p:pic>
      <p:pic>
        <p:nvPicPr>
          <p:cNvPr id="4" name="Picture 3">
            <a:extLst>
              <a:ext uri="{FF2B5EF4-FFF2-40B4-BE49-F238E27FC236}">
                <a16:creationId xmlns:a16="http://schemas.microsoft.com/office/drawing/2014/main" id="{195E128E-5444-4FB0-A3CE-70534A5557CA}"/>
              </a:ext>
            </a:extLst>
          </p:cNvPr>
          <p:cNvPicPr>
            <a:picLocks noChangeAspect="1"/>
          </p:cNvPicPr>
          <p:nvPr/>
        </p:nvPicPr>
        <p:blipFill>
          <a:blip r:embed="rId4"/>
          <a:stretch>
            <a:fillRect/>
          </a:stretch>
        </p:blipFill>
        <p:spPr>
          <a:xfrm>
            <a:off x="4439671" y="2708919"/>
            <a:ext cx="4985704" cy="3285707"/>
          </a:xfrm>
          <a:prstGeom prst="rect">
            <a:avLst/>
          </a:prstGeom>
        </p:spPr>
      </p:pic>
      <p:sp>
        <p:nvSpPr>
          <p:cNvPr id="11" name="TextBox 10">
            <a:extLst>
              <a:ext uri="{FF2B5EF4-FFF2-40B4-BE49-F238E27FC236}">
                <a16:creationId xmlns:a16="http://schemas.microsoft.com/office/drawing/2014/main" id="{1E109992-BA16-4406-B623-5FA67E010805}"/>
              </a:ext>
            </a:extLst>
          </p:cNvPr>
          <p:cNvSpPr txBox="1"/>
          <p:nvPr/>
        </p:nvSpPr>
        <p:spPr>
          <a:xfrm>
            <a:off x="1257672" y="5485198"/>
            <a:ext cx="2880320" cy="424732"/>
          </a:xfrm>
          <a:prstGeom prst="rect">
            <a:avLst/>
          </a:prstGeom>
          <a:noFill/>
        </p:spPr>
        <p:txBody>
          <a:bodyPr wrap="square" rtlCol="0">
            <a:spAutoFit/>
          </a:bodyPr>
          <a:lstStyle/>
          <a:p>
            <a:pPr>
              <a:buNone/>
            </a:pPr>
            <a:r>
              <a:rPr lang="en-GB" dirty="0"/>
              <a:t>Gain = R2/(R1+R2)</a:t>
            </a:r>
          </a:p>
        </p:txBody>
      </p:sp>
    </p:spTree>
    <p:extLst>
      <p:ext uri="{BB962C8B-B14F-4D97-AF65-F5344CB8AC3E}">
        <p14:creationId xmlns:p14="http://schemas.microsoft.com/office/powerpoint/2010/main" val="754421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759106"/>
            <a:ext cx="8302625" cy="217395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Signal conditioning</a:t>
            </a:r>
          </a:p>
          <a:p>
            <a:pPr marL="541338" lvl="1" indent="-285750" algn="just" eaLnBrk="1" hangingPunct="1">
              <a:spcBef>
                <a:spcPct val="100000"/>
              </a:spcBef>
            </a:pPr>
            <a:r>
              <a:rPr lang="en-US" altLang="en-US" sz="1600" dirty="0">
                <a:latin typeface="Arial" panose="020B0604020202020204" pitchFamily="34" charset="0"/>
                <a:cs typeface="Arial" panose="020B0604020202020204" pitchFamily="34" charset="0"/>
              </a:rPr>
              <a:t>Amplification – the process of making the signal bigger. As it’s name suggests we must use active components to provide amplification we cannot amplify by the use of passive components</a:t>
            </a:r>
          </a:p>
          <a:p>
            <a:pPr marL="541338" lvl="1" indent="-285750" algn="just" eaLnBrk="1" hangingPunct="1">
              <a:spcBef>
                <a:spcPct val="100000"/>
              </a:spcBef>
            </a:pPr>
            <a:r>
              <a:rPr lang="en-US" altLang="en-US" sz="1600" dirty="0">
                <a:latin typeface="Arial" panose="020B0604020202020204" pitchFamily="34" charset="0"/>
                <a:cs typeface="Arial" panose="020B0604020202020204" pitchFamily="34" charset="0"/>
              </a:rPr>
              <a:t>There are many configurations for signal amplifiers in the next few slides we will look at a few of them and build them in proteus.</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10</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Tree>
    <p:extLst>
      <p:ext uri="{BB962C8B-B14F-4D97-AF65-F5344CB8AC3E}">
        <p14:creationId xmlns:p14="http://schemas.microsoft.com/office/powerpoint/2010/main" val="333771365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266">
                                            <p:txEl>
                                              <p:pRg st="2" end="2"/>
                                            </p:txEl>
                                          </p:spTgt>
                                        </p:tgtEl>
                                        <p:attrNameLst>
                                          <p:attrName>style.visibility</p:attrName>
                                        </p:attrNameLst>
                                      </p:cBhvr>
                                      <p:to>
                                        <p:strVal val="visible"/>
                                      </p:to>
                                    </p:set>
                                    <p:animEffect transition="in" filter="fade">
                                      <p:cBhvr>
                                        <p:cTn id="12" dur="500"/>
                                        <p:tgtEl>
                                          <p:spTgt spid="1126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 non- inverting amplifier (P2)</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11</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11271" name="Rectangle 5">
            <a:extLst>
              <a:ext uri="{FF2B5EF4-FFF2-40B4-BE49-F238E27FC236}">
                <a16:creationId xmlns:a16="http://schemas.microsoft.com/office/drawing/2014/main" id="{48B6FF77-73D7-4BF5-9B91-65C6B1C725DB}"/>
              </a:ext>
            </a:extLst>
          </p:cNvPr>
          <p:cNvSpPr>
            <a:spLocks noChangeArrowheads="1"/>
          </p:cNvSpPr>
          <p:nvPr/>
        </p:nvSpPr>
        <p:spPr bwMode="auto">
          <a:xfrm>
            <a:off x="3384550" y="6248400"/>
            <a:ext cx="3136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3" name="Picture 2">
            <a:extLst>
              <a:ext uri="{FF2B5EF4-FFF2-40B4-BE49-F238E27FC236}">
                <a16:creationId xmlns:a16="http://schemas.microsoft.com/office/drawing/2014/main" id="{DDE5D64D-6E30-42F9-B180-9DAE76FCE4FD}"/>
              </a:ext>
            </a:extLst>
          </p:cNvPr>
          <p:cNvPicPr>
            <a:picLocks noChangeAspect="1"/>
          </p:cNvPicPr>
          <p:nvPr/>
        </p:nvPicPr>
        <p:blipFill>
          <a:blip r:embed="rId3"/>
          <a:stretch>
            <a:fillRect/>
          </a:stretch>
        </p:blipFill>
        <p:spPr>
          <a:xfrm>
            <a:off x="955992" y="2529471"/>
            <a:ext cx="3562729" cy="2391556"/>
          </a:xfrm>
          <a:prstGeom prst="rect">
            <a:avLst/>
          </a:prstGeom>
        </p:spPr>
      </p:pic>
      <p:sp>
        <p:nvSpPr>
          <p:cNvPr id="4" name="TextBox 3">
            <a:extLst>
              <a:ext uri="{FF2B5EF4-FFF2-40B4-BE49-F238E27FC236}">
                <a16:creationId xmlns:a16="http://schemas.microsoft.com/office/drawing/2014/main" id="{7B992A0C-4163-4FC1-8B8C-C31104B0B5E1}"/>
              </a:ext>
            </a:extLst>
          </p:cNvPr>
          <p:cNvSpPr txBox="1"/>
          <p:nvPr/>
        </p:nvSpPr>
        <p:spPr>
          <a:xfrm>
            <a:off x="1366540" y="5136011"/>
            <a:ext cx="2880320" cy="424732"/>
          </a:xfrm>
          <a:prstGeom prst="rect">
            <a:avLst/>
          </a:prstGeom>
          <a:noFill/>
        </p:spPr>
        <p:txBody>
          <a:bodyPr wrap="square" rtlCol="0">
            <a:spAutoFit/>
          </a:bodyPr>
          <a:lstStyle/>
          <a:p>
            <a:pPr>
              <a:buNone/>
            </a:pPr>
            <a:r>
              <a:rPr lang="en-GB" dirty="0"/>
              <a:t>Gain = 1+ RF/R1</a:t>
            </a:r>
          </a:p>
        </p:txBody>
      </p:sp>
      <p:pic>
        <p:nvPicPr>
          <p:cNvPr id="5" name="Picture 4">
            <a:extLst>
              <a:ext uri="{FF2B5EF4-FFF2-40B4-BE49-F238E27FC236}">
                <a16:creationId xmlns:a16="http://schemas.microsoft.com/office/drawing/2014/main" id="{BF87A268-82A6-414D-A55C-3B6A47546957}"/>
              </a:ext>
            </a:extLst>
          </p:cNvPr>
          <p:cNvPicPr>
            <a:picLocks noChangeAspect="1"/>
          </p:cNvPicPr>
          <p:nvPr/>
        </p:nvPicPr>
        <p:blipFill>
          <a:blip r:embed="rId4"/>
          <a:stretch>
            <a:fillRect/>
          </a:stretch>
        </p:blipFill>
        <p:spPr>
          <a:xfrm>
            <a:off x="4534242" y="2279985"/>
            <a:ext cx="4833595" cy="2957351"/>
          </a:xfrm>
          <a:prstGeom prst="rect">
            <a:avLst/>
          </a:prstGeom>
        </p:spPr>
      </p:pic>
      <p:sp>
        <p:nvSpPr>
          <p:cNvPr id="6" name="TextBox 5">
            <a:extLst>
              <a:ext uri="{FF2B5EF4-FFF2-40B4-BE49-F238E27FC236}">
                <a16:creationId xmlns:a16="http://schemas.microsoft.com/office/drawing/2014/main" id="{EDF7CFC5-5B71-42CC-B107-D875C70EFD93}"/>
              </a:ext>
            </a:extLst>
          </p:cNvPr>
          <p:cNvSpPr txBox="1"/>
          <p:nvPr/>
        </p:nvSpPr>
        <p:spPr>
          <a:xfrm>
            <a:off x="5745088" y="5397674"/>
            <a:ext cx="2297167" cy="544765"/>
          </a:xfrm>
          <a:prstGeom prst="rect">
            <a:avLst/>
          </a:prstGeom>
          <a:noFill/>
        </p:spPr>
        <p:txBody>
          <a:bodyPr wrap="none" rtlCol="0">
            <a:spAutoFit/>
          </a:bodyPr>
          <a:lstStyle/>
          <a:p>
            <a:r>
              <a:rPr lang="en-GB" sz="1400" dirty="0"/>
              <a:t>The Signal is Amplified </a:t>
            </a:r>
          </a:p>
          <a:p>
            <a:r>
              <a:rPr lang="en-GB" sz="1400" dirty="0"/>
              <a:t>The signal is in phase</a:t>
            </a:r>
          </a:p>
        </p:txBody>
      </p:sp>
    </p:spTree>
    <p:extLst>
      <p:ext uri="{BB962C8B-B14F-4D97-AF65-F5344CB8AC3E}">
        <p14:creationId xmlns:p14="http://schemas.microsoft.com/office/powerpoint/2010/main" val="47574868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0" end="0"/>
                                            </p:txEl>
                                          </p:spTgt>
                                        </p:tgtEl>
                                        <p:attrNameLst>
                                          <p:attrName>style.visibility</p:attrName>
                                        </p:attrNameLst>
                                      </p:cBhvr>
                                      <p:to>
                                        <p:strVal val="visible"/>
                                      </p:to>
                                    </p:set>
                                    <p:animEffect transition="in" filter="fade">
                                      <p:cBhvr>
                                        <p:cTn id="22" dur="500"/>
                                        <p:tgtEl>
                                          <p:spTgt spid="6">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animEffect transition="in" filter="fade">
                                      <p:cBhvr>
                                        <p:cTn id="27" dur="500"/>
                                        <p:tgtEl>
                                          <p:spTgt spid="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An inverting amplifier (P3)</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12</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4" name="TextBox 3">
            <a:extLst>
              <a:ext uri="{FF2B5EF4-FFF2-40B4-BE49-F238E27FC236}">
                <a16:creationId xmlns:a16="http://schemas.microsoft.com/office/drawing/2014/main" id="{7B992A0C-4163-4FC1-8B8C-C31104B0B5E1}"/>
              </a:ext>
            </a:extLst>
          </p:cNvPr>
          <p:cNvSpPr txBox="1"/>
          <p:nvPr/>
        </p:nvSpPr>
        <p:spPr>
          <a:xfrm>
            <a:off x="1366540" y="5136011"/>
            <a:ext cx="2880320" cy="424732"/>
          </a:xfrm>
          <a:prstGeom prst="rect">
            <a:avLst/>
          </a:prstGeom>
          <a:noFill/>
        </p:spPr>
        <p:txBody>
          <a:bodyPr wrap="square" rtlCol="0">
            <a:spAutoFit/>
          </a:bodyPr>
          <a:lstStyle/>
          <a:p>
            <a:pPr>
              <a:buNone/>
            </a:pPr>
            <a:r>
              <a:rPr lang="en-GB" dirty="0"/>
              <a:t>Gain = -RF/R1</a:t>
            </a:r>
          </a:p>
        </p:txBody>
      </p:sp>
      <p:pic>
        <p:nvPicPr>
          <p:cNvPr id="2" name="Picture 1">
            <a:extLst>
              <a:ext uri="{FF2B5EF4-FFF2-40B4-BE49-F238E27FC236}">
                <a16:creationId xmlns:a16="http://schemas.microsoft.com/office/drawing/2014/main" id="{3B4C0670-BE3A-4CC1-BEC2-E668247B9060}"/>
              </a:ext>
            </a:extLst>
          </p:cNvPr>
          <p:cNvPicPr>
            <a:picLocks noChangeAspect="1"/>
          </p:cNvPicPr>
          <p:nvPr/>
        </p:nvPicPr>
        <p:blipFill>
          <a:blip r:embed="rId3"/>
          <a:stretch>
            <a:fillRect/>
          </a:stretch>
        </p:blipFill>
        <p:spPr>
          <a:xfrm>
            <a:off x="128464" y="2564904"/>
            <a:ext cx="4246860" cy="2088739"/>
          </a:xfrm>
          <a:prstGeom prst="rect">
            <a:avLst/>
          </a:prstGeom>
        </p:spPr>
      </p:pic>
      <p:pic>
        <p:nvPicPr>
          <p:cNvPr id="6" name="Picture 5">
            <a:extLst>
              <a:ext uri="{FF2B5EF4-FFF2-40B4-BE49-F238E27FC236}">
                <a16:creationId xmlns:a16="http://schemas.microsoft.com/office/drawing/2014/main" id="{9460A82E-0553-49C3-A490-2C467183F655}"/>
              </a:ext>
            </a:extLst>
          </p:cNvPr>
          <p:cNvPicPr>
            <a:picLocks noChangeAspect="1"/>
          </p:cNvPicPr>
          <p:nvPr/>
        </p:nvPicPr>
        <p:blipFill>
          <a:blip r:embed="rId4"/>
          <a:stretch>
            <a:fillRect/>
          </a:stretch>
        </p:blipFill>
        <p:spPr>
          <a:xfrm>
            <a:off x="4375324" y="2056491"/>
            <a:ext cx="5224192" cy="3246026"/>
          </a:xfrm>
          <a:prstGeom prst="rect">
            <a:avLst/>
          </a:prstGeom>
        </p:spPr>
      </p:pic>
      <p:sp>
        <p:nvSpPr>
          <p:cNvPr id="13" name="TextBox 12">
            <a:extLst>
              <a:ext uri="{FF2B5EF4-FFF2-40B4-BE49-F238E27FC236}">
                <a16:creationId xmlns:a16="http://schemas.microsoft.com/office/drawing/2014/main" id="{4D9450CE-9CD7-429C-A182-B7524B68EC94}"/>
              </a:ext>
            </a:extLst>
          </p:cNvPr>
          <p:cNvSpPr txBox="1"/>
          <p:nvPr/>
        </p:nvSpPr>
        <p:spPr>
          <a:xfrm>
            <a:off x="5745088" y="5397674"/>
            <a:ext cx="2935419" cy="544765"/>
          </a:xfrm>
          <a:prstGeom prst="rect">
            <a:avLst/>
          </a:prstGeom>
          <a:noFill/>
        </p:spPr>
        <p:txBody>
          <a:bodyPr wrap="none" rtlCol="0">
            <a:spAutoFit/>
          </a:bodyPr>
          <a:lstStyle/>
          <a:p>
            <a:r>
              <a:rPr lang="en-GB" sz="1400" dirty="0"/>
              <a:t>The Signal is Amplified </a:t>
            </a:r>
          </a:p>
          <a:p>
            <a:r>
              <a:rPr lang="en-GB" sz="1400" dirty="0"/>
              <a:t>The signal is 180</a:t>
            </a:r>
            <a:r>
              <a:rPr lang="en-GB" sz="1400" baseline="30000" dirty="0"/>
              <a:t>o</a:t>
            </a:r>
            <a:r>
              <a:rPr lang="en-GB" sz="1400" dirty="0"/>
              <a:t> out of phase</a:t>
            </a:r>
          </a:p>
        </p:txBody>
      </p:sp>
    </p:spTree>
    <p:extLst>
      <p:ext uri="{BB962C8B-B14F-4D97-AF65-F5344CB8AC3E}">
        <p14:creationId xmlns:p14="http://schemas.microsoft.com/office/powerpoint/2010/main" val="12274704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xEl>
                                              <p:pRg st="0" end="0"/>
                                            </p:txEl>
                                          </p:spTgt>
                                        </p:tgtEl>
                                        <p:attrNameLst>
                                          <p:attrName>style.visibility</p:attrName>
                                        </p:attrNameLst>
                                      </p:cBhvr>
                                      <p:to>
                                        <p:strVal val="visible"/>
                                      </p:to>
                                    </p:set>
                                    <p:animEffect transition="in" filter="fade">
                                      <p:cBhvr>
                                        <p:cTn id="22" dur="500"/>
                                        <p:tgtEl>
                                          <p:spTgt spid="1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xEl>
                                              <p:pRg st="1" end="1"/>
                                            </p:txEl>
                                          </p:spTgt>
                                        </p:tgtEl>
                                        <p:attrNameLst>
                                          <p:attrName>style.visibility</p:attrName>
                                        </p:attrNameLst>
                                      </p:cBhvr>
                                      <p:to>
                                        <p:strVal val="visible"/>
                                      </p:to>
                                    </p:set>
                                    <p:animEffect transition="in" filter="fade">
                                      <p:cBhvr>
                                        <p:cTn id="27" dur="5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 differential amplifier (P4)</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13</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4" name="TextBox 3">
            <a:extLst>
              <a:ext uri="{FF2B5EF4-FFF2-40B4-BE49-F238E27FC236}">
                <a16:creationId xmlns:a16="http://schemas.microsoft.com/office/drawing/2014/main" id="{7B992A0C-4163-4FC1-8B8C-C31104B0B5E1}"/>
              </a:ext>
            </a:extLst>
          </p:cNvPr>
          <p:cNvSpPr txBox="1"/>
          <p:nvPr/>
        </p:nvSpPr>
        <p:spPr>
          <a:xfrm>
            <a:off x="399560" y="4748597"/>
            <a:ext cx="5489543" cy="1311128"/>
          </a:xfrm>
          <a:prstGeom prst="rect">
            <a:avLst/>
          </a:prstGeom>
          <a:noFill/>
        </p:spPr>
        <p:txBody>
          <a:bodyPr wrap="square" rtlCol="0">
            <a:spAutoFit/>
          </a:bodyPr>
          <a:lstStyle/>
          <a:p>
            <a:pPr>
              <a:buNone/>
            </a:pPr>
            <a:r>
              <a:rPr lang="en-GB" dirty="0"/>
              <a:t>Gain = V1-V2</a:t>
            </a:r>
          </a:p>
          <a:p>
            <a:pPr>
              <a:buNone/>
            </a:pPr>
            <a:r>
              <a:rPr lang="en-GB" sz="1600" dirty="0"/>
              <a:t>   If R1=R2=R3=R4</a:t>
            </a:r>
          </a:p>
          <a:p>
            <a:pPr>
              <a:buNone/>
            </a:pPr>
            <a:r>
              <a:rPr lang="en-GB" sz="1600" dirty="0"/>
              <a:t>  Or if not equal </a:t>
            </a:r>
          </a:p>
          <a:p>
            <a:pPr>
              <a:buNone/>
            </a:pPr>
            <a:r>
              <a:rPr lang="en-GB" sz="1600" dirty="0"/>
              <a:t>  </a:t>
            </a:r>
            <a:r>
              <a:rPr lang="en-GB" sz="1600" dirty="0" err="1"/>
              <a:t>Vout</a:t>
            </a:r>
            <a:r>
              <a:rPr lang="en-GB" sz="1600" dirty="0"/>
              <a:t>= (</a:t>
            </a:r>
            <a:r>
              <a:rPr lang="en-GB" sz="1600" dirty="0">
                <a:solidFill>
                  <a:srgbClr val="00B0F0"/>
                </a:solidFill>
              </a:rPr>
              <a:t>(R3/(R1+R3))*((R4+R2)/R2)</a:t>
            </a:r>
            <a:r>
              <a:rPr lang="en-GB" sz="1600" dirty="0"/>
              <a:t>*V1)-(</a:t>
            </a:r>
            <a:r>
              <a:rPr lang="en-GB" sz="1600" dirty="0">
                <a:solidFill>
                  <a:schemeClr val="accent2"/>
                </a:solidFill>
              </a:rPr>
              <a:t>(R4/R2)</a:t>
            </a:r>
            <a:r>
              <a:rPr lang="en-GB" sz="1600" dirty="0"/>
              <a:t>*V2)</a:t>
            </a:r>
          </a:p>
        </p:txBody>
      </p:sp>
      <p:sp>
        <p:nvSpPr>
          <p:cNvPr id="13" name="TextBox 12">
            <a:extLst>
              <a:ext uri="{FF2B5EF4-FFF2-40B4-BE49-F238E27FC236}">
                <a16:creationId xmlns:a16="http://schemas.microsoft.com/office/drawing/2014/main" id="{4D9450CE-9CD7-429C-A182-B7524B68EC94}"/>
              </a:ext>
            </a:extLst>
          </p:cNvPr>
          <p:cNvSpPr txBox="1"/>
          <p:nvPr/>
        </p:nvSpPr>
        <p:spPr>
          <a:xfrm>
            <a:off x="5745088" y="5397674"/>
            <a:ext cx="3240360" cy="286232"/>
          </a:xfrm>
          <a:prstGeom prst="rect">
            <a:avLst/>
          </a:prstGeom>
          <a:noFill/>
        </p:spPr>
        <p:txBody>
          <a:bodyPr wrap="square" rtlCol="0">
            <a:spAutoFit/>
          </a:bodyPr>
          <a:lstStyle/>
          <a:p>
            <a:r>
              <a:rPr lang="en-GB" sz="1400" dirty="0"/>
              <a:t>The output signal is V1*</a:t>
            </a:r>
            <a:r>
              <a:rPr lang="en-GB" sz="1400" dirty="0">
                <a:solidFill>
                  <a:srgbClr val="00B0F0"/>
                </a:solidFill>
              </a:rPr>
              <a:t>G</a:t>
            </a:r>
            <a:r>
              <a:rPr lang="en-GB" sz="1400" dirty="0"/>
              <a:t>- V2*</a:t>
            </a:r>
            <a:r>
              <a:rPr lang="en-GB" sz="1400" dirty="0">
                <a:solidFill>
                  <a:srgbClr val="FF0000"/>
                </a:solidFill>
              </a:rPr>
              <a:t>G</a:t>
            </a:r>
          </a:p>
        </p:txBody>
      </p:sp>
      <p:pic>
        <p:nvPicPr>
          <p:cNvPr id="5" name="Picture 4">
            <a:extLst>
              <a:ext uri="{FF2B5EF4-FFF2-40B4-BE49-F238E27FC236}">
                <a16:creationId xmlns:a16="http://schemas.microsoft.com/office/drawing/2014/main" id="{619D3E1D-6E4C-41DB-AB02-F6639BBC8540}"/>
              </a:ext>
            </a:extLst>
          </p:cNvPr>
          <p:cNvPicPr>
            <a:picLocks noChangeAspect="1"/>
          </p:cNvPicPr>
          <p:nvPr/>
        </p:nvPicPr>
        <p:blipFill>
          <a:blip r:embed="rId3"/>
          <a:stretch>
            <a:fillRect/>
          </a:stretch>
        </p:blipFill>
        <p:spPr>
          <a:xfrm>
            <a:off x="63598" y="2291193"/>
            <a:ext cx="4681440" cy="2482705"/>
          </a:xfrm>
          <a:prstGeom prst="rect">
            <a:avLst/>
          </a:prstGeom>
        </p:spPr>
      </p:pic>
      <p:pic>
        <p:nvPicPr>
          <p:cNvPr id="7" name="Picture 6">
            <a:extLst>
              <a:ext uri="{FF2B5EF4-FFF2-40B4-BE49-F238E27FC236}">
                <a16:creationId xmlns:a16="http://schemas.microsoft.com/office/drawing/2014/main" id="{651B6782-D00A-4FD5-A751-96A5A3BB598D}"/>
              </a:ext>
            </a:extLst>
          </p:cNvPr>
          <p:cNvPicPr>
            <a:picLocks noChangeAspect="1"/>
          </p:cNvPicPr>
          <p:nvPr/>
        </p:nvPicPr>
        <p:blipFill>
          <a:blip r:embed="rId4"/>
          <a:stretch>
            <a:fillRect/>
          </a:stretch>
        </p:blipFill>
        <p:spPr>
          <a:xfrm>
            <a:off x="4750085" y="2027298"/>
            <a:ext cx="4925423" cy="3042594"/>
          </a:xfrm>
          <a:prstGeom prst="rect">
            <a:avLst/>
          </a:prstGeom>
        </p:spPr>
      </p:pic>
      <p:sp>
        <p:nvSpPr>
          <p:cNvPr id="8" name="TextBox 7">
            <a:extLst>
              <a:ext uri="{FF2B5EF4-FFF2-40B4-BE49-F238E27FC236}">
                <a16:creationId xmlns:a16="http://schemas.microsoft.com/office/drawing/2014/main" id="{B48801F3-9462-4680-AED3-3614967328B8}"/>
              </a:ext>
            </a:extLst>
          </p:cNvPr>
          <p:cNvSpPr txBox="1"/>
          <p:nvPr/>
        </p:nvSpPr>
        <p:spPr>
          <a:xfrm>
            <a:off x="152769" y="2852936"/>
            <a:ext cx="561372" cy="424732"/>
          </a:xfrm>
          <a:prstGeom prst="rect">
            <a:avLst/>
          </a:prstGeom>
          <a:noFill/>
        </p:spPr>
        <p:txBody>
          <a:bodyPr wrap="none" rtlCol="0">
            <a:spAutoFit/>
          </a:bodyPr>
          <a:lstStyle/>
          <a:p>
            <a:pPr>
              <a:buNone/>
            </a:pPr>
            <a:r>
              <a:rPr lang="en-GB" dirty="0"/>
              <a:t>V1</a:t>
            </a:r>
          </a:p>
        </p:txBody>
      </p:sp>
      <p:sp>
        <p:nvSpPr>
          <p:cNvPr id="16" name="TextBox 15">
            <a:extLst>
              <a:ext uri="{FF2B5EF4-FFF2-40B4-BE49-F238E27FC236}">
                <a16:creationId xmlns:a16="http://schemas.microsoft.com/office/drawing/2014/main" id="{4A41B80D-A356-49A6-A3F9-ADFDD6989330}"/>
              </a:ext>
            </a:extLst>
          </p:cNvPr>
          <p:cNvSpPr txBox="1"/>
          <p:nvPr/>
        </p:nvSpPr>
        <p:spPr>
          <a:xfrm>
            <a:off x="146474" y="3946206"/>
            <a:ext cx="561372" cy="424732"/>
          </a:xfrm>
          <a:prstGeom prst="rect">
            <a:avLst/>
          </a:prstGeom>
          <a:noFill/>
        </p:spPr>
        <p:txBody>
          <a:bodyPr wrap="none" rtlCol="0">
            <a:spAutoFit/>
          </a:bodyPr>
          <a:lstStyle/>
          <a:p>
            <a:pPr>
              <a:buNone/>
            </a:pPr>
            <a:r>
              <a:rPr lang="en-GB" dirty="0"/>
              <a:t>V2</a:t>
            </a:r>
          </a:p>
        </p:txBody>
      </p:sp>
      <p:sp>
        <p:nvSpPr>
          <p:cNvPr id="17" name="TextBox 16">
            <a:extLst>
              <a:ext uri="{FF2B5EF4-FFF2-40B4-BE49-F238E27FC236}">
                <a16:creationId xmlns:a16="http://schemas.microsoft.com/office/drawing/2014/main" id="{B920581D-EC93-43AB-BAA1-57830B33836B}"/>
              </a:ext>
            </a:extLst>
          </p:cNvPr>
          <p:cNvSpPr txBox="1"/>
          <p:nvPr/>
        </p:nvSpPr>
        <p:spPr>
          <a:xfrm>
            <a:off x="2648744" y="3554492"/>
            <a:ext cx="667170" cy="424732"/>
          </a:xfrm>
          <a:prstGeom prst="rect">
            <a:avLst/>
          </a:prstGeom>
          <a:noFill/>
        </p:spPr>
        <p:txBody>
          <a:bodyPr wrap="none" rtlCol="0">
            <a:spAutoFit/>
          </a:bodyPr>
          <a:lstStyle/>
          <a:p>
            <a:pPr>
              <a:buNone/>
            </a:pPr>
            <a:r>
              <a:rPr lang="en-GB" dirty="0" err="1"/>
              <a:t>V</a:t>
            </a:r>
            <a:r>
              <a:rPr lang="en-GB" sz="1400" dirty="0" err="1"/>
              <a:t>out</a:t>
            </a:r>
            <a:endParaRPr lang="en-GB" sz="1400" dirty="0"/>
          </a:p>
        </p:txBody>
      </p:sp>
    </p:spTree>
    <p:extLst>
      <p:ext uri="{BB962C8B-B14F-4D97-AF65-F5344CB8AC3E}">
        <p14:creationId xmlns:p14="http://schemas.microsoft.com/office/powerpoint/2010/main" val="117639766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500"/>
                                        <p:tgtEl>
                                          <p:spTgt spid="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500"/>
                                        <p:tgtEl>
                                          <p:spTgt spid="1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fade">
                                      <p:cBhvr>
                                        <p:cTn id="21" dur="500"/>
                                        <p:tgtEl>
                                          <p:spTgt spid="1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500"/>
                                        <p:tgtEl>
                                          <p:spTgt spid="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500"/>
                                        <p:tgtEl>
                                          <p:spTgt spid="7"/>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tgtEl>
                                        <p:attrNameLst>
                                          <p:attrName>style.visibility</p:attrName>
                                        </p:attrNameLst>
                                      </p:cBhvr>
                                      <p:to>
                                        <p:strVal val="visible"/>
                                      </p:to>
                                    </p:set>
                                    <p:animEffect transition="in" filter="fade">
                                      <p:cBhvr>
                                        <p:cTn id="36"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3" grpId="0"/>
      <p:bldP spid="8" grpId="0"/>
      <p:bldP spid="16" grpId="0"/>
      <p:bldP spid="1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Active attenuation (P5)</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14</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4" name="TextBox 3">
            <a:extLst>
              <a:ext uri="{FF2B5EF4-FFF2-40B4-BE49-F238E27FC236}">
                <a16:creationId xmlns:a16="http://schemas.microsoft.com/office/drawing/2014/main" id="{7B992A0C-4163-4FC1-8B8C-C31104B0B5E1}"/>
              </a:ext>
            </a:extLst>
          </p:cNvPr>
          <p:cNvSpPr txBox="1"/>
          <p:nvPr/>
        </p:nvSpPr>
        <p:spPr>
          <a:xfrm>
            <a:off x="399560" y="4748597"/>
            <a:ext cx="5489543" cy="424732"/>
          </a:xfrm>
          <a:prstGeom prst="rect">
            <a:avLst/>
          </a:prstGeom>
          <a:noFill/>
        </p:spPr>
        <p:txBody>
          <a:bodyPr wrap="square" rtlCol="0">
            <a:spAutoFit/>
          </a:bodyPr>
          <a:lstStyle/>
          <a:p>
            <a:pPr>
              <a:buNone/>
            </a:pPr>
            <a:r>
              <a:rPr lang="en-GB" dirty="0"/>
              <a:t>Gain = (RF1/R1)*(RF2/R2)</a:t>
            </a:r>
          </a:p>
        </p:txBody>
      </p:sp>
      <p:sp>
        <p:nvSpPr>
          <p:cNvPr id="13" name="TextBox 12">
            <a:extLst>
              <a:ext uri="{FF2B5EF4-FFF2-40B4-BE49-F238E27FC236}">
                <a16:creationId xmlns:a16="http://schemas.microsoft.com/office/drawing/2014/main" id="{4D9450CE-9CD7-429C-A182-B7524B68EC94}"/>
              </a:ext>
            </a:extLst>
          </p:cNvPr>
          <p:cNvSpPr txBox="1"/>
          <p:nvPr/>
        </p:nvSpPr>
        <p:spPr>
          <a:xfrm>
            <a:off x="5559139" y="5380095"/>
            <a:ext cx="3238488" cy="544765"/>
          </a:xfrm>
          <a:prstGeom prst="rect">
            <a:avLst/>
          </a:prstGeom>
          <a:noFill/>
        </p:spPr>
        <p:txBody>
          <a:bodyPr wrap="square" rtlCol="0">
            <a:spAutoFit/>
          </a:bodyPr>
          <a:lstStyle/>
          <a:p>
            <a:r>
              <a:rPr lang="en-GB" sz="1400" dirty="0"/>
              <a:t>The signal is attenuated</a:t>
            </a:r>
          </a:p>
          <a:p>
            <a:r>
              <a:rPr lang="en-GB" sz="1400" dirty="0"/>
              <a:t>The signal is in phase</a:t>
            </a:r>
          </a:p>
        </p:txBody>
      </p:sp>
      <p:pic>
        <p:nvPicPr>
          <p:cNvPr id="2" name="Picture 1">
            <a:extLst>
              <a:ext uri="{FF2B5EF4-FFF2-40B4-BE49-F238E27FC236}">
                <a16:creationId xmlns:a16="http://schemas.microsoft.com/office/drawing/2014/main" id="{A48EFF31-DB06-4954-A9C0-3225F62465D3}"/>
              </a:ext>
            </a:extLst>
          </p:cNvPr>
          <p:cNvPicPr>
            <a:picLocks noChangeAspect="1"/>
          </p:cNvPicPr>
          <p:nvPr/>
        </p:nvPicPr>
        <p:blipFill>
          <a:blip r:embed="rId3"/>
          <a:stretch>
            <a:fillRect/>
          </a:stretch>
        </p:blipFill>
        <p:spPr>
          <a:xfrm>
            <a:off x="74133" y="2605129"/>
            <a:ext cx="4523027" cy="2015123"/>
          </a:xfrm>
          <a:prstGeom prst="rect">
            <a:avLst/>
          </a:prstGeom>
        </p:spPr>
      </p:pic>
      <p:pic>
        <p:nvPicPr>
          <p:cNvPr id="3" name="Picture 2">
            <a:extLst>
              <a:ext uri="{FF2B5EF4-FFF2-40B4-BE49-F238E27FC236}">
                <a16:creationId xmlns:a16="http://schemas.microsoft.com/office/drawing/2014/main" id="{52D4A1CC-56B1-4640-AE13-796ECA67EF89}"/>
              </a:ext>
            </a:extLst>
          </p:cNvPr>
          <p:cNvPicPr>
            <a:picLocks noChangeAspect="1"/>
          </p:cNvPicPr>
          <p:nvPr/>
        </p:nvPicPr>
        <p:blipFill>
          <a:blip r:embed="rId4"/>
          <a:stretch>
            <a:fillRect/>
          </a:stretch>
        </p:blipFill>
        <p:spPr>
          <a:xfrm>
            <a:off x="4619590" y="1944682"/>
            <a:ext cx="5162444" cy="3161903"/>
          </a:xfrm>
          <a:prstGeom prst="rect">
            <a:avLst/>
          </a:prstGeom>
        </p:spPr>
      </p:pic>
    </p:spTree>
    <p:extLst>
      <p:ext uri="{BB962C8B-B14F-4D97-AF65-F5344CB8AC3E}">
        <p14:creationId xmlns:p14="http://schemas.microsoft.com/office/powerpoint/2010/main" val="111331644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5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3">
                                            <p:txEl>
                                              <p:pRg st="0" end="0"/>
                                            </p:txEl>
                                          </p:spTgt>
                                        </p:tgtEl>
                                        <p:attrNameLst>
                                          <p:attrName>style.visibility</p:attrName>
                                        </p:attrNameLst>
                                      </p:cBhvr>
                                      <p:to>
                                        <p:strVal val="visible"/>
                                      </p:to>
                                    </p:set>
                                    <p:animEffect transition="in" filter="fade">
                                      <p:cBhvr>
                                        <p:cTn id="27" dur="500"/>
                                        <p:tgtEl>
                                          <p:spTgt spid="13">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3">
                                            <p:txEl>
                                              <p:pRg st="1" end="1"/>
                                            </p:txEl>
                                          </p:spTgt>
                                        </p:tgtEl>
                                        <p:attrNameLst>
                                          <p:attrName>style.visibility</p:attrName>
                                        </p:attrNameLst>
                                      </p:cBhvr>
                                      <p:to>
                                        <p:strVal val="visible"/>
                                      </p:to>
                                    </p:set>
                                    <p:animEffect transition="in" filter="fade">
                                      <p:cBhvr>
                                        <p:cTn id="32" dur="5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Voltage follower(P6)</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15</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4" name="TextBox 3">
            <a:extLst>
              <a:ext uri="{FF2B5EF4-FFF2-40B4-BE49-F238E27FC236}">
                <a16:creationId xmlns:a16="http://schemas.microsoft.com/office/drawing/2014/main" id="{7B992A0C-4163-4FC1-8B8C-C31104B0B5E1}"/>
              </a:ext>
            </a:extLst>
          </p:cNvPr>
          <p:cNvSpPr txBox="1"/>
          <p:nvPr/>
        </p:nvSpPr>
        <p:spPr>
          <a:xfrm>
            <a:off x="399560" y="4748597"/>
            <a:ext cx="5489543" cy="424732"/>
          </a:xfrm>
          <a:prstGeom prst="rect">
            <a:avLst/>
          </a:prstGeom>
          <a:noFill/>
        </p:spPr>
        <p:txBody>
          <a:bodyPr wrap="square" rtlCol="0">
            <a:spAutoFit/>
          </a:bodyPr>
          <a:lstStyle/>
          <a:p>
            <a:pPr>
              <a:buNone/>
            </a:pPr>
            <a:r>
              <a:rPr lang="en-GB" dirty="0"/>
              <a:t>Gain = (1)</a:t>
            </a:r>
          </a:p>
        </p:txBody>
      </p:sp>
      <p:sp>
        <p:nvSpPr>
          <p:cNvPr id="13" name="TextBox 12">
            <a:extLst>
              <a:ext uri="{FF2B5EF4-FFF2-40B4-BE49-F238E27FC236}">
                <a16:creationId xmlns:a16="http://schemas.microsoft.com/office/drawing/2014/main" id="{4D9450CE-9CD7-429C-A182-B7524B68EC94}"/>
              </a:ext>
            </a:extLst>
          </p:cNvPr>
          <p:cNvSpPr txBox="1"/>
          <p:nvPr/>
        </p:nvSpPr>
        <p:spPr>
          <a:xfrm>
            <a:off x="5559139" y="5380095"/>
            <a:ext cx="3238488" cy="544765"/>
          </a:xfrm>
          <a:prstGeom prst="rect">
            <a:avLst/>
          </a:prstGeom>
          <a:noFill/>
        </p:spPr>
        <p:txBody>
          <a:bodyPr wrap="square" rtlCol="0">
            <a:spAutoFit/>
          </a:bodyPr>
          <a:lstStyle/>
          <a:p>
            <a:r>
              <a:rPr lang="en-GB" sz="1400" dirty="0"/>
              <a:t>The signal is current boosted</a:t>
            </a:r>
          </a:p>
          <a:p>
            <a:r>
              <a:rPr lang="en-GB" sz="1400" dirty="0"/>
              <a:t>The signal is in phase</a:t>
            </a:r>
          </a:p>
        </p:txBody>
      </p:sp>
      <p:pic>
        <p:nvPicPr>
          <p:cNvPr id="5" name="Picture 4">
            <a:extLst>
              <a:ext uri="{FF2B5EF4-FFF2-40B4-BE49-F238E27FC236}">
                <a16:creationId xmlns:a16="http://schemas.microsoft.com/office/drawing/2014/main" id="{ACE5BE4C-CF4A-4620-A087-2F47963C7032}"/>
              </a:ext>
            </a:extLst>
          </p:cNvPr>
          <p:cNvPicPr>
            <a:picLocks noChangeAspect="1"/>
          </p:cNvPicPr>
          <p:nvPr/>
        </p:nvPicPr>
        <p:blipFill>
          <a:blip r:embed="rId3"/>
          <a:stretch>
            <a:fillRect/>
          </a:stretch>
        </p:blipFill>
        <p:spPr>
          <a:xfrm>
            <a:off x="415228" y="2349302"/>
            <a:ext cx="4329810" cy="2382953"/>
          </a:xfrm>
          <a:prstGeom prst="rect">
            <a:avLst/>
          </a:prstGeom>
        </p:spPr>
      </p:pic>
      <p:pic>
        <p:nvPicPr>
          <p:cNvPr id="6" name="Picture 5">
            <a:extLst>
              <a:ext uri="{FF2B5EF4-FFF2-40B4-BE49-F238E27FC236}">
                <a16:creationId xmlns:a16="http://schemas.microsoft.com/office/drawing/2014/main" id="{B7E6F2C7-6563-4D59-8BA5-94FB205562DA}"/>
              </a:ext>
            </a:extLst>
          </p:cNvPr>
          <p:cNvPicPr>
            <a:picLocks noChangeAspect="1"/>
          </p:cNvPicPr>
          <p:nvPr/>
        </p:nvPicPr>
        <p:blipFill>
          <a:blip r:embed="rId4"/>
          <a:stretch>
            <a:fillRect/>
          </a:stretch>
        </p:blipFill>
        <p:spPr>
          <a:xfrm>
            <a:off x="4750577" y="2208546"/>
            <a:ext cx="4695449" cy="2859583"/>
          </a:xfrm>
          <a:prstGeom prst="rect">
            <a:avLst/>
          </a:prstGeom>
        </p:spPr>
      </p:pic>
    </p:spTree>
    <p:extLst>
      <p:ext uri="{BB962C8B-B14F-4D97-AF65-F5344CB8AC3E}">
        <p14:creationId xmlns:p14="http://schemas.microsoft.com/office/powerpoint/2010/main" val="221978195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3">
                                            <p:txEl>
                                              <p:pRg st="0" end="0"/>
                                            </p:txEl>
                                          </p:spTgt>
                                        </p:tgtEl>
                                        <p:attrNameLst>
                                          <p:attrName>style.visibility</p:attrName>
                                        </p:attrNameLst>
                                      </p:cBhvr>
                                      <p:to>
                                        <p:strVal val="visible"/>
                                      </p:to>
                                    </p:set>
                                    <p:animEffect transition="in" filter="fade">
                                      <p:cBhvr>
                                        <p:cTn id="17" dur="500"/>
                                        <p:tgtEl>
                                          <p:spTgt spid="1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3">
                                            <p:txEl>
                                              <p:pRg st="1" end="1"/>
                                            </p:txEl>
                                          </p:spTgt>
                                        </p:tgtEl>
                                        <p:attrNameLst>
                                          <p:attrName>style.visibility</p:attrName>
                                        </p:attrNameLst>
                                      </p:cBhvr>
                                      <p:to>
                                        <p:strVal val="visible"/>
                                      </p:to>
                                    </p:set>
                                    <p:animEffect transition="in" filter="fade">
                                      <p:cBhvr>
                                        <p:cTn id="22" dur="500"/>
                                        <p:tgtEl>
                                          <p:spTgt spid="1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Passive filtering(P7)</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16</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pic>
        <p:nvPicPr>
          <p:cNvPr id="5" name="Picture 4">
            <a:extLst>
              <a:ext uri="{FF2B5EF4-FFF2-40B4-BE49-F238E27FC236}">
                <a16:creationId xmlns:a16="http://schemas.microsoft.com/office/drawing/2014/main" id="{9BD4A88D-5F05-441E-98B0-AB8E0295F15C}"/>
              </a:ext>
            </a:extLst>
          </p:cNvPr>
          <p:cNvPicPr>
            <a:picLocks noChangeAspect="1"/>
          </p:cNvPicPr>
          <p:nvPr/>
        </p:nvPicPr>
        <p:blipFill>
          <a:blip r:embed="rId3"/>
          <a:stretch>
            <a:fillRect/>
          </a:stretch>
        </p:blipFill>
        <p:spPr>
          <a:xfrm>
            <a:off x="955992" y="2410468"/>
            <a:ext cx="2717278" cy="2339475"/>
          </a:xfrm>
          <a:prstGeom prst="rect">
            <a:avLst/>
          </a:prstGeom>
        </p:spPr>
      </p:pic>
      <p:sp>
        <p:nvSpPr>
          <p:cNvPr id="7" name="TextBox 6">
            <a:extLst>
              <a:ext uri="{FF2B5EF4-FFF2-40B4-BE49-F238E27FC236}">
                <a16:creationId xmlns:a16="http://schemas.microsoft.com/office/drawing/2014/main" id="{78ED0C10-9E4F-4EAA-96F3-2F5E6B2DF5B4}"/>
              </a:ext>
            </a:extLst>
          </p:cNvPr>
          <p:cNvSpPr txBox="1"/>
          <p:nvPr/>
        </p:nvSpPr>
        <p:spPr>
          <a:xfrm>
            <a:off x="1208584" y="5157192"/>
            <a:ext cx="3600400" cy="424732"/>
          </a:xfrm>
          <a:prstGeom prst="rect">
            <a:avLst/>
          </a:prstGeom>
          <a:noFill/>
        </p:spPr>
        <p:txBody>
          <a:bodyPr wrap="square" rtlCol="0">
            <a:spAutoFit/>
          </a:bodyPr>
          <a:lstStyle/>
          <a:p>
            <a:pPr>
              <a:buNone/>
            </a:pPr>
            <a:r>
              <a:rPr lang="en-GB" dirty="0"/>
              <a:t>Simple High-pass filter</a:t>
            </a:r>
          </a:p>
        </p:txBody>
      </p:sp>
      <p:pic>
        <p:nvPicPr>
          <p:cNvPr id="8" name="Picture 7">
            <a:extLst>
              <a:ext uri="{FF2B5EF4-FFF2-40B4-BE49-F238E27FC236}">
                <a16:creationId xmlns:a16="http://schemas.microsoft.com/office/drawing/2014/main" id="{AAB710AF-79DA-4302-9933-2E768CB48F94}"/>
              </a:ext>
            </a:extLst>
          </p:cNvPr>
          <p:cNvPicPr>
            <a:picLocks noChangeAspect="1"/>
          </p:cNvPicPr>
          <p:nvPr/>
        </p:nvPicPr>
        <p:blipFill>
          <a:blip r:embed="rId4"/>
          <a:stretch>
            <a:fillRect/>
          </a:stretch>
        </p:blipFill>
        <p:spPr>
          <a:xfrm>
            <a:off x="4304928" y="2392835"/>
            <a:ext cx="4171950" cy="2733675"/>
          </a:xfrm>
          <a:prstGeom prst="rect">
            <a:avLst/>
          </a:prstGeom>
        </p:spPr>
      </p:pic>
    </p:spTree>
    <p:extLst>
      <p:ext uri="{BB962C8B-B14F-4D97-AF65-F5344CB8AC3E}">
        <p14:creationId xmlns:p14="http://schemas.microsoft.com/office/powerpoint/2010/main" val="67212178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Passive filtering(P8)</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17</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7" name="TextBox 6">
            <a:extLst>
              <a:ext uri="{FF2B5EF4-FFF2-40B4-BE49-F238E27FC236}">
                <a16:creationId xmlns:a16="http://schemas.microsoft.com/office/drawing/2014/main" id="{78ED0C10-9E4F-4EAA-96F3-2F5E6B2DF5B4}"/>
              </a:ext>
            </a:extLst>
          </p:cNvPr>
          <p:cNvSpPr txBox="1"/>
          <p:nvPr/>
        </p:nvSpPr>
        <p:spPr>
          <a:xfrm>
            <a:off x="1136576" y="5385046"/>
            <a:ext cx="5112568" cy="424732"/>
          </a:xfrm>
          <a:prstGeom prst="rect">
            <a:avLst/>
          </a:prstGeom>
          <a:noFill/>
        </p:spPr>
        <p:txBody>
          <a:bodyPr wrap="square" rtlCol="0">
            <a:spAutoFit/>
          </a:bodyPr>
          <a:lstStyle/>
          <a:p>
            <a:pPr>
              <a:buNone/>
            </a:pPr>
            <a:r>
              <a:rPr lang="en-GB" dirty="0"/>
              <a:t>Simple Low-pass filter</a:t>
            </a:r>
          </a:p>
        </p:txBody>
      </p:sp>
      <p:pic>
        <p:nvPicPr>
          <p:cNvPr id="2" name="Picture 1">
            <a:extLst>
              <a:ext uri="{FF2B5EF4-FFF2-40B4-BE49-F238E27FC236}">
                <a16:creationId xmlns:a16="http://schemas.microsoft.com/office/drawing/2014/main" id="{600BA630-8495-4B14-9828-DFBABFB12B1A}"/>
              </a:ext>
            </a:extLst>
          </p:cNvPr>
          <p:cNvPicPr>
            <a:picLocks noChangeAspect="1"/>
          </p:cNvPicPr>
          <p:nvPr/>
        </p:nvPicPr>
        <p:blipFill>
          <a:blip r:embed="rId3"/>
          <a:stretch>
            <a:fillRect/>
          </a:stretch>
        </p:blipFill>
        <p:spPr>
          <a:xfrm>
            <a:off x="733148" y="2360852"/>
            <a:ext cx="2824437" cy="2743969"/>
          </a:xfrm>
          <a:prstGeom prst="rect">
            <a:avLst/>
          </a:prstGeom>
        </p:spPr>
      </p:pic>
      <p:pic>
        <p:nvPicPr>
          <p:cNvPr id="4" name="Picture 3">
            <a:extLst>
              <a:ext uri="{FF2B5EF4-FFF2-40B4-BE49-F238E27FC236}">
                <a16:creationId xmlns:a16="http://schemas.microsoft.com/office/drawing/2014/main" id="{A0E38C09-AA6D-4EC4-B70E-CD57B9F101B2}"/>
              </a:ext>
            </a:extLst>
          </p:cNvPr>
          <p:cNvPicPr>
            <a:picLocks noChangeAspect="1"/>
          </p:cNvPicPr>
          <p:nvPr/>
        </p:nvPicPr>
        <p:blipFill>
          <a:blip r:embed="rId4"/>
          <a:stretch>
            <a:fillRect/>
          </a:stretch>
        </p:blipFill>
        <p:spPr>
          <a:xfrm>
            <a:off x="4921074" y="2410468"/>
            <a:ext cx="4257675" cy="2800350"/>
          </a:xfrm>
          <a:prstGeom prst="rect">
            <a:avLst/>
          </a:prstGeom>
        </p:spPr>
      </p:pic>
    </p:spTree>
    <p:extLst>
      <p:ext uri="{BB962C8B-B14F-4D97-AF65-F5344CB8AC3E}">
        <p14:creationId xmlns:p14="http://schemas.microsoft.com/office/powerpoint/2010/main" val="392815958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Passive filtering(P9)</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18</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7" name="TextBox 6">
            <a:extLst>
              <a:ext uri="{FF2B5EF4-FFF2-40B4-BE49-F238E27FC236}">
                <a16:creationId xmlns:a16="http://schemas.microsoft.com/office/drawing/2014/main" id="{78ED0C10-9E4F-4EAA-96F3-2F5E6B2DF5B4}"/>
              </a:ext>
            </a:extLst>
          </p:cNvPr>
          <p:cNvSpPr txBox="1"/>
          <p:nvPr/>
        </p:nvSpPr>
        <p:spPr>
          <a:xfrm>
            <a:off x="1136576" y="5385046"/>
            <a:ext cx="5112568" cy="424732"/>
          </a:xfrm>
          <a:prstGeom prst="rect">
            <a:avLst/>
          </a:prstGeom>
          <a:noFill/>
        </p:spPr>
        <p:txBody>
          <a:bodyPr wrap="square" rtlCol="0">
            <a:spAutoFit/>
          </a:bodyPr>
          <a:lstStyle/>
          <a:p>
            <a:pPr>
              <a:buNone/>
            </a:pPr>
            <a:r>
              <a:rPr lang="en-GB" dirty="0"/>
              <a:t>Active Low-pass filter</a:t>
            </a:r>
          </a:p>
        </p:txBody>
      </p:sp>
      <p:pic>
        <p:nvPicPr>
          <p:cNvPr id="3" name="Picture 2">
            <a:extLst>
              <a:ext uri="{FF2B5EF4-FFF2-40B4-BE49-F238E27FC236}">
                <a16:creationId xmlns:a16="http://schemas.microsoft.com/office/drawing/2014/main" id="{5AEB7C6D-34A5-44CA-8D11-5995A328AD98}"/>
              </a:ext>
            </a:extLst>
          </p:cNvPr>
          <p:cNvPicPr>
            <a:picLocks noChangeAspect="1"/>
          </p:cNvPicPr>
          <p:nvPr/>
        </p:nvPicPr>
        <p:blipFill>
          <a:blip r:embed="rId3"/>
          <a:stretch>
            <a:fillRect/>
          </a:stretch>
        </p:blipFill>
        <p:spPr>
          <a:xfrm>
            <a:off x="1612404" y="2323628"/>
            <a:ext cx="6681192" cy="2899691"/>
          </a:xfrm>
          <a:prstGeom prst="rect">
            <a:avLst/>
          </a:prstGeom>
        </p:spPr>
      </p:pic>
    </p:spTree>
    <p:extLst>
      <p:ext uri="{BB962C8B-B14F-4D97-AF65-F5344CB8AC3E}">
        <p14:creationId xmlns:p14="http://schemas.microsoft.com/office/powerpoint/2010/main" val="301498318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8">
            <a:extLst>
              <a:ext uri="{FF2B5EF4-FFF2-40B4-BE49-F238E27FC236}">
                <a16:creationId xmlns:a16="http://schemas.microsoft.com/office/drawing/2014/main" id="{7955E40E-EF8C-41D8-873C-0C604A74C0AA}"/>
              </a:ext>
            </a:extLst>
          </p:cNvPr>
          <p:cNvSpPr>
            <a:spLocks noGrp="1" noChangeArrowheads="1"/>
          </p:cNvSpPr>
          <p:nvPr>
            <p:ph idx="1"/>
          </p:nvPr>
        </p:nvSpPr>
        <p:spPr>
          <a:xfrm>
            <a:off x="955992" y="1267468"/>
            <a:ext cx="8302625" cy="457200"/>
          </a:xfrm>
        </p:spPr>
        <p:txBody>
          <a:bodyPr/>
          <a:lstStyle/>
          <a:p>
            <a:pPr marL="285750" indent="-285750" eaLnBrk="1" hangingPunct="1">
              <a:spcBef>
                <a:spcPct val="100000"/>
              </a:spcBef>
            </a:pPr>
            <a:r>
              <a:rPr lang="en-US" altLang="en-US" sz="1800" dirty="0">
                <a:latin typeface="Arial" panose="020B0604020202020204" pitchFamily="34" charset="0"/>
                <a:cs typeface="Arial" panose="020B0604020202020204" pitchFamily="34" charset="0"/>
              </a:rPr>
              <a:t>Amplification</a:t>
            </a:r>
          </a:p>
          <a:p>
            <a:pPr marL="285750" indent="-285750" eaLnBrk="1" hangingPunct="1">
              <a:spcBef>
                <a:spcPct val="100000"/>
              </a:spcBef>
            </a:pPr>
            <a:r>
              <a:rPr lang="en-US" altLang="en-US" sz="1400" dirty="0">
                <a:latin typeface="Arial" panose="020B0604020202020204" pitchFamily="34" charset="0"/>
                <a:cs typeface="Arial" panose="020B0604020202020204" pitchFamily="34" charset="0"/>
              </a:rPr>
              <a:t>Passive filtering(P10)</a:t>
            </a:r>
          </a:p>
        </p:txBody>
      </p:sp>
      <p:sp>
        <p:nvSpPr>
          <p:cNvPr id="11267" name="Footer Placeholder 4">
            <a:extLst>
              <a:ext uri="{FF2B5EF4-FFF2-40B4-BE49-F238E27FC236}">
                <a16:creationId xmlns:a16="http://schemas.microsoft.com/office/drawing/2014/main" id="{9B8A363D-BD42-465C-B100-78F84706A2AB}"/>
              </a:ext>
            </a:extLst>
          </p:cNvPr>
          <p:cNvSpPr>
            <a:spLocks noGrp="1"/>
          </p:cNvSpPr>
          <p:nvPr>
            <p:ph type="ftr"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numCol="1" anchorCtr="0" compatLnSpc="1">
            <a:prstTxWarp prst="textNoShape">
              <a:avLst/>
            </a:prstTxWarp>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r>
              <a:rPr lang="en-US" altLang="en-US" sz="1000" dirty="0"/>
              <a:t>Signals and Systems 1</a:t>
            </a:r>
          </a:p>
        </p:txBody>
      </p:sp>
      <p:sp>
        <p:nvSpPr>
          <p:cNvPr id="11268" name="Slide Number Placeholder 5">
            <a:extLst>
              <a:ext uri="{FF2B5EF4-FFF2-40B4-BE49-F238E27FC236}">
                <a16:creationId xmlns:a16="http://schemas.microsoft.com/office/drawing/2014/main" id="{8CF8E175-FB33-4117-B7C6-870BB02FB45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fld id="{12726188-1C26-4051-B793-0BB7AD711D86}" type="slidenum">
              <a:rPr lang="en-US" altLang="en-US" sz="1000" b="0"/>
              <a:pPr/>
              <a:t>19</a:t>
            </a:fld>
            <a:endParaRPr lang="en-US" altLang="en-US" sz="1000" b="0"/>
          </a:p>
        </p:txBody>
      </p:sp>
      <p:sp>
        <p:nvSpPr>
          <p:cNvPr id="40966" name="Rectangle 6">
            <a:extLst>
              <a:ext uri="{FF2B5EF4-FFF2-40B4-BE49-F238E27FC236}">
                <a16:creationId xmlns:a16="http://schemas.microsoft.com/office/drawing/2014/main" id="{651C3F4D-1155-44FB-BB05-4801D7E7A87C}"/>
              </a:ext>
            </a:extLst>
          </p:cNvPr>
          <p:cNvSpPr>
            <a:spLocks noGrp="1" noChangeArrowheads="1"/>
          </p:cNvSpPr>
          <p:nvPr>
            <p:ph type="title"/>
          </p:nvPr>
        </p:nvSpPr>
        <p:spPr/>
        <p:txBody>
          <a:bodyPr/>
          <a:lstStyle/>
          <a:p>
            <a:pPr eaLnBrk="1" fontAlgn="auto" hangingPunct="1">
              <a:spcAft>
                <a:spcPts val="0"/>
              </a:spcAft>
              <a:defRPr/>
            </a:pPr>
            <a:r>
              <a:rPr lang="en-US" altLang="en-US" dirty="0"/>
              <a:t>Analogue signals?</a:t>
            </a:r>
          </a:p>
        </p:txBody>
      </p:sp>
      <p:sp>
        <p:nvSpPr>
          <p:cNvPr id="11270" name="Rectangle 4">
            <a:extLst>
              <a:ext uri="{FF2B5EF4-FFF2-40B4-BE49-F238E27FC236}">
                <a16:creationId xmlns:a16="http://schemas.microsoft.com/office/drawing/2014/main" id="{EED04E04-91FE-432A-9CED-ACF95255AC8C}"/>
              </a:ext>
            </a:extLst>
          </p:cNvPr>
          <p:cNvSpPr>
            <a:spLocks noChangeArrowheads="1"/>
          </p:cNvSpPr>
          <p:nvPr/>
        </p:nvSpPr>
        <p:spPr bwMode="auto">
          <a:xfrm>
            <a:off x="742950" y="6248400"/>
            <a:ext cx="206375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b="1">
                <a:solidFill>
                  <a:schemeClr val="tx1"/>
                </a:solidFill>
                <a:latin typeface="Arial" panose="020B0604020202020204" pitchFamily="34" charset="0"/>
              </a:defRPr>
            </a:lvl1pPr>
            <a:lvl2pPr marL="742950" indent="-285750">
              <a:defRPr sz="2400" b="1">
                <a:solidFill>
                  <a:schemeClr val="tx1"/>
                </a:solidFill>
                <a:latin typeface="Arial" panose="020B0604020202020204" pitchFamily="34" charset="0"/>
              </a:defRPr>
            </a:lvl2pPr>
            <a:lvl3pPr marL="1143000" indent="-228600">
              <a:defRPr sz="2400" b="1">
                <a:solidFill>
                  <a:schemeClr val="tx1"/>
                </a:solidFill>
                <a:latin typeface="Arial" panose="020B0604020202020204" pitchFamily="34" charset="0"/>
              </a:defRPr>
            </a:lvl3pPr>
            <a:lvl4pPr marL="1600200" indent="-228600">
              <a:defRPr sz="2400" b="1">
                <a:solidFill>
                  <a:schemeClr val="tx1"/>
                </a:solidFill>
                <a:latin typeface="Arial" panose="020B0604020202020204" pitchFamily="34" charset="0"/>
              </a:defRPr>
            </a:lvl4pPr>
            <a:lvl5pPr marL="2057400" indent="-228600">
              <a:defRPr sz="2400" b="1">
                <a:solidFill>
                  <a:schemeClr val="tx1"/>
                </a:solidFill>
                <a:latin typeface="Arial" panose="020B0604020202020204" pitchFamily="34" charset="0"/>
              </a:defRPr>
            </a:lvl5pPr>
            <a:lvl6pPr marL="25146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6pPr>
            <a:lvl7pPr marL="29718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7pPr>
            <a:lvl8pPr marL="34290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8pPr>
            <a:lvl9pPr marL="3886200" indent="-228600" eaLnBrk="0" fontAlgn="base" hangingPunct="0">
              <a:lnSpc>
                <a:spcPct val="90000"/>
              </a:lnSpc>
              <a:spcBef>
                <a:spcPct val="30000"/>
              </a:spcBef>
              <a:spcAft>
                <a:spcPct val="0"/>
              </a:spcAft>
              <a:buClr>
                <a:schemeClr val="tx1"/>
              </a:buClr>
              <a:buSzPct val="75000"/>
              <a:buFont typeface="ZapfDingbats" pitchFamily="82" charset="2"/>
              <a:buChar char="l"/>
              <a:defRPr sz="2400" b="1">
                <a:solidFill>
                  <a:schemeClr val="tx1"/>
                </a:solidFill>
                <a:latin typeface="Arial" panose="020B0604020202020204" pitchFamily="34" charset="0"/>
              </a:defRPr>
            </a:lvl9pPr>
          </a:lstStyle>
          <a:p>
            <a:endParaRPr lang="en-GB" altLang="en-US"/>
          </a:p>
        </p:txBody>
      </p:sp>
      <p:sp>
        <p:nvSpPr>
          <p:cNvPr id="7" name="TextBox 6">
            <a:extLst>
              <a:ext uri="{FF2B5EF4-FFF2-40B4-BE49-F238E27FC236}">
                <a16:creationId xmlns:a16="http://schemas.microsoft.com/office/drawing/2014/main" id="{78ED0C10-9E4F-4EAA-96F3-2F5E6B2DF5B4}"/>
              </a:ext>
            </a:extLst>
          </p:cNvPr>
          <p:cNvSpPr txBox="1"/>
          <p:nvPr/>
        </p:nvSpPr>
        <p:spPr>
          <a:xfrm>
            <a:off x="1136576" y="5385046"/>
            <a:ext cx="5112568" cy="424732"/>
          </a:xfrm>
          <a:prstGeom prst="rect">
            <a:avLst/>
          </a:prstGeom>
          <a:noFill/>
        </p:spPr>
        <p:txBody>
          <a:bodyPr wrap="square" rtlCol="0">
            <a:spAutoFit/>
          </a:bodyPr>
          <a:lstStyle/>
          <a:p>
            <a:pPr>
              <a:buNone/>
            </a:pPr>
            <a:r>
              <a:rPr lang="en-GB" dirty="0"/>
              <a:t>Active High-pass filter</a:t>
            </a:r>
          </a:p>
        </p:txBody>
      </p:sp>
      <p:pic>
        <p:nvPicPr>
          <p:cNvPr id="4" name="Picture 3">
            <a:extLst>
              <a:ext uri="{FF2B5EF4-FFF2-40B4-BE49-F238E27FC236}">
                <a16:creationId xmlns:a16="http://schemas.microsoft.com/office/drawing/2014/main" id="{9AECE233-6158-4DB6-B0D4-8DC1718DF8F2}"/>
              </a:ext>
            </a:extLst>
          </p:cNvPr>
          <p:cNvPicPr>
            <a:picLocks noChangeAspect="1"/>
          </p:cNvPicPr>
          <p:nvPr/>
        </p:nvPicPr>
        <p:blipFill>
          <a:blip r:embed="rId3"/>
          <a:stretch>
            <a:fillRect/>
          </a:stretch>
        </p:blipFill>
        <p:spPr>
          <a:xfrm>
            <a:off x="839813" y="2128654"/>
            <a:ext cx="7810450" cy="3149893"/>
          </a:xfrm>
          <a:prstGeom prst="rect">
            <a:avLst/>
          </a:prstGeom>
        </p:spPr>
      </p:pic>
    </p:spTree>
    <p:extLst>
      <p:ext uri="{BB962C8B-B14F-4D97-AF65-F5344CB8AC3E}">
        <p14:creationId xmlns:p14="http://schemas.microsoft.com/office/powerpoint/2010/main" val="35287065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266">
                                            <p:txEl>
                                              <p:pRg st="1" end="1"/>
                                            </p:txEl>
                                          </p:spTgt>
                                        </p:tgtEl>
                                        <p:attrNameLst>
                                          <p:attrName>style.visibility</p:attrName>
                                        </p:attrNameLst>
                                      </p:cBhvr>
                                      <p:to>
                                        <p:strVal val="visible"/>
                                      </p:to>
                                    </p:set>
                                    <p:animEffect transition="in" filter="fade">
                                      <p:cBhvr>
                                        <p:cTn id="7" dur="500"/>
                                        <p:tgtEl>
                                          <p:spTgt spid="11266">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2.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3.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ppt/theme/themeOverride4.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Concourse</Template>
  <TotalTime>1331</TotalTime>
  <Words>1142</Words>
  <Application>Microsoft Office PowerPoint</Application>
  <PresentationFormat>A4 Paper (210x297 mm)</PresentationFormat>
  <Paragraphs>210</Paragraphs>
  <Slides>19</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Lucida Sans Unicode</vt:lpstr>
      <vt:lpstr>Times New Roman</vt:lpstr>
      <vt:lpstr>Verdana</vt:lpstr>
      <vt:lpstr>Wingdings 2</vt:lpstr>
      <vt:lpstr>Wingdings 3</vt:lpstr>
      <vt:lpstr>ZapfDingbats</vt:lpstr>
      <vt:lpstr>Concourse</vt:lpstr>
      <vt:lpstr>PowerPoint Presentation</vt:lpstr>
      <vt:lpstr>Lecture Outline</vt:lpstr>
      <vt:lpstr>What is a signal?</vt:lpstr>
      <vt:lpstr>What is a signal?</vt:lpstr>
      <vt:lpstr>What is a signal?</vt:lpstr>
      <vt:lpstr>What is a system?</vt:lpstr>
      <vt:lpstr>Electrical signals?</vt:lpstr>
      <vt:lpstr>Analogue signals?</vt:lpstr>
      <vt:lpstr>Analogue signals?</vt:lpstr>
      <vt:lpstr>Analogue signals?</vt:lpstr>
      <vt:lpstr>Analogue signals?</vt:lpstr>
      <vt:lpstr>Analogue signals?</vt:lpstr>
      <vt:lpstr>Analogue signals?</vt:lpstr>
      <vt:lpstr>Analogue signals?</vt:lpstr>
      <vt:lpstr>Analogue signals?</vt:lpstr>
      <vt:lpstr>Analogue signals?</vt:lpstr>
      <vt:lpstr>Analogue signals?</vt:lpstr>
      <vt:lpstr>Analogue signals?</vt:lpstr>
      <vt:lpstr>Analogue signals?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VHDL Lecture 2</dc:title>
  <dc:creator>Ian Wells</dc:creator>
  <cp:lastModifiedBy>Gary Jones</cp:lastModifiedBy>
  <cp:revision>67</cp:revision>
  <dcterms:created xsi:type="dcterms:W3CDTF">1999-06-17T21:20:35Z</dcterms:created>
  <dcterms:modified xsi:type="dcterms:W3CDTF">2019-10-18T09:51:00Z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emplateType">
    <vt:i4>1</vt:i4>
  </property>
  <property fmtid="{D5CDD505-2E9C-101B-9397-08002B2CF9AE}" pid="3" name="GraphicType">
    <vt:i4>2</vt:i4>
  </property>
  <property fmtid="{D5CDD505-2E9C-101B-9397-08002B2CF9AE}" pid="4" name="Compression">
    <vt:i4>50</vt:i4>
  </property>
  <property fmtid="{D5CDD505-2E9C-101B-9397-08002B2CF9AE}" pid="5" name="ScreenSize">
    <vt:i4>1</vt:i4>
  </property>
  <property fmtid="{D5CDD505-2E9C-101B-9397-08002B2CF9AE}" pid="6" name="ScreenUsage">
    <vt:i4>1</vt:i4>
  </property>
  <property fmtid="{D5CDD505-2E9C-101B-9397-08002B2CF9AE}" pid="7" name="MailAddress">
    <vt:lpwstr>rhklenke@vcu.edu</vt:lpwstr>
  </property>
  <property fmtid="{D5CDD505-2E9C-101B-9397-08002B2CF9AE}" pid="8" name="HomePage">
    <vt:lpwstr>http://saturn.vcu.edu/~rhklenke</vt:lpwstr>
  </property>
  <property fmtid="{D5CDD505-2E9C-101B-9397-08002B2CF9AE}" pid="9" name="Other">
    <vt:lpwstr/>
  </property>
  <property fmtid="{D5CDD505-2E9C-101B-9397-08002B2CF9AE}" pid="10" name="DownloadOriginal">
    <vt:bool>true</vt:bool>
  </property>
  <property fmtid="{D5CDD505-2E9C-101B-9397-08002B2CF9AE}" pid="11" name="DownloadIEButton">
    <vt:bool>false</vt:bool>
  </property>
  <property fmtid="{D5CDD505-2E9C-101B-9397-08002B2CF9AE}" pid="12" name="UseBrowserColor">
    <vt:bool>true</vt:bool>
  </property>
  <property fmtid="{D5CDD505-2E9C-101B-9397-08002B2CF9AE}" pid="13" name="BackColor">
    <vt:i4>15132390</vt:i4>
  </property>
  <property fmtid="{D5CDD505-2E9C-101B-9397-08002B2CF9AE}" pid="14" name="TextColor">
    <vt:i4>0</vt:i4>
  </property>
  <property fmtid="{D5CDD505-2E9C-101B-9397-08002B2CF9AE}" pid="15" name="LinkColor">
    <vt:i4>16711782</vt:i4>
  </property>
  <property fmtid="{D5CDD505-2E9C-101B-9397-08002B2CF9AE}" pid="16" name="VisitedColor">
    <vt:i4>10040268</vt:i4>
  </property>
  <property fmtid="{D5CDD505-2E9C-101B-9397-08002B2CF9AE}" pid="17" name="TransparentButton">
    <vt:i4>0</vt:i4>
  </property>
  <property fmtid="{D5CDD505-2E9C-101B-9397-08002B2CF9AE}" pid="18" name="ButtonType">
    <vt:i4>3</vt:i4>
  </property>
  <property fmtid="{D5CDD505-2E9C-101B-9397-08002B2CF9AE}" pid="19" name="ShowNotes">
    <vt:bool>true</vt:bool>
  </property>
  <property fmtid="{D5CDD505-2E9C-101B-9397-08002B2CF9AE}" pid="20" name="NavBtnPos">
    <vt:i4>3</vt:i4>
  </property>
  <property fmtid="{D5CDD505-2E9C-101B-9397-08002B2CF9AE}" pid="21" name="OutputDir">
    <vt:lpwstr>C:\usrs\rhklenke\Misc</vt:lpwstr>
  </property>
</Properties>
</file>