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82" r:id="rId4"/>
    <p:sldId id="283" r:id="rId5"/>
    <p:sldId id="284" r:id="rId6"/>
    <p:sldId id="285" r:id="rId7"/>
    <p:sldId id="286" r:id="rId8"/>
    <p:sldId id="289" r:id="rId9"/>
    <p:sldId id="290" r:id="rId10"/>
    <p:sldId id="287" r:id="rId11"/>
    <p:sldId id="288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DD026-2675-4956-9C4B-EEB1C334966D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FCDFC6-D782-468E-AC23-DCB3FE81F7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26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916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55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811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586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514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48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633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899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895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607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30B62-D71F-452D-9AF3-182E2C7CDE06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C9623-EA23-4D34-8F17-13B66E5A3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71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Leadership - EMPL4013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Week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423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Describe different types of team leaders</a:t>
            </a:r>
          </a:p>
          <a:p>
            <a:r>
              <a:rPr lang="en-GB" dirty="0" smtClean="0"/>
              <a:t>Describe roles and responsibilities of an effective team leader</a:t>
            </a:r>
          </a:p>
          <a:p>
            <a:r>
              <a:rPr lang="en-GB" dirty="0" smtClean="0"/>
              <a:t>Describe the leader’s role in resource management</a:t>
            </a:r>
          </a:p>
          <a:p>
            <a:r>
              <a:rPr lang="en-GB" dirty="0" smtClean="0"/>
              <a:t>Describe the delegation process</a:t>
            </a:r>
          </a:p>
          <a:p>
            <a:r>
              <a:rPr lang="en-GB" dirty="0" smtClean="0"/>
              <a:t>Describe strategies for team leaders to include briefs, huddles, and debriefs</a:t>
            </a:r>
          </a:p>
          <a:p>
            <a:r>
              <a:rPr lang="en-GB" dirty="0" smtClean="0"/>
              <a:t>Describe how effective team leaders facilitate conflict resolution</a:t>
            </a:r>
          </a:p>
          <a:p>
            <a:r>
              <a:rPr lang="en-GB" dirty="0" smtClean="0"/>
              <a:t>Identify the barriers, tools, strategies, and outcomes of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967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Describe different types of team leaders</a:t>
            </a:r>
          </a:p>
          <a:p>
            <a:r>
              <a:rPr lang="en-GB" dirty="0" smtClean="0"/>
              <a:t>Describe roles and responsibilities of an effective team leader</a:t>
            </a:r>
          </a:p>
          <a:p>
            <a:r>
              <a:rPr lang="en-GB" dirty="0" smtClean="0"/>
              <a:t>Describe the leader’s role in resource management</a:t>
            </a:r>
          </a:p>
          <a:p>
            <a:r>
              <a:rPr lang="en-GB" dirty="0" smtClean="0"/>
              <a:t>Describe the delegation process</a:t>
            </a:r>
          </a:p>
          <a:p>
            <a:r>
              <a:rPr lang="en-GB" dirty="0" smtClean="0"/>
              <a:t>Describe strategies for team leaders to include briefs, huddles, and debriefs</a:t>
            </a:r>
          </a:p>
          <a:p>
            <a:r>
              <a:rPr lang="en-GB" dirty="0" smtClean="0"/>
              <a:t>Describe how effective team leaders facilitate conflict resolution</a:t>
            </a:r>
          </a:p>
          <a:p>
            <a:r>
              <a:rPr lang="en-GB" dirty="0" smtClean="0"/>
              <a:t>Identify the barriers, tools, strategies, and outcomes of leadership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916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030" y="1600200"/>
            <a:ext cx="564994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6160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Leader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Two types of leaders:</a:t>
            </a:r>
          </a:p>
          <a:p>
            <a:r>
              <a:rPr lang="en-GB" dirty="0" smtClean="0"/>
              <a:t>Designated – The person assigned to lead and organize a designated core team, establish clear goals, and facilitate open communication and teamwork among team members</a:t>
            </a:r>
          </a:p>
          <a:p>
            <a:r>
              <a:rPr lang="en-GB" dirty="0" smtClean="0"/>
              <a:t>Situational – Any team member who has the skills to manage the situation at hand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930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Effective Team Leaders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Organize the team</a:t>
            </a:r>
          </a:p>
          <a:p>
            <a:r>
              <a:rPr lang="en-GB" dirty="0" smtClean="0"/>
              <a:t>Articulate clear goals</a:t>
            </a:r>
          </a:p>
          <a:p>
            <a:r>
              <a:rPr lang="en-GB" dirty="0" smtClean="0"/>
              <a:t>Make decisions through collective input of members</a:t>
            </a:r>
          </a:p>
          <a:p>
            <a:r>
              <a:rPr lang="en-GB" dirty="0" smtClean="0"/>
              <a:t>Empower members to speak up and challenge, when appropriate</a:t>
            </a:r>
          </a:p>
          <a:p>
            <a:r>
              <a:rPr lang="en-GB" dirty="0" smtClean="0"/>
              <a:t>Actively promote and facilitate good teamwork</a:t>
            </a:r>
          </a:p>
          <a:p>
            <a:r>
              <a:rPr lang="en-GB" dirty="0" smtClean="0"/>
              <a:t>Are </a:t>
            </a:r>
            <a:r>
              <a:rPr lang="en-GB" dirty="0" err="1" smtClean="0"/>
              <a:t>skillful</a:t>
            </a:r>
            <a:r>
              <a:rPr lang="en-GB" dirty="0" smtClean="0"/>
              <a:t> at conflict resolution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745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Resource Management is…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strategy for achieving workload balance within and across teams in a unit</a:t>
            </a:r>
          </a:p>
          <a:p>
            <a:r>
              <a:rPr lang="en-GB" dirty="0" smtClean="0"/>
              <a:t>Refers to people, knowledge or information, materials, and time that can be drawn upon to accomplish a task</a:t>
            </a:r>
          </a:p>
          <a:p>
            <a:r>
              <a:rPr lang="en-GB" dirty="0" smtClean="0"/>
              <a:t>Goal is to prevent work overload situations that compromise situation awareness and increase the risk of error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872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Resource Management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218" y="1844823"/>
            <a:ext cx="6870150" cy="3897489"/>
          </a:xfrm>
        </p:spPr>
      </p:pic>
    </p:spTree>
    <p:extLst>
      <p:ext uri="{BB962C8B-B14F-4D97-AF65-F5344CB8AC3E}">
        <p14:creationId xmlns:p14="http://schemas.microsoft.com/office/powerpoint/2010/main" val="2318745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Delegation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Method of redistributing </a:t>
            </a:r>
            <a:br>
              <a:rPr lang="en-GB" dirty="0" smtClean="0"/>
            </a:br>
            <a:r>
              <a:rPr lang="en-GB" dirty="0" smtClean="0"/>
              <a:t>tasks or assignments</a:t>
            </a:r>
          </a:p>
          <a:p>
            <a:r>
              <a:rPr lang="en-GB" dirty="0" smtClean="0"/>
              <a:t>Process includes four steps:</a:t>
            </a:r>
          </a:p>
          <a:p>
            <a:r>
              <a:rPr lang="en-GB" dirty="0" smtClean="0"/>
              <a:t>Decide what to delegate</a:t>
            </a:r>
          </a:p>
          <a:p>
            <a:r>
              <a:rPr lang="en-GB" dirty="0" smtClean="0"/>
              <a:t>Decide to whom to </a:t>
            </a:r>
            <a:br>
              <a:rPr lang="en-GB" dirty="0" smtClean="0"/>
            </a:br>
            <a:r>
              <a:rPr lang="en-GB" dirty="0" smtClean="0"/>
              <a:t>delegate </a:t>
            </a:r>
          </a:p>
          <a:p>
            <a:r>
              <a:rPr lang="en-GB" dirty="0" smtClean="0"/>
              <a:t>Communicate clear </a:t>
            </a:r>
            <a:br>
              <a:rPr lang="en-GB" dirty="0" smtClean="0"/>
            </a:br>
            <a:r>
              <a:rPr lang="en-GB" dirty="0" smtClean="0"/>
              <a:t>expectations</a:t>
            </a:r>
          </a:p>
          <a:p>
            <a:r>
              <a:rPr lang="en-GB" dirty="0" smtClean="0"/>
              <a:t>Request feedback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349" y="2708920"/>
            <a:ext cx="3600400" cy="2325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3872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Promoting and </a:t>
            </a:r>
            <a:r>
              <a:rPr lang="en-GB" b="1" dirty="0" err="1" smtClean="0"/>
              <a:t>Modeling</a:t>
            </a:r>
            <a:r>
              <a:rPr lang="en-GB" b="1" dirty="0" smtClean="0"/>
              <a:t> Teamwork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	Effective leaders cultivate desired team </a:t>
            </a:r>
            <a:r>
              <a:rPr lang="en-GB" dirty="0" err="1" smtClean="0"/>
              <a:t>behaviors</a:t>
            </a:r>
            <a:r>
              <a:rPr lang="en-GB" dirty="0" smtClean="0"/>
              <a:t> and skills through:</a:t>
            </a:r>
          </a:p>
          <a:p>
            <a:r>
              <a:rPr lang="en-GB" dirty="0" smtClean="0"/>
              <a:t>Open sharing of information</a:t>
            </a:r>
          </a:p>
          <a:p>
            <a:r>
              <a:rPr lang="en-GB" dirty="0" smtClean="0"/>
              <a:t>Role </a:t>
            </a:r>
            <a:r>
              <a:rPr lang="en-GB" dirty="0" err="1" smtClean="0"/>
              <a:t>modeling</a:t>
            </a:r>
            <a:r>
              <a:rPr lang="en-GB" dirty="0" smtClean="0"/>
              <a:t> and effective cuing of team members to use prescribed teamwork </a:t>
            </a:r>
            <a:r>
              <a:rPr lang="en-GB" dirty="0" err="1" smtClean="0"/>
              <a:t>behaviors</a:t>
            </a:r>
            <a:r>
              <a:rPr lang="en-GB" dirty="0" smtClean="0"/>
              <a:t> and skills</a:t>
            </a:r>
          </a:p>
          <a:p>
            <a:r>
              <a:rPr lang="en-GB" dirty="0" smtClean="0"/>
              <a:t>Constructive and timely feedback</a:t>
            </a:r>
          </a:p>
          <a:p>
            <a:r>
              <a:rPr lang="en-GB" dirty="0" smtClean="0"/>
              <a:t>Facilitation of briefs, huddles, debriefs, and conflict resolution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745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Exercise: Leadership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INSTRUCTIONS:</a:t>
            </a:r>
          </a:p>
          <a:p>
            <a:r>
              <a:rPr lang="en-GB" dirty="0" smtClean="0"/>
              <a:t>Begin by selecting a leader and scribe </a:t>
            </a:r>
            <a:br>
              <a:rPr lang="en-GB" dirty="0" smtClean="0"/>
            </a:br>
            <a:r>
              <a:rPr lang="en-GB" dirty="0" smtClean="0"/>
              <a:t>for your group.</a:t>
            </a:r>
          </a:p>
          <a:p>
            <a:r>
              <a:rPr lang="en-GB" dirty="0" smtClean="0"/>
              <a:t>The group will have 10 minutes to address the questions, record your answers, and report back </a:t>
            </a:r>
            <a:br>
              <a:rPr lang="en-GB" dirty="0" smtClean="0"/>
            </a:br>
            <a:r>
              <a:rPr lang="en-GB" dirty="0" smtClean="0"/>
              <a:t>to the group at large.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872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Team Events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Briefs – planning</a:t>
            </a:r>
          </a:p>
          <a:p>
            <a:r>
              <a:rPr lang="en-GB" dirty="0" smtClean="0"/>
              <a:t>Huddles – problem solving</a:t>
            </a:r>
          </a:p>
          <a:p>
            <a:r>
              <a:rPr lang="en-GB" dirty="0" smtClean="0"/>
              <a:t>Debriefs – process improvement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Leaders are responsible to assemble the team </a:t>
            </a:r>
            <a:br>
              <a:rPr lang="en-GB" dirty="0" smtClean="0"/>
            </a:br>
            <a:r>
              <a:rPr lang="en-GB" dirty="0" smtClean="0"/>
              <a:t>and facilitate team events</a:t>
            </a:r>
          </a:p>
          <a:p>
            <a:r>
              <a:rPr lang="en-GB" dirty="0" smtClean="0"/>
              <a:t>But remember…</a:t>
            </a:r>
          </a:p>
          <a:p>
            <a:r>
              <a:rPr lang="en-GB" dirty="0" smtClean="0"/>
              <a:t>Anyone can request a brief, huddle, or debrief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8248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	Planning</a:t>
            </a:r>
          </a:p>
          <a:p>
            <a:r>
              <a:rPr lang="en-GB" dirty="0" smtClean="0"/>
              <a:t>Form the team</a:t>
            </a:r>
          </a:p>
          <a:p>
            <a:r>
              <a:rPr lang="en-GB" dirty="0" smtClean="0"/>
              <a:t>Designate team roles and responsibilities</a:t>
            </a:r>
          </a:p>
          <a:p>
            <a:r>
              <a:rPr lang="en-GB" dirty="0" smtClean="0"/>
              <a:t>Establish climate and goals</a:t>
            </a:r>
          </a:p>
          <a:p>
            <a:r>
              <a:rPr lang="en-GB" dirty="0" smtClean="0"/>
              <a:t>Engage team in short- and long-term planning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81220"/>
            <a:ext cx="3657600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7202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Planning Essentials for Teams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Leader usually initiates the planning process</a:t>
            </a:r>
          </a:p>
          <a:p>
            <a:r>
              <a:rPr lang="en-GB" dirty="0" smtClean="0"/>
              <a:t>Team members are included in the planning process</a:t>
            </a:r>
          </a:p>
          <a:p>
            <a:r>
              <a:rPr lang="en-GB" dirty="0" smtClean="0"/>
              <a:t>Team members have a common understanding of the problem and their roles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734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Briefing Checklist</a:t>
            </a:r>
            <a:endParaRPr lang="en-GB" b="1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599" y="1939727"/>
            <a:ext cx="3334801" cy="3846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29749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Huddle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Problem Solving</a:t>
            </a:r>
          </a:p>
          <a:p>
            <a:r>
              <a:rPr lang="en-GB" dirty="0" smtClean="0"/>
              <a:t>Hold ad hoc, “touch-base” </a:t>
            </a:r>
            <a:br>
              <a:rPr lang="en-GB" dirty="0" smtClean="0"/>
            </a:br>
            <a:r>
              <a:rPr lang="en-GB" dirty="0" smtClean="0"/>
              <a:t>meetings to regain </a:t>
            </a:r>
            <a:br>
              <a:rPr lang="en-GB" dirty="0" smtClean="0"/>
            </a:br>
            <a:r>
              <a:rPr lang="en-GB" dirty="0" smtClean="0"/>
              <a:t>situation awareness</a:t>
            </a:r>
          </a:p>
          <a:p>
            <a:r>
              <a:rPr lang="en-GB" dirty="0" smtClean="0"/>
              <a:t>Discuss critical issues </a:t>
            </a:r>
            <a:br>
              <a:rPr lang="en-GB" dirty="0" smtClean="0"/>
            </a:br>
            <a:r>
              <a:rPr lang="en-GB" dirty="0" smtClean="0"/>
              <a:t>and emerging events</a:t>
            </a:r>
          </a:p>
          <a:p>
            <a:r>
              <a:rPr lang="en-GB" dirty="0" smtClean="0"/>
              <a:t>Anticipate outcomes </a:t>
            </a:r>
            <a:br>
              <a:rPr lang="en-GB" dirty="0" smtClean="0"/>
            </a:br>
            <a:r>
              <a:rPr lang="en-GB" dirty="0" smtClean="0"/>
              <a:t>and likely contingencies</a:t>
            </a:r>
          </a:p>
          <a:p>
            <a:r>
              <a:rPr lang="en-GB" dirty="0" smtClean="0"/>
              <a:t>Assign resources</a:t>
            </a:r>
          </a:p>
          <a:p>
            <a:r>
              <a:rPr lang="en-GB" dirty="0" smtClean="0"/>
              <a:t>Express concerns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658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Debrief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Process Improvement</a:t>
            </a:r>
          </a:p>
          <a:p>
            <a:r>
              <a:rPr lang="en-GB" dirty="0" smtClean="0"/>
              <a:t>Brief, informal information exchange and feedback sessions</a:t>
            </a:r>
          </a:p>
          <a:p>
            <a:r>
              <a:rPr lang="en-GB" dirty="0" smtClean="0"/>
              <a:t>Occur after an event or shift</a:t>
            </a:r>
          </a:p>
          <a:p>
            <a:r>
              <a:rPr lang="en-GB" dirty="0" smtClean="0"/>
              <a:t>Designed to improve teamwork skills</a:t>
            </a:r>
          </a:p>
          <a:p>
            <a:r>
              <a:rPr lang="en-GB" dirty="0" smtClean="0"/>
              <a:t>Designed to improve outcomes</a:t>
            </a:r>
          </a:p>
          <a:p>
            <a:r>
              <a:rPr lang="en-GB" dirty="0" smtClean="0"/>
              <a:t>An accurate reconstruction of key events</a:t>
            </a:r>
          </a:p>
          <a:p>
            <a:r>
              <a:rPr lang="en-GB" dirty="0" smtClean="0"/>
              <a:t>Analysis of why the event occurred</a:t>
            </a:r>
          </a:p>
          <a:p>
            <a:r>
              <a:rPr lang="en-GB" dirty="0" smtClean="0"/>
              <a:t>What should be done differently next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4003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Debrief Checklist</a:t>
            </a:r>
            <a:endParaRPr lang="en-GB" b="1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2932430" cy="426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36912"/>
            <a:ext cx="4413250" cy="274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31031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Debrief</a:t>
            </a:r>
            <a:endParaRPr lang="en-GB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004" y="2238456"/>
            <a:ext cx="5809992" cy="324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8248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Facilitating Conflict Resolution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Effective leaders facilitate conflict resolution techniques through invoking:</a:t>
            </a:r>
          </a:p>
          <a:p>
            <a:r>
              <a:rPr lang="en-GB" dirty="0" smtClean="0"/>
              <a:t>Two-Challenge rule</a:t>
            </a:r>
          </a:p>
          <a:p>
            <a:r>
              <a:rPr lang="en-GB" dirty="0" smtClean="0"/>
              <a:t>DESC script </a:t>
            </a:r>
          </a:p>
          <a:p>
            <a:r>
              <a:rPr lang="en-GB" dirty="0" smtClean="0"/>
              <a:t> Effective leaders also assist by:</a:t>
            </a:r>
          </a:p>
          <a:p>
            <a:r>
              <a:rPr lang="en-GB" dirty="0" smtClean="0"/>
              <a:t>Helping team members master conflict resolution techniques </a:t>
            </a:r>
          </a:p>
          <a:p>
            <a:r>
              <a:rPr lang="en-GB" dirty="0" smtClean="0"/>
              <a:t>Serving as a mediator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202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Team Formation Video</a:t>
            </a:r>
            <a:endParaRPr lang="en-GB" b="1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850" y="2576814"/>
            <a:ext cx="4566300" cy="2572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373216"/>
            <a:ext cx="1779587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4021" y="5517232"/>
            <a:ext cx="1774825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57348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1958181"/>
            <a:ext cx="6858000" cy="3810000"/>
          </a:xfrm>
        </p:spPr>
      </p:pic>
    </p:spTree>
    <p:extLst>
      <p:ext uri="{BB962C8B-B14F-4D97-AF65-F5344CB8AC3E}">
        <p14:creationId xmlns:p14="http://schemas.microsoft.com/office/powerpoint/2010/main" val="33429749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Teamwork Actions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Empower team members to speak freely </a:t>
            </a:r>
            <a:br>
              <a:rPr lang="en-GB" dirty="0" smtClean="0"/>
            </a:br>
            <a:r>
              <a:rPr lang="en-GB" dirty="0" smtClean="0"/>
              <a:t>and ask questions</a:t>
            </a:r>
          </a:p>
          <a:p>
            <a:r>
              <a:rPr lang="en-GB" dirty="0" smtClean="0"/>
              <a:t>Use resources efficiently to maximize </a:t>
            </a:r>
            <a:br>
              <a:rPr lang="en-GB" dirty="0" smtClean="0"/>
            </a:br>
            <a:r>
              <a:rPr lang="en-GB" dirty="0" smtClean="0"/>
              <a:t>team performance </a:t>
            </a:r>
          </a:p>
          <a:p>
            <a:r>
              <a:rPr lang="en-GB" dirty="0" smtClean="0"/>
              <a:t>Balance workload within the team</a:t>
            </a:r>
          </a:p>
          <a:p>
            <a:r>
              <a:rPr lang="en-GB" dirty="0" smtClean="0"/>
              <a:t>Delegate tasks or assignments, as appropriate</a:t>
            </a:r>
          </a:p>
          <a:p>
            <a:r>
              <a:rPr lang="en-GB" dirty="0" smtClean="0"/>
              <a:t>Conduct briefs, huddles, and debriefs</a:t>
            </a:r>
          </a:p>
          <a:p>
            <a:r>
              <a:rPr lang="en-GB" dirty="0" smtClean="0"/>
              <a:t>Use conflict resolution techniques </a:t>
            </a:r>
            <a:br>
              <a:rPr lang="en-GB" dirty="0" smtClean="0"/>
            </a:br>
            <a:r>
              <a:rPr lang="en-GB" dirty="0" smtClean="0"/>
              <a:t>(i.e., Two-Challenge rule and DESC script)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6582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4003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103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415</Words>
  <Application>Microsoft Office PowerPoint</Application>
  <PresentationFormat>On-screen Show (4:3)</PresentationFormat>
  <Paragraphs>103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Leadership - EMPL4013</vt:lpstr>
      <vt:lpstr>Objectives</vt:lpstr>
      <vt:lpstr>Objectives</vt:lpstr>
      <vt:lpstr>PowerPoint Presentation</vt:lpstr>
      <vt:lpstr>Team Leader</vt:lpstr>
      <vt:lpstr>Effective Team Leaders </vt:lpstr>
      <vt:lpstr>Resource Management is…</vt:lpstr>
      <vt:lpstr>Resource Management</vt:lpstr>
      <vt:lpstr>Delegation</vt:lpstr>
      <vt:lpstr>Promoting and Modeling Teamwork</vt:lpstr>
      <vt:lpstr>Exercise: Leadership</vt:lpstr>
      <vt:lpstr>Team Events</vt:lpstr>
      <vt:lpstr>Briefs</vt:lpstr>
      <vt:lpstr>Planning Essentials for Teams</vt:lpstr>
      <vt:lpstr>Briefing Checklist</vt:lpstr>
      <vt:lpstr>Huddle</vt:lpstr>
      <vt:lpstr>Debrief</vt:lpstr>
      <vt:lpstr>Debrief Checklist</vt:lpstr>
      <vt:lpstr>Debrief</vt:lpstr>
      <vt:lpstr>Facilitating Conflict Resolution</vt:lpstr>
      <vt:lpstr>Team Formation Video</vt:lpstr>
      <vt:lpstr>PowerPoint Presentation</vt:lpstr>
      <vt:lpstr>Teamwork Actions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</cp:revision>
  <dcterms:created xsi:type="dcterms:W3CDTF">2017-10-26T04:34:22Z</dcterms:created>
  <dcterms:modified xsi:type="dcterms:W3CDTF">2017-10-26T04:27:01Z</dcterms:modified>
</cp:coreProperties>
</file>