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7" r:id="rId4"/>
    <p:sldId id="260" r:id="rId5"/>
    <p:sldId id="265" r:id="rId6"/>
    <p:sldId id="262"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61E946C-B979-413E-837A-4DCFF8B521F3}">
          <p14:sldIdLst>
            <p14:sldId id="256"/>
            <p14:sldId id="258"/>
            <p14:sldId id="257"/>
            <p14:sldId id="260"/>
            <p14:sldId id="265"/>
            <p14:sldId id="262"/>
            <p14:sldId id="266"/>
            <p14:sldId id="267"/>
            <p14:sldId id="268"/>
            <p14:sldId id="269"/>
          </p14:sldIdLst>
        </p14:section>
        <p14:section name="Untitled Section" id="{56A22975-68DC-4437-9DD1-81474BD24A43}">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Williams (1807945)" initials="DW(" lastIdx="3" clrIdx="0">
    <p:extLst>
      <p:ext uri="{19B8F6BF-5375-455C-9EA6-DF929625EA0E}">
        <p15:presenceInfo xmlns:p15="http://schemas.microsoft.com/office/powerpoint/2012/main" userId="David Williams (180794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3" autoAdjust="0"/>
    <p:restoredTop sz="94651" autoAdjust="0"/>
  </p:normalViewPr>
  <p:slideViewPr>
    <p:cSldViewPr snapToGrid="0">
      <p:cViewPr varScale="1">
        <p:scale>
          <a:sx n="102" d="100"/>
          <a:sy n="102" d="100"/>
        </p:scale>
        <p:origin x="138" y="12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2-29T14:44:52.935"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AA807-4F76-4A77-B656-CAB2259F63C8}" type="datetimeFigureOut">
              <a:rPr lang="en-GB" smtClean="0"/>
              <a:t>05/01/2019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F50FB-EA5A-46F1-9E71-CBA71E92976E}" type="slidenum">
              <a:rPr lang="en-GB" smtClean="0"/>
              <a:t>‹#›</a:t>
            </a:fld>
            <a:endParaRPr lang="en-GB"/>
          </a:p>
        </p:txBody>
      </p:sp>
    </p:spTree>
    <p:extLst>
      <p:ext uri="{BB962C8B-B14F-4D97-AF65-F5344CB8AC3E}">
        <p14:creationId xmlns:p14="http://schemas.microsoft.com/office/powerpoint/2010/main" val="3695127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Slavery on an industrial scale was a major source of the wealth of the </a:t>
            </a:r>
            <a:r>
              <a:rPr lang="en-GB" dirty="0" err="1"/>
              <a:t>british</a:t>
            </a:r>
            <a:r>
              <a:rPr lang="en-GB" dirty="0"/>
              <a:t> empire and when slavery was effectively abolished in 1833 slave owners in Britain received the equivalent in today’s value of 16.5 billion-</a:t>
            </a:r>
          </a:p>
        </p:txBody>
      </p:sp>
      <p:sp>
        <p:nvSpPr>
          <p:cNvPr id="4" name="Slide Number Placeholder 3"/>
          <p:cNvSpPr>
            <a:spLocks noGrp="1"/>
          </p:cNvSpPr>
          <p:nvPr>
            <p:ph type="sldNum" sz="quarter" idx="5"/>
          </p:nvPr>
        </p:nvSpPr>
        <p:spPr/>
        <p:txBody>
          <a:bodyPr/>
          <a:lstStyle/>
          <a:p>
            <a:fld id="{BC8F50FB-EA5A-46F1-9E71-CBA71E92976E}" type="slidenum">
              <a:rPr lang="en-GB" smtClean="0"/>
              <a:t>4</a:t>
            </a:fld>
            <a:endParaRPr lang="en-GB"/>
          </a:p>
        </p:txBody>
      </p:sp>
    </p:spTree>
    <p:extLst>
      <p:ext uri="{BB962C8B-B14F-4D97-AF65-F5344CB8AC3E}">
        <p14:creationId xmlns:p14="http://schemas.microsoft.com/office/powerpoint/2010/main" val="252016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FF35-470A-49E8-98FC-FDBD0FEB14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FCC608-8402-4273-BAD2-B09F52FB1C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559DB2-2607-49C8-B3DC-781AD14F0BED}"/>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DAECA9D2-EFCE-4DC2-86EF-FB1CB599A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CFFE7-D1EA-45CE-99D3-EDAA5C05B240}"/>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830677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2BD55-6F82-44D3-9EDB-6CA723A25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547247-3FBC-43AF-8E8A-88A71C489D2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33C82-9A8F-4B2C-8107-3E6806810B6F}"/>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00FE7203-1D7D-493D-935E-E3B369C49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D6AF9-224D-4324-B136-DE635384D767}"/>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408214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35EB1-E902-445C-B5D3-B3E2126803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882977-AFBC-439E-8797-DD60D3C203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CE3455E-C0EB-4C6A-912C-7CC484DDE96C}"/>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501252A9-2ECD-45CF-910B-89FD019EA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EF34FB-E433-4415-BF78-18F583124BC1}"/>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2022279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2567-90D5-4106-B02B-F1F1DCF924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428A9-63E2-4BF0-96CC-0B4ABF29251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126846-0F64-498D-9393-7D931949B9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47C72C-5C5C-4B56-A52F-B15CDBDDA0CF}"/>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6" name="Footer Placeholder 5">
            <a:extLst>
              <a:ext uri="{FF2B5EF4-FFF2-40B4-BE49-F238E27FC236}">
                <a16:creationId xmlns:a16="http://schemas.microsoft.com/office/drawing/2014/main" id="{35AED990-5E91-4EA6-BF76-2DB73F9D7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A3D054-3C7F-4858-BFFB-31E6B06F76B4}"/>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46989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9E17-B6F0-438F-80C1-EAB1539BB5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55B63A-CF55-4D00-98C0-E9ADF6ED31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1C28B85-7D23-460C-AC88-0364DB667A2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EE9324-5E5E-49D0-A367-4F6A5DB88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86120F9-CDE4-42F2-884D-0BAD2DA06B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3B3D82-A9E3-4B30-9C70-881701EB1D45}"/>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8" name="Footer Placeholder 7">
            <a:extLst>
              <a:ext uri="{FF2B5EF4-FFF2-40B4-BE49-F238E27FC236}">
                <a16:creationId xmlns:a16="http://schemas.microsoft.com/office/drawing/2014/main" id="{DF70B577-A651-46F2-B0A5-0B8D3C0042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433EC3-9ABD-47F9-8424-0F81C9D8166F}"/>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405354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FDF8-3C83-4340-AD63-04E6E11BC9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745EEA-6A2D-4784-80CE-739406678218}"/>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4" name="Footer Placeholder 3">
            <a:extLst>
              <a:ext uri="{FF2B5EF4-FFF2-40B4-BE49-F238E27FC236}">
                <a16:creationId xmlns:a16="http://schemas.microsoft.com/office/drawing/2014/main" id="{36BA8552-CBCA-40A5-9D25-6B5609A6A7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7683EE-1B37-41E4-84C2-A9EEFF1B3AFB}"/>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014269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5054AA-2103-47F9-9778-DA57C8689C91}"/>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3" name="Footer Placeholder 2">
            <a:extLst>
              <a:ext uri="{FF2B5EF4-FFF2-40B4-BE49-F238E27FC236}">
                <a16:creationId xmlns:a16="http://schemas.microsoft.com/office/drawing/2014/main" id="{EF4266DB-DB66-457E-81CB-153CD4BE0C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588371-8293-4A59-A37F-C727535DC7F2}"/>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63337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8A38-BAA3-43FA-AE8D-F32A1975B2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CF31A8-C3D0-4261-8D9C-8F4CE91B4B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72393C-1C07-4B5F-9508-456013667D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6242A22-1A1A-4088-BF99-116C71DDC757}"/>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6" name="Footer Placeholder 5">
            <a:extLst>
              <a:ext uri="{FF2B5EF4-FFF2-40B4-BE49-F238E27FC236}">
                <a16:creationId xmlns:a16="http://schemas.microsoft.com/office/drawing/2014/main" id="{2FF7033B-5588-43DE-9FCE-E2F84989B3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1E5CA-5E07-45FA-B7F3-1EBA254E5D94}"/>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78123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77BE-DA67-413C-92B8-89A900A06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EFDBFA-66D7-4536-9EFD-C376DB1428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AF9878-0482-4A8D-A95F-3606EB63D4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24FE18-AF18-4ECF-8071-6AC1650FAC6C}"/>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6" name="Footer Placeholder 5">
            <a:extLst>
              <a:ext uri="{FF2B5EF4-FFF2-40B4-BE49-F238E27FC236}">
                <a16:creationId xmlns:a16="http://schemas.microsoft.com/office/drawing/2014/main" id="{5559EF68-B9FF-4F86-8D58-788A3DA213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AD4D3-A969-48E6-9301-7EC299971DD3}"/>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744201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8FAA-156E-4485-824F-519462D791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78141-AF2A-4582-9B19-79B8DBA2F90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BAFB33-001E-4FA9-AFF7-259B2C3A7982}"/>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66CE9C89-A8EB-40A2-B5C4-206B2C9A6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67B779-8C06-469A-83ED-F970E4115989}"/>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538837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7636A8-7AA9-471D-8B21-F0DAA5D0FF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C215BB-67FE-4C23-ABE1-56D93F87B5B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DC3E0-11B4-4D13-B7D9-DAC3971EDA0C}"/>
              </a:ext>
            </a:extLst>
          </p:cNvPr>
          <p:cNvSpPr>
            <a:spLocks noGrp="1"/>
          </p:cNvSpPr>
          <p:nvPr>
            <p:ph type="dt" sz="half" idx="10"/>
          </p:nvPr>
        </p:nvSpPr>
        <p:spPr/>
        <p:txBody>
          <a:body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82462407-DDD9-4559-A54B-88E71E9506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390C9-1AFC-4FDC-9EEF-C5DC790FDB2D}"/>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2633628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296C5B-C585-4802-8D42-22229F62E8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D9BF30-65DB-4501-ABDA-53B7C6420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FE66D-4AB8-4AE5-839B-53FF014F39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51C26C-3CBF-4B53-86ED-EBAEC8197D98}" type="datetimeFigureOut">
              <a:rPr lang="en-GB" smtClean="0"/>
              <a:t>05/01/2019</a:t>
            </a:fld>
            <a:endParaRPr lang="en-GB"/>
          </a:p>
        </p:txBody>
      </p:sp>
      <p:sp>
        <p:nvSpPr>
          <p:cNvPr id="5" name="Footer Placeholder 4">
            <a:extLst>
              <a:ext uri="{FF2B5EF4-FFF2-40B4-BE49-F238E27FC236}">
                <a16:creationId xmlns:a16="http://schemas.microsoft.com/office/drawing/2014/main" id="{A64D6318-FE96-44C7-8CB4-340B05177F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035D26-F5E0-4AE3-9F34-BEE29A470A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747CE-85B5-412F-B781-917DAAF269C8}" type="slidenum">
              <a:rPr lang="en-GB" smtClean="0"/>
              <a:t>‹#›</a:t>
            </a:fld>
            <a:endParaRPr lang="en-GB"/>
          </a:p>
        </p:txBody>
      </p:sp>
    </p:spTree>
    <p:extLst>
      <p:ext uri="{BB962C8B-B14F-4D97-AF65-F5344CB8AC3E}">
        <p14:creationId xmlns:p14="http://schemas.microsoft.com/office/powerpoint/2010/main" val="2688893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iblio.com/book/power-new-social-analysis-russell-bertrand/d/562585992" TargetMode="External"/><Relationship Id="rId2" Type="http://schemas.openxmlformats.org/officeDocument/2006/relationships/hyperlink" Target="https://en.wikipedia.org/wiki/Compromise" TargetMode="External"/><Relationship Id="rId1" Type="http://schemas.openxmlformats.org/officeDocument/2006/relationships/slideLayout" Target="../slideLayouts/slideLayout7.xml"/><Relationship Id="rId4" Type="http://schemas.openxmlformats.org/officeDocument/2006/relationships/hyperlink" Target="https://www.biblio.com/book/power-new-social-analysis-russell-bertrand/d/1129806261"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independent.co.uk/author/sanchez-manning"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comments" Target="../comments/comment1.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bloomberg.com/news/2012-10-30/south-africa-s-racial-income-inequality-persists-census-shows.html" TargetMode="External"/><Relationship Id="rId2" Type="http://schemas.openxmlformats.org/officeDocument/2006/relationships/hyperlink" Target="http://blog.euromonitor.com/2012/06/south-africa-the-most-unequal-income-distribution-in-the-world.html"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8EE8-1113-4906-A55E-311D8B4E4288}"/>
              </a:ext>
            </a:extLst>
          </p:cNvPr>
          <p:cNvSpPr>
            <a:spLocks noGrp="1"/>
          </p:cNvSpPr>
          <p:nvPr>
            <p:ph type="ctrTitle"/>
          </p:nvPr>
        </p:nvSpPr>
        <p:spPr/>
        <p:txBody>
          <a:bodyPr/>
          <a:lstStyle/>
          <a:p>
            <a:r>
              <a:rPr lang="en-GB" dirty="0"/>
              <a:t>empowerment</a:t>
            </a:r>
          </a:p>
        </p:txBody>
      </p:sp>
      <p:sp>
        <p:nvSpPr>
          <p:cNvPr id="3" name="Subtitle 2">
            <a:extLst>
              <a:ext uri="{FF2B5EF4-FFF2-40B4-BE49-F238E27FC236}">
                <a16:creationId xmlns:a16="http://schemas.microsoft.com/office/drawing/2014/main" id="{067D8FA4-9D65-47FC-A9E9-14C3D8D5C621}"/>
              </a:ext>
            </a:extLst>
          </p:cNvPr>
          <p:cNvSpPr>
            <a:spLocks noGrp="1"/>
          </p:cNvSpPr>
          <p:nvPr>
            <p:ph type="subTitle" idx="1"/>
          </p:nvPr>
        </p:nvSpPr>
        <p:spPr/>
        <p:txBody>
          <a:bodyPr/>
          <a:lstStyle/>
          <a:p>
            <a:r>
              <a:rPr lang="en-GB" dirty="0"/>
              <a:t>How is it manifested</a:t>
            </a:r>
          </a:p>
        </p:txBody>
      </p:sp>
    </p:spTree>
    <p:extLst>
      <p:ext uri="{BB962C8B-B14F-4D97-AF65-F5344CB8AC3E}">
        <p14:creationId xmlns:p14="http://schemas.microsoft.com/office/powerpoint/2010/main" val="1046090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ACBC33-6E2C-431C-A062-8E9047B3E173}"/>
              </a:ext>
            </a:extLst>
          </p:cNvPr>
          <p:cNvSpPr/>
          <p:nvPr/>
        </p:nvSpPr>
        <p:spPr>
          <a:xfrm>
            <a:off x="734481" y="-328263"/>
            <a:ext cx="8054191" cy="7186263"/>
          </a:xfrm>
          <a:prstGeom prst="rect">
            <a:avLst/>
          </a:prstGeom>
        </p:spPr>
        <p:txBody>
          <a:bodyPr wrap="square">
            <a:spAutoFit/>
          </a:bodyPr>
          <a:lstStyle/>
          <a:p>
            <a:pPr>
              <a:lnSpc>
                <a:spcPct val="106000"/>
              </a:lnSpc>
              <a:spcAft>
                <a:spcPts val="750"/>
              </a:spcAft>
            </a:pPr>
            <a:r>
              <a:rPr lang="en-GB" b="1"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The fundamental stuff</a:t>
            </a:r>
            <a: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b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br>
            <a: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Power, according to the philosopher Bertrand Russell, is the fundamental stuff of human relationships in the way that energy is the fundamental concept in physics. And having power over others – defined as controlling resources that they want, need or fear – has profound effects on mind and brain, as does being in the power of others.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120"/>
              </a:spcAft>
              <a:buSzPts val="1000"/>
              <a:buFont typeface="Symbol" panose="05050102010706020507" pitchFamily="18" charset="2"/>
              <a:buChar char=""/>
              <a:tabLst>
                <a:tab pos="457200" algn="l"/>
              </a:tabLst>
            </a:pP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Democracy, or the rule of the many over themselves. The rule of the masses is positive, in that it is less likely to lead to civil war than the alternatives. An ambivalent feature of democracy is the fact that representatives are forced to </a:t>
            </a:r>
            <a:r>
              <a:rPr lang="en-GB" u="sng" dirty="0">
                <a:solidFill>
                  <a:srgbClr val="0B0080"/>
                </a:solidFill>
                <a:latin typeface="Arial" panose="020B0604020202020204" pitchFamily="34" charset="0"/>
                <a:ea typeface="Times New Roman" panose="02020603050405020304" pitchFamily="18" charset="0"/>
                <a:cs typeface="Times New Roman" panose="02020603050405020304" pitchFamily="18" charset="0"/>
                <a:hlinkClick r:id="rId2" tooltip="Compromise"/>
              </a:rPr>
              <a:t>compromise</a:t>
            </a: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 their ideologies to stay in power, which can curb both positive and negative tendencies. On the negative side, democracies are not very good at dealing with subjects that demand expert authority or quick decisions. Moreover, a democracy is easily corruptible by politicians with agendas. Also, a democracy may easily slip into popular apathy which allows for corrupt politicians to go unchecked (Russell 1938:154–159).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u="sng" dirty="0">
                <a:hlinkClick r:id="rId3"/>
              </a:rPr>
              <a:t>Power; A New Social Analysis</a:t>
            </a:r>
            <a:endParaRPr lang="en-GB" dirty="0"/>
          </a:p>
          <a:p>
            <a:r>
              <a:rPr lang="en-GB" dirty="0"/>
              <a:t>Russell, Bertrand</a:t>
            </a:r>
          </a:p>
          <a:p>
            <a:r>
              <a:rPr lang="en-GB" dirty="0"/>
              <a:t>Unwin Paperbacks, London, 1975. </a:t>
            </a:r>
          </a:p>
          <a:p>
            <a:pPr marL="342900" lvl="0" indent="-342900">
              <a:lnSpc>
                <a:spcPct val="106000"/>
              </a:lnSpc>
              <a:spcAft>
                <a:spcPts val="120"/>
              </a:spcAft>
              <a:buSzPts val="1000"/>
              <a:buFont typeface="Symbol" panose="05050102010706020507" pitchFamily="18" charset="2"/>
              <a:buChar char=""/>
              <a:tabLst>
                <a:tab pos="457200" algn="l"/>
              </a:tabLst>
            </a:pP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 </a:t>
            </a:r>
          </a:p>
          <a:p>
            <a:r>
              <a:rPr lang="en-GB" u="sng" dirty="0">
                <a:hlinkClick r:id="rId4"/>
              </a:rPr>
              <a:t>Power : A New Social Analysis</a:t>
            </a:r>
            <a:endParaRPr lang="en-GB" dirty="0"/>
          </a:p>
          <a:p>
            <a:r>
              <a:rPr lang="en-GB" dirty="0"/>
              <a:t>Russell, Bertrand</a:t>
            </a:r>
          </a:p>
          <a:p>
            <a:r>
              <a:rPr lang="en-GB" dirty="0"/>
              <a:t>George Allen &amp; Unwin Ltd, 1938.</a:t>
            </a:r>
          </a:p>
          <a:p>
            <a:pPr marL="342900" lvl="0" indent="-342900">
              <a:lnSpc>
                <a:spcPct val="106000"/>
              </a:lnSpc>
              <a:spcAft>
                <a:spcPts val="120"/>
              </a:spcAft>
              <a:buSzPts val="1000"/>
              <a:buFont typeface="Symbol" panose="05050102010706020507" pitchFamily="18" charset="2"/>
              <a:buChar char=""/>
              <a:tabLst>
                <a:tab pos="45720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145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E57270-5910-493D-8EAD-3F1BFEBABC13}"/>
              </a:ext>
            </a:extLst>
          </p:cNvPr>
          <p:cNvSpPr/>
          <p:nvPr/>
        </p:nvSpPr>
        <p:spPr>
          <a:xfrm>
            <a:off x="1279451" y="643622"/>
            <a:ext cx="9633098" cy="5293757"/>
          </a:xfrm>
          <a:prstGeom prst="rect">
            <a:avLst/>
          </a:prstGeom>
        </p:spPr>
        <p:txBody>
          <a:bodyPr wrap="square">
            <a:spAutoFit/>
          </a:bodyPr>
          <a:lstStyle/>
          <a:p>
            <a:r>
              <a:rPr lang="en-GB" b="0" i="0" dirty="0">
                <a:solidFill>
                  <a:srgbClr val="4C4C4C"/>
                </a:solidFill>
                <a:effectLst/>
                <a:latin typeface="Arial" panose="020B0604020202020204" pitchFamily="34" charset="0"/>
              </a:rPr>
              <a:t>Power is often defined only in negative terms, and as a form of domination, but it can also be a positive force for individual and collective capacity to act for change. Lisa </a:t>
            </a:r>
            <a:r>
              <a:rPr lang="en-GB" b="0" i="0" dirty="0" err="1">
                <a:solidFill>
                  <a:srgbClr val="4C4C4C"/>
                </a:solidFill>
                <a:effectLst/>
                <a:latin typeface="Arial" panose="020B0604020202020204" pitchFamily="34" charset="0"/>
              </a:rPr>
              <a:t>VeneKlasen</a:t>
            </a:r>
            <a:r>
              <a:rPr lang="en-GB" b="0" i="0" dirty="0">
                <a:solidFill>
                  <a:srgbClr val="4C4C4C"/>
                </a:solidFill>
                <a:effectLst/>
                <a:latin typeface="Arial" panose="020B0604020202020204" pitchFamily="34" charset="0"/>
              </a:rPr>
              <a:t> and </a:t>
            </a:r>
            <a:r>
              <a:rPr lang="en-GB" b="0" i="0" dirty="0" err="1">
                <a:solidFill>
                  <a:srgbClr val="4C4C4C"/>
                </a:solidFill>
                <a:effectLst/>
                <a:latin typeface="Arial" panose="020B0604020202020204" pitchFamily="34" charset="0"/>
              </a:rPr>
              <a:t>Valeries</a:t>
            </a:r>
            <a:r>
              <a:rPr lang="en-GB" b="0" i="0" dirty="0">
                <a:solidFill>
                  <a:srgbClr val="4C4C4C"/>
                </a:solidFill>
                <a:effectLst/>
                <a:latin typeface="Arial" panose="020B0604020202020204" pitchFamily="34" charset="0"/>
              </a:rPr>
              <a:t> Miller in </a:t>
            </a:r>
            <a:r>
              <a:rPr lang="en-GB" b="0" i="1" dirty="0">
                <a:solidFill>
                  <a:srgbClr val="4C4C4C"/>
                </a:solidFill>
                <a:effectLst/>
                <a:latin typeface="Arial" panose="020B0604020202020204" pitchFamily="34" charset="0"/>
              </a:rPr>
              <a:t>A New Weave of Power</a:t>
            </a:r>
            <a:r>
              <a:rPr lang="en-GB" b="0" i="0" dirty="0">
                <a:solidFill>
                  <a:srgbClr val="4C4C4C"/>
                </a:solidFill>
                <a:effectLst/>
                <a:latin typeface="Arial" panose="020B0604020202020204" pitchFamily="34" charset="0"/>
              </a:rPr>
              <a:t> (2002, page 55) describe four ‘expressions of power’ as follows:</a:t>
            </a:r>
          </a:p>
          <a:p>
            <a:endParaRPr lang="en-GB" b="0" i="0" dirty="0">
              <a:solidFill>
                <a:srgbClr val="4C4C4C"/>
              </a:solidFill>
              <a:effectLst/>
              <a:latin typeface="Arial" panose="020B0604020202020204" pitchFamily="34" charset="0"/>
            </a:endParaRPr>
          </a:p>
          <a:p>
            <a:r>
              <a:rPr lang="en-GB" b="1" i="0" dirty="0">
                <a:solidFill>
                  <a:srgbClr val="029CFE"/>
                </a:solidFill>
                <a:effectLst/>
                <a:latin typeface="Arial" panose="020B0604020202020204" pitchFamily="34" charset="0"/>
              </a:rPr>
              <a:t>Power Over</a:t>
            </a:r>
          </a:p>
          <a:p>
            <a:endParaRPr lang="en-GB" b="1" i="0" dirty="0">
              <a:solidFill>
                <a:srgbClr val="029CFE"/>
              </a:solidFill>
              <a:effectLst/>
              <a:latin typeface="Arial" panose="020B0604020202020204" pitchFamily="34" charset="0"/>
            </a:endParaRPr>
          </a:p>
          <a:p>
            <a:r>
              <a:rPr lang="en-GB" b="1" dirty="0"/>
              <a:t>Power With</a:t>
            </a:r>
          </a:p>
          <a:p>
            <a:endParaRPr lang="en-GB" b="1" dirty="0"/>
          </a:p>
          <a:p>
            <a:r>
              <a:rPr lang="en-GB" b="1" dirty="0"/>
              <a:t>Power To</a:t>
            </a:r>
          </a:p>
          <a:p>
            <a:endParaRPr lang="en-GB" b="1" dirty="0"/>
          </a:p>
          <a:p>
            <a:r>
              <a:rPr lang="en-GB" b="1" dirty="0"/>
              <a:t>Power Within</a:t>
            </a:r>
          </a:p>
          <a:p>
            <a:endParaRPr lang="en-GB" b="1" dirty="0"/>
          </a:p>
          <a:p>
            <a:endParaRPr lang="en-GB" sz="1400" b="1" dirty="0"/>
          </a:p>
          <a:p>
            <a:endParaRPr lang="en-GB" b="1" dirty="0"/>
          </a:p>
          <a:p>
            <a:endParaRPr lang="en-GB" b="1" dirty="0"/>
          </a:p>
          <a:p>
            <a:endParaRPr lang="en-GB" dirty="0">
              <a:solidFill>
                <a:srgbClr val="4C4C4C"/>
              </a:solidFill>
              <a:latin typeface="Arial" panose="020B0604020202020204" pitchFamily="34" charset="0"/>
            </a:endParaRPr>
          </a:p>
          <a:p>
            <a:endParaRPr lang="en-GB" dirty="0">
              <a:solidFill>
                <a:srgbClr val="4C4C4C"/>
              </a:solidFill>
              <a:latin typeface="Arial" panose="020B0604020202020204" pitchFamily="34" charset="0"/>
            </a:endParaRPr>
          </a:p>
          <a:p>
            <a:endParaRPr lang="en-GB" dirty="0"/>
          </a:p>
        </p:txBody>
      </p:sp>
    </p:spTree>
    <p:extLst>
      <p:ext uri="{BB962C8B-B14F-4D97-AF65-F5344CB8AC3E}">
        <p14:creationId xmlns:p14="http://schemas.microsoft.com/office/powerpoint/2010/main" val="1844377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960BE1-2A1B-4771-B657-104AA93DC5E1}"/>
              </a:ext>
            </a:extLst>
          </p:cNvPr>
          <p:cNvSpPr/>
          <p:nvPr/>
        </p:nvSpPr>
        <p:spPr>
          <a:xfrm>
            <a:off x="3048000" y="3105835"/>
            <a:ext cx="6096000" cy="923330"/>
          </a:xfrm>
          <a:prstGeom prst="rect">
            <a:avLst/>
          </a:prstGeom>
        </p:spPr>
        <p:txBody>
          <a:bodyPr>
            <a:spAutoFit/>
          </a:bodyPr>
          <a:lstStyle/>
          <a:p>
            <a:pPr fontAlgn="base">
              <a:buFont typeface="Arial" panose="020B0604020202020204" pitchFamily="34" charset="0"/>
              <a:buChar char="•"/>
            </a:pPr>
            <a:r>
              <a:rPr lang="en-GB" b="1" i="0" u="none" strike="noStrike" dirty="0">
                <a:solidFill>
                  <a:srgbClr val="EC1A2E"/>
                </a:solidFill>
                <a:effectLst/>
                <a:latin typeface="inherit"/>
                <a:hlinkClick r:id="rId3" tooltip="Sanchez Manning"/>
              </a:rPr>
              <a:t>Sanchez Manning</a:t>
            </a:r>
            <a:r>
              <a:rPr lang="en-GB" b="1" i="0" u="none" strike="noStrike" dirty="0">
                <a:solidFill>
                  <a:srgbClr val="EC1A2E"/>
                </a:solidFill>
                <a:effectLst/>
                <a:latin typeface="inherit"/>
              </a:rPr>
              <a:t>- The independent newspaper</a:t>
            </a:r>
            <a:endParaRPr lang="en-GB" b="0" i="0" dirty="0">
              <a:solidFill>
                <a:srgbClr val="555555"/>
              </a:solidFill>
              <a:effectLst/>
              <a:latin typeface="inherit"/>
            </a:endParaRPr>
          </a:p>
          <a:p>
            <a:pPr fontAlgn="base">
              <a:buFont typeface="Arial" panose="020B0604020202020204" pitchFamily="34" charset="0"/>
              <a:buChar char="•"/>
            </a:pPr>
            <a:r>
              <a:rPr lang="en-GB" b="0" i="0" dirty="0">
                <a:solidFill>
                  <a:srgbClr val="555555"/>
                </a:solidFill>
                <a:effectLst/>
                <a:latin typeface="inherit"/>
              </a:rPr>
              <a:t>Sunday 24 February 2013 01:00</a:t>
            </a:r>
          </a:p>
          <a:p>
            <a:pPr fontAlgn="base">
              <a:buFont typeface="Arial" panose="020B0604020202020204" pitchFamily="34" charset="0"/>
              <a:buChar char="•"/>
            </a:pPr>
            <a:endParaRPr lang="en-GB" b="0" i="0" dirty="0">
              <a:solidFill>
                <a:srgbClr val="555555"/>
              </a:solidFill>
              <a:effectLst/>
              <a:latin typeface="inherit"/>
            </a:endParaRPr>
          </a:p>
        </p:txBody>
      </p:sp>
      <p:pic>
        <p:nvPicPr>
          <p:cNvPr id="1026" name="Picture 2" descr="Slavery on an industrial scale was a major source of the wealth of the British empire">
            <a:extLst>
              <a:ext uri="{FF2B5EF4-FFF2-40B4-BE49-F238E27FC236}">
                <a16:creationId xmlns:a16="http://schemas.microsoft.com/office/drawing/2014/main" id="{CDE91DA9-E777-4CCB-9F8B-640BFC326C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5860" y="0"/>
            <a:ext cx="9220200" cy="648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5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60801A-2D98-4B81-97A7-B26FFA53CAC7}"/>
              </a:ext>
            </a:extLst>
          </p:cNvPr>
          <p:cNvSpPr/>
          <p:nvPr/>
        </p:nvSpPr>
        <p:spPr>
          <a:xfrm>
            <a:off x="2115127" y="1372755"/>
            <a:ext cx="7416800" cy="7017306"/>
          </a:xfrm>
          <a:prstGeom prst="rect">
            <a:avLst/>
          </a:prstGeom>
        </p:spPr>
        <p:txBody>
          <a:bodyPr wrap="square">
            <a:spAutoFit/>
          </a:bodyPr>
          <a:lstStyle/>
          <a:p>
            <a:r>
              <a:rPr lang="en-GB" b="1" dirty="0"/>
              <a:t>Paul</a:t>
            </a:r>
            <a:r>
              <a:rPr lang="en-GB" dirty="0"/>
              <a:t>o </a:t>
            </a:r>
            <a:r>
              <a:rPr lang="en-GB" b="1" dirty="0"/>
              <a:t>Freire  p44 pedagogy of the oppressed</a:t>
            </a:r>
          </a:p>
          <a:p>
            <a:endParaRPr lang="en-GB" b="1" dirty="0"/>
          </a:p>
          <a:p>
            <a:r>
              <a:rPr lang="en-GB" b="1" dirty="0"/>
              <a:t>… ‘ In order for the </a:t>
            </a:r>
            <a:r>
              <a:rPr lang="en-GB" b="1" dirty="0" err="1"/>
              <a:t>stuggle</a:t>
            </a:r>
            <a:r>
              <a:rPr lang="en-GB" b="1" dirty="0"/>
              <a:t> to have meaning, the oppressed must not, in seeking to regain their humanity ( which is a way to create it) become in turn oppressors of the oppressors, but rather restorers of the humanity of both’</a:t>
            </a:r>
          </a:p>
          <a:p>
            <a:endParaRPr lang="en-GB" b="1" dirty="0"/>
          </a:p>
          <a:p>
            <a:r>
              <a:rPr lang="en-GB" b="1" dirty="0"/>
              <a:t>This is what nelson </a:t>
            </a:r>
            <a:r>
              <a:rPr lang="en-GB" b="1" dirty="0" err="1"/>
              <a:t>mandela</a:t>
            </a:r>
            <a:r>
              <a:rPr lang="en-GB" b="1" dirty="0"/>
              <a:t> proclaimed after years of incarceration and  declare the ‘ rainbow nation’</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Tree>
    <p:extLst>
      <p:ext uri="{BB962C8B-B14F-4D97-AF65-F5344CB8AC3E}">
        <p14:creationId xmlns:p14="http://schemas.microsoft.com/office/powerpoint/2010/main" val="160995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5C0AE4-F205-4289-90EB-CF3DA37F5BEB}"/>
              </a:ext>
            </a:extLst>
          </p:cNvPr>
          <p:cNvSpPr/>
          <p:nvPr/>
        </p:nvSpPr>
        <p:spPr>
          <a:xfrm>
            <a:off x="2422538" y="283059"/>
            <a:ext cx="6149009" cy="6574941"/>
          </a:xfrm>
          <a:prstGeom prst="rect">
            <a:avLst/>
          </a:prstGeom>
        </p:spPr>
        <p:txBody>
          <a:bodyPr wrap="square">
            <a:spAutoFit/>
          </a:bodyPr>
          <a:lstStyle/>
          <a:p>
            <a:r>
              <a:rPr lang="en-GB" dirty="0">
                <a:solidFill>
                  <a:srgbClr val="121212"/>
                </a:solidFill>
                <a:latin typeface="Georgia" panose="02040502050405020303" pitchFamily="18" charset="0"/>
                <a:ea typeface="Times New Roman" panose="02020603050405020304" pitchFamily="18" charset="0"/>
              </a:rPr>
              <a:t>For the majority of black people who have lived under colonial rule for the best part of almost 400 years, five decades of which were under the guise of institutionalised racism, or apartheid, white privilege is still the barbed wire fence they must scale. Today, South Africa has the </a:t>
            </a:r>
            <a:r>
              <a:rPr lang="en-GB" u="sng" dirty="0">
                <a:solidFill>
                  <a:srgbClr val="E05E00"/>
                </a:solidFill>
                <a:latin typeface="Georgia" panose="02040502050405020303" pitchFamily="18" charset="0"/>
                <a:ea typeface="Times New Roman" panose="02020603050405020304" pitchFamily="18" charset="0"/>
                <a:hlinkClick r:id="rId2"/>
              </a:rPr>
              <a:t>world's highest level</a:t>
            </a:r>
            <a:r>
              <a:rPr lang="en-GB" dirty="0">
                <a:solidFill>
                  <a:srgbClr val="121212"/>
                </a:solidFill>
                <a:latin typeface="Georgia" panose="02040502050405020303" pitchFamily="18" charset="0"/>
                <a:ea typeface="Times New Roman" panose="02020603050405020304" pitchFamily="18" charset="0"/>
              </a:rPr>
              <a:t> of income inequality. And it is the black majority that still </a:t>
            </a:r>
            <a:r>
              <a:rPr lang="en-GB" u="sng" dirty="0">
                <a:solidFill>
                  <a:srgbClr val="E05E00"/>
                </a:solidFill>
                <a:latin typeface="Georgia" panose="02040502050405020303" pitchFamily="18" charset="0"/>
                <a:ea typeface="Times New Roman" panose="02020603050405020304" pitchFamily="18" charset="0"/>
                <a:hlinkClick r:id="rId3"/>
              </a:rPr>
              <a:t>teeters precariously</a:t>
            </a:r>
            <a:r>
              <a:rPr lang="en-GB" dirty="0">
                <a:solidFill>
                  <a:srgbClr val="121212"/>
                </a:solidFill>
                <a:latin typeface="Georgia" panose="02040502050405020303" pitchFamily="18" charset="0"/>
                <a:ea typeface="Times New Roman" panose="02020603050405020304" pitchFamily="18" charset="0"/>
              </a:rPr>
              <a:t>, at the bottom end of the scale. Ten per cent of the population controls 80% of the land.</a:t>
            </a:r>
            <a:endParaRPr lang="en-GB" sz="1600" dirty="0">
              <a:latin typeface="Times New Roman" panose="02020603050405020304" pitchFamily="18" charset="0"/>
              <a:ea typeface="Times New Roman" panose="02020603050405020304" pitchFamily="18" charset="0"/>
            </a:endParaRPr>
          </a:p>
          <a:p>
            <a:r>
              <a:rPr lang="en-GB" dirty="0">
                <a:solidFill>
                  <a:srgbClr val="121212"/>
                </a:solidFill>
                <a:latin typeface="Georgia" panose="02040502050405020303" pitchFamily="18" charset="0"/>
                <a:ea typeface="Times New Roman" panose="02020603050405020304" pitchFamily="18" charset="0"/>
              </a:rPr>
              <a:t>. A non-racial South Africa simply cannot exist if 9% of one racial group earn six times more than the majority.</a:t>
            </a:r>
            <a:endParaRPr lang="en-GB" sz="1600" dirty="0">
              <a:latin typeface="Times New Roman" panose="02020603050405020304" pitchFamily="18" charset="0"/>
              <a:ea typeface="Times New Roman" panose="02020603050405020304" pitchFamily="18" charset="0"/>
            </a:endParaRPr>
          </a:p>
          <a:p>
            <a:r>
              <a:rPr lang="en-GB" dirty="0">
                <a:solidFill>
                  <a:srgbClr val="121212"/>
                </a:solidFill>
                <a:latin typeface="Georgia" panose="02040502050405020303" pitchFamily="18" charset="0"/>
                <a:ea typeface="Times New Roman" panose="02020603050405020304" pitchFamily="18" charset="0"/>
              </a:rPr>
              <a:t>Even if there are select black people and people of Indian descent within the much-feted new middle class, it is white South Africans who must now stop pretending to be interested in transforming the economy towards a more equitable and sustainable distribution of wealth. The time of hiding behind the parochial economic policies of the ANC – once designed, in part, not to scare off white people – has long passed.</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Sanchez Manning the independent newspaper</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Sunday 24 February 2013 01:00</a:t>
            </a: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650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B7C3-64FD-4D27-884A-D2907C87E5AC}"/>
              </a:ext>
            </a:extLst>
          </p:cNvPr>
          <p:cNvSpPr>
            <a:spLocks noGrp="1"/>
          </p:cNvSpPr>
          <p:nvPr>
            <p:ph type="title"/>
          </p:nvPr>
        </p:nvSpPr>
        <p:spPr>
          <a:xfrm>
            <a:off x="838200" y="226580"/>
            <a:ext cx="10515600" cy="1325563"/>
          </a:xfrm>
        </p:spPr>
        <p:txBody>
          <a:bodyPr/>
          <a:lstStyle/>
          <a:p>
            <a:r>
              <a:rPr lang="en-GB" dirty="0"/>
              <a:t>References-slide 2</a:t>
            </a:r>
          </a:p>
        </p:txBody>
      </p:sp>
      <p:sp>
        <p:nvSpPr>
          <p:cNvPr id="3" name="Content Placeholder 2">
            <a:extLst>
              <a:ext uri="{FF2B5EF4-FFF2-40B4-BE49-F238E27FC236}">
                <a16:creationId xmlns:a16="http://schemas.microsoft.com/office/drawing/2014/main" id="{E749C074-9481-4262-B8D5-ABDE4FBC3997}"/>
              </a:ext>
            </a:extLst>
          </p:cNvPr>
          <p:cNvSpPr>
            <a:spLocks noGrp="1"/>
          </p:cNvSpPr>
          <p:nvPr>
            <p:ph idx="1"/>
          </p:nvPr>
        </p:nvSpPr>
        <p:spPr>
          <a:xfrm>
            <a:off x="2092036" y="1390360"/>
            <a:ext cx="10924310" cy="5675457"/>
          </a:xfrm>
        </p:spPr>
        <p:txBody>
          <a:bodyPr/>
          <a:lstStyle/>
          <a:p>
            <a:r>
              <a:rPr lang="en-GB" dirty="0"/>
              <a:t>Power; A New Social Analysis</a:t>
            </a:r>
          </a:p>
          <a:p>
            <a:r>
              <a:rPr lang="en-GB" dirty="0"/>
              <a:t>Russell, Bertrand</a:t>
            </a:r>
          </a:p>
          <a:p>
            <a:r>
              <a:rPr lang="en-GB" dirty="0"/>
              <a:t>Unwin Paperbacks, London, 1975. </a:t>
            </a:r>
          </a:p>
          <a:p>
            <a:endParaRPr lang="en-GB" dirty="0"/>
          </a:p>
          <a:p>
            <a:endParaRPr lang="en-GB" dirty="0"/>
          </a:p>
          <a:p>
            <a:r>
              <a:rPr lang="en-GB" dirty="0"/>
              <a:t>Power : A New Social Analysis</a:t>
            </a:r>
          </a:p>
          <a:p>
            <a:r>
              <a:rPr lang="en-GB" dirty="0"/>
              <a:t>Russell, Bertrand</a:t>
            </a:r>
          </a:p>
          <a:p>
            <a:r>
              <a:rPr lang="en-GB" dirty="0"/>
              <a:t>George Allen &amp; Unwin Ltd, 1938</a:t>
            </a:r>
          </a:p>
        </p:txBody>
      </p:sp>
    </p:spTree>
    <p:extLst>
      <p:ext uri="{BB962C8B-B14F-4D97-AF65-F5344CB8AC3E}">
        <p14:creationId xmlns:p14="http://schemas.microsoft.com/office/powerpoint/2010/main" val="41738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CF971-5E24-4135-BF87-3F4878934409}"/>
              </a:ext>
            </a:extLst>
          </p:cNvPr>
          <p:cNvSpPr>
            <a:spLocks noGrp="1"/>
          </p:cNvSpPr>
          <p:nvPr>
            <p:ph type="title"/>
          </p:nvPr>
        </p:nvSpPr>
        <p:spPr/>
        <p:txBody>
          <a:bodyPr/>
          <a:lstStyle/>
          <a:p>
            <a:r>
              <a:rPr lang="en-GB" dirty="0"/>
              <a:t>References slide 3</a:t>
            </a:r>
          </a:p>
        </p:txBody>
      </p:sp>
      <p:sp>
        <p:nvSpPr>
          <p:cNvPr id="3" name="Content Placeholder 2">
            <a:extLst>
              <a:ext uri="{FF2B5EF4-FFF2-40B4-BE49-F238E27FC236}">
                <a16:creationId xmlns:a16="http://schemas.microsoft.com/office/drawing/2014/main" id="{DFF4F286-8ABC-4468-8238-6CFF030D70DE}"/>
              </a:ext>
            </a:extLst>
          </p:cNvPr>
          <p:cNvSpPr>
            <a:spLocks noGrp="1"/>
          </p:cNvSpPr>
          <p:nvPr>
            <p:ph idx="1"/>
          </p:nvPr>
        </p:nvSpPr>
        <p:spPr/>
        <p:txBody>
          <a:bodyPr/>
          <a:lstStyle/>
          <a:p>
            <a:r>
              <a:rPr lang="en-GB" dirty="0"/>
              <a:t>Lisa </a:t>
            </a:r>
            <a:r>
              <a:rPr lang="en-GB" dirty="0" err="1"/>
              <a:t>VeneKlasen</a:t>
            </a:r>
            <a:r>
              <a:rPr lang="en-GB" dirty="0"/>
              <a:t> and </a:t>
            </a:r>
            <a:r>
              <a:rPr lang="en-GB" dirty="0" err="1"/>
              <a:t>Valeries</a:t>
            </a:r>
            <a:r>
              <a:rPr lang="en-GB" dirty="0"/>
              <a:t> Miller in A New Weave of Power (2002, page 55) describe four ‘expressions of power’ as follows:</a:t>
            </a:r>
          </a:p>
          <a:p>
            <a:endParaRPr lang="en-GB" dirty="0"/>
          </a:p>
        </p:txBody>
      </p:sp>
    </p:spTree>
    <p:extLst>
      <p:ext uri="{BB962C8B-B14F-4D97-AF65-F5344CB8AC3E}">
        <p14:creationId xmlns:p14="http://schemas.microsoft.com/office/powerpoint/2010/main" val="4194144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1448-1608-4E07-8603-60036D212D77}"/>
              </a:ext>
            </a:extLst>
          </p:cNvPr>
          <p:cNvSpPr>
            <a:spLocks noGrp="1"/>
          </p:cNvSpPr>
          <p:nvPr>
            <p:ph type="title"/>
          </p:nvPr>
        </p:nvSpPr>
        <p:spPr>
          <a:xfrm>
            <a:off x="1" y="1460309"/>
            <a:ext cx="11353800" cy="4408228"/>
          </a:xfrm>
        </p:spPr>
        <p:txBody>
          <a:bodyPr/>
          <a:lstStyle/>
          <a:p>
            <a:r>
              <a:rPr lang="en-GB" dirty="0"/>
              <a:t>Slide  5</a:t>
            </a:r>
          </a:p>
        </p:txBody>
      </p:sp>
      <p:sp>
        <p:nvSpPr>
          <p:cNvPr id="3" name="Content Placeholder 2">
            <a:extLst>
              <a:ext uri="{FF2B5EF4-FFF2-40B4-BE49-F238E27FC236}">
                <a16:creationId xmlns:a16="http://schemas.microsoft.com/office/drawing/2014/main" id="{17FC725C-4DE3-475A-B920-118B56387E30}"/>
              </a:ext>
            </a:extLst>
          </p:cNvPr>
          <p:cNvSpPr>
            <a:spLocks noGrp="1"/>
          </p:cNvSpPr>
          <p:nvPr>
            <p:ph idx="1"/>
          </p:nvPr>
        </p:nvSpPr>
        <p:spPr>
          <a:xfrm>
            <a:off x="838200" y="4612943"/>
            <a:ext cx="10515600" cy="1564020"/>
          </a:xfrm>
        </p:spPr>
        <p:txBody>
          <a:bodyPr/>
          <a:lstStyle/>
          <a:p>
            <a:r>
              <a:rPr lang="en-GB" dirty="0"/>
              <a:t>Paulo Freire  p44 pedagogy of the oppressed-3Paulo Freire  p44 pedagogy of the oppressed- 30</a:t>
            </a:r>
            <a:r>
              <a:rPr lang="en-GB" baseline="30000" dirty="0"/>
              <a:t>th</a:t>
            </a:r>
            <a:r>
              <a:rPr lang="en-GB" dirty="0"/>
              <a:t> edition</a:t>
            </a:r>
          </a:p>
          <a:p>
            <a:endParaRPr lang="en-GB" dirty="0"/>
          </a:p>
          <a:p>
            <a:endParaRPr lang="en-GB" dirty="0"/>
          </a:p>
        </p:txBody>
      </p:sp>
    </p:spTree>
    <p:extLst>
      <p:ext uri="{BB962C8B-B14F-4D97-AF65-F5344CB8AC3E}">
        <p14:creationId xmlns:p14="http://schemas.microsoft.com/office/powerpoint/2010/main" val="3033670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00CF-3ACA-47E7-A0D7-5BC688082476}"/>
              </a:ext>
            </a:extLst>
          </p:cNvPr>
          <p:cNvSpPr>
            <a:spLocks noGrp="1"/>
          </p:cNvSpPr>
          <p:nvPr>
            <p:ph type="title"/>
          </p:nvPr>
        </p:nvSpPr>
        <p:spPr>
          <a:xfrm>
            <a:off x="838200" y="296886"/>
            <a:ext cx="10515600" cy="1325563"/>
          </a:xfrm>
        </p:spPr>
        <p:txBody>
          <a:bodyPr>
            <a:normAutofit fontScale="90000"/>
          </a:bodyPr>
          <a:lstStyle/>
          <a:p>
            <a:r>
              <a:rPr lang="en-GB" dirty="0"/>
              <a:t>Britain's colonial shame: Slave-owners given huge </a:t>
            </a:r>
            <a:r>
              <a:rPr lang="en-GB" dirty="0" err="1"/>
              <a:t>payouts</a:t>
            </a:r>
            <a:r>
              <a:rPr lang="en-GB" dirty="0"/>
              <a:t> after abolition</a:t>
            </a:r>
            <a:br>
              <a:rPr lang="en-GB" dirty="0"/>
            </a:br>
            <a:r>
              <a:rPr lang="en-GB" dirty="0"/>
              <a:t>slide 4 and 6</a:t>
            </a:r>
          </a:p>
        </p:txBody>
      </p:sp>
      <p:sp>
        <p:nvSpPr>
          <p:cNvPr id="3" name="Content Placeholder 2">
            <a:extLst>
              <a:ext uri="{FF2B5EF4-FFF2-40B4-BE49-F238E27FC236}">
                <a16:creationId xmlns:a16="http://schemas.microsoft.com/office/drawing/2014/main" id="{A91361CA-CD62-4EDF-B139-CB079C2BE262}"/>
              </a:ext>
            </a:extLst>
          </p:cNvPr>
          <p:cNvSpPr>
            <a:spLocks noGrp="1"/>
          </p:cNvSpPr>
          <p:nvPr>
            <p:ph idx="1"/>
          </p:nvPr>
        </p:nvSpPr>
        <p:spPr>
          <a:xfrm>
            <a:off x="838200" y="3439473"/>
            <a:ext cx="10515600" cy="4351338"/>
          </a:xfrm>
        </p:spPr>
        <p:txBody>
          <a:bodyPr/>
          <a:lstStyle/>
          <a:p>
            <a:r>
              <a:rPr lang="en-GB" dirty="0"/>
              <a:t>Sanchez Manning the independent newspaper</a:t>
            </a:r>
          </a:p>
          <a:p>
            <a:r>
              <a:rPr lang="en-GB" dirty="0"/>
              <a:t>Sunday 24 February 2013 01:00</a:t>
            </a:r>
          </a:p>
          <a:p>
            <a:endParaRPr lang="en-GB" dirty="0"/>
          </a:p>
        </p:txBody>
      </p:sp>
    </p:spTree>
    <p:extLst>
      <p:ext uri="{BB962C8B-B14F-4D97-AF65-F5344CB8AC3E}">
        <p14:creationId xmlns:p14="http://schemas.microsoft.com/office/powerpoint/2010/main" val="2169019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744</TotalTime>
  <Words>286</Words>
  <Application>Microsoft Office PowerPoint</Application>
  <PresentationFormat>Widescreen</PresentationFormat>
  <Paragraphs>70</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Georgia</vt:lpstr>
      <vt:lpstr>inherit</vt:lpstr>
      <vt:lpstr>Symbol</vt:lpstr>
      <vt:lpstr>Times New Roman</vt:lpstr>
      <vt:lpstr>Office Theme</vt:lpstr>
      <vt:lpstr>empowerment</vt:lpstr>
      <vt:lpstr>PowerPoint Presentation</vt:lpstr>
      <vt:lpstr>PowerPoint Presentation</vt:lpstr>
      <vt:lpstr>PowerPoint Presentation</vt:lpstr>
      <vt:lpstr>PowerPoint Presentation</vt:lpstr>
      <vt:lpstr>PowerPoint Presentation</vt:lpstr>
      <vt:lpstr>References-slide 2</vt:lpstr>
      <vt:lpstr>References slide 3</vt:lpstr>
      <vt:lpstr>Slide  5</vt:lpstr>
      <vt:lpstr>Britain's colonial shame: Slave-owners given huge payouts after abolition slide 4 and 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empowerment</dc:title>
  <dc:creator>David Williams (1807945)</dc:creator>
  <cp:lastModifiedBy>David Williams (1807945)</cp:lastModifiedBy>
  <cp:revision>21</cp:revision>
  <dcterms:created xsi:type="dcterms:W3CDTF">2018-12-29T13:05:34Z</dcterms:created>
  <dcterms:modified xsi:type="dcterms:W3CDTF">2019-01-05T17:29:08Z</dcterms:modified>
</cp:coreProperties>
</file>