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07_6FB0C941.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5" r:id="rId4"/>
    <p:sldId id="266" r:id="rId5"/>
    <p:sldId id="267" r:id="rId6"/>
    <p:sldId id="272" r:id="rId7"/>
    <p:sldId id="271" r:id="rId8"/>
    <p:sldId id="269" r:id="rId9"/>
    <p:sldId id="270" r:id="rId10"/>
    <p:sldId id="268" r:id="rId11"/>
    <p:sldId id="258" r:id="rId12"/>
    <p:sldId id="284" r:id="rId13"/>
    <p:sldId id="285" r:id="rId14"/>
    <p:sldId id="286" r:id="rId15"/>
    <p:sldId id="288" r:id="rId16"/>
    <p:sldId id="259" r:id="rId17"/>
    <p:sldId id="260" r:id="rId18"/>
    <p:sldId id="273" r:id="rId19"/>
    <p:sldId id="274" r:id="rId20"/>
    <p:sldId id="275" r:id="rId21"/>
    <p:sldId id="287" r:id="rId22"/>
    <p:sldId id="276" r:id="rId23"/>
    <p:sldId id="277" r:id="rId24"/>
    <p:sldId id="279" r:id="rId25"/>
    <p:sldId id="280" r:id="rId26"/>
    <p:sldId id="281" r:id="rId27"/>
    <p:sldId id="282" r:id="rId28"/>
    <p:sldId id="283" r:id="rId29"/>
    <p:sldId id="263"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F7066315-C9B1-7BCA-DFB0-3AC6741C3835}" name="Nisha Kauser Iqbal (2534185)" initials="N(" userId="S::2534185@student.uwtsd.ac.uk::3db0e30d-297d-4881-9bc4-8282ee068c07" providerId="AD"/>
  <p188:author id="{D273C8CE-126A-496D-5B9C-613F328252C7}" name="Amina Hussain (2540014)" initials="A(" userId="S::2540014@student.uwtsd.ac.uk::00e222e2-a138-4346-baa8-ac328cb879e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F05"/>
    <a:srgbClr val="F0598B"/>
    <a:srgbClr val="F56C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A7A06-4F61-12F2-0752-AA6AABC5992A}" v="764" dt="2026-06-07T03:01:27.078"/>
    <p1510:client id="{5BB22445-5B78-6D84-93F8-3A54C8FCC5CA}" v="1" dt="2026-06-07T20:50:49.061"/>
    <p1510:client id="{74F543D6-8C02-64D7-6543-02699B03162B}" v="847" dt="2026-06-07T23:33:08.497"/>
    <p1510:client id="{AB2DAC67-B536-0594-C42E-9CFC44A6D45F}" v="86" dt="2026-06-06T23:32:53.618"/>
    <p1510:client id="{AFC51A01-A15E-68EF-E03B-C4D75F213F47}" v="1" dt="2026-06-07T19:42:37.115"/>
    <p1510:client id="{B4DB9E4E-ADFF-DB72-E550-CF497DBED2D1}" v="2247" dt="2026-06-08T02:48:29.142"/>
    <p1510:client id="{E999835E-AE3D-1101-2845-DD5660288FCC}" v="2473" dt="2026-06-06T03:19:13.978"/>
    <p1510:client id="{F723F58A-FEE9-F7D5-C323-CEED0B2343E7}" v="9" dt="2026-06-07T22:17:24.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8A90FC76-5D7E-46AF-90EE-50955F8E3DEF}" authorId="{D273C8CE-126A-496D-5B9C-613F328252C7}" created="2026-05-20T11:27:39.189">
    <pc:sldMkLst xmlns:pc="http://schemas.microsoft.com/office/powerpoint/2013/main/command">
      <pc:docMk/>
      <pc:sldMk cId="109857222" sldId="256"/>
    </pc:sldMkLst>
    <p188:replyLst>
      <p188:reply id="{91F8BF33-EFF2-4B85-B0DF-5C957014C491}" authorId="{F7066315-C9B1-7BCA-DFB0-3AC6741C3835}" created="2026-05-20T11:27:59.991">
        <p188:txBody>
          <a:bodyPr/>
          <a:lstStyle/>
          <a:p>
            <a:r>
              <a:rPr lang="en-GB"/>
              <a:t>okay </a:t>
            </a:r>
          </a:p>
        </p188:txBody>
      </p188:reply>
      <p188:reply id="{E11A90DD-B082-4BE4-AEB9-4B1226E04F1E}" authorId="{D273C8CE-126A-496D-5B9C-613F328252C7}" created="2026-05-20T11:28:12.283">
        <p188:txBody>
          <a:bodyPr/>
          <a:lstStyle/>
          <a:p>
            <a:r>
              <a:rPr lang="en-GB"/>
              <a:t>great !</a:t>
            </a:r>
          </a:p>
        </p188:txBody>
      </p188:reply>
      <p188:reply id="{74A01A0C-1B4D-43DE-87BB-B76A583615F0}" authorId="{F7066315-C9B1-7BCA-DFB0-3AC6741C3835}" created="2026-05-20T11:37:38.162">
        <p188:txBody>
          <a:bodyPr/>
          <a:lstStyle/>
          <a:p>
            <a:r>
              <a:rPr lang="en-GB"/>
              <a:t>We can do this !</a:t>
            </a:r>
          </a:p>
        </p188:txBody>
      </p188:reply>
    </p188:replyLst>
    <p188:txBody>
      <a:bodyPr/>
      <a:lstStyle/>
      <a:p>
        <a:r>
          <a:rPr lang="en-GB"/>
          <a:t>hi guys keep up the hard work.</a:t>
        </a:r>
      </a:p>
    </p188:txBody>
  </p188:cm>
</p188:cmLst>
</file>

<file path=ppt/comments/modernComment_107_6FB0C941.xml><?xml version="1.0" encoding="utf-8"?>
<p188:cmLst xmlns:a="http://schemas.openxmlformats.org/drawingml/2006/main" xmlns:r="http://schemas.openxmlformats.org/officeDocument/2006/relationships" xmlns:p188="http://schemas.microsoft.com/office/powerpoint/2018/8/main">
  <p188:cm id="{1CC211E3-F078-40FA-9A4F-57BD5829DFE3}" authorId="{F7066315-C9B1-7BCA-DFB0-3AC6741C3835}" created="2026-06-07T19:42:37.115">
    <pc:sldMkLst xmlns:pc="http://schemas.microsoft.com/office/powerpoint/2013/main/command">
      <pc:docMk/>
      <pc:sldMk cId="1873856833" sldId="263"/>
    </pc:sldMkLst>
    <p188:replyLst>
      <p188:reply id="{70565745-D952-4AA5-AE25-EAA287F8905F}" authorId="{F7066315-C9B1-7BCA-DFB0-3AC6741C3835}" created="2026-06-07T22:16:31.684">
        <p188:txBody>
          <a:bodyPr/>
          <a:lstStyle/>
          <a:p>
            <a:r>
              <a:rPr lang="en-GB"/>
              <a:t>this should be at the end of the Powerpoint I think </a:t>
            </a:r>
          </a:p>
        </p188:txBody>
      </p188:reply>
      <p188:reply id="{F0543DE0-140F-46F1-A25D-4A93E6E87145}" authorId="{F7066315-C9B1-7BCA-DFB0-3AC6741C3835}" created="2026-06-07T22:17:24.905">
        <p188:txBody>
          <a:bodyPr/>
          <a:lstStyle/>
          <a:p>
            <a:r>
              <a:rPr lang="en-GB"/>
              <a:t>and I think we add all our references in one place so while we present it doesn't get in the way </a:t>
            </a:r>
          </a:p>
        </p188:txBody>
      </p188:reply>
    </p188:replyLst>
    <p188:txBody>
      <a:bodyPr/>
      <a:lstStyle/>
      <a:p>
        <a:r>
          <a:rPr lang="en-GB"/>
          <a:t>Put your references here and we can organise it in the coming days ;0</a:t>
        </a:r>
      </a:p>
    </p188:txBody>
  </p188:cm>
</p188:cmLst>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C32F8-A57F-4D5F-9CBB-9B860CD27D9F}" type="doc">
      <dgm:prSet loTypeId="urn:microsoft.com/office/officeart/2005/8/layout/default" loCatId="list" qsTypeId="urn:microsoft.com/office/officeart/2005/8/quickstyle/simple4" qsCatId="simple" csTypeId="urn:microsoft.com/office/officeart/2005/8/colors/accent4_4" csCatId="accent4"/>
      <dgm:spPr/>
      <dgm:t>
        <a:bodyPr/>
        <a:lstStyle/>
        <a:p>
          <a:endParaRPr lang="en-US"/>
        </a:p>
      </dgm:t>
    </dgm:pt>
    <dgm:pt modelId="{645B2F58-AC74-4921-B305-6C1290D3C539}">
      <dgm:prSet/>
      <dgm:spPr/>
      <dgm:t>
        <a:bodyPr/>
        <a:lstStyle/>
        <a:p>
          <a:r>
            <a:rPr lang="en-GB"/>
            <a:t>Staff communication in Healthcare is the exchange of information, of empathy and understanding for treatments whether standard care or critical care is being delivered.</a:t>
          </a:r>
          <a:endParaRPr lang="en-US"/>
        </a:p>
      </dgm:t>
    </dgm:pt>
    <dgm:pt modelId="{67CBBECC-8A71-41CB-B885-4D476A8BBA49}" type="parTrans" cxnId="{DD3650BE-B201-4DE2-A27C-CD2C96C16E65}">
      <dgm:prSet/>
      <dgm:spPr/>
      <dgm:t>
        <a:bodyPr/>
        <a:lstStyle/>
        <a:p>
          <a:endParaRPr lang="en-US"/>
        </a:p>
      </dgm:t>
    </dgm:pt>
    <dgm:pt modelId="{59BAFC00-2A97-4774-9EDF-AE970BD29A0E}" type="sibTrans" cxnId="{DD3650BE-B201-4DE2-A27C-CD2C96C16E65}">
      <dgm:prSet/>
      <dgm:spPr/>
      <dgm:t>
        <a:bodyPr/>
        <a:lstStyle/>
        <a:p>
          <a:endParaRPr lang="en-US"/>
        </a:p>
      </dgm:t>
    </dgm:pt>
    <dgm:pt modelId="{FE44E479-EBAF-49B9-A305-76B1D5730AC0}">
      <dgm:prSet/>
      <dgm:spPr/>
      <dgm:t>
        <a:bodyPr/>
        <a:lstStyle/>
        <a:p>
          <a:r>
            <a:rPr lang="en-GB"/>
            <a:t>Communication helps us build relationships, facilitate collaborations, resolve conflicts and enhance understanding and clarity. In our everyday lives we communicate one way or another whatever the language and whatever the way.</a:t>
          </a:r>
          <a:br>
            <a:rPr lang="en-US"/>
          </a:br>
          <a:endParaRPr lang="en-US"/>
        </a:p>
      </dgm:t>
    </dgm:pt>
    <dgm:pt modelId="{198B1482-E680-4DDF-B83C-34ABB211F971}" type="parTrans" cxnId="{076C20E5-C909-4DCD-8090-C5038853DBD5}">
      <dgm:prSet/>
      <dgm:spPr/>
      <dgm:t>
        <a:bodyPr/>
        <a:lstStyle/>
        <a:p>
          <a:endParaRPr lang="en-US"/>
        </a:p>
      </dgm:t>
    </dgm:pt>
    <dgm:pt modelId="{5D253669-90E3-40D9-BC2C-A0FC2AFFD83C}" type="sibTrans" cxnId="{076C20E5-C909-4DCD-8090-C5038853DBD5}">
      <dgm:prSet/>
      <dgm:spPr/>
      <dgm:t>
        <a:bodyPr/>
        <a:lstStyle/>
        <a:p>
          <a:endParaRPr lang="en-US"/>
        </a:p>
      </dgm:t>
    </dgm:pt>
    <dgm:pt modelId="{C803A1A5-B9AF-47C9-95F3-3205D5CD311C}">
      <dgm:prSet/>
      <dgm:spPr/>
      <dgm:t>
        <a:bodyPr/>
        <a:lstStyle/>
        <a:p>
          <a:r>
            <a:rPr lang="en-GB"/>
            <a:t>It encourages patients to share information and the communication itself can be a reminder that care and support is the priority of the health and social care workers.</a:t>
          </a:r>
          <a:br>
            <a:rPr lang="en-US"/>
          </a:br>
          <a:endParaRPr lang="en-US"/>
        </a:p>
      </dgm:t>
    </dgm:pt>
    <dgm:pt modelId="{E13F45FA-920C-427E-A4A6-E09A985DCD99}" type="parTrans" cxnId="{A6F793E3-B9FA-4AC3-B1DC-8587B5B72492}">
      <dgm:prSet/>
      <dgm:spPr/>
      <dgm:t>
        <a:bodyPr/>
        <a:lstStyle/>
        <a:p>
          <a:endParaRPr lang="en-US"/>
        </a:p>
      </dgm:t>
    </dgm:pt>
    <dgm:pt modelId="{82B4363F-88BB-476B-8C34-96A2266D7B27}" type="sibTrans" cxnId="{A6F793E3-B9FA-4AC3-B1DC-8587B5B72492}">
      <dgm:prSet/>
      <dgm:spPr/>
      <dgm:t>
        <a:bodyPr/>
        <a:lstStyle/>
        <a:p>
          <a:endParaRPr lang="en-US"/>
        </a:p>
      </dgm:t>
    </dgm:pt>
    <dgm:pt modelId="{39349878-112B-466E-A8A6-5E52A2927C4A}">
      <dgm:prSet/>
      <dgm:spPr/>
      <dgm:t>
        <a:bodyPr/>
        <a:lstStyle/>
        <a:p>
          <a:r>
            <a:rPr lang="en-GB"/>
            <a:t>According to the General Medical Council’s guidance for </a:t>
          </a:r>
          <a:r>
            <a:rPr lang="en-GB">
              <a:latin typeface="Aptos Display" panose="020F0302020204030204"/>
            </a:rPr>
            <a:t>Healthcare</a:t>
          </a:r>
          <a:r>
            <a:rPr lang="en-GB"/>
            <a:t> </a:t>
          </a:r>
          <a:r>
            <a:rPr lang="en-GB">
              <a:latin typeface="Aptos Display" panose="020F0302020204030204"/>
            </a:rPr>
            <a:t>Workers</a:t>
          </a:r>
          <a:r>
            <a:rPr lang="en-GB"/>
            <a:t> ‘Good Medical Practice’ is all about the patients, partnerships and communication.</a:t>
          </a:r>
          <a:endParaRPr lang="en-US"/>
        </a:p>
      </dgm:t>
    </dgm:pt>
    <dgm:pt modelId="{5AC99A1F-620A-48F6-A107-C314E8F0BAF5}" type="parTrans" cxnId="{E5205333-841E-4550-BD74-66EBE0170EE8}">
      <dgm:prSet/>
      <dgm:spPr/>
      <dgm:t>
        <a:bodyPr/>
        <a:lstStyle/>
        <a:p>
          <a:endParaRPr lang="en-US"/>
        </a:p>
      </dgm:t>
    </dgm:pt>
    <dgm:pt modelId="{18808387-81DD-47C3-A663-8B76E9881FA2}" type="sibTrans" cxnId="{E5205333-841E-4550-BD74-66EBE0170EE8}">
      <dgm:prSet/>
      <dgm:spPr/>
      <dgm:t>
        <a:bodyPr/>
        <a:lstStyle/>
        <a:p>
          <a:endParaRPr lang="en-US"/>
        </a:p>
      </dgm:t>
    </dgm:pt>
    <dgm:pt modelId="{9C896FBB-7815-4083-A325-3DFA0D52A818}" type="pres">
      <dgm:prSet presAssocID="{248C32F8-A57F-4D5F-9CBB-9B860CD27D9F}" presName="diagram" presStyleCnt="0">
        <dgm:presLayoutVars>
          <dgm:dir/>
          <dgm:resizeHandles val="exact"/>
        </dgm:presLayoutVars>
      </dgm:prSet>
      <dgm:spPr/>
    </dgm:pt>
    <dgm:pt modelId="{0B121E48-014D-4059-A7F6-0098A9D22CDA}" type="pres">
      <dgm:prSet presAssocID="{645B2F58-AC74-4921-B305-6C1290D3C539}" presName="node" presStyleLbl="node1" presStyleIdx="0" presStyleCnt="4">
        <dgm:presLayoutVars>
          <dgm:bulletEnabled val="1"/>
        </dgm:presLayoutVars>
      </dgm:prSet>
      <dgm:spPr/>
    </dgm:pt>
    <dgm:pt modelId="{60AB9B57-0C0E-4E59-B721-CED056608818}" type="pres">
      <dgm:prSet presAssocID="{59BAFC00-2A97-4774-9EDF-AE970BD29A0E}" presName="sibTrans" presStyleCnt="0"/>
      <dgm:spPr/>
    </dgm:pt>
    <dgm:pt modelId="{67E153BA-0708-4ADF-923A-842A9B18D005}" type="pres">
      <dgm:prSet presAssocID="{FE44E479-EBAF-49B9-A305-76B1D5730AC0}" presName="node" presStyleLbl="node1" presStyleIdx="1" presStyleCnt="4">
        <dgm:presLayoutVars>
          <dgm:bulletEnabled val="1"/>
        </dgm:presLayoutVars>
      </dgm:prSet>
      <dgm:spPr/>
    </dgm:pt>
    <dgm:pt modelId="{69D02886-8253-4B48-89E7-572ADD3EF27B}" type="pres">
      <dgm:prSet presAssocID="{5D253669-90E3-40D9-BC2C-A0FC2AFFD83C}" presName="sibTrans" presStyleCnt="0"/>
      <dgm:spPr/>
    </dgm:pt>
    <dgm:pt modelId="{36E872F4-534E-4358-B21A-4E09BC10CCC8}" type="pres">
      <dgm:prSet presAssocID="{C803A1A5-B9AF-47C9-95F3-3205D5CD311C}" presName="node" presStyleLbl="node1" presStyleIdx="2" presStyleCnt="4">
        <dgm:presLayoutVars>
          <dgm:bulletEnabled val="1"/>
        </dgm:presLayoutVars>
      </dgm:prSet>
      <dgm:spPr/>
    </dgm:pt>
    <dgm:pt modelId="{C70BE6C2-7838-46AB-ADCC-082DABDCD2E6}" type="pres">
      <dgm:prSet presAssocID="{82B4363F-88BB-476B-8C34-96A2266D7B27}" presName="sibTrans" presStyleCnt="0"/>
      <dgm:spPr/>
    </dgm:pt>
    <dgm:pt modelId="{F1FE43C0-3618-4507-96AB-1A3CD122D472}" type="pres">
      <dgm:prSet presAssocID="{39349878-112B-466E-A8A6-5E52A2927C4A}" presName="node" presStyleLbl="node1" presStyleIdx="3" presStyleCnt="4">
        <dgm:presLayoutVars>
          <dgm:bulletEnabled val="1"/>
        </dgm:presLayoutVars>
      </dgm:prSet>
      <dgm:spPr/>
    </dgm:pt>
  </dgm:ptLst>
  <dgm:cxnLst>
    <dgm:cxn modelId="{E5205333-841E-4550-BD74-66EBE0170EE8}" srcId="{248C32F8-A57F-4D5F-9CBB-9B860CD27D9F}" destId="{39349878-112B-466E-A8A6-5E52A2927C4A}" srcOrd="3" destOrd="0" parTransId="{5AC99A1F-620A-48F6-A107-C314E8F0BAF5}" sibTransId="{18808387-81DD-47C3-A663-8B76E9881FA2}"/>
    <dgm:cxn modelId="{40714C50-BCB9-4B75-BF12-53FC0023AF4E}" type="presOf" srcId="{FE44E479-EBAF-49B9-A305-76B1D5730AC0}" destId="{67E153BA-0708-4ADF-923A-842A9B18D005}" srcOrd="0" destOrd="0" presId="urn:microsoft.com/office/officeart/2005/8/layout/default"/>
    <dgm:cxn modelId="{6ACDA8A7-B92B-45EB-BAAA-57243F290FD2}" type="presOf" srcId="{645B2F58-AC74-4921-B305-6C1290D3C539}" destId="{0B121E48-014D-4059-A7F6-0098A9D22CDA}" srcOrd="0" destOrd="0" presId="urn:microsoft.com/office/officeart/2005/8/layout/default"/>
    <dgm:cxn modelId="{EA9209B5-8F5A-45EA-BFE8-E52789CA951C}" type="presOf" srcId="{39349878-112B-466E-A8A6-5E52A2927C4A}" destId="{F1FE43C0-3618-4507-96AB-1A3CD122D472}" srcOrd="0" destOrd="0" presId="urn:microsoft.com/office/officeart/2005/8/layout/default"/>
    <dgm:cxn modelId="{DD3650BE-B201-4DE2-A27C-CD2C96C16E65}" srcId="{248C32F8-A57F-4D5F-9CBB-9B860CD27D9F}" destId="{645B2F58-AC74-4921-B305-6C1290D3C539}" srcOrd="0" destOrd="0" parTransId="{67CBBECC-8A71-41CB-B885-4D476A8BBA49}" sibTransId="{59BAFC00-2A97-4774-9EDF-AE970BD29A0E}"/>
    <dgm:cxn modelId="{F3C000C7-5126-4AFC-B327-8DD7429B64B7}" type="presOf" srcId="{C803A1A5-B9AF-47C9-95F3-3205D5CD311C}" destId="{36E872F4-534E-4358-B21A-4E09BC10CCC8}" srcOrd="0" destOrd="0" presId="urn:microsoft.com/office/officeart/2005/8/layout/default"/>
    <dgm:cxn modelId="{A6F793E3-B9FA-4AC3-B1DC-8587B5B72492}" srcId="{248C32F8-A57F-4D5F-9CBB-9B860CD27D9F}" destId="{C803A1A5-B9AF-47C9-95F3-3205D5CD311C}" srcOrd="2" destOrd="0" parTransId="{E13F45FA-920C-427E-A4A6-E09A985DCD99}" sibTransId="{82B4363F-88BB-476B-8C34-96A2266D7B27}"/>
    <dgm:cxn modelId="{076C20E5-C909-4DCD-8090-C5038853DBD5}" srcId="{248C32F8-A57F-4D5F-9CBB-9B860CD27D9F}" destId="{FE44E479-EBAF-49B9-A305-76B1D5730AC0}" srcOrd="1" destOrd="0" parTransId="{198B1482-E680-4DDF-B83C-34ABB211F971}" sibTransId="{5D253669-90E3-40D9-BC2C-A0FC2AFFD83C}"/>
    <dgm:cxn modelId="{829A1FEF-142A-404A-BD25-D7DFCBC924E4}" type="presOf" srcId="{248C32F8-A57F-4D5F-9CBB-9B860CD27D9F}" destId="{9C896FBB-7815-4083-A325-3DFA0D52A818}" srcOrd="0" destOrd="0" presId="urn:microsoft.com/office/officeart/2005/8/layout/default"/>
    <dgm:cxn modelId="{FE9E96E3-2CCE-4EBC-95C9-47DD8BD68C28}" type="presParOf" srcId="{9C896FBB-7815-4083-A325-3DFA0D52A818}" destId="{0B121E48-014D-4059-A7F6-0098A9D22CDA}" srcOrd="0" destOrd="0" presId="urn:microsoft.com/office/officeart/2005/8/layout/default"/>
    <dgm:cxn modelId="{F7E54258-2856-4B6A-8B89-E4346CAA2A62}" type="presParOf" srcId="{9C896FBB-7815-4083-A325-3DFA0D52A818}" destId="{60AB9B57-0C0E-4E59-B721-CED056608818}" srcOrd="1" destOrd="0" presId="urn:microsoft.com/office/officeart/2005/8/layout/default"/>
    <dgm:cxn modelId="{C32AF17C-CA6E-487D-BE77-43D05D3DE22D}" type="presParOf" srcId="{9C896FBB-7815-4083-A325-3DFA0D52A818}" destId="{67E153BA-0708-4ADF-923A-842A9B18D005}" srcOrd="2" destOrd="0" presId="urn:microsoft.com/office/officeart/2005/8/layout/default"/>
    <dgm:cxn modelId="{3AEDC9AC-18C6-4311-A6D4-88749ADCCCBA}" type="presParOf" srcId="{9C896FBB-7815-4083-A325-3DFA0D52A818}" destId="{69D02886-8253-4B48-89E7-572ADD3EF27B}" srcOrd="3" destOrd="0" presId="urn:microsoft.com/office/officeart/2005/8/layout/default"/>
    <dgm:cxn modelId="{67EFDF4C-BBFF-4FE8-86BB-F9AA4F5759F5}" type="presParOf" srcId="{9C896FBB-7815-4083-A325-3DFA0D52A818}" destId="{36E872F4-534E-4358-B21A-4E09BC10CCC8}" srcOrd="4" destOrd="0" presId="urn:microsoft.com/office/officeart/2005/8/layout/default"/>
    <dgm:cxn modelId="{F5F3BFD6-5CAB-4742-9F23-D29569C7EAFE}" type="presParOf" srcId="{9C896FBB-7815-4083-A325-3DFA0D52A818}" destId="{C70BE6C2-7838-46AB-ADCC-082DABDCD2E6}" srcOrd="5" destOrd="0" presId="urn:microsoft.com/office/officeart/2005/8/layout/default"/>
    <dgm:cxn modelId="{704AB811-9C53-486D-BED7-9A472955F925}" type="presParOf" srcId="{9C896FBB-7815-4083-A325-3DFA0D52A818}" destId="{F1FE43C0-3618-4507-96AB-1A3CD122D47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B56336-E9B7-4B53-8DCD-9C03886581EF}" type="doc">
      <dgm:prSet loTypeId="urn:microsoft.com/office/officeart/2005/8/layout/arrow5" loCatId="relationship" qsTypeId="urn:microsoft.com/office/officeart/2005/8/quickstyle/simple5" qsCatId="simple" csTypeId="urn:microsoft.com/office/officeart/2005/8/colors/accent1_2" csCatId="accent1"/>
      <dgm:spPr/>
      <dgm:t>
        <a:bodyPr/>
        <a:lstStyle/>
        <a:p>
          <a:endParaRPr lang="en-US"/>
        </a:p>
      </dgm:t>
    </dgm:pt>
    <dgm:pt modelId="{E84F6995-D800-45C5-B06A-9D47ABBE09E3}">
      <dgm:prSet/>
      <dgm:spPr/>
      <dgm:t>
        <a:bodyPr/>
        <a:lstStyle/>
        <a:p>
          <a:r>
            <a:rPr lang="en-GB"/>
            <a:t>Match each Workplace task to the correct Microsoft 365 tool so staff know exactly what to use and when</a:t>
          </a:r>
          <a:endParaRPr lang="en-US"/>
        </a:p>
      </dgm:t>
    </dgm:pt>
    <dgm:pt modelId="{6F512064-13E9-4731-9E36-9D899FE1EE09}" type="parTrans" cxnId="{1EE30ECF-4F76-4AF6-92B5-9D2E84971A41}">
      <dgm:prSet/>
      <dgm:spPr/>
      <dgm:t>
        <a:bodyPr/>
        <a:lstStyle/>
        <a:p>
          <a:endParaRPr lang="en-US"/>
        </a:p>
      </dgm:t>
    </dgm:pt>
    <dgm:pt modelId="{10DECAFD-E11B-4C97-9D4A-F351D86F953E}" type="sibTrans" cxnId="{1EE30ECF-4F76-4AF6-92B5-9D2E84971A41}">
      <dgm:prSet/>
      <dgm:spPr/>
      <dgm:t>
        <a:bodyPr/>
        <a:lstStyle/>
        <a:p>
          <a:endParaRPr lang="en-US"/>
        </a:p>
      </dgm:t>
    </dgm:pt>
    <dgm:pt modelId="{7975C544-AA87-4E76-BAF8-151C20909B2A}">
      <dgm:prSet/>
      <dgm:spPr/>
      <dgm:t>
        <a:bodyPr/>
        <a:lstStyle/>
        <a:p>
          <a:r>
            <a:rPr lang="en-GB" b="1"/>
            <a:t>“Microsoft Office 365 enables healthcare teams to work productively, collaboratively and securely from anywhere.”</a:t>
          </a:r>
          <a:r>
            <a:rPr lang="en-GB"/>
            <a:t> </a:t>
          </a:r>
          <a:r>
            <a:rPr lang="en-GB" i="1"/>
            <a:t>(The Health Informatics Service, 2022)</a:t>
          </a:r>
          <a:endParaRPr lang="en-US"/>
        </a:p>
      </dgm:t>
    </dgm:pt>
    <dgm:pt modelId="{3BFE6C30-82DE-49BD-8305-3400A6BED2D0}" type="parTrans" cxnId="{04F09085-C1CF-46BC-8C96-4DDEDDE081B6}">
      <dgm:prSet/>
      <dgm:spPr/>
      <dgm:t>
        <a:bodyPr/>
        <a:lstStyle/>
        <a:p>
          <a:endParaRPr lang="en-US"/>
        </a:p>
      </dgm:t>
    </dgm:pt>
    <dgm:pt modelId="{49B18D5F-829B-47E6-9B3A-8BDA53F61AC7}" type="sibTrans" cxnId="{04F09085-C1CF-46BC-8C96-4DDEDDE081B6}">
      <dgm:prSet/>
      <dgm:spPr/>
      <dgm:t>
        <a:bodyPr/>
        <a:lstStyle/>
        <a:p>
          <a:endParaRPr lang="en-US"/>
        </a:p>
      </dgm:t>
    </dgm:pt>
    <dgm:pt modelId="{C2431E6D-BC1C-4328-9264-EC9A60ABBFA9}" type="pres">
      <dgm:prSet presAssocID="{79B56336-E9B7-4B53-8DCD-9C03886581EF}" presName="diagram" presStyleCnt="0">
        <dgm:presLayoutVars>
          <dgm:dir/>
          <dgm:resizeHandles val="exact"/>
        </dgm:presLayoutVars>
      </dgm:prSet>
      <dgm:spPr/>
    </dgm:pt>
    <dgm:pt modelId="{89386950-029C-4DF8-95BB-51851621487D}" type="pres">
      <dgm:prSet presAssocID="{E84F6995-D800-45C5-B06A-9D47ABBE09E3}" presName="arrow" presStyleLbl="node1" presStyleIdx="0" presStyleCnt="2">
        <dgm:presLayoutVars>
          <dgm:bulletEnabled val="1"/>
        </dgm:presLayoutVars>
      </dgm:prSet>
      <dgm:spPr/>
    </dgm:pt>
    <dgm:pt modelId="{64008C26-EF78-41BE-800A-3A57A7819ACB}" type="pres">
      <dgm:prSet presAssocID="{7975C544-AA87-4E76-BAF8-151C20909B2A}" presName="arrow" presStyleLbl="node1" presStyleIdx="1" presStyleCnt="2">
        <dgm:presLayoutVars>
          <dgm:bulletEnabled val="1"/>
        </dgm:presLayoutVars>
      </dgm:prSet>
      <dgm:spPr/>
    </dgm:pt>
  </dgm:ptLst>
  <dgm:cxnLst>
    <dgm:cxn modelId="{17E5703C-4D51-4C51-BFC0-70D34D8EF0B4}" type="presOf" srcId="{79B56336-E9B7-4B53-8DCD-9C03886581EF}" destId="{C2431E6D-BC1C-4328-9264-EC9A60ABBFA9}" srcOrd="0" destOrd="0" presId="urn:microsoft.com/office/officeart/2005/8/layout/arrow5"/>
    <dgm:cxn modelId="{C8ACD263-3D58-45AC-92A3-E43C2F58233F}" type="presOf" srcId="{E84F6995-D800-45C5-B06A-9D47ABBE09E3}" destId="{89386950-029C-4DF8-95BB-51851621487D}" srcOrd="0" destOrd="0" presId="urn:microsoft.com/office/officeart/2005/8/layout/arrow5"/>
    <dgm:cxn modelId="{2ACE6244-E15B-4BCB-AF13-ADFD5E7F659E}" type="presOf" srcId="{7975C544-AA87-4E76-BAF8-151C20909B2A}" destId="{64008C26-EF78-41BE-800A-3A57A7819ACB}" srcOrd="0" destOrd="0" presId="urn:microsoft.com/office/officeart/2005/8/layout/arrow5"/>
    <dgm:cxn modelId="{04F09085-C1CF-46BC-8C96-4DDEDDE081B6}" srcId="{79B56336-E9B7-4B53-8DCD-9C03886581EF}" destId="{7975C544-AA87-4E76-BAF8-151C20909B2A}" srcOrd="1" destOrd="0" parTransId="{3BFE6C30-82DE-49BD-8305-3400A6BED2D0}" sibTransId="{49B18D5F-829B-47E6-9B3A-8BDA53F61AC7}"/>
    <dgm:cxn modelId="{1EE30ECF-4F76-4AF6-92B5-9D2E84971A41}" srcId="{79B56336-E9B7-4B53-8DCD-9C03886581EF}" destId="{E84F6995-D800-45C5-B06A-9D47ABBE09E3}" srcOrd="0" destOrd="0" parTransId="{6F512064-13E9-4731-9E36-9D899FE1EE09}" sibTransId="{10DECAFD-E11B-4C97-9D4A-F351D86F953E}"/>
    <dgm:cxn modelId="{331DBBAA-1799-483D-9F3A-97BE3797E59F}" type="presParOf" srcId="{C2431E6D-BC1C-4328-9264-EC9A60ABBFA9}" destId="{89386950-029C-4DF8-95BB-51851621487D}" srcOrd="0" destOrd="0" presId="urn:microsoft.com/office/officeart/2005/8/layout/arrow5"/>
    <dgm:cxn modelId="{CBEA67B1-9CA0-45C7-9C41-C9D13A54E079}" type="presParOf" srcId="{C2431E6D-BC1C-4328-9264-EC9A60ABBFA9}" destId="{64008C26-EF78-41BE-800A-3A57A7819AC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5577FE-DCD9-4D11-9416-642A673A2A9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BEBC00D-AD5F-4321-AD43-31DE0DE91809}">
      <dgm:prSet/>
      <dgm:spPr/>
      <dgm:t>
        <a:bodyPr/>
        <a:lstStyle/>
        <a:p>
          <a:r>
            <a:rPr lang="en-GB"/>
            <a:t>.</a:t>
          </a:r>
          <a:endParaRPr lang="en-US" b="1"/>
        </a:p>
      </dgm:t>
    </dgm:pt>
    <dgm:pt modelId="{5AEA5179-9941-4655-9A31-493568089635}" type="parTrans" cxnId="{E5F2DED3-CC20-49BE-AF0B-1CF2AC45B327}">
      <dgm:prSet/>
      <dgm:spPr/>
      <dgm:t>
        <a:bodyPr/>
        <a:lstStyle/>
        <a:p>
          <a:endParaRPr lang="en-US"/>
        </a:p>
      </dgm:t>
    </dgm:pt>
    <dgm:pt modelId="{8118D33E-19C4-4046-B7A5-13336EFB8084}" type="sibTrans" cxnId="{E5F2DED3-CC20-49BE-AF0B-1CF2AC45B327}">
      <dgm:prSet/>
      <dgm:spPr/>
      <dgm:t>
        <a:bodyPr/>
        <a:lstStyle/>
        <a:p>
          <a:endParaRPr lang="en-US"/>
        </a:p>
      </dgm:t>
    </dgm:pt>
    <dgm:pt modelId="{E580C80A-4CE6-48AD-96E4-8B0283433773}">
      <dgm:prSet/>
      <dgm:spPr/>
      <dgm:t>
        <a:bodyPr/>
        <a:lstStyle/>
        <a:p>
          <a:pPr rtl="0"/>
          <a:r>
            <a:rPr lang="en-GB" b="1"/>
            <a:t>Disadvantages </a:t>
          </a:r>
          <a:r>
            <a:rPr lang="en-GB" b="1">
              <a:latin typeface="Aptos Display" panose="020F0302020204030204"/>
            </a:rPr>
            <a:t>of microsoft teams for Riverdale</a:t>
          </a:r>
          <a:endParaRPr lang="en-US" b="1"/>
        </a:p>
      </dgm:t>
    </dgm:pt>
    <dgm:pt modelId="{96827356-7336-49BB-875B-7CEED1091565}" type="parTrans" cxnId="{51373D32-942F-49AA-B893-AABB6943731F}">
      <dgm:prSet/>
      <dgm:spPr/>
      <dgm:t>
        <a:bodyPr/>
        <a:lstStyle/>
        <a:p>
          <a:endParaRPr lang="en-US"/>
        </a:p>
      </dgm:t>
    </dgm:pt>
    <dgm:pt modelId="{CB26953D-95CD-450E-A4C4-92B327F43542}" type="sibTrans" cxnId="{51373D32-942F-49AA-B893-AABB6943731F}">
      <dgm:prSet/>
      <dgm:spPr/>
      <dgm:t>
        <a:bodyPr/>
        <a:lstStyle/>
        <a:p>
          <a:endParaRPr lang="en-US"/>
        </a:p>
      </dgm:t>
    </dgm:pt>
    <dgm:pt modelId="{7D9F09CF-8490-4DA5-B504-728346789664}">
      <dgm:prSet/>
      <dgm:spPr/>
      <dgm:t>
        <a:bodyPr/>
        <a:lstStyle/>
        <a:p>
          <a:r>
            <a:rPr lang="en-GB"/>
            <a:t>Microsoft Teams can be complex in various ways.</a:t>
          </a:r>
          <a:endParaRPr lang="en-US"/>
        </a:p>
      </dgm:t>
    </dgm:pt>
    <dgm:pt modelId="{929579B0-75B7-461C-842F-308C770024B6}" type="parTrans" cxnId="{7C9309C5-EDFB-47C4-B04B-5E238B78A797}">
      <dgm:prSet/>
      <dgm:spPr/>
      <dgm:t>
        <a:bodyPr/>
        <a:lstStyle/>
        <a:p>
          <a:endParaRPr lang="en-US"/>
        </a:p>
      </dgm:t>
    </dgm:pt>
    <dgm:pt modelId="{A8749503-D209-4147-8270-56EA18137BF7}" type="sibTrans" cxnId="{7C9309C5-EDFB-47C4-B04B-5E238B78A797}">
      <dgm:prSet/>
      <dgm:spPr/>
      <dgm:t>
        <a:bodyPr/>
        <a:lstStyle/>
        <a:p>
          <a:endParaRPr lang="en-US"/>
        </a:p>
      </dgm:t>
    </dgm:pt>
    <dgm:pt modelId="{114DD4FF-89EA-4EC8-BF77-276C4EFAEDBA}">
      <dgm:prSet/>
      <dgm:spPr/>
      <dgm:t>
        <a:bodyPr/>
        <a:lstStyle/>
        <a:p>
          <a:r>
            <a:rPr lang="en-GB" b="1"/>
            <a:t>Too many features :</a:t>
          </a:r>
          <a:r>
            <a:rPr lang="en-GB"/>
            <a:t> Teams has lots of tools, which can feel confusing for new users, training helps.</a:t>
          </a:r>
          <a:endParaRPr lang="en-US"/>
        </a:p>
      </dgm:t>
    </dgm:pt>
    <dgm:pt modelId="{BFB50BDB-A58D-4DF3-893E-1CD276D87C47}" type="parTrans" cxnId="{0B0E5045-F1B7-484D-A40E-ABCE88E97788}">
      <dgm:prSet/>
      <dgm:spPr/>
      <dgm:t>
        <a:bodyPr/>
        <a:lstStyle/>
        <a:p>
          <a:endParaRPr lang="en-US"/>
        </a:p>
      </dgm:t>
    </dgm:pt>
    <dgm:pt modelId="{8199368E-27D5-4449-970A-8E9317A23F33}" type="sibTrans" cxnId="{0B0E5045-F1B7-484D-A40E-ABCE88E97788}">
      <dgm:prSet/>
      <dgm:spPr/>
      <dgm:t>
        <a:bodyPr/>
        <a:lstStyle/>
        <a:p>
          <a:endParaRPr lang="en-US"/>
        </a:p>
      </dgm:t>
    </dgm:pt>
    <dgm:pt modelId="{8BA5215E-5AA7-4BCF-9905-8DAD4B1BD22C}">
      <dgm:prSet/>
      <dgm:spPr/>
      <dgm:t>
        <a:bodyPr/>
        <a:lstStyle/>
        <a:p>
          <a:r>
            <a:rPr lang="en-GB" b="1"/>
            <a:t>Uses a lot of power </a:t>
          </a:r>
          <a:r>
            <a:rPr lang="en-GB"/>
            <a:t>: </a:t>
          </a:r>
          <a:r>
            <a:rPr lang="en-GB">
              <a:latin typeface="Aptos Display" panose="020F0302020204030204"/>
            </a:rPr>
            <a:t>It</a:t>
          </a:r>
          <a:r>
            <a:rPr lang="en-GB"/>
            <a:t> can slow down older computers especially during video call or big file sharing.</a:t>
          </a:r>
          <a:endParaRPr lang="en-US"/>
        </a:p>
      </dgm:t>
    </dgm:pt>
    <dgm:pt modelId="{362A3C44-CFB1-4CC4-9F00-46AA8DCFCC33}" type="parTrans" cxnId="{D1DCE74E-D075-40D3-81A2-8CACA05C51A3}">
      <dgm:prSet/>
      <dgm:spPr/>
      <dgm:t>
        <a:bodyPr/>
        <a:lstStyle/>
        <a:p>
          <a:endParaRPr lang="en-US"/>
        </a:p>
      </dgm:t>
    </dgm:pt>
    <dgm:pt modelId="{E0C4D85E-04D2-4AA9-8328-F42282055EE9}" type="sibTrans" cxnId="{D1DCE74E-D075-40D3-81A2-8CACA05C51A3}">
      <dgm:prSet/>
      <dgm:spPr/>
      <dgm:t>
        <a:bodyPr/>
        <a:lstStyle/>
        <a:p>
          <a:endParaRPr lang="en-US"/>
        </a:p>
      </dgm:t>
    </dgm:pt>
    <dgm:pt modelId="{899E890D-1DB7-4861-9D6A-4657F07FD476}">
      <dgm:prSet/>
      <dgm:spPr/>
      <dgm:t>
        <a:bodyPr/>
        <a:lstStyle/>
        <a:p>
          <a:r>
            <a:rPr lang="en-GB" b="1"/>
            <a:t>Too many notifications</a:t>
          </a:r>
          <a:r>
            <a:rPr lang="en-GB"/>
            <a:t> : </a:t>
          </a:r>
          <a:r>
            <a:rPr lang="en-GB">
              <a:latin typeface="Aptos Display" panose="020F0302020204030204"/>
            </a:rPr>
            <a:t>Many</a:t>
          </a:r>
          <a:r>
            <a:rPr lang="en-GB"/>
            <a:t> chats and channels can cause constant alerts. settings  needs adjusting.</a:t>
          </a:r>
          <a:endParaRPr lang="en-US"/>
        </a:p>
      </dgm:t>
    </dgm:pt>
    <dgm:pt modelId="{AE8C0AA7-45B0-4215-86D3-C5065A95EAAC}" type="parTrans" cxnId="{F9CED920-E132-4AEB-AA9B-4A9AB7BBDC32}">
      <dgm:prSet/>
      <dgm:spPr/>
      <dgm:t>
        <a:bodyPr/>
        <a:lstStyle/>
        <a:p>
          <a:endParaRPr lang="en-US"/>
        </a:p>
      </dgm:t>
    </dgm:pt>
    <dgm:pt modelId="{9DEE6F8A-4966-453C-9894-7627AEA74F78}" type="sibTrans" cxnId="{F9CED920-E132-4AEB-AA9B-4A9AB7BBDC32}">
      <dgm:prSet/>
      <dgm:spPr/>
      <dgm:t>
        <a:bodyPr/>
        <a:lstStyle/>
        <a:p>
          <a:endParaRPr lang="en-US"/>
        </a:p>
      </dgm:t>
    </dgm:pt>
    <dgm:pt modelId="{5B8AE6BE-C17B-481E-98D7-281F0E5CEF40}">
      <dgm:prSet/>
      <dgm:spPr/>
      <dgm:t>
        <a:bodyPr/>
        <a:lstStyle/>
        <a:p>
          <a:r>
            <a:rPr lang="en-GB" b="1"/>
            <a:t>External access harder</a:t>
          </a:r>
          <a:r>
            <a:rPr lang="en-GB"/>
            <a:t> : </a:t>
          </a:r>
          <a:r>
            <a:rPr lang="en-GB">
              <a:latin typeface="Aptos Display" panose="020F0302020204030204"/>
            </a:rPr>
            <a:t>Working</a:t>
          </a:r>
          <a:r>
            <a:rPr lang="en-GB"/>
            <a:t> with people outside your organisation can be tricky to set up.</a:t>
          </a:r>
          <a:endParaRPr lang="en-US"/>
        </a:p>
      </dgm:t>
    </dgm:pt>
    <dgm:pt modelId="{A88E9540-7A21-4882-B1DE-30AED210475E}" type="parTrans" cxnId="{BE54ED94-E150-4074-810D-267F679BEA7E}">
      <dgm:prSet/>
      <dgm:spPr/>
      <dgm:t>
        <a:bodyPr/>
        <a:lstStyle/>
        <a:p>
          <a:endParaRPr lang="en-US"/>
        </a:p>
      </dgm:t>
    </dgm:pt>
    <dgm:pt modelId="{6985172B-5D08-46D9-8A39-2D9121C46D5E}" type="sibTrans" cxnId="{BE54ED94-E150-4074-810D-267F679BEA7E}">
      <dgm:prSet/>
      <dgm:spPr/>
      <dgm:t>
        <a:bodyPr/>
        <a:lstStyle/>
        <a:p>
          <a:endParaRPr lang="en-US"/>
        </a:p>
      </dgm:t>
    </dgm:pt>
    <dgm:pt modelId="{02D718D2-9AFD-4E77-9307-1BF192033802}">
      <dgm:prSet/>
      <dgm:spPr/>
      <dgm:t>
        <a:bodyPr/>
        <a:lstStyle/>
        <a:p>
          <a:r>
            <a:rPr lang="en-GB" b="1"/>
            <a:t>Needs internet</a:t>
          </a:r>
          <a:r>
            <a:rPr lang="en-GB"/>
            <a:t> : Most features only work properly when online.</a:t>
          </a:r>
          <a:endParaRPr lang="en-US"/>
        </a:p>
      </dgm:t>
    </dgm:pt>
    <dgm:pt modelId="{E1229021-12B9-4C8B-968E-1F57FE710A80}" type="parTrans" cxnId="{89123E81-6060-4B7E-BEF6-12C0B273D498}">
      <dgm:prSet/>
      <dgm:spPr/>
      <dgm:t>
        <a:bodyPr/>
        <a:lstStyle/>
        <a:p>
          <a:endParaRPr lang="en-US"/>
        </a:p>
      </dgm:t>
    </dgm:pt>
    <dgm:pt modelId="{A01A9C4B-BF63-4DD1-943A-7AE60E6FEB93}" type="sibTrans" cxnId="{89123E81-6060-4B7E-BEF6-12C0B273D498}">
      <dgm:prSet/>
      <dgm:spPr/>
      <dgm:t>
        <a:bodyPr/>
        <a:lstStyle/>
        <a:p>
          <a:endParaRPr lang="en-US"/>
        </a:p>
      </dgm:t>
    </dgm:pt>
    <dgm:pt modelId="{86B7E928-F98B-4FCF-B553-F47DAD8CFF0E}">
      <dgm:prSet/>
      <dgm:spPr/>
      <dgm:t>
        <a:bodyPr/>
        <a:lstStyle/>
        <a:p>
          <a:r>
            <a:rPr lang="en-GB" b="1"/>
            <a:t>Different devices vary: </a:t>
          </a:r>
          <a:r>
            <a:rPr lang="en-GB"/>
            <a:t>Some features work differently on phones, tables or older systems.</a:t>
          </a:r>
          <a:endParaRPr lang="en-US"/>
        </a:p>
      </dgm:t>
    </dgm:pt>
    <dgm:pt modelId="{259F6E85-E4C3-4534-9F8A-37B30915212B}" type="parTrans" cxnId="{6849087D-1533-4127-AA1F-B9B1E2024BF3}">
      <dgm:prSet/>
      <dgm:spPr/>
      <dgm:t>
        <a:bodyPr/>
        <a:lstStyle/>
        <a:p>
          <a:endParaRPr lang="en-US"/>
        </a:p>
      </dgm:t>
    </dgm:pt>
    <dgm:pt modelId="{98C8B7F0-25DD-496D-BE38-A4B1D0219F30}" type="sibTrans" cxnId="{6849087D-1533-4127-AA1F-B9B1E2024BF3}">
      <dgm:prSet/>
      <dgm:spPr/>
      <dgm:t>
        <a:bodyPr/>
        <a:lstStyle/>
        <a:p>
          <a:endParaRPr lang="en-US"/>
        </a:p>
      </dgm:t>
    </dgm:pt>
    <dgm:pt modelId="{0DFCC475-0805-4799-9001-5823BD0EA1E7}">
      <dgm:prSet/>
      <dgm:spPr/>
      <dgm:t>
        <a:bodyPr/>
        <a:lstStyle/>
        <a:p>
          <a:r>
            <a:rPr lang="en-GB" b="1"/>
            <a:t>Extra costs: </a:t>
          </a:r>
          <a:r>
            <a:rPr lang="en-GB"/>
            <a:t>Teams is included in Microsoft 365 but some ads- on may cost more</a:t>
          </a:r>
          <a:r>
            <a:rPr lang="en-GB">
              <a:latin typeface="Aptos Display" panose="020F0302020204030204"/>
            </a:rPr>
            <a:t>.</a:t>
          </a:r>
          <a:endParaRPr lang="en-US"/>
        </a:p>
      </dgm:t>
    </dgm:pt>
    <dgm:pt modelId="{C5BDF992-18C2-4FC1-8D1C-5DC68CFF8822}" type="parTrans" cxnId="{8B3E70D7-4B22-4980-9DB0-57A237821A8C}">
      <dgm:prSet/>
      <dgm:spPr/>
      <dgm:t>
        <a:bodyPr/>
        <a:lstStyle/>
        <a:p>
          <a:endParaRPr lang="en-US"/>
        </a:p>
      </dgm:t>
    </dgm:pt>
    <dgm:pt modelId="{664D40A1-C35F-42BC-8857-8B5F62512F92}" type="sibTrans" cxnId="{8B3E70D7-4B22-4980-9DB0-57A237821A8C}">
      <dgm:prSet/>
      <dgm:spPr/>
      <dgm:t>
        <a:bodyPr/>
        <a:lstStyle/>
        <a:p>
          <a:endParaRPr lang="en-US"/>
        </a:p>
      </dgm:t>
    </dgm:pt>
    <dgm:pt modelId="{F46BD081-17D2-408F-BD5C-F111612D1580}" type="pres">
      <dgm:prSet presAssocID="{545577FE-DCD9-4D11-9416-642A673A2A9E}" presName="vert0" presStyleCnt="0">
        <dgm:presLayoutVars>
          <dgm:dir/>
          <dgm:animOne val="branch"/>
          <dgm:animLvl val="lvl"/>
        </dgm:presLayoutVars>
      </dgm:prSet>
      <dgm:spPr/>
    </dgm:pt>
    <dgm:pt modelId="{D88B6283-1532-46B4-A67A-CAF17BB3941A}" type="pres">
      <dgm:prSet presAssocID="{4BEBC00D-AD5F-4321-AD43-31DE0DE91809}" presName="thickLine" presStyleLbl="alignNode1" presStyleIdx="0" presStyleCnt="10"/>
      <dgm:spPr/>
    </dgm:pt>
    <dgm:pt modelId="{9A742436-FAD9-4BCB-8B83-FE6FD5891ADB}" type="pres">
      <dgm:prSet presAssocID="{4BEBC00D-AD5F-4321-AD43-31DE0DE91809}" presName="horz1" presStyleCnt="0"/>
      <dgm:spPr/>
    </dgm:pt>
    <dgm:pt modelId="{87C1B1F2-C5ED-4465-9724-2EC41BBB0200}" type="pres">
      <dgm:prSet presAssocID="{4BEBC00D-AD5F-4321-AD43-31DE0DE91809}" presName="tx1" presStyleLbl="revTx" presStyleIdx="0" presStyleCnt="10"/>
      <dgm:spPr/>
    </dgm:pt>
    <dgm:pt modelId="{BF3DDC5D-D1BB-4904-A583-A42AEF77033B}" type="pres">
      <dgm:prSet presAssocID="{4BEBC00D-AD5F-4321-AD43-31DE0DE91809}" presName="vert1" presStyleCnt="0"/>
      <dgm:spPr/>
    </dgm:pt>
    <dgm:pt modelId="{C3DE2942-71F2-4FF8-905A-39526FE1D7DC}" type="pres">
      <dgm:prSet presAssocID="{E580C80A-4CE6-48AD-96E4-8B0283433773}" presName="thickLine" presStyleLbl="alignNode1" presStyleIdx="1" presStyleCnt="10"/>
      <dgm:spPr/>
    </dgm:pt>
    <dgm:pt modelId="{20738F7B-7CD6-40D1-8039-C67F0109A5AE}" type="pres">
      <dgm:prSet presAssocID="{E580C80A-4CE6-48AD-96E4-8B0283433773}" presName="horz1" presStyleCnt="0"/>
      <dgm:spPr/>
    </dgm:pt>
    <dgm:pt modelId="{FAD22321-CA66-4B7D-862E-67117283A2C5}" type="pres">
      <dgm:prSet presAssocID="{E580C80A-4CE6-48AD-96E4-8B0283433773}" presName="tx1" presStyleLbl="revTx" presStyleIdx="1" presStyleCnt="10"/>
      <dgm:spPr/>
    </dgm:pt>
    <dgm:pt modelId="{ADBF498C-242B-4F74-96D8-04239BBBBCFA}" type="pres">
      <dgm:prSet presAssocID="{E580C80A-4CE6-48AD-96E4-8B0283433773}" presName="vert1" presStyleCnt="0"/>
      <dgm:spPr/>
    </dgm:pt>
    <dgm:pt modelId="{F6A3B8D6-C5C9-4B7C-93E6-B7DD91A49854}" type="pres">
      <dgm:prSet presAssocID="{7D9F09CF-8490-4DA5-B504-728346789664}" presName="thickLine" presStyleLbl="alignNode1" presStyleIdx="2" presStyleCnt="10"/>
      <dgm:spPr/>
    </dgm:pt>
    <dgm:pt modelId="{4C607EF3-607F-41F1-8271-C55F9247F72C}" type="pres">
      <dgm:prSet presAssocID="{7D9F09CF-8490-4DA5-B504-728346789664}" presName="horz1" presStyleCnt="0"/>
      <dgm:spPr/>
    </dgm:pt>
    <dgm:pt modelId="{CD10E674-742C-4521-94DC-FA5F140B2053}" type="pres">
      <dgm:prSet presAssocID="{7D9F09CF-8490-4DA5-B504-728346789664}" presName="tx1" presStyleLbl="revTx" presStyleIdx="2" presStyleCnt="10"/>
      <dgm:spPr/>
    </dgm:pt>
    <dgm:pt modelId="{E587B97A-BDCC-4162-97A3-34E419C78F14}" type="pres">
      <dgm:prSet presAssocID="{7D9F09CF-8490-4DA5-B504-728346789664}" presName="vert1" presStyleCnt="0"/>
      <dgm:spPr/>
    </dgm:pt>
    <dgm:pt modelId="{D3FCA726-180B-4F61-8A76-E5DEA64F02D3}" type="pres">
      <dgm:prSet presAssocID="{114DD4FF-89EA-4EC8-BF77-276C4EFAEDBA}" presName="thickLine" presStyleLbl="alignNode1" presStyleIdx="3" presStyleCnt="10"/>
      <dgm:spPr/>
    </dgm:pt>
    <dgm:pt modelId="{99109143-2D1C-4019-8782-32CFA437F472}" type="pres">
      <dgm:prSet presAssocID="{114DD4FF-89EA-4EC8-BF77-276C4EFAEDBA}" presName="horz1" presStyleCnt="0"/>
      <dgm:spPr/>
    </dgm:pt>
    <dgm:pt modelId="{98F987BC-6369-4DBB-8E07-955CE054EABB}" type="pres">
      <dgm:prSet presAssocID="{114DD4FF-89EA-4EC8-BF77-276C4EFAEDBA}" presName="tx1" presStyleLbl="revTx" presStyleIdx="3" presStyleCnt="10"/>
      <dgm:spPr/>
    </dgm:pt>
    <dgm:pt modelId="{F2F782A4-639D-45FE-9A53-3969EA7F1C52}" type="pres">
      <dgm:prSet presAssocID="{114DD4FF-89EA-4EC8-BF77-276C4EFAEDBA}" presName="vert1" presStyleCnt="0"/>
      <dgm:spPr/>
    </dgm:pt>
    <dgm:pt modelId="{9B89B766-EAC3-4176-8FB9-109350FF4791}" type="pres">
      <dgm:prSet presAssocID="{8BA5215E-5AA7-4BCF-9905-8DAD4B1BD22C}" presName="thickLine" presStyleLbl="alignNode1" presStyleIdx="4" presStyleCnt="10"/>
      <dgm:spPr/>
    </dgm:pt>
    <dgm:pt modelId="{974000C3-D5AE-42B3-A8C7-1D30AD5D508F}" type="pres">
      <dgm:prSet presAssocID="{8BA5215E-5AA7-4BCF-9905-8DAD4B1BD22C}" presName="horz1" presStyleCnt="0"/>
      <dgm:spPr/>
    </dgm:pt>
    <dgm:pt modelId="{412317B3-5456-4EA4-830C-F0D100DCDF20}" type="pres">
      <dgm:prSet presAssocID="{8BA5215E-5AA7-4BCF-9905-8DAD4B1BD22C}" presName="tx1" presStyleLbl="revTx" presStyleIdx="4" presStyleCnt="10"/>
      <dgm:spPr/>
    </dgm:pt>
    <dgm:pt modelId="{D8916F25-F69A-4D12-B924-2CF173AA9F86}" type="pres">
      <dgm:prSet presAssocID="{8BA5215E-5AA7-4BCF-9905-8DAD4B1BD22C}" presName="vert1" presStyleCnt="0"/>
      <dgm:spPr/>
    </dgm:pt>
    <dgm:pt modelId="{3B56BDD5-5AD7-4E88-AC89-5F5D17BE6CB4}" type="pres">
      <dgm:prSet presAssocID="{899E890D-1DB7-4861-9D6A-4657F07FD476}" presName="thickLine" presStyleLbl="alignNode1" presStyleIdx="5" presStyleCnt="10"/>
      <dgm:spPr/>
    </dgm:pt>
    <dgm:pt modelId="{551A9251-9E17-4069-96CC-33D3D4141624}" type="pres">
      <dgm:prSet presAssocID="{899E890D-1DB7-4861-9D6A-4657F07FD476}" presName="horz1" presStyleCnt="0"/>
      <dgm:spPr/>
    </dgm:pt>
    <dgm:pt modelId="{48980D2A-1FF3-4D86-9C57-DA2DED4DFBBA}" type="pres">
      <dgm:prSet presAssocID="{899E890D-1DB7-4861-9D6A-4657F07FD476}" presName="tx1" presStyleLbl="revTx" presStyleIdx="5" presStyleCnt="10"/>
      <dgm:spPr/>
    </dgm:pt>
    <dgm:pt modelId="{8D90C2A0-BDEF-4F3D-979C-3EF748A2C96C}" type="pres">
      <dgm:prSet presAssocID="{899E890D-1DB7-4861-9D6A-4657F07FD476}" presName="vert1" presStyleCnt="0"/>
      <dgm:spPr/>
    </dgm:pt>
    <dgm:pt modelId="{9AA382F3-3393-4B8C-9081-1B6BBB2D66F8}" type="pres">
      <dgm:prSet presAssocID="{5B8AE6BE-C17B-481E-98D7-281F0E5CEF40}" presName="thickLine" presStyleLbl="alignNode1" presStyleIdx="6" presStyleCnt="10"/>
      <dgm:spPr/>
    </dgm:pt>
    <dgm:pt modelId="{818C99C4-8231-4B37-9F88-A0A3334C0012}" type="pres">
      <dgm:prSet presAssocID="{5B8AE6BE-C17B-481E-98D7-281F0E5CEF40}" presName="horz1" presStyleCnt="0"/>
      <dgm:spPr/>
    </dgm:pt>
    <dgm:pt modelId="{504BC2A3-83B8-4C14-901D-3F83D67F478A}" type="pres">
      <dgm:prSet presAssocID="{5B8AE6BE-C17B-481E-98D7-281F0E5CEF40}" presName="tx1" presStyleLbl="revTx" presStyleIdx="6" presStyleCnt="10"/>
      <dgm:spPr/>
    </dgm:pt>
    <dgm:pt modelId="{50FAF5F9-DF00-4B65-9DCB-4763F12F44DD}" type="pres">
      <dgm:prSet presAssocID="{5B8AE6BE-C17B-481E-98D7-281F0E5CEF40}" presName="vert1" presStyleCnt="0"/>
      <dgm:spPr/>
    </dgm:pt>
    <dgm:pt modelId="{B15E9AC5-6E5B-4DA4-936C-A0717C426CA1}" type="pres">
      <dgm:prSet presAssocID="{02D718D2-9AFD-4E77-9307-1BF192033802}" presName="thickLine" presStyleLbl="alignNode1" presStyleIdx="7" presStyleCnt="10"/>
      <dgm:spPr/>
    </dgm:pt>
    <dgm:pt modelId="{312EB3E2-87EC-43F5-BF26-469F2F005BF8}" type="pres">
      <dgm:prSet presAssocID="{02D718D2-9AFD-4E77-9307-1BF192033802}" presName="horz1" presStyleCnt="0"/>
      <dgm:spPr/>
    </dgm:pt>
    <dgm:pt modelId="{0DB0BF28-30AF-44EE-AB56-A18EF3AADD19}" type="pres">
      <dgm:prSet presAssocID="{02D718D2-9AFD-4E77-9307-1BF192033802}" presName="tx1" presStyleLbl="revTx" presStyleIdx="7" presStyleCnt="10"/>
      <dgm:spPr/>
    </dgm:pt>
    <dgm:pt modelId="{2DB2E069-9E4D-4AEF-BE3B-FCD4749EABAE}" type="pres">
      <dgm:prSet presAssocID="{02D718D2-9AFD-4E77-9307-1BF192033802}" presName="vert1" presStyleCnt="0"/>
      <dgm:spPr/>
    </dgm:pt>
    <dgm:pt modelId="{913739FE-DE80-4EEB-9029-E77DCC4F5E87}" type="pres">
      <dgm:prSet presAssocID="{86B7E928-F98B-4FCF-B553-F47DAD8CFF0E}" presName="thickLine" presStyleLbl="alignNode1" presStyleIdx="8" presStyleCnt="10"/>
      <dgm:spPr/>
    </dgm:pt>
    <dgm:pt modelId="{C8869677-73CF-40B9-82DE-6AC9C5DE8C86}" type="pres">
      <dgm:prSet presAssocID="{86B7E928-F98B-4FCF-B553-F47DAD8CFF0E}" presName="horz1" presStyleCnt="0"/>
      <dgm:spPr/>
    </dgm:pt>
    <dgm:pt modelId="{B482ABB2-266C-4B79-ADCB-BD1037E4D42C}" type="pres">
      <dgm:prSet presAssocID="{86B7E928-F98B-4FCF-B553-F47DAD8CFF0E}" presName="tx1" presStyleLbl="revTx" presStyleIdx="8" presStyleCnt="10"/>
      <dgm:spPr/>
    </dgm:pt>
    <dgm:pt modelId="{9BE5C138-184F-4B64-A400-27B60210744D}" type="pres">
      <dgm:prSet presAssocID="{86B7E928-F98B-4FCF-B553-F47DAD8CFF0E}" presName="vert1" presStyleCnt="0"/>
      <dgm:spPr/>
    </dgm:pt>
    <dgm:pt modelId="{CDF69298-0543-4F43-B485-7A177683A085}" type="pres">
      <dgm:prSet presAssocID="{0DFCC475-0805-4799-9001-5823BD0EA1E7}" presName="thickLine" presStyleLbl="alignNode1" presStyleIdx="9" presStyleCnt="10"/>
      <dgm:spPr/>
    </dgm:pt>
    <dgm:pt modelId="{6121FC85-9805-4294-AD0D-F786A19E1D77}" type="pres">
      <dgm:prSet presAssocID="{0DFCC475-0805-4799-9001-5823BD0EA1E7}" presName="horz1" presStyleCnt="0"/>
      <dgm:spPr/>
    </dgm:pt>
    <dgm:pt modelId="{9A9FC002-396C-49FF-8C41-000C03772832}" type="pres">
      <dgm:prSet presAssocID="{0DFCC475-0805-4799-9001-5823BD0EA1E7}" presName="tx1" presStyleLbl="revTx" presStyleIdx="9" presStyleCnt="10"/>
      <dgm:spPr/>
    </dgm:pt>
    <dgm:pt modelId="{590B6D30-6EB7-4D9D-B283-F4FFCC704036}" type="pres">
      <dgm:prSet presAssocID="{0DFCC475-0805-4799-9001-5823BD0EA1E7}" presName="vert1" presStyleCnt="0"/>
      <dgm:spPr/>
    </dgm:pt>
  </dgm:ptLst>
  <dgm:cxnLst>
    <dgm:cxn modelId="{0187F90F-27E8-4938-B84F-494AA49FC1FB}" type="presOf" srcId="{5B8AE6BE-C17B-481E-98D7-281F0E5CEF40}" destId="{504BC2A3-83B8-4C14-901D-3F83D67F478A}" srcOrd="0" destOrd="0" presId="urn:microsoft.com/office/officeart/2008/layout/LinedList"/>
    <dgm:cxn modelId="{F9CED920-E132-4AEB-AA9B-4A9AB7BBDC32}" srcId="{545577FE-DCD9-4D11-9416-642A673A2A9E}" destId="{899E890D-1DB7-4861-9D6A-4657F07FD476}" srcOrd="5" destOrd="0" parTransId="{AE8C0AA7-45B0-4215-86D3-C5065A95EAAC}" sibTransId="{9DEE6F8A-4966-453C-9894-7627AEA74F78}"/>
    <dgm:cxn modelId="{51373D32-942F-49AA-B893-AABB6943731F}" srcId="{545577FE-DCD9-4D11-9416-642A673A2A9E}" destId="{E580C80A-4CE6-48AD-96E4-8B0283433773}" srcOrd="1" destOrd="0" parTransId="{96827356-7336-49BB-875B-7CEED1091565}" sibTransId="{CB26953D-95CD-450E-A4C4-92B327F43542}"/>
    <dgm:cxn modelId="{5DD7F83B-4B48-4257-B852-974FECAD1F3A}" type="presOf" srcId="{0DFCC475-0805-4799-9001-5823BD0EA1E7}" destId="{9A9FC002-396C-49FF-8C41-000C03772832}" srcOrd="0" destOrd="0" presId="urn:microsoft.com/office/officeart/2008/layout/LinedList"/>
    <dgm:cxn modelId="{BC42E544-3A20-4870-9E67-7FFC3CD3892D}" type="presOf" srcId="{8BA5215E-5AA7-4BCF-9905-8DAD4B1BD22C}" destId="{412317B3-5456-4EA4-830C-F0D100DCDF20}" srcOrd="0" destOrd="0" presId="urn:microsoft.com/office/officeart/2008/layout/LinedList"/>
    <dgm:cxn modelId="{0B0E5045-F1B7-484D-A40E-ABCE88E97788}" srcId="{545577FE-DCD9-4D11-9416-642A673A2A9E}" destId="{114DD4FF-89EA-4EC8-BF77-276C4EFAEDBA}" srcOrd="3" destOrd="0" parTransId="{BFB50BDB-A58D-4DF3-893E-1CD276D87C47}" sibTransId="{8199368E-27D5-4449-970A-8E9317A23F33}"/>
    <dgm:cxn modelId="{D1DCE74E-D075-40D3-81A2-8CACA05C51A3}" srcId="{545577FE-DCD9-4D11-9416-642A673A2A9E}" destId="{8BA5215E-5AA7-4BCF-9905-8DAD4B1BD22C}" srcOrd="4" destOrd="0" parTransId="{362A3C44-CFB1-4CC4-9F00-46AA8DCFCC33}" sibTransId="{E0C4D85E-04D2-4AA9-8328-F42282055EE9}"/>
    <dgm:cxn modelId="{497EDD51-7BD5-4651-8303-66B404E4A90F}" type="presOf" srcId="{86B7E928-F98B-4FCF-B553-F47DAD8CFF0E}" destId="{B482ABB2-266C-4B79-ADCB-BD1037E4D42C}" srcOrd="0" destOrd="0" presId="urn:microsoft.com/office/officeart/2008/layout/LinedList"/>
    <dgm:cxn modelId="{6849087D-1533-4127-AA1F-B9B1E2024BF3}" srcId="{545577FE-DCD9-4D11-9416-642A673A2A9E}" destId="{86B7E928-F98B-4FCF-B553-F47DAD8CFF0E}" srcOrd="8" destOrd="0" parTransId="{259F6E85-E4C3-4534-9F8A-37B30915212B}" sibTransId="{98C8B7F0-25DD-496D-BE38-A4B1D0219F30}"/>
    <dgm:cxn modelId="{89123E81-6060-4B7E-BEF6-12C0B273D498}" srcId="{545577FE-DCD9-4D11-9416-642A673A2A9E}" destId="{02D718D2-9AFD-4E77-9307-1BF192033802}" srcOrd="7" destOrd="0" parTransId="{E1229021-12B9-4C8B-968E-1F57FE710A80}" sibTransId="{A01A9C4B-BF63-4DD1-943A-7AE60E6FEB93}"/>
    <dgm:cxn modelId="{BE54ED94-E150-4074-810D-267F679BEA7E}" srcId="{545577FE-DCD9-4D11-9416-642A673A2A9E}" destId="{5B8AE6BE-C17B-481E-98D7-281F0E5CEF40}" srcOrd="6" destOrd="0" parTransId="{A88E9540-7A21-4882-B1DE-30AED210475E}" sibTransId="{6985172B-5D08-46D9-8A39-2D9121C46D5E}"/>
    <dgm:cxn modelId="{ED6C0E99-94B6-46E5-9E24-2863BCA4A88E}" type="presOf" srcId="{7D9F09CF-8490-4DA5-B504-728346789664}" destId="{CD10E674-742C-4521-94DC-FA5F140B2053}" srcOrd="0" destOrd="0" presId="urn:microsoft.com/office/officeart/2008/layout/LinedList"/>
    <dgm:cxn modelId="{67F47FAF-56B0-483F-B0CF-C614B666C1ED}" type="presOf" srcId="{02D718D2-9AFD-4E77-9307-1BF192033802}" destId="{0DB0BF28-30AF-44EE-AB56-A18EF3AADD19}" srcOrd="0" destOrd="0" presId="urn:microsoft.com/office/officeart/2008/layout/LinedList"/>
    <dgm:cxn modelId="{932779B5-1A01-4EAB-8D12-4C195373490A}" type="presOf" srcId="{4BEBC00D-AD5F-4321-AD43-31DE0DE91809}" destId="{87C1B1F2-C5ED-4465-9724-2EC41BBB0200}" srcOrd="0" destOrd="0" presId="urn:microsoft.com/office/officeart/2008/layout/LinedList"/>
    <dgm:cxn modelId="{7C9309C5-EDFB-47C4-B04B-5E238B78A797}" srcId="{545577FE-DCD9-4D11-9416-642A673A2A9E}" destId="{7D9F09CF-8490-4DA5-B504-728346789664}" srcOrd="2" destOrd="0" parTransId="{929579B0-75B7-461C-842F-308C770024B6}" sibTransId="{A8749503-D209-4147-8270-56EA18137BF7}"/>
    <dgm:cxn modelId="{BFFD1BC6-29F7-4ECC-8C98-7FAE361B3908}" type="presOf" srcId="{545577FE-DCD9-4D11-9416-642A673A2A9E}" destId="{F46BD081-17D2-408F-BD5C-F111612D1580}" srcOrd="0" destOrd="0" presId="urn:microsoft.com/office/officeart/2008/layout/LinedList"/>
    <dgm:cxn modelId="{E5F2DED3-CC20-49BE-AF0B-1CF2AC45B327}" srcId="{545577FE-DCD9-4D11-9416-642A673A2A9E}" destId="{4BEBC00D-AD5F-4321-AD43-31DE0DE91809}" srcOrd="0" destOrd="0" parTransId="{5AEA5179-9941-4655-9A31-493568089635}" sibTransId="{8118D33E-19C4-4046-B7A5-13336EFB8084}"/>
    <dgm:cxn modelId="{4AABE3D6-4099-45CE-9D64-E282F95EE500}" type="presOf" srcId="{114DD4FF-89EA-4EC8-BF77-276C4EFAEDBA}" destId="{98F987BC-6369-4DBB-8E07-955CE054EABB}" srcOrd="0" destOrd="0" presId="urn:microsoft.com/office/officeart/2008/layout/LinedList"/>
    <dgm:cxn modelId="{8B3E70D7-4B22-4980-9DB0-57A237821A8C}" srcId="{545577FE-DCD9-4D11-9416-642A673A2A9E}" destId="{0DFCC475-0805-4799-9001-5823BD0EA1E7}" srcOrd="9" destOrd="0" parTransId="{C5BDF992-18C2-4FC1-8D1C-5DC68CFF8822}" sibTransId="{664D40A1-C35F-42BC-8857-8B5F62512F92}"/>
    <dgm:cxn modelId="{6C948DE6-F8B5-4680-8B02-7AE0D52FF349}" type="presOf" srcId="{899E890D-1DB7-4861-9D6A-4657F07FD476}" destId="{48980D2A-1FF3-4D86-9C57-DA2DED4DFBBA}" srcOrd="0" destOrd="0" presId="urn:microsoft.com/office/officeart/2008/layout/LinedList"/>
    <dgm:cxn modelId="{E8FE22F3-DCD9-4482-AEF6-59D6027E0DD8}" type="presOf" srcId="{E580C80A-4CE6-48AD-96E4-8B0283433773}" destId="{FAD22321-CA66-4B7D-862E-67117283A2C5}" srcOrd="0" destOrd="0" presId="urn:microsoft.com/office/officeart/2008/layout/LinedList"/>
    <dgm:cxn modelId="{61479264-0135-4A60-A6CD-88091F9285C1}" type="presParOf" srcId="{F46BD081-17D2-408F-BD5C-F111612D1580}" destId="{D88B6283-1532-46B4-A67A-CAF17BB3941A}" srcOrd="0" destOrd="0" presId="urn:microsoft.com/office/officeart/2008/layout/LinedList"/>
    <dgm:cxn modelId="{83B56574-5148-44AC-9FEE-7515297387A3}" type="presParOf" srcId="{F46BD081-17D2-408F-BD5C-F111612D1580}" destId="{9A742436-FAD9-4BCB-8B83-FE6FD5891ADB}" srcOrd="1" destOrd="0" presId="urn:microsoft.com/office/officeart/2008/layout/LinedList"/>
    <dgm:cxn modelId="{1FDE7CF2-EBEB-456A-8BB2-03B5A51D1A44}" type="presParOf" srcId="{9A742436-FAD9-4BCB-8B83-FE6FD5891ADB}" destId="{87C1B1F2-C5ED-4465-9724-2EC41BBB0200}" srcOrd="0" destOrd="0" presId="urn:microsoft.com/office/officeart/2008/layout/LinedList"/>
    <dgm:cxn modelId="{892176BC-3DF1-4BEB-9F8F-73DF721D9815}" type="presParOf" srcId="{9A742436-FAD9-4BCB-8B83-FE6FD5891ADB}" destId="{BF3DDC5D-D1BB-4904-A583-A42AEF77033B}" srcOrd="1" destOrd="0" presId="urn:microsoft.com/office/officeart/2008/layout/LinedList"/>
    <dgm:cxn modelId="{7DC20CE0-4073-4159-A257-C81ABF27382B}" type="presParOf" srcId="{F46BD081-17D2-408F-BD5C-F111612D1580}" destId="{C3DE2942-71F2-4FF8-905A-39526FE1D7DC}" srcOrd="2" destOrd="0" presId="urn:microsoft.com/office/officeart/2008/layout/LinedList"/>
    <dgm:cxn modelId="{25C2D9E9-4E23-4B30-8F79-340309840BB2}" type="presParOf" srcId="{F46BD081-17D2-408F-BD5C-F111612D1580}" destId="{20738F7B-7CD6-40D1-8039-C67F0109A5AE}" srcOrd="3" destOrd="0" presId="urn:microsoft.com/office/officeart/2008/layout/LinedList"/>
    <dgm:cxn modelId="{A5BB96A5-E54B-4813-A09C-F86A50D10C34}" type="presParOf" srcId="{20738F7B-7CD6-40D1-8039-C67F0109A5AE}" destId="{FAD22321-CA66-4B7D-862E-67117283A2C5}" srcOrd="0" destOrd="0" presId="urn:microsoft.com/office/officeart/2008/layout/LinedList"/>
    <dgm:cxn modelId="{06CF9C8A-6D60-4B26-AEC5-E4E8591097F5}" type="presParOf" srcId="{20738F7B-7CD6-40D1-8039-C67F0109A5AE}" destId="{ADBF498C-242B-4F74-96D8-04239BBBBCFA}" srcOrd="1" destOrd="0" presId="urn:microsoft.com/office/officeart/2008/layout/LinedList"/>
    <dgm:cxn modelId="{F4DB4FCB-02AB-4D19-BD42-E2013BD801BA}" type="presParOf" srcId="{F46BD081-17D2-408F-BD5C-F111612D1580}" destId="{F6A3B8D6-C5C9-4B7C-93E6-B7DD91A49854}" srcOrd="4" destOrd="0" presId="urn:microsoft.com/office/officeart/2008/layout/LinedList"/>
    <dgm:cxn modelId="{5721B198-1569-47A1-9FE2-FC2D5660F839}" type="presParOf" srcId="{F46BD081-17D2-408F-BD5C-F111612D1580}" destId="{4C607EF3-607F-41F1-8271-C55F9247F72C}" srcOrd="5" destOrd="0" presId="urn:microsoft.com/office/officeart/2008/layout/LinedList"/>
    <dgm:cxn modelId="{197E58C3-06B8-4F08-AFEC-94C31F83362C}" type="presParOf" srcId="{4C607EF3-607F-41F1-8271-C55F9247F72C}" destId="{CD10E674-742C-4521-94DC-FA5F140B2053}" srcOrd="0" destOrd="0" presId="urn:microsoft.com/office/officeart/2008/layout/LinedList"/>
    <dgm:cxn modelId="{EF6F36AE-1C30-408A-BA2E-BCBD71A952EB}" type="presParOf" srcId="{4C607EF3-607F-41F1-8271-C55F9247F72C}" destId="{E587B97A-BDCC-4162-97A3-34E419C78F14}" srcOrd="1" destOrd="0" presId="urn:microsoft.com/office/officeart/2008/layout/LinedList"/>
    <dgm:cxn modelId="{FF561E31-5C56-4717-A346-B9A7F7155124}" type="presParOf" srcId="{F46BD081-17D2-408F-BD5C-F111612D1580}" destId="{D3FCA726-180B-4F61-8A76-E5DEA64F02D3}" srcOrd="6" destOrd="0" presId="urn:microsoft.com/office/officeart/2008/layout/LinedList"/>
    <dgm:cxn modelId="{5B5A59E8-FFBD-4A16-BDDC-3AF0C1628708}" type="presParOf" srcId="{F46BD081-17D2-408F-BD5C-F111612D1580}" destId="{99109143-2D1C-4019-8782-32CFA437F472}" srcOrd="7" destOrd="0" presId="urn:microsoft.com/office/officeart/2008/layout/LinedList"/>
    <dgm:cxn modelId="{E224B5D3-9CE0-4D01-BA6E-EB28BC0DC8F4}" type="presParOf" srcId="{99109143-2D1C-4019-8782-32CFA437F472}" destId="{98F987BC-6369-4DBB-8E07-955CE054EABB}" srcOrd="0" destOrd="0" presId="urn:microsoft.com/office/officeart/2008/layout/LinedList"/>
    <dgm:cxn modelId="{C8EB4E8B-E896-44F8-9016-0E5CCB112EC9}" type="presParOf" srcId="{99109143-2D1C-4019-8782-32CFA437F472}" destId="{F2F782A4-639D-45FE-9A53-3969EA7F1C52}" srcOrd="1" destOrd="0" presId="urn:microsoft.com/office/officeart/2008/layout/LinedList"/>
    <dgm:cxn modelId="{C373B09B-E2F6-4469-91BF-40CB7C06D1E8}" type="presParOf" srcId="{F46BD081-17D2-408F-BD5C-F111612D1580}" destId="{9B89B766-EAC3-4176-8FB9-109350FF4791}" srcOrd="8" destOrd="0" presId="urn:microsoft.com/office/officeart/2008/layout/LinedList"/>
    <dgm:cxn modelId="{A7CE77F6-EAA2-4992-8BF5-62C12809C8BF}" type="presParOf" srcId="{F46BD081-17D2-408F-BD5C-F111612D1580}" destId="{974000C3-D5AE-42B3-A8C7-1D30AD5D508F}" srcOrd="9" destOrd="0" presId="urn:microsoft.com/office/officeart/2008/layout/LinedList"/>
    <dgm:cxn modelId="{E081F3ED-2810-4033-B995-43A8685B09AE}" type="presParOf" srcId="{974000C3-D5AE-42B3-A8C7-1D30AD5D508F}" destId="{412317B3-5456-4EA4-830C-F0D100DCDF20}" srcOrd="0" destOrd="0" presId="urn:microsoft.com/office/officeart/2008/layout/LinedList"/>
    <dgm:cxn modelId="{74F7FF18-070E-471F-82DC-62C7453ADF5A}" type="presParOf" srcId="{974000C3-D5AE-42B3-A8C7-1D30AD5D508F}" destId="{D8916F25-F69A-4D12-B924-2CF173AA9F86}" srcOrd="1" destOrd="0" presId="urn:microsoft.com/office/officeart/2008/layout/LinedList"/>
    <dgm:cxn modelId="{6D485F30-661E-43E1-BBBC-B73657116610}" type="presParOf" srcId="{F46BD081-17D2-408F-BD5C-F111612D1580}" destId="{3B56BDD5-5AD7-4E88-AC89-5F5D17BE6CB4}" srcOrd="10" destOrd="0" presId="urn:microsoft.com/office/officeart/2008/layout/LinedList"/>
    <dgm:cxn modelId="{6A51EB33-C428-4AEF-93AD-FA7C8DE68286}" type="presParOf" srcId="{F46BD081-17D2-408F-BD5C-F111612D1580}" destId="{551A9251-9E17-4069-96CC-33D3D4141624}" srcOrd="11" destOrd="0" presId="urn:microsoft.com/office/officeart/2008/layout/LinedList"/>
    <dgm:cxn modelId="{53B5AE81-5B69-40E3-A479-239F17F9D5F6}" type="presParOf" srcId="{551A9251-9E17-4069-96CC-33D3D4141624}" destId="{48980D2A-1FF3-4D86-9C57-DA2DED4DFBBA}" srcOrd="0" destOrd="0" presId="urn:microsoft.com/office/officeart/2008/layout/LinedList"/>
    <dgm:cxn modelId="{8505A5D1-D4DF-41C1-AD17-3091FD553E8F}" type="presParOf" srcId="{551A9251-9E17-4069-96CC-33D3D4141624}" destId="{8D90C2A0-BDEF-4F3D-979C-3EF748A2C96C}" srcOrd="1" destOrd="0" presId="urn:microsoft.com/office/officeart/2008/layout/LinedList"/>
    <dgm:cxn modelId="{384E2EA4-2A26-4B79-849D-D12097E39133}" type="presParOf" srcId="{F46BD081-17D2-408F-BD5C-F111612D1580}" destId="{9AA382F3-3393-4B8C-9081-1B6BBB2D66F8}" srcOrd="12" destOrd="0" presId="urn:microsoft.com/office/officeart/2008/layout/LinedList"/>
    <dgm:cxn modelId="{B9FAE2C3-9EB4-4A9E-9456-66FE0FA25FB7}" type="presParOf" srcId="{F46BD081-17D2-408F-BD5C-F111612D1580}" destId="{818C99C4-8231-4B37-9F88-A0A3334C0012}" srcOrd="13" destOrd="0" presId="urn:microsoft.com/office/officeart/2008/layout/LinedList"/>
    <dgm:cxn modelId="{AB077058-EAA1-4C20-9FE2-B9514B020F38}" type="presParOf" srcId="{818C99C4-8231-4B37-9F88-A0A3334C0012}" destId="{504BC2A3-83B8-4C14-901D-3F83D67F478A}" srcOrd="0" destOrd="0" presId="urn:microsoft.com/office/officeart/2008/layout/LinedList"/>
    <dgm:cxn modelId="{494C8FC3-1B15-490E-9200-67D5E5A56833}" type="presParOf" srcId="{818C99C4-8231-4B37-9F88-A0A3334C0012}" destId="{50FAF5F9-DF00-4B65-9DCB-4763F12F44DD}" srcOrd="1" destOrd="0" presId="urn:microsoft.com/office/officeart/2008/layout/LinedList"/>
    <dgm:cxn modelId="{4C7B45C9-8310-4F5A-8E03-DFED97424FCE}" type="presParOf" srcId="{F46BD081-17D2-408F-BD5C-F111612D1580}" destId="{B15E9AC5-6E5B-4DA4-936C-A0717C426CA1}" srcOrd="14" destOrd="0" presId="urn:microsoft.com/office/officeart/2008/layout/LinedList"/>
    <dgm:cxn modelId="{C1022D57-3AEC-460E-A0AB-02EC1C7EBA03}" type="presParOf" srcId="{F46BD081-17D2-408F-BD5C-F111612D1580}" destId="{312EB3E2-87EC-43F5-BF26-469F2F005BF8}" srcOrd="15" destOrd="0" presId="urn:microsoft.com/office/officeart/2008/layout/LinedList"/>
    <dgm:cxn modelId="{F9E568EC-7B2A-4C15-87A1-1D3896C74BB8}" type="presParOf" srcId="{312EB3E2-87EC-43F5-BF26-469F2F005BF8}" destId="{0DB0BF28-30AF-44EE-AB56-A18EF3AADD19}" srcOrd="0" destOrd="0" presId="urn:microsoft.com/office/officeart/2008/layout/LinedList"/>
    <dgm:cxn modelId="{B504B332-EFFF-4128-A315-404CEA121C8D}" type="presParOf" srcId="{312EB3E2-87EC-43F5-BF26-469F2F005BF8}" destId="{2DB2E069-9E4D-4AEF-BE3B-FCD4749EABAE}" srcOrd="1" destOrd="0" presId="urn:microsoft.com/office/officeart/2008/layout/LinedList"/>
    <dgm:cxn modelId="{453693B4-CC16-4861-B755-3EC98B26A3A2}" type="presParOf" srcId="{F46BD081-17D2-408F-BD5C-F111612D1580}" destId="{913739FE-DE80-4EEB-9029-E77DCC4F5E87}" srcOrd="16" destOrd="0" presId="urn:microsoft.com/office/officeart/2008/layout/LinedList"/>
    <dgm:cxn modelId="{1D645310-0369-463B-A820-206E0EEBFF0F}" type="presParOf" srcId="{F46BD081-17D2-408F-BD5C-F111612D1580}" destId="{C8869677-73CF-40B9-82DE-6AC9C5DE8C86}" srcOrd="17" destOrd="0" presId="urn:microsoft.com/office/officeart/2008/layout/LinedList"/>
    <dgm:cxn modelId="{D0A3455E-45F8-4B19-9D97-A7F5C2F0F298}" type="presParOf" srcId="{C8869677-73CF-40B9-82DE-6AC9C5DE8C86}" destId="{B482ABB2-266C-4B79-ADCB-BD1037E4D42C}" srcOrd="0" destOrd="0" presId="urn:microsoft.com/office/officeart/2008/layout/LinedList"/>
    <dgm:cxn modelId="{3EAC2DA9-6DB2-46FD-A393-9B4C74B4260C}" type="presParOf" srcId="{C8869677-73CF-40B9-82DE-6AC9C5DE8C86}" destId="{9BE5C138-184F-4B64-A400-27B60210744D}" srcOrd="1" destOrd="0" presId="urn:microsoft.com/office/officeart/2008/layout/LinedList"/>
    <dgm:cxn modelId="{4B30B5AF-D3C5-4391-AE48-02134A6C947C}" type="presParOf" srcId="{F46BD081-17D2-408F-BD5C-F111612D1580}" destId="{CDF69298-0543-4F43-B485-7A177683A085}" srcOrd="18" destOrd="0" presId="urn:microsoft.com/office/officeart/2008/layout/LinedList"/>
    <dgm:cxn modelId="{F1C9B23F-2B1D-4970-A003-051037C51C96}" type="presParOf" srcId="{F46BD081-17D2-408F-BD5C-F111612D1580}" destId="{6121FC85-9805-4294-AD0D-F786A19E1D77}" srcOrd="19" destOrd="0" presId="urn:microsoft.com/office/officeart/2008/layout/LinedList"/>
    <dgm:cxn modelId="{3CD4997B-9C0A-4ABF-8F38-B8A4C83106FA}" type="presParOf" srcId="{6121FC85-9805-4294-AD0D-F786A19E1D77}" destId="{9A9FC002-396C-49FF-8C41-000C03772832}" srcOrd="0" destOrd="0" presId="urn:microsoft.com/office/officeart/2008/layout/LinedList"/>
    <dgm:cxn modelId="{4EDDF82B-761A-4C27-A353-614D59C19448}" type="presParOf" srcId="{6121FC85-9805-4294-AD0D-F786A19E1D77}" destId="{590B6D30-6EB7-4D9D-B283-F4FFCC70403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21E48-014D-4059-A7F6-0098A9D22CDA}">
      <dsp:nvSpPr>
        <dsp:cNvPr id="0" name=""/>
        <dsp:cNvSpPr/>
      </dsp:nvSpPr>
      <dsp:spPr>
        <a:xfrm>
          <a:off x="422504" y="328"/>
          <a:ext cx="4201443" cy="2520865"/>
        </a:xfrm>
        <a:prstGeom prst="rect">
          <a:avLst/>
        </a:prstGeom>
        <a:gradFill rotWithShape="0">
          <a:gsLst>
            <a:gs pos="0">
              <a:schemeClr val="accent4">
                <a:shade val="50000"/>
                <a:hueOff val="0"/>
                <a:satOff val="0"/>
                <a:lumOff val="0"/>
                <a:alphaOff val="0"/>
                <a:satMod val="103000"/>
                <a:lumMod val="102000"/>
                <a:tint val="94000"/>
              </a:schemeClr>
            </a:gs>
            <a:gs pos="50000">
              <a:schemeClr val="accent4">
                <a:shade val="50000"/>
                <a:hueOff val="0"/>
                <a:satOff val="0"/>
                <a:lumOff val="0"/>
                <a:alphaOff val="0"/>
                <a:satMod val="110000"/>
                <a:lumMod val="100000"/>
                <a:shade val="100000"/>
              </a:schemeClr>
            </a:gs>
            <a:gs pos="100000">
              <a:schemeClr val="accent4">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Staff communication in Healthcare is the exchange of information, of empathy and understanding for treatments whether standard care or critical care is being delivered.</a:t>
          </a:r>
          <a:endParaRPr lang="en-US" sz="1900" kern="1200"/>
        </a:p>
      </dsp:txBody>
      <dsp:txXfrm>
        <a:off x="422504" y="328"/>
        <a:ext cx="4201443" cy="2520865"/>
      </dsp:txXfrm>
    </dsp:sp>
    <dsp:sp modelId="{67E153BA-0708-4ADF-923A-842A9B18D005}">
      <dsp:nvSpPr>
        <dsp:cNvPr id="0" name=""/>
        <dsp:cNvSpPr/>
      </dsp:nvSpPr>
      <dsp:spPr>
        <a:xfrm>
          <a:off x="5044092" y="32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 helps us build relationships, facilitate collaborations, resolve conflicts and enhance understanding and clarity. In our everyday lives we communicate one way or another whatever the language and whatever the way.</a:t>
          </a:r>
          <a:br>
            <a:rPr lang="en-US" sz="1900" kern="1200"/>
          </a:br>
          <a:endParaRPr lang="en-US" sz="1900" kern="1200"/>
        </a:p>
      </dsp:txBody>
      <dsp:txXfrm>
        <a:off x="5044092" y="328"/>
        <a:ext cx="4201443" cy="2520865"/>
      </dsp:txXfrm>
    </dsp:sp>
    <dsp:sp modelId="{36E872F4-534E-4358-B21A-4E09BC10CCC8}">
      <dsp:nvSpPr>
        <dsp:cNvPr id="0" name=""/>
        <dsp:cNvSpPr/>
      </dsp:nvSpPr>
      <dsp:spPr>
        <a:xfrm>
          <a:off x="422504" y="2941338"/>
          <a:ext cx="4201443" cy="2520865"/>
        </a:xfrm>
        <a:prstGeom prst="rect">
          <a:avLst/>
        </a:prstGeom>
        <a:gradFill rotWithShape="0">
          <a:gsLst>
            <a:gs pos="0">
              <a:schemeClr val="accent4">
                <a:shade val="50000"/>
                <a:hueOff val="609533"/>
                <a:satOff val="-35219"/>
                <a:lumOff val="48733"/>
                <a:alphaOff val="0"/>
                <a:satMod val="103000"/>
                <a:lumMod val="102000"/>
                <a:tint val="94000"/>
              </a:schemeClr>
            </a:gs>
            <a:gs pos="50000">
              <a:schemeClr val="accent4">
                <a:shade val="50000"/>
                <a:hueOff val="609533"/>
                <a:satOff val="-35219"/>
                <a:lumOff val="48733"/>
                <a:alphaOff val="0"/>
                <a:satMod val="110000"/>
                <a:lumMod val="100000"/>
                <a:shade val="100000"/>
              </a:schemeClr>
            </a:gs>
            <a:gs pos="100000">
              <a:schemeClr val="accent4">
                <a:shade val="50000"/>
                <a:hueOff val="609533"/>
                <a:satOff val="-35219"/>
                <a:lumOff val="487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encourages patients to share information and the communication itself can be a reminder that care and support is the priority of the health and social care workers.</a:t>
          </a:r>
          <a:br>
            <a:rPr lang="en-US" sz="1900" kern="1200"/>
          </a:br>
          <a:endParaRPr lang="en-US" sz="1900" kern="1200"/>
        </a:p>
      </dsp:txBody>
      <dsp:txXfrm>
        <a:off x="422504" y="2941338"/>
        <a:ext cx="4201443" cy="2520865"/>
      </dsp:txXfrm>
    </dsp:sp>
    <dsp:sp modelId="{F1FE43C0-3618-4507-96AB-1A3CD122D472}">
      <dsp:nvSpPr>
        <dsp:cNvPr id="0" name=""/>
        <dsp:cNvSpPr/>
      </dsp:nvSpPr>
      <dsp:spPr>
        <a:xfrm>
          <a:off x="5044092" y="294133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According to the General Medical Council’s guidance for </a:t>
          </a:r>
          <a:r>
            <a:rPr lang="en-GB" sz="1900" kern="1200">
              <a:latin typeface="Aptos Display" panose="020F0302020204030204"/>
            </a:rPr>
            <a:t>Healthcare</a:t>
          </a:r>
          <a:r>
            <a:rPr lang="en-GB" sz="1900" kern="1200"/>
            <a:t> </a:t>
          </a:r>
          <a:r>
            <a:rPr lang="en-GB" sz="1900" kern="1200">
              <a:latin typeface="Aptos Display" panose="020F0302020204030204"/>
            </a:rPr>
            <a:t>Workers</a:t>
          </a:r>
          <a:r>
            <a:rPr lang="en-GB" sz="1900" kern="1200"/>
            <a:t> ‘Good Medical Practice’ is all about the patients, partnerships and communication.</a:t>
          </a:r>
          <a:endParaRPr lang="en-US" sz="1900" kern="1200"/>
        </a:p>
      </dsp:txBody>
      <dsp:txXfrm>
        <a:off x="5044092" y="2941338"/>
        <a:ext cx="4201443" cy="2520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86950-029C-4DF8-95BB-51851621487D}">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Match each Workplace task to the correct Microsoft 365 tool so staff know exactly what to use and when</a:t>
          </a:r>
          <a:endParaRPr lang="en-US" sz="2000" kern="1200"/>
        </a:p>
      </dsp:txBody>
      <dsp:txXfrm rot="5400000">
        <a:off x="2338" y="1088423"/>
        <a:ext cx="3587909" cy="2174491"/>
      </dsp:txXfrm>
    </dsp:sp>
    <dsp:sp modelId="{64008C26-EF78-41BE-800A-3A57A7819AC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“Microsoft Office 365 enables healthcare teams to work productively, collaboratively and securely from anywhere.”</a:t>
          </a:r>
          <a:r>
            <a:rPr lang="en-GB" sz="2000" kern="1200"/>
            <a:t> </a:t>
          </a:r>
          <a:r>
            <a:rPr lang="en-GB" sz="2000" i="1" kern="1200"/>
            <a:t>(The Health Informatics Service, 2022)</a:t>
          </a:r>
          <a:endParaRPr lang="en-US" sz="2000" kern="1200"/>
        </a:p>
      </dsp:txBody>
      <dsp:txXfrm rot="-5400000">
        <a:off x="6925352" y="1088423"/>
        <a:ext cx="3587909" cy="2174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B6283-1532-46B4-A67A-CAF17BB3941A}">
      <dsp:nvSpPr>
        <dsp:cNvPr id="0" name=""/>
        <dsp:cNvSpPr/>
      </dsp:nvSpPr>
      <dsp:spPr>
        <a:xfrm>
          <a:off x="0" y="438"/>
          <a:ext cx="544438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1B1F2-C5ED-4465-9724-2EC41BBB0200}">
      <dsp:nvSpPr>
        <dsp:cNvPr id="0" name=""/>
        <dsp:cNvSpPr/>
      </dsp:nvSpPr>
      <dsp:spPr>
        <a:xfrm>
          <a:off x="0" y="438"/>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t>
          </a:r>
          <a:endParaRPr lang="en-US" sz="1000" b="1" kern="1200"/>
        </a:p>
      </dsp:txBody>
      <dsp:txXfrm>
        <a:off x="0" y="438"/>
        <a:ext cx="5444382" cy="359033"/>
      </dsp:txXfrm>
    </dsp:sp>
    <dsp:sp modelId="{C3DE2942-71F2-4FF8-905A-39526FE1D7DC}">
      <dsp:nvSpPr>
        <dsp:cNvPr id="0" name=""/>
        <dsp:cNvSpPr/>
      </dsp:nvSpPr>
      <dsp:spPr>
        <a:xfrm>
          <a:off x="0" y="359471"/>
          <a:ext cx="5444382" cy="0"/>
        </a:xfrm>
        <a:prstGeom prst="line">
          <a:avLst/>
        </a:prstGeom>
        <a:solidFill>
          <a:schemeClr val="accent5">
            <a:hueOff val="-1350239"/>
            <a:satOff val="-92"/>
            <a:lumOff val="218"/>
            <a:alphaOff val="0"/>
          </a:schemeClr>
        </a:solidFill>
        <a:ln w="19050" cap="flat" cmpd="sng" algn="ctr">
          <a:solidFill>
            <a:schemeClr val="accent5">
              <a:hueOff val="-1350239"/>
              <a:satOff val="-92"/>
              <a:lumOff val="2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22321-CA66-4B7D-862E-67117283A2C5}">
      <dsp:nvSpPr>
        <dsp:cNvPr id="0" name=""/>
        <dsp:cNvSpPr/>
      </dsp:nvSpPr>
      <dsp:spPr>
        <a:xfrm>
          <a:off x="0" y="359471"/>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b="1" kern="1200"/>
            <a:t>Disadvantages </a:t>
          </a:r>
          <a:r>
            <a:rPr lang="en-GB" sz="1000" b="1" kern="1200">
              <a:latin typeface="Aptos Display" panose="020F0302020204030204"/>
            </a:rPr>
            <a:t>of microsoft teams for Riverdale</a:t>
          </a:r>
          <a:endParaRPr lang="en-US" sz="1000" b="1" kern="1200"/>
        </a:p>
      </dsp:txBody>
      <dsp:txXfrm>
        <a:off x="0" y="359471"/>
        <a:ext cx="5444382" cy="359033"/>
      </dsp:txXfrm>
    </dsp:sp>
    <dsp:sp modelId="{F6A3B8D6-C5C9-4B7C-93E6-B7DD91A49854}">
      <dsp:nvSpPr>
        <dsp:cNvPr id="0" name=""/>
        <dsp:cNvSpPr/>
      </dsp:nvSpPr>
      <dsp:spPr>
        <a:xfrm>
          <a:off x="0" y="718504"/>
          <a:ext cx="5444382" cy="0"/>
        </a:xfrm>
        <a:prstGeom prst="line">
          <a:avLst/>
        </a:prstGeom>
        <a:solidFill>
          <a:schemeClr val="accent5">
            <a:hueOff val="-2700478"/>
            <a:satOff val="-184"/>
            <a:lumOff val="436"/>
            <a:alphaOff val="0"/>
          </a:schemeClr>
        </a:solidFill>
        <a:ln w="19050" cap="flat" cmpd="sng" algn="ctr">
          <a:solidFill>
            <a:schemeClr val="accent5">
              <a:hueOff val="-2700478"/>
              <a:satOff val="-184"/>
              <a:lumOff val="4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0E674-742C-4521-94DC-FA5F140B2053}">
      <dsp:nvSpPr>
        <dsp:cNvPr id="0" name=""/>
        <dsp:cNvSpPr/>
      </dsp:nvSpPr>
      <dsp:spPr>
        <a:xfrm>
          <a:off x="0" y="718504"/>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Microsoft Teams can be complex in various ways.</a:t>
          </a:r>
          <a:endParaRPr lang="en-US" sz="1000" kern="1200"/>
        </a:p>
      </dsp:txBody>
      <dsp:txXfrm>
        <a:off x="0" y="718504"/>
        <a:ext cx="5444382" cy="359033"/>
      </dsp:txXfrm>
    </dsp:sp>
    <dsp:sp modelId="{D3FCA726-180B-4F61-8A76-E5DEA64F02D3}">
      <dsp:nvSpPr>
        <dsp:cNvPr id="0" name=""/>
        <dsp:cNvSpPr/>
      </dsp:nvSpPr>
      <dsp:spPr>
        <a:xfrm>
          <a:off x="0" y="1077537"/>
          <a:ext cx="5444382"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987BC-6369-4DBB-8E07-955CE054EABB}">
      <dsp:nvSpPr>
        <dsp:cNvPr id="0" name=""/>
        <dsp:cNvSpPr/>
      </dsp:nvSpPr>
      <dsp:spPr>
        <a:xfrm>
          <a:off x="0" y="1077537"/>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Too many features :</a:t>
          </a:r>
          <a:r>
            <a:rPr lang="en-GB" sz="1000" kern="1200"/>
            <a:t> Teams has lots of tools, which can feel confusing for new users, training helps.</a:t>
          </a:r>
          <a:endParaRPr lang="en-US" sz="1000" kern="1200"/>
        </a:p>
      </dsp:txBody>
      <dsp:txXfrm>
        <a:off x="0" y="1077537"/>
        <a:ext cx="5444382" cy="359033"/>
      </dsp:txXfrm>
    </dsp:sp>
    <dsp:sp modelId="{9B89B766-EAC3-4176-8FB9-109350FF4791}">
      <dsp:nvSpPr>
        <dsp:cNvPr id="0" name=""/>
        <dsp:cNvSpPr/>
      </dsp:nvSpPr>
      <dsp:spPr>
        <a:xfrm>
          <a:off x="0" y="1436570"/>
          <a:ext cx="5444382" cy="0"/>
        </a:xfrm>
        <a:prstGeom prst="line">
          <a:avLst/>
        </a:prstGeom>
        <a:solidFill>
          <a:schemeClr val="accent5">
            <a:hueOff val="-5400955"/>
            <a:satOff val="-367"/>
            <a:lumOff val="872"/>
            <a:alphaOff val="0"/>
          </a:schemeClr>
        </a:solidFill>
        <a:ln w="19050" cap="flat" cmpd="sng" algn="ctr">
          <a:solidFill>
            <a:schemeClr val="accent5">
              <a:hueOff val="-5400955"/>
              <a:satOff val="-367"/>
              <a:lumOff val="8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317B3-5456-4EA4-830C-F0D100DCDF20}">
      <dsp:nvSpPr>
        <dsp:cNvPr id="0" name=""/>
        <dsp:cNvSpPr/>
      </dsp:nvSpPr>
      <dsp:spPr>
        <a:xfrm>
          <a:off x="0" y="1436570"/>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Uses a lot of power </a:t>
          </a:r>
          <a:r>
            <a:rPr lang="en-GB" sz="1000" kern="1200"/>
            <a:t>: </a:t>
          </a:r>
          <a:r>
            <a:rPr lang="en-GB" sz="1000" kern="1200">
              <a:latin typeface="Aptos Display" panose="020F0302020204030204"/>
            </a:rPr>
            <a:t>It</a:t>
          </a:r>
          <a:r>
            <a:rPr lang="en-GB" sz="1000" kern="1200"/>
            <a:t> can slow down older computers especially during video call or big file sharing.</a:t>
          </a:r>
          <a:endParaRPr lang="en-US" sz="1000" kern="1200"/>
        </a:p>
      </dsp:txBody>
      <dsp:txXfrm>
        <a:off x="0" y="1436570"/>
        <a:ext cx="5444382" cy="359033"/>
      </dsp:txXfrm>
    </dsp:sp>
    <dsp:sp modelId="{3B56BDD5-5AD7-4E88-AC89-5F5D17BE6CB4}">
      <dsp:nvSpPr>
        <dsp:cNvPr id="0" name=""/>
        <dsp:cNvSpPr/>
      </dsp:nvSpPr>
      <dsp:spPr>
        <a:xfrm>
          <a:off x="0" y="1795603"/>
          <a:ext cx="5444382" cy="0"/>
        </a:xfrm>
        <a:prstGeom prst="line">
          <a:avLst/>
        </a:prstGeom>
        <a:solidFill>
          <a:schemeClr val="accent5">
            <a:hueOff val="-6751195"/>
            <a:satOff val="-459"/>
            <a:lumOff val="1089"/>
            <a:alphaOff val="0"/>
          </a:schemeClr>
        </a:solidFill>
        <a:ln w="19050" cap="flat" cmpd="sng" algn="ctr">
          <a:solidFill>
            <a:schemeClr val="accent5">
              <a:hueOff val="-6751195"/>
              <a:satOff val="-459"/>
              <a:lumOff val="1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80D2A-1FF3-4D86-9C57-DA2DED4DFBBA}">
      <dsp:nvSpPr>
        <dsp:cNvPr id="0" name=""/>
        <dsp:cNvSpPr/>
      </dsp:nvSpPr>
      <dsp:spPr>
        <a:xfrm>
          <a:off x="0" y="1795603"/>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Too many notifications</a:t>
          </a:r>
          <a:r>
            <a:rPr lang="en-GB" sz="1000" kern="1200"/>
            <a:t> : </a:t>
          </a:r>
          <a:r>
            <a:rPr lang="en-GB" sz="1000" kern="1200">
              <a:latin typeface="Aptos Display" panose="020F0302020204030204"/>
            </a:rPr>
            <a:t>Many</a:t>
          </a:r>
          <a:r>
            <a:rPr lang="en-GB" sz="1000" kern="1200"/>
            <a:t> chats and channels can cause constant alerts. settings  needs adjusting.</a:t>
          </a:r>
          <a:endParaRPr lang="en-US" sz="1000" kern="1200"/>
        </a:p>
      </dsp:txBody>
      <dsp:txXfrm>
        <a:off x="0" y="1795603"/>
        <a:ext cx="5444382" cy="359033"/>
      </dsp:txXfrm>
    </dsp:sp>
    <dsp:sp modelId="{9AA382F3-3393-4B8C-9081-1B6BBB2D66F8}">
      <dsp:nvSpPr>
        <dsp:cNvPr id="0" name=""/>
        <dsp:cNvSpPr/>
      </dsp:nvSpPr>
      <dsp:spPr>
        <a:xfrm>
          <a:off x="0" y="2154636"/>
          <a:ext cx="5444382"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4BC2A3-83B8-4C14-901D-3F83D67F478A}">
      <dsp:nvSpPr>
        <dsp:cNvPr id="0" name=""/>
        <dsp:cNvSpPr/>
      </dsp:nvSpPr>
      <dsp:spPr>
        <a:xfrm>
          <a:off x="0" y="2154636"/>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External access harder</a:t>
          </a:r>
          <a:r>
            <a:rPr lang="en-GB" sz="1000" kern="1200"/>
            <a:t> : </a:t>
          </a:r>
          <a:r>
            <a:rPr lang="en-GB" sz="1000" kern="1200">
              <a:latin typeface="Aptos Display" panose="020F0302020204030204"/>
            </a:rPr>
            <a:t>Working</a:t>
          </a:r>
          <a:r>
            <a:rPr lang="en-GB" sz="1000" kern="1200"/>
            <a:t> with people outside your organisation can be tricky to set up.</a:t>
          </a:r>
          <a:endParaRPr lang="en-US" sz="1000" kern="1200"/>
        </a:p>
      </dsp:txBody>
      <dsp:txXfrm>
        <a:off x="0" y="2154636"/>
        <a:ext cx="5444382" cy="359033"/>
      </dsp:txXfrm>
    </dsp:sp>
    <dsp:sp modelId="{B15E9AC5-6E5B-4DA4-936C-A0717C426CA1}">
      <dsp:nvSpPr>
        <dsp:cNvPr id="0" name=""/>
        <dsp:cNvSpPr/>
      </dsp:nvSpPr>
      <dsp:spPr>
        <a:xfrm>
          <a:off x="0" y="2513669"/>
          <a:ext cx="5444382" cy="0"/>
        </a:xfrm>
        <a:prstGeom prst="line">
          <a:avLst/>
        </a:prstGeom>
        <a:solidFill>
          <a:schemeClr val="accent5">
            <a:hueOff val="-9451672"/>
            <a:satOff val="-642"/>
            <a:lumOff val="1525"/>
            <a:alphaOff val="0"/>
          </a:schemeClr>
        </a:solidFill>
        <a:ln w="19050" cap="flat" cmpd="sng" algn="ctr">
          <a:solidFill>
            <a:schemeClr val="accent5">
              <a:hueOff val="-9451672"/>
              <a:satOff val="-642"/>
              <a:lumOff val="15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0BF28-30AF-44EE-AB56-A18EF3AADD19}">
      <dsp:nvSpPr>
        <dsp:cNvPr id="0" name=""/>
        <dsp:cNvSpPr/>
      </dsp:nvSpPr>
      <dsp:spPr>
        <a:xfrm>
          <a:off x="0" y="2513669"/>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Needs internet</a:t>
          </a:r>
          <a:r>
            <a:rPr lang="en-GB" sz="1000" kern="1200"/>
            <a:t> : Most features only work properly when online.</a:t>
          </a:r>
          <a:endParaRPr lang="en-US" sz="1000" kern="1200"/>
        </a:p>
      </dsp:txBody>
      <dsp:txXfrm>
        <a:off x="0" y="2513669"/>
        <a:ext cx="5444382" cy="359033"/>
      </dsp:txXfrm>
    </dsp:sp>
    <dsp:sp modelId="{913739FE-DE80-4EEB-9029-E77DCC4F5E87}">
      <dsp:nvSpPr>
        <dsp:cNvPr id="0" name=""/>
        <dsp:cNvSpPr/>
      </dsp:nvSpPr>
      <dsp:spPr>
        <a:xfrm>
          <a:off x="0" y="2872702"/>
          <a:ext cx="5444382" cy="0"/>
        </a:xfrm>
        <a:prstGeom prst="line">
          <a:avLst/>
        </a:prstGeom>
        <a:solidFill>
          <a:schemeClr val="accent5">
            <a:hueOff val="-10801911"/>
            <a:satOff val="-734"/>
            <a:lumOff val="1743"/>
            <a:alphaOff val="0"/>
          </a:schemeClr>
        </a:solidFill>
        <a:ln w="19050" cap="flat" cmpd="sng" algn="ctr">
          <a:solidFill>
            <a:schemeClr val="accent5">
              <a:hueOff val="-10801911"/>
              <a:satOff val="-734"/>
              <a:lumOff val="17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2ABB2-266C-4B79-ADCB-BD1037E4D42C}">
      <dsp:nvSpPr>
        <dsp:cNvPr id="0" name=""/>
        <dsp:cNvSpPr/>
      </dsp:nvSpPr>
      <dsp:spPr>
        <a:xfrm>
          <a:off x="0" y="2872702"/>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Different devices vary: </a:t>
          </a:r>
          <a:r>
            <a:rPr lang="en-GB" sz="1000" kern="1200"/>
            <a:t>Some features work differently on phones, tables or older systems.</a:t>
          </a:r>
          <a:endParaRPr lang="en-US" sz="1000" kern="1200"/>
        </a:p>
      </dsp:txBody>
      <dsp:txXfrm>
        <a:off x="0" y="2872702"/>
        <a:ext cx="5444382" cy="359033"/>
      </dsp:txXfrm>
    </dsp:sp>
    <dsp:sp modelId="{CDF69298-0543-4F43-B485-7A177683A085}">
      <dsp:nvSpPr>
        <dsp:cNvPr id="0" name=""/>
        <dsp:cNvSpPr/>
      </dsp:nvSpPr>
      <dsp:spPr>
        <a:xfrm>
          <a:off x="0" y="3231735"/>
          <a:ext cx="5444382"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FC002-396C-49FF-8C41-000C03772832}">
      <dsp:nvSpPr>
        <dsp:cNvPr id="0" name=""/>
        <dsp:cNvSpPr/>
      </dsp:nvSpPr>
      <dsp:spPr>
        <a:xfrm>
          <a:off x="0" y="3231735"/>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Extra costs: </a:t>
          </a:r>
          <a:r>
            <a:rPr lang="en-GB" sz="1000" kern="1200"/>
            <a:t>Teams is included in Microsoft 365 but some ads- on may cost more</a:t>
          </a:r>
          <a:r>
            <a:rPr lang="en-GB" sz="1000" kern="1200">
              <a:latin typeface="Aptos Display" panose="020F0302020204030204"/>
            </a:rPr>
            <a:t>.</a:t>
          </a:r>
          <a:endParaRPr lang="en-US" sz="1000" kern="1200"/>
        </a:p>
      </dsp:txBody>
      <dsp:txXfrm>
        <a:off x="0" y="3231735"/>
        <a:ext cx="5444382" cy="3590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1"/>
    </inkml:context>
    <inkml:brush xml:id="br0">
      <inkml:brushProperty name="width" value="0.1" units="cm"/>
      <inkml:brushProperty name="height" value="0.1" units="cm"/>
    </inkml:brush>
  </inkml:definitions>
  <inkml:trace contextRef="#ctx0" brushRef="#br0">21784 5774 16383 0 0,'0'5'0'0'0,"0"7"0"0"0,0 6 0 0 0,0 5 0 0 0,0 4 0 0 0,0 3 0 0 0,0 0 0 0 0,0 2 0 0 0,0 4 0 0 0,0 1 0 0 0,0 0 0 0 0,0-1 0 0 0,0-2 0 0 0,0-2 0 0 0,0-1 0 0 0,0-1 0 0 0,0 0 0 0 0,5-6 0 0 0,2-1 0 0 0,-1 0 0 0 0,-1 2 0 0 0,-1 1 0 0 0,3-4 0 0 0,7-10 0 0 0,4-8 0 0 0,1-9 0 0 0,1-4 0 0 0,2-6 0 0 0,4 1 0 0 0,-4-4 0 0 0,0-3 0 0 0,1 2 0 0 0,-3-1 0 0 0,-6-2 0 0 0,1 3 0 0 0,-2-1 0 0 0,1 3 0 0 0,3 5 0 0 0,0-1 0 0 0,1-3 0 0 0,3 1 0 0 0,-3-3 0 0 0,2 3 0 0 0,-4-6 0 0 0,2-1 0 0 0,2 5 0 0 0,-2-1 0 0 0,0 3 0 0 0,-2 0 0 0 0,1 1 0 0 0,-2-2 0 0 0,1 3 0 0 0,-2-3 0 0 0,2 3 0 0 0,3 2 0 0 0,3 4 0 0 0,-2-3 0 0 0,1 2 0 0 0,2 1 0 0 0,-3 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2"/>
    </inkml:context>
    <inkml:brush xml:id="br0">
      <inkml:brushProperty name="width" value="0.1" units="cm"/>
      <inkml:brushProperty name="height" value="0.1" units="cm"/>
    </inkml:brush>
  </inkml:definitions>
  <inkml:trace contextRef="#ctx0" brushRef="#br0">21784 6629 16383 0 0,'5'0'0'0'0,"2"-5"0"0"0,4-7 0 0 0,1-6 0 0 0,-2-6 0 0 0,-2-3 0 0 0,-3-2 0 0 0,-2-2 0 0 0,8 5 0 0 0,3 2 0 0 0,3-1 0 0 0,0 0 0 0 0,1-2 0 0 0,-2-1 0 0 0,-3 0 0 0 0,0 3 0 0 0,-2 2 0 0 0,-2 0 0 0 0,2 3 0 0 0,-1 0 0 0 0,-2-1 0 0 0,-2-3 0 0 0,2-1 0 0 0,1-3 0 0 0,-2-1 0 0 0,3 0 0 0 0,0-6 0 0 0,3 3 0 0 0,0 2 0 0 0,-3 1 0 0 0,-2 0 0 0 0,1 6 0 0 0,0 1 0 0 0,-1-1 0 0 0,-3-1 0 0 0,3-2 0 0 0,6-2 0 0 0,5 0 0 0 0,-1-2 0 0 0,-3 1 0 0 0,-4-1 0 0 0,1 4 0 0 0,-2 3 0 0 0,-2-1 0 0 0,2 5 0 0 0,0-1 0 0 0,-2-1 0 0 0,-2-2 0 0 0,-3-3 0 0 0,4-2 0 0 0,1 0 0 0 0,3-2 0 0 0,6 0 0 0 0,-1 0 0 0 0,3-1 0 0 0,-3 1 0 0 0,2 5 0 0 0,-3 2 0 0 0,-3 0 0 0 0,0-2 0 0 0,0-1 0 0 0,-4-2 0 0 0,3 0 0 0 0,4-2 0 0 0,5 1 0 0 0,-1-1 0 0 0,1-1 0 0 0,2 1 0 0 0,-2 0 0 0 0,0 0 0 0 0,-3 0 0 0 0,-4 1 0 0 0,0 4 0 0 0,-2 2 0 0 0,-3-6 0 0 0,3 3 0 0 0,-1 0 0 0 0,3 0 0 0 0,4 4 0 0 0,0 1 0 0 0,-4-2 0 0 0,2 4 0 0 0,-2 0 0 0 0,1 3 0 0 0,-1-1 0 0 0,-2-2 0 0 0,1 1 0 0 0,-2 0 0 0 0,4 2 0 0 0,-1-1 0 0 0,-4-3 0 0 0,-2 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3"/>
    </inkml:context>
    <inkml:brush xml:id="br0">
      <inkml:brushProperty name="width" value="0.1" units="cm"/>
      <inkml:brushProperty name="height" value="0.1" units="cm"/>
    </inkml:brush>
  </inkml:definitions>
  <inkml:trace contextRef="#ctx0" brushRef="#br0">3604 8786 16383 0 0,'5'0'0'0'0,"7"0"0"0"0,1-6 0 0 0,4 0 0 0 0,4-1 0 0 0,3 2 0 0 0,3 1 0 0 0,-4-3 0 0 0,1-1 0 0 0,0 1 0 0 0,1 2 0 0 0,2 2 0 0 0,1 1 0 0 0,1 1 0 0 0,-4-5 0 0 0,-2 0 0 0 0,0 0 0 0 0,2 1 0 0 0,-3-4 0 0 0,-1 0 0 0 0,1 2 0 0 0,2 1 0 0 0,2 3 0 0 0,2 6 0 0 0,-4 8 0 0 0,-6 7 0 0 0,-7 5 0 0 0,-4 5 0 0 0,-4 7 0 0 0,-7 2 0 0 0,-3 1 0 0 0,-1-2 0 0 0,2-1 0 0 0,-4-2 0 0 0,0-1 0 0 0,2-2 0 0 0,-3-5 0 0 0,0-2 0 0 0,3 0 0 0 0,-3 1 0 0 0,0 2 0 0 0,2 1 0 0 0,-2 2 0 0 0,1 0 0 0 0,2 1 0 0 0,-3-5 0 0 0,0-2 0 0 0,3-4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4"/>
    </inkml:context>
    <inkml:brush xml:id="br0">
      <inkml:brushProperty name="width" value="0.1" units="cm"/>
      <inkml:brushProperty name="height" value="0.1" units="cm"/>
    </inkml:brush>
  </inkml:definitions>
  <inkml:trace contextRef="#ctx0" brushRef="#br0">4320 8690 16383 0 0,'-5'5'0'0'0,"-2"7"0"0"0,-4 1 0 0 0,-1 4 0 0 0,-3-2 0 0 0,1 3 0 0 0,-3-3 0 0 0,3 2 0 0 0,-3-2 0 0 0,3 1 0 0 0,-3 3 0 0 0,-2 4 0 0 0,-3 2 0 0 0,1 3 0 0 0,0-4 0 0 0,3-1 0 0 0,0-4 0 0 0,3 0 0 0 0,-1-4 0 0 0,2 1 0 0 0,3 3 0 0 0,-1-2 0 0 0,-3-4 0 0 0,0 1 0 0 0,-3-2 0 0 0,3 3 0 0 0,-2 2 0 0 0,3 5 0 0 0,-3-2 0 0 0,3 1 0 0 0,3 2 0 0 0,-1 1 0 0 0,1 3 0 0 0,-3-4 0 0 0,2 0 0 0 0,-3 6 0 0 0,1 2 0 0 0,4 2 0 0 0,-8-5 0 0 0,0-2 0 0 0,-2-6 0 0 0,2 0 0 0 0,5 0 0 0 0,-2-2 0 0 0,3 0 0 0 0,3 2 0 0 0,-2 4 0 0 0,-4 1 0 0 0,0 3 0 0 0,3 1 0 0 0,-2-4 0 0 0,2-2 0 0 0,-2 1 0 0 0,-4 1 0 0 0,1 2 0 0 0,-2-4 0 0 0,3-1 0 0 0,4 1 0 0 0,-1-4 0 0 0,1 1 0 0 0,-2-4 0 0 0,2 1 0 0 0,-3 3 0 0 0,-4 2 0 0 0,-3-2 0 0 0,2 1 0 0 0,-1 1 0 0 0,3 3 0 0 0,0-4 0 0 0,2 1 0 0 0,0-5 0 0 0,2 1 0 0 0,-2-3 0 0 0,2 1 0 0 0,-1-2 0 0 0,1 1 0 0 0,4 4 0 0 0,-3-2 0 0 0,2 2 0 0 0,-2-3 0 0 0,0 1 0 0 0,-2 3 0 0 0,2 3 0 0 0,-3 2 0 0 0,-3 3 0 0 0,1 1 0 0 0,-1-4 0 0 0,3-2 0 0 0,-1 1 0 0 0,-3-3 0 0 0,2-2 0 0 0,4-2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5"/>
    </inkml:context>
    <inkml:brush xml:id="br0">
      <inkml:brushProperty name="width" value="0.1" units="cm"/>
      <inkml:brushProperty name="height" value="0.1" units="cm"/>
    </inkml:brush>
  </inkml:definitions>
  <inkml:trace contextRef="#ctx0" brushRef="#br0">22748 11559 16383 0 0,'0'5'0'0'0,"5"2"0"0"0,2 5 0 0 0,0 5 0 0 0,3 5 0 0 0,0 3 0 0 0,-1 4 0 0 0,2-5 0 0 0,0 0 0 0 0,-2 1 0 0 0,2 0 0 0 0,0 2 0 0 0,-3 1 0 0 0,3-4 0 0 0,0-1 0 0 0,-3 1 0 0 0,3-5 0 0 0,0 1 0 0 0,-3 1 0 0 0,3-2 0 0 0,-1 0 0 0 0,-1 2 0 0 0,2-2 0 0 0,-1 0 0 0 0,-1-3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6"/>
    </inkml:context>
    <inkml:brush xml:id="br0">
      <inkml:brushProperty name="width" value="0.1" units="cm"/>
      <inkml:brushProperty name="height" value="0.1" units="cm"/>
    </inkml:brush>
  </inkml:definitions>
  <inkml:trace contextRef="#ctx0" brushRef="#br0">22701 11472 16383 0 0,'5'0'0'0'0,"7"0"0"0"0,6 0 0 0 0,6 0 0 0 0,3 0 0 0 0,2 0 0 0 0,2 0 0 0 0,0 0 0 0 0,0 0 0 0 0,0 0 0 0 0,0 0 0 0 0,-6-5 0 0 0,-2-2 0 0 0,1 1 0 0 0,5 1 0 0 0,4 1 0 0 0,-4-3 0 0 0,-2-1 0 0 0,0 1 0 0 0,0 2 0 0 0,0 1 0 0 0,1-3 0 0 0,1 0 0 0 0,1 0 0 0 0,-1-3 0 0 0,1 0 0 0 0,0 1 0 0 0,-5-2 0 0 0,-2 0 0 0 0,1 3 0 0 0,-5 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7"/>
    </inkml:context>
    <inkml:brush xml:id="br0">
      <inkml:brushProperty name="width" value="0.1" units="cm"/>
      <inkml:brushProperty name="height" value="0.1" units="cm"/>
    </inkml:brush>
  </inkml:definitions>
  <inkml:trace contextRef="#ctx0" brushRef="#br0">22654 11442 16383 0 0,'0'5'0'0'0,"5"2"0"0"0,7 4 0 0 0,1 6 0 0 0,4 0 0 0 0,4 2 0 0 0,3-2 0 0 0,-2 1 0 0 0,0-3 0 0 0,1 2 0 0 0,2-3 0 0 0,2 2 0 0 0,2-2 0 0 0,-5 7 0 0 0,4-1 0 0 0,2-3 0 0 0,-4 1 0 0 0,-1-3 0 0 0,0-5 0 0 0,-4 2 0 0 0,0-1 0 0 0,0 2 0 0 0,3 0 0 0 0,2-4 0 0 0,1-2 0 0 0,2-3 0 0 0,-5 3 0 0 0,0 1 0 0 0,-1-2 0 0 0,2-1 0 0 0,-3 3 0 0 0,-1 1 0 0 0,1-2 0 0 0,2-2 0 0 0,3-1 0 0 0,-5 3 0 0 0,0 0 0 0 0,2 0 0 0 0,0-2 0 0 0,3-2 0 0 0,1-1 0 0 0,1 4 0 0 0,0 1 0 0 0,1 0 0 0 0,0 2 0 0 0,0 2 0 0 0,1-3 0 0 0,-1-2 0 0 0,0-2 0 0 0,-1-2 0 0 0,-4 4 0 0 0,-2 1 0 0 0,1 0 0 0 0,0 2 0 0 0,2 1 0 0 0,2-1 0 0 0,1-3 0 0 0,0 3 0 0 0,1 0 0 0 0,0-2 0 0 0,-5 4 0 0 0,-2-1 0 0 0,1-2 0 0 0,6-2 0 0 0,3-2 0 0 0,-5 3 0 0 0,0 1 0 0 0,-2-2 0 0 0,1-1 0 0 0,-5 3 0 0 0,0 1 0 0 0,0-2 0 0 0,3-1 0 0 0,-4 2 0 0 0,-1 1 0 0 0,3-2 0 0 0,1 4 0 0 0,2-1 0 0 0,2 3 0 0 0,1 0 0 0 0,1-3 0 0 0,0-2 0 0 0,-5 1 0 0 0,-2 0 0 0 0,1-1 0 0 0,-4 2 0 0 0,-1 0 0 0 0,2 3 0 0 0,3 0 0 0 0,2-3 0 0 0,1-3 0 0 0,-3 3 0 0 0,-1-1 0 0 0,0-2 0 0 0,2 3 0 0 0,2 0 0 0 0,1-1 0 0 0,1 1 0 0 0,0 1 0 0 0,1-3 0 0 0,-5 3 0 0 0,-2 0 0 0 0,1-3 0 0 0,-4 3 0 0 0,-1 0 0 0 0,3-3 0 0 0,1 3 0 0 0,3 0 0 0 0,1 2 0 0 0,2 0 0 0 0,-4 2 0 0 0,-2-1 0 0 0,1-3 0 0 0,-4 1 0 0 0,-1-1 0 0 0,8 3 0 0 0,3-1 0 0 0,-3 2 0 0 0,-1-1 0 0 0,-5-4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microsoft.com/office/2018/10/relationships/comments" Target="../comments/modernComment_100_68C49C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3.png"/><Relationship Id="rId2" Type="http://schemas.openxmlformats.org/officeDocument/2006/relationships/image" Target="../media/image8.png"/><Relationship Id="rId16"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2.png"/><Relationship Id="rId4" Type="http://schemas.openxmlformats.org/officeDocument/2006/relationships/image" Target="../media/image9.png"/><Relationship Id="rId9" Type="http://schemas.openxmlformats.org/officeDocument/2006/relationships/customXml" Target="../ink/ink4.xml"/><Relationship Id="rId1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bing.com/search?q=%22https%3A%2F%2Fbarrazacarlos.com%2Fadvantages-and-disadvantages-of-microsoft-teams%2F%22" TargetMode="External"/><Relationship Id="rId2" Type="http://schemas.openxmlformats.org/officeDocument/2006/relationships/hyperlink" Target="https://texapart.co.uk/blog/microsoft-teams-healthcare#improving-collaborations-in-healthcar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bing.com/search?q=%22https%3A%2F%2Fthis.nhs.uk%2Finsights%2Fmicrosoft-office-365-enhancing-collaboration-in-healthcare%2F%2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uctoday.com/unified-communications/winning-with-microsoft-teams-in-healthcare/" TargetMode="External"/><Relationship Id="rId7" Type="http://schemas.openxmlformats.org/officeDocument/2006/relationships/hyperlink" Target="https://www.themdu.com/guidance-and-advice/guides/good-communication-in-healthcare" TargetMode="External"/><Relationship Id="rId2" Type="http://schemas.microsoft.com/office/2018/10/relationships/comments" Target="../comments/modernComment_107_6FB0C941.xml"/><Relationship Id="rId1" Type="http://schemas.openxmlformats.org/officeDocument/2006/relationships/slideLayout" Target="../slideLayouts/slideLayout2.xml"/><Relationship Id="rId6" Type="http://schemas.openxmlformats.org/officeDocument/2006/relationships/hyperlink" Target="https://barrazacarlos.com/advantages-and-disadvantages-of-microsoft-teams/" TargetMode="External"/><Relationship Id="rId5" Type="http://schemas.openxmlformats.org/officeDocument/2006/relationships/hyperlink" Target="https://royalopencollege.org/blog/health-and-social-care/communication-in-health-and-social-care/" TargetMode="External"/><Relationship Id="rId4" Type="http://schemas.openxmlformats.org/officeDocument/2006/relationships/hyperlink" Target="https://www.england.nhs.uk/long-read/microsoft-teams-and-remote-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t>Digital Skills and Research Methods</a:t>
            </a:r>
          </a:p>
        </p:txBody>
      </p:sp>
      <p:sp>
        <p:nvSpPr>
          <p:cNvPr id="3" name="Subtitle 2"/>
          <p:cNvSpPr>
            <a:spLocks noGrp="1"/>
          </p:cNvSpPr>
          <p:nvPr>
            <p:ph type="subTitle" idx="1"/>
          </p:nvPr>
        </p:nvSpPr>
        <p:spPr>
          <a:xfrm>
            <a:off x="1524000" y="4790241"/>
            <a:ext cx="9144000" cy="1655762"/>
          </a:xfrm>
        </p:spPr>
        <p:txBody>
          <a:bodyPr vert="horz" lIns="91440" tIns="45720" rIns="91440" bIns="45720" rtlCol="0" anchor="t">
            <a:normAutofit fontScale="77500" lnSpcReduction="20000"/>
          </a:bodyPr>
          <a:lstStyle/>
          <a:p>
            <a:r>
              <a:rPr lang="en-GB"/>
              <a:t>LCHS4007</a:t>
            </a:r>
          </a:p>
          <a:p>
            <a:r>
              <a:rPr lang="en-GB"/>
              <a:t>Nisha Kauser Iqbal -2534185</a:t>
            </a:r>
          </a:p>
          <a:p>
            <a:r>
              <a:rPr lang="en-GB"/>
              <a:t>Amina Hussain-2540014</a:t>
            </a:r>
          </a:p>
          <a:p>
            <a:r>
              <a:rPr lang="en-GB"/>
              <a:t>Kausar Saleem-2534915</a:t>
            </a:r>
          </a:p>
          <a:p>
            <a:r>
              <a:rPr lang="en-GB"/>
              <a:t>Shazea Rani-2532629</a:t>
            </a:r>
          </a:p>
        </p:txBody>
      </p:sp>
      <p:sp>
        <p:nvSpPr>
          <p:cNvPr id="4" name="TextBox 3">
            <a:extLst>
              <a:ext uri="{FF2B5EF4-FFF2-40B4-BE49-F238E27FC236}">
                <a16:creationId xmlns:a16="http://schemas.microsoft.com/office/drawing/2014/main" id="{112BECE5-8536-BCD4-3CC9-951981A0856A}"/>
              </a:ext>
            </a:extLst>
          </p:cNvPr>
          <p:cNvSpPr txBox="1"/>
          <p:nvPr/>
        </p:nvSpPr>
        <p:spPr>
          <a:xfrm>
            <a:off x="4802339" y="3775752"/>
            <a:ext cx="25936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t>Bianca Dodgen</a:t>
            </a:r>
            <a:endParaRPr lang="en-US" sz="2400"/>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using a tablet&#10;&#10;AI-generated content may be incorrect.">
            <a:extLst>
              <a:ext uri="{FF2B5EF4-FFF2-40B4-BE49-F238E27FC236}">
                <a16:creationId xmlns:a16="http://schemas.microsoft.com/office/drawing/2014/main" id="{E712E91D-5D44-F71C-A75D-317416F62532}"/>
              </a:ext>
            </a:extLst>
          </p:cNvPr>
          <p:cNvPicPr>
            <a:picLocks noChangeAspect="1"/>
          </p:cNvPicPr>
          <p:nvPr/>
        </p:nvPicPr>
        <p:blipFill>
          <a:blip r:embed="rId2">
            <a:alphaModFix amt="50000"/>
          </a:blip>
          <a:srcRect t="856"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E324EA2C-631D-06B0-3E17-5E82FC7DB32D}"/>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1- </a:t>
            </a:r>
            <a:r>
              <a:rPr lang="en-US" sz="6600">
                <a:solidFill>
                  <a:schemeClr val="bg1"/>
                </a:solidFill>
                <a:latin typeface="Sabon Next LT"/>
                <a:cs typeface="Sabon Next LT"/>
              </a:rPr>
              <a:t>Staff Communication </a:t>
            </a:r>
            <a:br>
              <a:rPr lang="en-US" sz="6600">
                <a:latin typeface="Sabon Next LT"/>
                <a:cs typeface="Sabon Next LT"/>
              </a:rPr>
            </a:br>
            <a:r>
              <a:rPr lang="en-US" sz="6600">
                <a:solidFill>
                  <a:schemeClr val="bg1"/>
                </a:solidFill>
                <a:latin typeface="Sabon Next LT"/>
                <a:cs typeface="Sabon Next LT"/>
              </a:rPr>
              <a:t>  (Nisha Kauser Iqbal)</a:t>
            </a:r>
            <a:r>
              <a:rPr lang="en-US" sz="6600" b="1">
                <a:solidFill>
                  <a:schemeClr val="bg1"/>
                </a:solidFill>
                <a:latin typeface="Sabon Next LT"/>
                <a:cs typeface="Sabon Next LT"/>
              </a:rPr>
              <a:t> </a:t>
            </a:r>
            <a:endParaRPr lang="en-US" sz="6600">
              <a:solidFill>
                <a:schemeClr val="bg1"/>
              </a:solidFill>
              <a:latin typeface="Sabon Next LT"/>
              <a:cs typeface="Sabon Next LT"/>
            </a:endParaRPr>
          </a:p>
        </p:txBody>
      </p:sp>
      <p:sp>
        <p:nvSpPr>
          <p:cNvPr id="3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9638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5105-898C-B813-80D7-1A76099FB043}"/>
              </a:ext>
            </a:extLst>
          </p:cNvPr>
          <p:cNvSpPr>
            <a:spLocks noGrp="1"/>
          </p:cNvSpPr>
          <p:nvPr>
            <p:ph type="title"/>
          </p:nvPr>
        </p:nvSpPr>
        <p:spPr>
          <a:xfrm>
            <a:off x="112958" y="939"/>
            <a:ext cx="10373732" cy="1315266"/>
          </a:xfrm>
        </p:spPr>
        <p:txBody>
          <a:bodyPr>
            <a:normAutofit/>
          </a:bodyPr>
          <a:lstStyle/>
          <a:p>
            <a:r>
              <a:rPr lang="en-GB"/>
              <a:t>What is Staff Communication?</a:t>
            </a:r>
            <a:endParaRPr lang="en-US"/>
          </a:p>
        </p:txBody>
      </p:sp>
      <p:graphicFrame>
        <p:nvGraphicFramePr>
          <p:cNvPr id="7" name="Content Placeholder 2">
            <a:extLst>
              <a:ext uri="{FF2B5EF4-FFF2-40B4-BE49-F238E27FC236}">
                <a16:creationId xmlns:a16="http://schemas.microsoft.com/office/drawing/2014/main" id="{7DAEEDBB-A292-221D-2815-68FDB6C0499D}"/>
              </a:ext>
            </a:extLst>
          </p:cNvPr>
          <p:cNvGraphicFramePr>
            <a:graphicFrameLocks noGrp="1"/>
          </p:cNvGraphicFramePr>
          <p:nvPr>
            <p:ph idx="1"/>
            <p:extLst>
              <p:ext uri="{D42A27DB-BD31-4B8C-83A1-F6EECF244321}">
                <p14:modId xmlns:p14="http://schemas.microsoft.com/office/powerpoint/2010/main" val="2771291349"/>
              </p:ext>
            </p:extLst>
          </p:nvPr>
        </p:nvGraphicFramePr>
        <p:xfrm>
          <a:off x="1259998" y="1090737"/>
          <a:ext cx="9668040" cy="5462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9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250"/>
                                  </p:stCondLst>
                                  <p:childTnLst>
                                    <p:set>
                                      <p:cBhvr>
                                        <p:cTn id="6" dur="1" fill="hold">
                                          <p:stCondLst>
                                            <p:cond delay="999"/>
                                          </p:stCondLst>
                                        </p:cTn>
                                        <p:tgtEl>
                                          <p:spTgt spid="7">
                                            <p:graphicEl>
                                              <a:dgm id="{0B121E48-014D-4059-A7F6-0098A9D22CD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250"/>
                                  </p:stCondLst>
                                  <p:childTnLst>
                                    <p:set>
                                      <p:cBhvr>
                                        <p:cTn id="10" dur="1" fill="hold">
                                          <p:stCondLst>
                                            <p:cond delay="0"/>
                                          </p:stCondLst>
                                        </p:cTn>
                                        <p:tgtEl>
                                          <p:spTgt spid="7">
                                            <p:graphicEl>
                                              <a:dgm id="{67E153BA-0708-4ADF-923A-842A9B18D005}"/>
                                            </p:graphicEl>
                                          </p:spTgt>
                                        </p:tgtEl>
                                        <p:attrNameLst>
                                          <p:attrName>style.visibility</p:attrName>
                                        </p:attrNameLst>
                                      </p:cBhvr>
                                      <p:to>
                                        <p:strVal val="visible"/>
                                      </p:to>
                                    </p:set>
                                    <p:animEffect transition="in" filter="fade">
                                      <p:cBhvr>
                                        <p:cTn id="11" dur="500"/>
                                        <p:tgtEl>
                                          <p:spTgt spid="7">
                                            <p:graphicEl>
                                              <a:dgm id="{67E153BA-0708-4ADF-923A-842A9B18D00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250"/>
                                  </p:stCondLst>
                                  <p:childTnLst>
                                    <p:set>
                                      <p:cBhvr>
                                        <p:cTn id="15" dur="1" fill="hold">
                                          <p:stCondLst>
                                            <p:cond delay="0"/>
                                          </p:stCondLst>
                                        </p:cTn>
                                        <p:tgtEl>
                                          <p:spTgt spid="7">
                                            <p:graphicEl>
                                              <a:dgm id="{36E872F4-534E-4358-B21A-4E09BC10CCC8}"/>
                                            </p:graphicEl>
                                          </p:spTgt>
                                        </p:tgtEl>
                                        <p:attrNameLst>
                                          <p:attrName>style.visibility</p:attrName>
                                        </p:attrNameLst>
                                      </p:cBhvr>
                                      <p:to>
                                        <p:strVal val="visible"/>
                                      </p:to>
                                    </p:set>
                                    <p:animEffect transition="in" filter="fade">
                                      <p:cBhvr>
                                        <p:cTn id="16" dur="500"/>
                                        <p:tgtEl>
                                          <p:spTgt spid="7">
                                            <p:graphicEl>
                                              <a:dgm id="{36E872F4-534E-4358-B21A-4E09BC10CCC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50"/>
                                  </p:stCondLst>
                                  <p:childTnLst>
                                    <p:set>
                                      <p:cBhvr>
                                        <p:cTn id="20" dur="1" fill="hold">
                                          <p:stCondLst>
                                            <p:cond delay="0"/>
                                          </p:stCondLst>
                                        </p:cTn>
                                        <p:tgtEl>
                                          <p:spTgt spid="7">
                                            <p:graphicEl>
                                              <a:dgm id="{F1FE43C0-3618-4507-96AB-1A3CD122D472}"/>
                                            </p:graphicEl>
                                          </p:spTgt>
                                        </p:tgtEl>
                                        <p:attrNameLst>
                                          <p:attrName>style.visibility</p:attrName>
                                        </p:attrNameLst>
                                      </p:cBhvr>
                                      <p:to>
                                        <p:strVal val="visible"/>
                                      </p:to>
                                    </p:set>
                                    <p:animEffect transition="in" filter="fade">
                                      <p:cBhvr>
                                        <p:cTn id="21" dur="500"/>
                                        <p:tgtEl>
                                          <p:spTgt spid="7">
                                            <p:graphicEl>
                                              <a:dgm id="{F1FE43C0-3618-4507-96AB-1A3CD122D4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group of blue and purple circles with white text&#10;&#10;AI-generated content may be incorrect.">
            <a:extLst>
              <a:ext uri="{FF2B5EF4-FFF2-40B4-BE49-F238E27FC236}">
                <a16:creationId xmlns:a16="http://schemas.microsoft.com/office/drawing/2014/main" id="{BF4D86C5-AA42-ACC8-4503-D86CC92C07AD}"/>
              </a:ext>
            </a:extLst>
          </p:cNvPr>
          <p:cNvPicPr>
            <a:picLocks noGrp="1" noChangeAspect="1"/>
          </p:cNvPicPr>
          <p:nvPr>
            <p:ph idx="1"/>
          </p:nvPr>
        </p:nvPicPr>
        <p:blipFill>
          <a:blip r:embed="rId2"/>
          <a:stretch>
            <a:fillRect/>
          </a:stretch>
        </p:blipFill>
        <p:spPr>
          <a:xfrm>
            <a:off x="3310466" y="643466"/>
            <a:ext cx="5571067" cy="5571067"/>
          </a:xfrm>
          <a:prstGeom prst="rect">
            <a:avLst/>
          </a:prstGeom>
          <a:ln>
            <a:noFill/>
          </a:ln>
        </p:spPr>
      </p:pic>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779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61" name="Freeform: Shape 60">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2" name="Freeform: Shape 61">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3" name="Freeform: Shape 62">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4" name="Freeform: Shape 63">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66" name="Group 65">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67" name="Freeform: Shape 66">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0C6A7E-38C4-8174-CB3F-10A2210C9396}"/>
              </a:ext>
            </a:extLst>
          </p:cNvPr>
          <p:cNvSpPr>
            <a:spLocks noGrp="1"/>
          </p:cNvSpPr>
          <p:nvPr>
            <p:ph type="title"/>
          </p:nvPr>
        </p:nvSpPr>
        <p:spPr>
          <a:xfrm>
            <a:off x="1605141" y="2417850"/>
            <a:ext cx="4045542" cy="1574791"/>
          </a:xfrm>
        </p:spPr>
        <p:txBody>
          <a:bodyPr anchor="b">
            <a:normAutofit/>
          </a:bodyPr>
          <a:lstStyle/>
          <a:p>
            <a:r>
              <a:rPr lang="en-GB" sz="8800" b="1">
                <a:solidFill>
                  <a:schemeClr val="tx2"/>
                </a:solidFill>
              </a:rPr>
              <a:t>WHY ?</a:t>
            </a:r>
          </a:p>
        </p:txBody>
      </p:sp>
      <p:pic>
        <p:nvPicPr>
          <p:cNvPr id="53" name="Picture 52" descr="A group of doctors and nurses&#10;&#10;AI-generated content may be incorrect.">
            <a:extLst>
              <a:ext uri="{FF2B5EF4-FFF2-40B4-BE49-F238E27FC236}">
                <a16:creationId xmlns:a16="http://schemas.microsoft.com/office/drawing/2014/main" id="{B12166C3-85C6-9D45-8941-EB63EC3676E0}"/>
              </a:ext>
            </a:extLst>
          </p:cNvPr>
          <p:cNvPicPr>
            <a:picLocks noChangeAspect="1"/>
          </p:cNvPicPr>
          <p:nvPr/>
        </p:nvPicPr>
        <p:blipFill>
          <a:blip r:embed="rId2"/>
          <a:stretch>
            <a:fillRect/>
          </a:stretch>
        </p:blipFill>
        <p:spPr>
          <a:xfrm>
            <a:off x="6198853" y="472999"/>
            <a:ext cx="2629372" cy="1314686"/>
          </a:xfrm>
          <a:prstGeom prst="rect">
            <a:avLst/>
          </a:prstGeom>
        </p:spPr>
      </p:pic>
      <p:pic>
        <p:nvPicPr>
          <p:cNvPr id="32" name="Graphic 31" descr="Users">
            <a:extLst>
              <a:ext uri="{FF2B5EF4-FFF2-40B4-BE49-F238E27FC236}">
                <a16:creationId xmlns:a16="http://schemas.microsoft.com/office/drawing/2014/main" id="{8701EFEC-7F7E-CCE0-8830-CE9680E915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33727" y="3863170"/>
            <a:ext cx="1996361" cy="1996361"/>
          </a:xfrm>
          <a:prstGeom prst="rect">
            <a:avLst/>
          </a:prstGeom>
        </p:spPr>
      </p:pic>
      <p:pic>
        <p:nvPicPr>
          <p:cNvPr id="12" name="Picture 11" descr="unticked">
            <a:extLst>
              <a:ext uri="{FF2B5EF4-FFF2-40B4-BE49-F238E27FC236}">
                <a16:creationId xmlns:a16="http://schemas.microsoft.com/office/drawing/2014/main" id="{028C5F23-0399-BDFB-3D68-76A9D3352D65}"/>
              </a:ext>
            </a:extLst>
          </p:cNvPr>
          <p:cNvPicPr>
            <a:picLocks noChangeAspect="1"/>
          </p:cNvPicPr>
          <p:nvPr/>
        </p:nvPicPr>
        <p:blipFill>
          <a:blip r:embed="rId4"/>
          <a:stretch>
            <a:fillRect/>
          </a:stretch>
        </p:blipFill>
        <p:spPr>
          <a:xfrm>
            <a:off x="-2673631" y="-956720"/>
            <a:ext cx="277671" cy="277671"/>
          </a:xfrm>
          <a:prstGeom prst="rect">
            <a:avLst/>
          </a:prstGeom>
        </p:spPr>
      </p:pic>
      <p:pic>
        <p:nvPicPr>
          <p:cNvPr id="13" name="Picture 12" descr="unticked">
            <a:extLst>
              <a:ext uri="{FF2B5EF4-FFF2-40B4-BE49-F238E27FC236}">
                <a16:creationId xmlns:a16="http://schemas.microsoft.com/office/drawing/2014/main" id="{3C1FC974-6AA5-FB12-7BFC-A03C86E2EFB3}"/>
              </a:ext>
            </a:extLst>
          </p:cNvPr>
          <p:cNvPicPr>
            <a:picLocks noChangeAspect="1"/>
          </p:cNvPicPr>
          <p:nvPr/>
        </p:nvPicPr>
        <p:blipFill>
          <a:blip r:embed="rId4"/>
          <a:stretch>
            <a:fillRect/>
          </a:stretch>
        </p:blipFill>
        <p:spPr>
          <a:xfrm>
            <a:off x="-2530756" y="-813845"/>
            <a:ext cx="268026" cy="268026"/>
          </a:xfrm>
          <a:prstGeom prst="rect">
            <a:avLst/>
          </a:prstGeom>
        </p:spPr>
      </p:pic>
      <p:pic>
        <p:nvPicPr>
          <p:cNvPr id="19" name="Picture 18" descr="unticked">
            <a:extLst>
              <a:ext uri="{FF2B5EF4-FFF2-40B4-BE49-F238E27FC236}">
                <a16:creationId xmlns:a16="http://schemas.microsoft.com/office/drawing/2014/main" id="{E53C1E2F-1FCF-FB56-B304-D4F05BD2ED11}"/>
              </a:ext>
            </a:extLst>
          </p:cNvPr>
          <p:cNvPicPr>
            <a:picLocks noChangeAspect="1"/>
          </p:cNvPicPr>
          <p:nvPr/>
        </p:nvPicPr>
        <p:blipFill>
          <a:blip r:embed="rId4"/>
          <a:stretch>
            <a:fillRect/>
          </a:stretch>
        </p:blipFill>
        <p:spPr>
          <a:xfrm>
            <a:off x="-2387881" y="-670970"/>
            <a:ext cx="277671" cy="277671"/>
          </a:xfrm>
          <a:prstGeom prst="rect">
            <a:avLst/>
          </a:prstGeom>
        </p:spPr>
      </p:pic>
      <p:pic>
        <p:nvPicPr>
          <p:cNvPr id="29" name="Picture 28" descr="unticked">
            <a:extLst>
              <a:ext uri="{FF2B5EF4-FFF2-40B4-BE49-F238E27FC236}">
                <a16:creationId xmlns:a16="http://schemas.microsoft.com/office/drawing/2014/main" id="{A674C1A2-8242-64EE-7D00-08EFA39F5CBD}"/>
              </a:ext>
            </a:extLst>
          </p:cNvPr>
          <p:cNvPicPr>
            <a:picLocks noChangeAspect="1"/>
          </p:cNvPicPr>
          <p:nvPr/>
        </p:nvPicPr>
        <p:blipFill>
          <a:blip r:embed="rId4"/>
          <a:stretch>
            <a:fillRect/>
          </a:stretch>
        </p:blipFill>
        <p:spPr>
          <a:xfrm>
            <a:off x="-2245006" y="-528095"/>
            <a:ext cx="277671" cy="277671"/>
          </a:xfrm>
          <a:prstGeom prst="rect">
            <a:avLst/>
          </a:prstGeom>
        </p:spPr>
      </p:pic>
      <p:pic>
        <p:nvPicPr>
          <p:cNvPr id="30" name="Picture 29" descr="unticked">
            <a:extLst>
              <a:ext uri="{FF2B5EF4-FFF2-40B4-BE49-F238E27FC236}">
                <a16:creationId xmlns:a16="http://schemas.microsoft.com/office/drawing/2014/main" id="{50A712CD-110A-336E-55EF-8F5FD4FFAA00}"/>
              </a:ext>
            </a:extLst>
          </p:cNvPr>
          <p:cNvPicPr>
            <a:picLocks noChangeAspect="1"/>
          </p:cNvPicPr>
          <p:nvPr/>
        </p:nvPicPr>
        <p:blipFill>
          <a:blip r:embed="rId4"/>
          <a:stretch>
            <a:fillRect/>
          </a:stretch>
        </p:blipFill>
        <p:spPr>
          <a:xfrm>
            <a:off x="-2102131" y="-385220"/>
            <a:ext cx="277671" cy="277671"/>
          </a:xfrm>
          <a:prstGeom prst="rect">
            <a:avLst/>
          </a:prstGeom>
        </p:spPr>
      </p:pic>
      <p:pic>
        <p:nvPicPr>
          <p:cNvPr id="31" name="Picture 30" descr="unticked">
            <a:extLst>
              <a:ext uri="{FF2B5EF4-FFF2-40B4-BE49-F238E27FC236}">
                <a16:creationId xmlns:a16="http://schemas.microsoft.com/office/drawing/2014/main" id="{B68DAD0F-3513-B183-C336-D1B06466E908}"/>
              </a:ext>
            </a:extLst>
          </p:cNvPr>
          <p:cNvPicPr>
            <a:picLocks noChangeAspect="1"/>
          </p:cNvPicPr>
          <p:nvPr/>
        </p:nvPicPr>
        <p:blipFill>
          <a:blip r:embed="rId4"/>
          <a:stretch>
            <a:fillRect/>
          </a:stretch>
        </p:blipFill>
        <p:spPr>
          <a:xfrm>
            <a:off x="-1959256" y="-242345"/>
            <a:ext cx="277671" cy="277671"/>
          </a:xfrm>
          <a:prstGeom prst="rect">
            <a:avLst/>
          </a:prstGeom>
        </p:spPr>
      </p:pic>
      <p:pic>
        <p:nvPicPr>
          <p:cNvPr id="33" name="Picture 32" descr="unticked">
            <a:extLst>
              <a:ext uri="{FF2B5EF4-FFF2-40B4-BE49-F238E27FC236}">
                <a16:creationId xmlns:a16="http://schemas.microsoft.com/office/drawing/2014/main" id="{A96FB7FF-5984-274C-6985-5E3A26A49F2D}"/>
              </a:ext>
            </a:extLst>
          </p:cNvPr>
          <p:cNvPicPr>
            <a:picLocks noChangeAspect="1"/>
          </p:cNvPicPr>
          <p:nvPr/>
        </p:nvPicPr>
        <p:blipFill>
          <a:blip r:embed="rId4"/>
          <a:stretch>
            <a:fillRect/>
          </a:stretch>
        </p:blipFill>
        <p:spPr>
          <a:xfrm>
            <a:off x="-1816381" y="-99470"/>
            <a:ext cx="268026" cy="268026"/>
          </a:xfrm>
          <a:prstGeom prst="rect">
            <a:avLst/>
          </a:prstGeom>
        </p:spPr>
      </p:pic>
      <p:pic>
        <p:nvPicPr>
          <p:cNvPr id="34" name="Picture 33" descr="unticked">
            <a:extLst>
              <a:ext uri="{FF2B5EF4-FFF2-40B4-BE49-F238E27FC236}">
                <a16:creationId xmlns:a16="http://schemas.microsoft.com/office/drawing/2014/main" id="{89640865-03B5-A3B1-1BA1-83282EBA10AF}"/>
              </a:ext>
            </a:extLst>
          </p:cNvPr>
          <p:cNvPicPr>
            <a:picLocks noChangeAspect="1"/>
          </p:cNvPicPr>
          <p:nvPr/>
        </p:nvPicPr>
        <p:blipFill>
          <a:blip r:embed="rId4"/>
          <a:stretch>
            <a:fillRect/>
          </a:stretch>
        </p:blipFill>
        <p:spPr>
          <a:xfrm>
            <a:off x="-1673506" y="43405"/>
            <a:ext cx="268026" cy="277671"/>
          </a:xfrm>
          <a:prstGeom prst="rect">
            <a:avLst/>
          </a:prstGeom>
        </p:spPr>
      </p:pic>
      <p:pic>
        <p:nvPicPr>
          <p:cNvPr id="36" name="Picture 35" descr="unticked">
            <a:extLst>
              <a:ext uri="{FF2B5EF4-FFF2-40B4-BE49-F238E27FC236}">
                <a16:creationId xmlns:a16="http://schemas.microsoft.com/office/drawing/2014/main" id="{FE6FB093-3273-8DEE-A224-5094DB01EA4D}"/>
              </a:ext>
            </a:extLst>
          </p:cNvPr>
          <p:cNvPicPr>
            <a:picLocks noChangeAspect="1"/>
          </p:cNvPicPr>
          <p:nvPr/>
        </p:nvPicPr>
        <p:blipFill>
          <a:blip r:embed="rId4"/>
          <a:stretch>
            <a:fillRect/>
          </a:stretch>
        </p:blipFill>
        <p:spPr>
          <a:xfrm>
            <a:off x="-1530631" y="186280"/>
            <a:ext cx="277671" cy="277671"/>
          </a:xfrm>
          <a:prstGeom prst="rect">
            <a:avLst/>
          </a:prstGeom>
        </p:spPr>
      </p:pic>
    </p:spTree>
    <p:extLst>
      <p:ext uri="{BB962C8B-B14F-4D97-AF65-F5344CB8AC3E}">
        <p14:creationId xmlns:p14="http://schemas.microsoft.com/office/powerpoint/2010/main" val="418263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octor holding a phone&#10;&#10;AI-generated content may be incorrect.">
            <a:extLst>
              <a:ext uri="{FF2B5EF4-FFF2-40B4-BE49-F238E27FC236}">
                <a16:creationId xmlns:a16="http://schemas.microsoft.com/office/drawing/2014/main" id="{DD593CC4-2D6B-3D05-E130-F48DAB5DE02B}"/>
              </a:ext>
            </a:extLst>
          </p:cNvPr>
          <p:cNvPicPr>
            <a:picLocks noChangeAspect="1"/>
          </p:cNvPicPr>
          <p:nvPr/>
        </p:nvPicPr>
        <p:blipFill>
          <a:blip r:embed="rId2"/>
          <a:srcRect l="5736" r="23765"/>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9D490-FB3D-D90B-6C5B-AA24C666FBEB}"/>
              </a:ext>
            </a:extLst>
          </p:cNvPr>
          <p:cNvSpPr>
            <a:spLocks noGrp="1"/>
          </p:cNvSpPr>
          <p:nvPr>
            <p:ph idx="1"/>
          </p:nvPr>
        </p:nvSpPr>
        <p:spPr>
          <a:xfrm>
            <a:off x="539187" y="341112"/>
            <a:ext cx="4844619" cy="3742762"/>
          </a:xfrm>
        </p:spPr>
        <p:txBody>
          <a:bodyPr vert="horz" lIns="91440" tIns="45720" rIns="91440" bIns="45720" rtlCol="0" anchor="t">
            <a:noAutofit/>
          </a:bodyPr>
          <a:lstStyle/>
          <a:p>
            <a:r>
              <a:rPr lang="en-GB" sz="1800">
                <a:latin typeface="Arial"/>
                <a:cs typeface="Arial"/>
              </a:rPr>
              <a:t>According to ‘UC Today ’ an online publication for Unified Communication and Collaboration Technology, they say that “Microsoft Teams for Healthcare is the Teams Solution specifically designed for healthcare brands”</a:t>
            </a:r>
            <a:endParaRPr lang="en-US" sz="1800">
              <a:latin typeface="Arial"/>
              <a:cs typeface="Arial"/>
            </a:endParaRPr>
          </a:p>
          <a:p>
            <a:endParaRPr lang="en-GB" sz="1800">
              <a:latin typeface="Arial"/>
              <a:cs typeface="Arial"/>
            </a:endParaRPr>
          </a:p>
          <a:p>
            <a:endParaRPr lang="en-GB" sz="1800">
              <a:latin typeface="Arial"/>
              <a:cs typeface="Arial"/>
            </a:endParaRPr>
          </a:p>
          <a:p>
            <a:r>
              <a:rPr lang="en-GB" sz="1800">
                <a:latin typeface="Arial"/>
                <a:cs typeface="Arial"/>
              </a:rPr>
              <a:t>‘UC Today’ also publishes that Microsoft Teams is currently amongst the most popular </a:t>
            </a:r>
            <a:r>
              <a:rPr lang="en-GB" sz="1800" err="1">
                <a:latin typeface="Arial"/>
                <a:cs typeface="Arial"/>
              </a:rPr>
              <a:t>UCaaS</a:t>
            </a:r>
            <a:r>
              <a:rPr lang="en-GB" sz="1800">
                <a:latin typeface="Arial"/>
                <a:cs typeface="Arial"/>
              </a:rPr>
              <a:t> Tools in the world. The ‘Unified Communication as a Service’ is defined as a cloud-based platform that integrates multiple communication and collaboration tools in one system. </a:t>
            </a:r>
          </a:p>
          <a:p>
            <a:endParaRPr lang="en-GB" sz="1800">
              <a:latin typeface="Arial"/>
              <a:cs typeface="Arial"/>
            </a:endParaRPr>
          </a:p>
          <a:p>
            <a:endParaRPr lang="en-GB" sz="1800">
              <a:latin typeface="Arial"/>
              <a:cs typeface="Arial"/>
            </a:endParaRPr>
          </a:p>
          <a:p>
            <a:r>
              <a:rPr lang="en-GB" sz="1800">
                <a:latin typeface="Arial"/>
                <a:cs typeface="Arial"/>
              </a:rPr>
              <a:t>This provides companies with an effortless way to keep colleagues connected wherever they are.</a:t>
            </a:r>
            <a:endParaRPr lang="en-GB" sz="1800"/>
          </a:p>
        </p:txBody>
      </p:sp>
    </p:spTree>
    <p:extLst>
      <p:ext uri="{BB962C8B-B14F-4D97-AF65-F5344CB8AC3E}">
        <p14:creationId xmlns:p14="http://schemas.microsoft.com/office/powerpoint/2010/main" val="275259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talking on a computer&#10;&#10;AI-generated content may be incorrect.">
            <a:extLst>
              <a:ext uri="{FF2B5EF4-FFF2-40B4-BE49-F238E27FC236}">
                <a16:creationId xmlns:a16="http://schemas.microsoft.com/office/drawing/2014/main" id="{7DA8616C-4A1B-D470-6EB5-3D99A6694460}"/>
              </a:ext>
            </a:extLst>
          </p:cNvPr>
          <p:cNvPicPr>
            <a:picLocks noChangeAspect="1"/>
          </p:cNvPicPr>
          <p:nvPr/>
        </p:nvPicPr>
        <p:blipFill>
          <a:blip r:embed="rId2"/>
          <a:srcRect l="12411" r="14052" b="1"/>
          <a:stretch>
            <a:fillRect/>
          </a:stretch>
        </p:blipFill>
        <p:spPr>
          <a:xfrm>
            <a:off x="8066060" y="10"/>
            <a:ext cx="505191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9" name="Freeform: Shape 18">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0E5C3E4-273F-823B-07B8-B4F658498826}"/>
              </a:ext>
            </a:extLst>
          </p:cNvPr>
          <p:cNvSpPr>
            <a:spLocks noGrp="1"/>
          </p:cNvSpPr>
          <p:nvPr>
            <p:ph idx="1"/>
          </p:nvPr>
        </p:nvSpPr>
        <p:spPr>
          <a:xfrm>
            <a:off x="66245" y="-4189"/>
            <a:ext cx="8557469" cy="3662792"/>
          </a:xfrm>
        </p:spPr>
        <p:txBody>
          <a:bodyPr vert="horz" lIns="91440" tIns="45720" rIns="91440" bIns="45720" rtlCol="0" anchor="t">
            <a:noAutofit/>
          </a:bodyPr>
          <a:lstStyle/>
          <a:p>
            <a:pPr marL="0" indent="0">
              <a:spcBef>
                <a:spcPts val="0"/>
              </a:spcBef>
              <a:spcAft>
                <a:spcPts val="600"/>
              </a:spcAft>
              <a:buNone/>
            </a:pPr>
            <a:r>
              <a:rPr lang="en-US" sz="1800">
                <a:latin typeface="Arial"/>
                <a:cs typeface="Arial"/>
              </a:rPr>
              <a:t>The NHS website itself had provided ‘Benefits of Microsoft Teams’ which</a:t>
            </a:r>
            <a:endParaRPr lang="en-US" sz="1800">
              <a:latin typeface="Aptos" panose="020B0004020202020204"/>
              <a:cs typeface="Arial"/>
            </a:endParaRPr>
          </a:p>
          <a:p>
            <a:pPr marL="0" indent="0">
              <a:spcBef>
                <a:spcPts val="0"/>
              </a:spcBef>
              <a:spcAft>
                <a:spcPts val="600"/>
              </a:spcAft>
              <a:buNone/>
            </a:pPr>
            <a:r>
              <a:rPr lang="en-US" sz="1800">
                <a:latin typeface="Arial"/>
                <a:cs typeface="Arial"/>
              </a:rPr>
              <a:t> included a wide range of benefits for staff and for employing organizations.</a:t>
            </a:r>
            <a:endParaRPr lang="en-US" sz="1800"/>
          </a:p>
          <a:p>
            <a:pPr marL="0" indent="0">
              <a:spcBef>
                <a:spcPts val="0"/>
              </a:spcBef>
              <a:spcAft>
                <a:spcPts val="600"/>
              </a:spcAft>
              <a:buNone/>
            </a:pPr>
            <a:r>
              <a:rPr lang="en-US" sz="1600">
                <a:latin typeface="Arial"/>
                <a:cs typeface="Arial"/>
              </a:rPr>
              <a:t>They observe that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It is a free and efficient tool for the NHS staff which supports remote working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Online meetings can be scheduled ahead of time or instantly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Teams allows the set up and use of chat rooms to divide work between multiple groups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options to communicate with colleagues via messages, voice notes and share files before, during and after meetings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the ability to allow captioning of messages during the meeting which can be particularly useful for people with a hearing impairment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Sensitive information is protected with data encryption at rest and in transit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support for multi-professional collaboration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Free secure cloud storage ensures information is always available across various devices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Meetings can be recorded in case of staff who were unable to attend</a:t>
            </a:r>
            <a:endParaRPr lang="en-GB" sz="1600"/>
          </a:p>
        </p:txBody>
      </p:sp>
    </p:spTree>
    <p:extLst>
      <p:ext uri="{BB962C8B-B14F-4D97-AF65-F5344CB8AC3E}">
        <p14:creationId xmlns:p14="http://schemas.microsoft.com/office/powerpoint/2010/main" val="3774077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text on a white background&#10;&#10;AI-generated content may be incorrect.">
            <a:extLst>
              <a:ext uri="{FF2B5EF4-FFF2-40B4-BE49-F238E27FC236}">
                <a16:creationId xmlns:a16="http://schemas.microsoft.com/office/drawing/2014/main" id="{3A2A4AA1-3E5F-4E5F-2BBA-9A9055F7121C}"/>
              </a:ext>
            </a:extLst>
          </p:cNvPr>
          <p:cNvPicPr>
            <a:picLocks noChangeAspect="1"/>
          </p:cNvPicPr>
          <p:nvPr/>
        </p:nvPicPr>
        <p:blipFill>
          <a:blip r:embed="rId2"/>
          <a:srcRect r="102" b="85588"/>
          <a:stretch>
            <a:fillRect/>
          </a:stretch>
        </p:blipFill>
        <p:spPr>
          <a:xfrm>
            <a:off x="3700396" y="924126"/>
            <a:ext cx="10511586" cy="527107"/>
          </a:xfrm>
          <a:prstGeom prst="rect">
            <a:avLst/>
          </a:prstGeom>
        </p:spPr>
      </p:pic>
      <p:sp>
        <p:nvSpPr>
          <p:cNvPr id="7" name="TextBox 6">
            <a:extLst>
              <a:ext uri="{FF2B5EF4-FFF2-40B4-BE49-F238E27FC236}">
                <a16:creationId xmlns:a16="http://schemas.microsoft.com/office/drawing/2014/main" id="{7E4935E7-FB1F-58D3-FC85-EDCEA31F8D5D}"/>
              </a:ext>
            </a:extLst>
          </p:cNvPr>
          <p:cNvSpPr txBox="1"/>
          <p:nvPr/>
        </p:nvSpPr>
        <p:spPr>
          <a:xfrm>
            <a:off x="1502536" y="1883536"/>
            <a:ext cx="929425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Arial"/>
                <a:ea typeface="Arial"/>
                <a:cs typeface="Arial"/>
              </a:rPr>
              <a:t>Riverdale nursing home </a:t>
            </a:r>
            <a:r>
              <a:rPr lang="en-US" sz="2400">
                <a:highlight>
                  <a:srgbClr val="FFFF00"/>
                </a:highlight>
                <a:latin typeface="Arial"/>
                <a:ea typeface="Arial"/>
                <a:cs typeface="Arial"/>
              </a:rPr>
              <a:t>supporting older adults who require daily personal care, medication support, and monitoring.</a:t>
            </a:r>
            <a:r>
              <a:rPr lang="en-US" sz="2400">
                <a:latin typeface="Arial"/>
                <a:ea typeface="Arial"/>
                <a:cs typeface="Arial"/>
              </a:rPr>
              <a:t> </a:t>
            </a:r>
            <a:r>
              <a:rPr lang="en-US" sz="2400">
                <a:highlight>
                  <a:srgbClr val="00FFFF"/>
                </a:highlight>
                <a:latin typeface="Arial"/>
                <a:ea typeface="Arial"/>
                <a:cs typeface="Arial"/>
              </a:rPr>
              <a:t>Staff work in shifts within the two different buildings and include carers, senior carers, nurses, and administrative staff.</a:t>
            </a:r>
            <a:r>
              <a:rPr lang="en-US" sz="2400">
                <a:latin typeface="Arial"/>
                <a:ea typeface="Arial"/>
                <a:cs typeface="Arial"/>
              </a:rPr>
              <a:t> The Organization uses </a:t>
            </a:r>
            <a:r>
              <a:rPr lang="en-US" sz="2400" b="1">
                <a:latin typeface="Arial"/>
                <a:ea typeface="Arial"/>
                <a:cs typeface="Arial"/>
              </a:rPr>
              <a:t>Microsoft 365</a:t>
            </a:r>
            <a:r>
              <a:rPr lang="en-US" sz="2400">
                <a:latin typeface="Arial"/>
                <a:ea typeface="Arial"/>
                <a:cs typeface="Arial"/>
              </a:rPr>
              <a:t>, but staff are unsure which tools should be used for different workplace tasks. This has led to </a:t>
            </a:r>
            <a:r>
              <a:rPr lang="en-US" sz="2400">
                <a:highlight>
                  <a:srgbClr val="FF0000"/>
                </a:highlight>
                <a:latin typeface="Arial"/>
                <a:ea typeface="Arial"/>
                <a:cs typeface="Arial"/>
              </a:rPr>
              <a:t>confusion, duplicated work, missed messages, and inefficient ways of working.</a:t>
            </a:r>
            <a:r>
              <a:rPr lang="en-US" sz="2400">
                <a:latin typeface="Arial"/>
                <a:ea typeface="Arial"/>
                <a:cs typeface="Arial"/>
              </a:rPr>
              <a:t> Management wants to improve efficiency and communication by matching the correct Microsoft 365 tools to specific workplace tasks</a:t>
            </a:r>
            <a:r>
              <a:rPr lang="en-US" sz="2400"/>
              <a:t> </a:t>
            </a:r>
            <a:endParaRPr lang="en-US"/>
          </a:p>
          <a:p>
            <a:pPr algn="ctr"/>
            <a:endParaRPr lang="en-GB"/>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83E102FC-F16F-4BE1-36BA-0C155D21AE8C}"/>
                  </a:ext>
                </a:extLst>
              </p14:cNvPr>
              <p14:cNvContentPartPr/>
              <p14:nvPr/>
            </p14:nvContentPartPr>
            <p14:xfrm>
              <a:off x="9844289" y="1620591"/>
              <a:ext cx="257640" cy="230099"/>
            </p14:xfrm>
          </p:contentPart>
        </mc:Choice>
        <mc:Fallback xmlns="">
          <p:pic>
            <p:nvPicPr>
              <p:cNvPr id="10" name="Ink 9">
                <a:extLst>
                  <a:ext uri="{FF2B5EF4-FFF2-40B4-BE49-F238E27FC236}">
                    <a16:creationId xmlns:a16="http://schemas.microsoft.com/office/drawing/2014/main" id="{83E102FC-F16F-4BE1-36BA-0C155D21AE8C}"/>
                  </a:ext>
                </a:extLst>
              </p:cNvPr>
              <p:cNvPicPr/>
              <p:nvPr/>
            </p:nvPicPr>
            <p:blipFill>
              <a:blip r:embed="rId4"/>
              <a:stretch>
                <a:fillRect/>
              </a:stretch>
            </p:blipFill>
            <p:spPr>
              <a:xfrm>
                <a:off x="9826322" y="1602615"/>
                <a:ext cx="293214" cy="265692"/>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4AD08AB4-6981-FEE9-92D1-D02B58808C97}"/>
                  </a:ext>
                </a:extLst>
              </p14:cNvPr>
              <p14:cNvContentPartPr/>
              <p14:nvPr/>
            </p14:nvContentPartPr>
            <p14:xfrm>
              <a:off x="9844288" y="976179"/>
              <a:ext cx="395426" cy="816129"/>
            </p14:xfrm>
          </p:contentPart>
        </mc:Choice>
        <mc:Fallback xmlns="">
          <p:pic>
            <p:nvPicPr>
              <p:cNvPr id="11" name="Ink 10">
                <a:extLst>
                  <a:ext uri="{FF2B5EF4-FFF2-40B4-BE49-F238E27FC236}">
                    <a16:creationId xmlns:a16="http://schemas.microsoft.com/office/drawing/2014/main" id="{4AD08AB4-6981-FEE9-92D1-D02B58808C97}"/>
                  </a:ext>
                </a:extLst>
              </p:cNvPr>
              <p:cNvPicPr/>
              <p:nvPr/>
            </p:nvPicPr>
            <p:blipFill>
              <a:blip r:embed="rId6"/>
              <a:stretch>
                <a:fillRect/>
              </a:stretch>
            </p:blipFill>
            <p:spPr>
              <a:xfrm>
                <a:off x="9826298" y="958187"/>
                <a:ext cx="431047" cy="85175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DFBF16EA-35C6-8B86-5507-F9116667A041}"/>
                  </a:ext>
                </a:extLst>
              </p14:cNvPr>
              <p14:cNvContentPartPr/>
              <p14:nvPr/>
            </p14:nvContentPartPr>
            <p14:xfrm>
              <a:off x="1548148" y="2941205"/>
              <a:ext cx="216354" cy="238354"/>
            </p14:xfrm>
          </p:contentPart>
        </mc:Choice>
        <mc:Fallback xmlns="">
          <p:pic>
            <p:nvPicPr>
              <p:cNvPr id="12" name="Ink 11">
                <a:extLst>
                  <a:ext uri="{FF2B5EF4-FFF2-40B4-BE49-F238E27FC236}">
                    <a16:creationId xmlns:a16="http://schemas.microsoft.com/office/drawing/2014/main" id="{DFBF16EA-35C6-8B86-5507-F9116667A041}"/>
                  </a:ext>
                </a:extLst>
              </p:cNvPr>
              <p:cNvPicPr/>
              <p:nvPr/>
            </p:nvPicPr>
            <p:blipFill>
              <a:blip r:embed="rId8"/>
              <a:stretch>
                <a:fillRect/>
              </a:stretch>
            </p:blipFill>
            <p:spPr>
              <a:xfrm>
                <a:off x="1530178" y="2923230"/>
                <a:ext cx="251934" cy="27394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3EF8E1E2-EDB6-DB09-FD6B-14FDA4AF3E54}"/>
                  </a:ext>
                </a:extLst>
              </p14:cNvPr>
              <p14:cNvContentPartPr/>
              <p14:nvPr/>
            </p14:nvContentPartPr>
            <p14:xfrm>
              <a:off x="1242231" y="2951408"/>
              <a:ext cx="499099" cy="679187"/>
            </p14:xfrm>
          </p:contentPart>
        </mc:Choice>
        <mc:Fallback xmlns="">
          <p:pic>
            <p:nvPicPr>
              <p:cNvPr id="13" name="Ink 12">
                <a:extLst>
                  <a:ext uri="{FF2B5EF4-FFF2-40B4-BE49-F238E27FC236}">
                    <a16:creationId xmlns:a16="http://schemas.microsoft.com/office/drawing/2014/main" id="{3EF8E1E2-EDB6-DB09-FD6B-14FDA4AF3E54}"/>
                  </a:ext>
                </a:extLst>
              </p:cNvPr>
              <p:cNvPicPr/>
              <p:nvPr/>
            </p:nvPicPr>
            <p:blipFill>
              <a:blip r:embed="rId10"/>
              <a:stretch>
                <a:fillRect/>
              </a:stretch>
            </p:blipFill>
            <p:spPr>
              <a:xfrm>
                <a:off x="1224239" y="2933421"/>
                <a:ext cx="534723" cy="71480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1E3FA0C4-CC90-289A-4312-4AFC236AFBE6}"/>
                  </a:ext>
                </a:extLst>
              </p14:cNvPr>
              <p14:cNvContentPartPr/>
              <p14:nvPr/>
            </p14:nvContentPartPr>
            <p14:xfrm>
              <a:off x="10284316" y="4260760"/>
              <a:ext cx="82177" cy="184935"/>
            </p14:xfrm>
          </p:contentPart>
        </mc:Choice>
        <mc:Fallback xmlns="">
          <p:pic>
            <p:nvPicPr>
              <p:cNvPr id="14" name="Ink 13">
                <a:extLst>
                  <a:ext uri="{FF2B5EF4-FFF2-40B4-BE49-F238E27FC236}">
                    <a16:creationId xmlns:a16="http://schemas.microsoft.com/office/drawing/2014/main" id="{1E3FA0C4-CC90-289A-4312-4AFC236AFBE6}"/>
                  </a:ext>
                </a:extLst>
              </p:cNvPr>
              <p:cNvPicPr/>
              <p:nvPr/>
            </p:nvPicPr>
            <p:blipFill>
              <a:blip r:embed="rId12"/>
              <a:stretch>
                <a:fillRect/>
              </a:stretch>
            </p:blipFill>
            <p:spPr>
              <a:xfrm>
                <a:off x="10266451" y="4242805"/>
                <a:ext cx="117549" cy="220486"/>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DCB626AF-76A5-0CC1-2D29-DA9AB0890E10}"/>
                  </a:ext>
                </a:extLst>
              </p14:cNvPr>
              <p14:cNvContentPartPr/>
              <p14:nvPr/>
            </p14:nvContentPartPr>
            <p14:xfrm>
              <a:off x="10262851" y="4155059"/>
              <a:ext cx="290867" cy="52039"/>
            </p14:xfrm>
          </p:contentPart>
        </mc:Choice>
        <mc:Fallback xmlns="">
          <p:pic>
            <p:nvPicPr>
              <p:cNvPr id="15" name="Ink 14">
                <a:extLst>
                  <a:ext uri="{FF2B5EF4-FFF2-40B4-BE49-F238E27FC236}">
                    <a16:creationId xmlns:a16="http://schemas.microsoft.com/office/drawing/2014/main" id="{DCB626AF-76A5-0CC1-2D29-DA9AB0890E10}"/>
                  </a:ext>
                </a:extLst>
              </p:cNvPr>
              <p:cNvPicPr/>
              <p:nvPr/>
            </p:nvPicPr>
            <p:blipFill>
              <a:blip r:embed="rId14"/>
              <a:stretch>
                <a:fillRect/>
              </a:stretch>
            </p:blipFill>
            <p:spPr>
              <a:xfrm>
                <a:off x="10244874" y="4137115"/>
                <a:ext cx="326461" cy="87569"/>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780EBDCF-FB92-3007-8DAD-1B47BF6B2610}"/>
                  </a:ext>
                </a:extLst>
              </p14:cNvPr>
              <p14:cNvContentPartPr/>
              <p14:nvPr/>
            </p14:nvContentPartPr>
            <p14:xfrm>
              <a:off x="10241387" y="4207098"/>
              <a:ext cx="1063853" cy="425033"/>
            </p14:xfrm>
          </p:contentPart>
        </mc:Choice>
        <mc:Fallback xmlns="">
          <p:pic>
            <p:nvPicPr>
              <p:cNvPr id="16" name="Ink 15">
                <a:extLst>
                  <a:ext uri="{FF2B5EF4-FFF2-40B4-BE49-F238E27FC236}">
                    <a16:creationId xmlns:a16="http://schemas.microsoft.com/office/drawing/2014/main" id="{780EBDCF-FB92-3007-8DAD-1B47BF6B2610}"/>
                  </a:ext>
                </a:extLst>
              </p:cNvPr>
              <p:cNvPicPr/>
              <p:nvPr/>
            </p:nvPicPr>
            <p:blipFill>
              <a:blip r:embed="rId16"/>
              <a:stretch>
                <a:fillRect/>
              </a:stretch>
            </p:blipFill>
            <p:spPr>
              <a:xfrm>
                <a:off x="10223392" y="4189103"/>
                <a:ext cx="1099483" cy="460662"/>
              </a:xfrm>
              <a:prstGeom prst="rect">
                <a:avLst/>
              </a:prstGeom>
            </p:spPr>
          </p:pic>
        </mc:Fallback>
      </mc:AlternateContent>
    </p:spTree>
    <p:extLst>
      <p:ext uri="{BB962C8B-B14F-4D97-AF65-F5344CB8AC3E}">
        <p14:creationId xmlns:p14="http://schemas.microsoft.com/office/powerpoint/2010/main" val="2105686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putting their hands together&#10;&#10;AI-generated content may be incorrect.">
            <a:extLst>
              <a:ext uri="{FF2B5EF4-FFF2-40B4-BE49-F238E27FC236}">
                <a16:creationId xmlns:a16="http://schemas.microsoft.com/office/drawing/2014/main" id="{50B98D6A-DDA0-4F20-E394-D79BA712BADE}"/>
              </a:ext>
            </a:extLst>
          </p:cNvPr>
          <p:cNvPicPr>
            <a:picLocks noGrp="1" noChangeAspect="1"/>
          </p:cNvPicPr>
          <p:nvPr>
            <p:ph idx="1"/>
          </p:nvPr>
        </p:nvPicPr>
        <p:blipFill>
          <a:blip r:embed="rId2">
            <a:alphaModFix amt="24000"/>
          </a:blip>
          <a:srcRect l="779" t="16778" r="-54" b="3111"/>
          <a:stretch>
            <a:fillRect/>
          </a:stretch>
        </p:blipFill>
        <p:spPr>
          <a:xfrm>
            <a:off x="-92930" y="-95755"/>
            <a:ext cx="12299051" cy="6961249"/>
          </a:xfrm>
          <a:prstGeom prst="rect">
            <a:avLst/>
          </a:prstGeom>
        </p:spPr>
      </p:pic>
      <p:sp>
        <p:nvSpPr>
          <p:cNvPr id="2" name="Title 1">
            <a:extLst>
              <a:ext uri="{FF2B5EF4-FFF2-40B4-BE49-F238E27FC236}">
                <a16:creationId xmlns:a16="http://schemas.microsoft.com/office/drawing/2014/main" id="{4A1506CE-FF00-C5E1-95DC-F290236C318B}"/>
              </a:ext>
            </a:extLst>
          </p:cNvPr>
          <p:cNvSpPr>
            <a:spLocks noGrp="1"/>
          </p:cNvSpPr>
          <p:nvPr>
            <p:ph type="title"/>
          </p:nvPr>
        </p:nvSpPr>
        <p:spPr>
          <a:xfrm>
            <a:off x="587416" y="-97862"/>
            <a:ext cx="11345118" cy="1354499"/>
          </a:xfrm>
        </p:spPr>
        <p:txBody>
          <a:bodyPr/>
          <a:lstStyle/>
          <a:p>
            <a:r>
              <a:rPr lang="en-GB"/>
              <a:t>How it improves Efficiency or Communication ?</a:t>
            </a:r>
          </a:p>
        </p:txBody>
      </p:sp>
      <p:sp>
        <p:nvSpPr>
          <p:cNvPr id="5" name="TextBox 4">
            <a:extLst>
              <a:ext uri="{FF2B5EF4-FFF2-40B4-BE49-F238E27FC236}">
                <a16:creationId xmlns:a16="http://schemas.microsoft.com/office/drawing/2014/main" id="{A51BB991-CAC1-ED14-BE69-6B9729FB5256}"/>
              </a:ext>
            </a:extLst>
          </p:cNvPr>
          <p:cNvSpPr txBox="1"/>
          <p:nvPr/>
        </p:nvSpPr>
        <p:spPr>
          <a:xfrm>
            <a:off x="1317" y="857835"/>
            <a:ext cx="1219329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cs typeface="Arial"/>
              </a:rPr>
              <a:t>Teams can help make life easier for the individuals in the care home from staff to residents by instead of juggling multiple appliances, notes or equipment in order to reach another staff member either from a different building or having a resident need to communicate with family or staff. Teams communicate with a direct impact.</a:t>
            </a:r>
            <a:endParaRPr lang="en-US" b="1"/>
          </a:p>
          <a:p>
            <a:endParaRPr lang="en-US"/>
          </a:p>
          <a:p>
            <a:pPr marL="285750" indent="-285750">
              <a:buFont typeface="Arial"/>
              <a:buChar char="•"/>
            </a:pPr>
            <a:r>
              <a:rPr lang="en-GB" b="1">
                <a:latin typeface="Arial"/>
                <a:cs typeface="Arial"/>
              </a:rPr>
              <a:t>The staff struggled with duplicated work, missed messages and overall inefficient ways of working. With Teams you can collaborate on documents in real time, automatically see the latest version of a file and give out messages on the move. This would help their problem with accidental duplications and missed messages because there would be an immediate and common ground where everything is communication in real time.</a:t>
            </a:r>
            <a:endParaRPr lang="en-GB" b="1"/>
          </a:p>
          <a:p>
            <a:endParaRPr lang="en-US" b="1"/>
          </a:p>
          <a:p>
            <a:pPr marL="285750" indent="-285750">
              <a:buFont typeface="Arial"/>
              <a:buChar char="•"/>
            </a:pPr>
            <a:r>
              <a:rPr lang="en-GB" b="1">
                <a:latin typeface="Arial"/>
                <a:cs typeface="Arial"/>
              </a:rPr>
              <a:t>You can connect to Staff members between buildings and because there are staff with different roles that means their responsibilities would be different which would also mean their personal resident-staff confidentiality would mean that not everyone should be getting private information-which teams helps secure by being able to create their own groups and teams; where they can hold calls, messages or send through important and confidential files.</a:t>
            </a:r>
            <a:endParaRPr lang="en-GB" b="1"/>
          </a:p>
          <a:p>
            <a:endParaRPr lang="en-GB" b="1">
              <a:latin typeface="Arial"/>
              <a:cs typeface="Arial"/>
            </a:endParaRPr>
          </a:p>
          <a:p>
            <a:pPr marL="285750" indent="-285750">
              <a:buFont typeface="Arial"/>
              <a:buChar char="•"/>
            </a:pPr>
            <a:r>
              <a:rPr lang="en-GB" b="1">
                <a:latin typeface="Arial"/>
                <a:cs typeface="Arial"/>
              </a:rPr>
              <a:t>This Software allows independence and organisations to work in an order and even self managed way. Therefore, no matter the different shifts, buildings or responsibilities within Riverdale Care Home, staff and residents will be able to take control on a platform which invites a solution for many potential issues that have arisen and may arise.</a:t>
            </a:r>
            <a:endParaRPr lang="en-GB" b="1"/>
          </a:p>
          <a:p>
            <a:br>
              <a:rPr lang="en-US"/>
            </a:br>
            <a:endParaRPr lang="en-US"/>
          </a:p>
        </p:txBody>
      </p:sp>
    </p:spTree>
    <p:extLst>
      <p:ext uri="{BB962C8B-B14F-4D97-AF65-F5344CB8AC3E}">
        <p14:creationId xmlns:p14="http://schemas.microsoft.com/office/powerpoint/2010/main" val="347489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1953018-D397-85DF-641D-99C34A2C5A5F}"/>
              </a:ext>
            </a:extLst>
          </p:cNvPr>
          <p:cNvGraphicFramePr>
            <a:graphicFrameLocks noGrp="1"/>
          </p:cNvGraphicFramePr>
          <p:nvPr>
            <p:extLst>
              <p:ext uri="{D42A27DB-BD31-4B8C-83A1-F6EECF244321}">
                <p14:modId xmlns:p14="http://schemas.microsoft.com/office/powerpoint/2010/main" val="441763161"/>
              </p:ext>
            </p:extLst>
          </p:nvPr>
        </p:nvGraphicFramePr>
        <p:xfrm>
          <a:off x="1552936" y="221848"/>
          <a:ext cx="9242506" cy="6304673"/>
        </p:xfrm>
        <a:graphic>
          <a:graphicData uri="http://schemas.openxmlformats.org/drawingml/2006/table">
            <a:tbl>
              <a:tblPr firstRow="1" bandRow="1">
                <a:tableStyleId>{073A0DAA-6AF3-43AB-8588-CEC1D06C72B9}</a:tableStyleId>
              </a:tblPr>
              <a:tblGrid>
                <a:gridCol w="4621253">
                  <a:extLst>
                    <a:ext uri="{9D8B030D-6E8A-4147-A177-3AD203B41FA5}">
                      <a16:colId xmlns:a16="http://schemas.microsoft.com/office/drawing/2014/main" val="2868362108"/>
                    </a:ext>
                  </a:extLst>
                </a:gridCol>
                <a:gridCol w="4621253">
                  <a:extLst>
                    <a:ext uri="{9D8B030D-6E8A-4147-A177-3AD203B41FA5}">
                      <a16:colId xmlns:a16="http://schemas.microsoft.com/office/drawing/2014/main" val="4203460301"/>
                    </a:ext>
                  </a:extLst>
                </a:gridCol>
              </a:tblGrid>
              <a:tr h="854258">
                <a:tc>
                  <a:txBody>
                    <a:bodyPr/>
                    <a:lstStyle/>
                    <a:p>
                      <a:pPr algn="ctr"/>
                      <a:r>
                        <a:rPr lang="en-GB" sz="2800" b="1">
                          <a:solidFill>
                            <a:schemeClr val="tx1"/>
                          </a:solidFill>
                        </a:rPr>
                        <a:t>ADVANTAGES </a:t>
                      </a:r>
                    </a:p>
                  </a:txBody>
                  <a:tcPr>
                    <a:solidFill>
                      <a:schemeClr val="accent6">
                        <a:lumMod val="20000"/>
                        <a:lumOff val="80000"/>
                      </a:schemeClr>
                    </a:solidFill>
                  </a:tcPr>
                </a:tc>
                <a:tc>
                  <a:txBody>
                    <a:bodyPr/>
                    <a:lstStyle/>
                    <a:p>
                      <a:pPr algn="ctr"/>
                      <a:r>
                        <a:rPr lang="en-GB" sz="2800">
                          <a:solidFill>
                            <a:schemeClr val="tx1"/>
                          </a:solidFill>
                        </a:rPr>
                        <a:t>LIMITATIONS</a:t>
                      </a:r>
                    </a:p>
                  </a:txBody>
                  <a:tcPr>
                    <a:solidFill>
                      <a:srgbClr val="FF3F05">
                        <a:alpha val="39000"/>
                      </a:srgbClr>
                    </a:solidFill>
                  </a:tcPr>
                </a:tc>
                <a:extLst>
                  <a:ext uri="{0D108BD9-81ED-4DB2-BD59-A6C34878D82A}">
                    <a16:rowId xmlns:a16="http://schemas.microsoft.com/office/drawing/2014/main" val="2375361165"/>
                  </a:ext>
                </a:extLst>
              </a:tr>
              <a:tr h="1816805">
                <a:tc>
                  <a:txBody>
                    <a:bodyPr/>
                    <a:lstStyle/>
                    <a:p>
                      <a:r>
                        <a:rPr lang="en-GB" b="1" i="1"/>
                        <a:t>Integration with Microsoft 365</a:t>
                      </a:r>
                    </a:p>
                    <a:p>
                      <a:pPr lvl="0">
                        <a:buNone/>
                      </a:pPr>
                      <a:r>
                        <a:rPr lang="en-GB"/>
                        <a:t>Teams seamlessly </a:t>
                      </a:r>
                      <a:r>
                        <a:rPr lang="en-GB" err="1"/>
                        <a:t>intergrates</a:t>
                      </a:r>
                      <a:r>
                        <a:rPr lang="en-GB"/>
                        <a:t> with other M365 apps like; Word ,Excel, </a:t>
                      </a:r>
                      <a:r>
                        <a:rPr lang="en-GB" err="1"/>
                        <a:t>Powerpoint</a:t>
                      </a:r>
                      <a:r>
                        <a:rPr lang="en-GB"/>
                        <a:t> &amp; overdrive. Allows easy file sharing, editing and collaboration within the Teams interface. </a:t>
                      </a:r>
                    </a:p>
                  </a:txBody>
                  <a:tcPr/>
                </a:tc>
                <a:tc>
                  <a:txBody>
                    <a:bodyPr/>
                    <a:lstStyle/>
                    <a:p>
                      <a:r>
                        <a:rPr lang="en-GB" b="1" i="1"/>
                        <a:t>Cost</a:t>
                      </a:r>
                    </a:p>
                    <a:p>
                      <a:pPr lvl="0">
                        <a:buNone/>
                      </a:pPr>
                      <a:r>
                        <a:rPr lang="en-GB" b="0" i="0"/>
                        <a:t>There might be associated costs if additional features or integrations are required or wanted </a:t>
                      </a:r>
                    </a:p>
                  </a:txBody>
                  <a:tcPr/>
                </a:tc>
                <a:extLst>
                  <a:ext uri="{0D108BD9-81ED-4DB2-BD59-A6C34878D82A}">
                    <a16:rowId xmlns:a16="http://schemas.microsoft.com/office/drawing/2014/main" val="4087423901"/>
                  </a:ext>
                </a:extLst>
              </a:tr>
              <a:tr h="1816805">
                <a:tc>
                  <a:txBody>
                    <a:bodyPr/>
                    <a:lstStyle/>
                    <a:p>
                      <a:r>
                        <a:rPr lang="en-GB" b="1" i="1"/>
                        <a:t>Third Party App Integrations </a:t>
                      </a:r>
                    </a:p>
                    <a:p>
                      <a:pPr lvl="0">
                        <a:buNone/>
                      </a:pPr>
                      <a:r>
                        <a:rPr lang="en-GB" b="0" i="0"/>
                        <a:t>Teams supports integrations with various third-party apps &amp; services enabling customization and extending its functionality. This can enhance productivity by connecting tools your team already uses.</a:t>
                      </a:r>
                    </a:p>
                  </a:txBody>
                  <a:tcPr/>
                </a:tc>
                <a:tc>
                  <a:txBody>
                    <a:bodyPr/>
                    <a:lstStyle/>
                    <a:p>
                      <a:r>
                        <a:rPr lang="en-GB" b="1" i="1"/>
                        <a:t>Limited Offline Access</a:t>
                      </a:r>
                    </a:p>
                    <a:p>
                      <a:pPr lvl="0">
                        <a:buNone/>
                      </a:pPr>
                      <a:r>
                        <a:rPr lang="en-GB" b="0" i="0"/>
                        <a:t>Although some offline functionality </a:t>
                      </a:r>
                    </a:p>
                    <a:p>
                      <a:pPr lvl="0">
                        <a:buNone/>
                      </a:pPr>
                      <a:r>
                        <a:rPr lang="en-GB" b="0" i="0"/>
                        <a:t>works, its full capabilities are best experienced when connected to the internet</a:t>
                      </a:r>
                    </a:p>
                  </a:txBody>
                  <a:tcPr/>
                </a:tc>
                <a:extLst>
                  <a:ext uri="{0D108BD9-81ED-4DB2-BD59-A6C34878D82A}">
                    <a16:rowId xmlns:a16="http://schemas.microsoft.com/office/drawing/2014/main" val="3631017443"/>
                  </a:ext>
                </a:extLst>
              </a:tr>
              <a:tr h="1816805">
                <a:tc>
                  <a:txBody>
                    <a:bodyPr/>
                    <a:lstStyle/>
                    <a:p>
                      <a:r>
                        <a:rPr lang="en-GB" b="1" i="1"/>
                        <a:t>Remote Collaborations</a:t>
                      </a:r>
                    </a:p>
                    <a:p>
                      <a:pPr lvl="0">
                        <a:buNone/>
                      </a:pPr>
                      <a:r>
                        <a:rPr lang="en-GB" b="0" i="0"/>
                        <a:t>Teams is well suited for remote work scenarios offering a virtual office environment where remote team members can collaborate effectively helping to bridge geographical gaps.</a:t>
                      </a:r>
                    </a:p>
                  </a:txBody>
                  <a:tcPr/>
                </a:tc>
                <a:tc>
                  <a:txBody>
                    <a:bodyPr/>
                    <a:lstStyle/>
                    <a:p>
                      <a:r>
                        <a:rPr lang="en-GB" b="1" i="1"/>
                        <a:t>Learning Curve</a:t>
                      </a:r>
                    </a:p>
                    <a:p>
                      <a:pPr lvl="0">
                        <a:buNone/>
                      </a:pPr>
                      <a:r>
                        <a:rPr lang="en-GB" b="0" i="0"/>
                        <a:t>Adapting to 'Teams' interface and various features might require a learning curve, particularly for those who are new to collaborative platforms</a:t>
                      </a:r>
                    </a:p>
                  </a:txBody>
                  <a:tcPr/>
                </a:tc>
                <a:extLst>
                  <a:ext uri="{0D108BD9-81ED-4DB2-BD59-A6C34878D82A}">
                    <a16:rowId xmlns:a16="http://schemas.microsoft.com/office/drawing/2014/main" val="441090327"/>
                  </a:ext>
                </a:extLst>
              </a:tr>
            </a:tbl>
          </a:graphicData>
        </a:graphic>
      </p:graphicFrame>
    </p:spTree>
    <p:extLst>
      <p:ext uri="{BB962C8B-B14F-4D97-AF65-F5344CB8AC3E}">
        <p14:creationId xmlns:p14="http://schemas.microsoft.com/office/powerpoint/2010/main" val="1722573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doctors in a room&#10;&#10;AI-generated content may be incorrect.">
            <a:extLst>
              <a:ext uri="{FF2B5EF4-FFF2-40B4-BE49-F238E27FC236}">
                <a16:creationId xmlns:a16="http://schemas.microsoft.com/office/drawing/2014/main" id="{F72F8EFE-BD0B-F8B7-9FB2-4DC653778BB2}"/>
              </a:ext>
            </a:extLst>
          </p:cNvPr>
          <p:cNvPicPr>
            <a:picLocks noChangeAspect="1"/>
          </p:cNvPicPr>
          <p:nvPr/>
        </p:nvPicPr>
        <p:blipFill>
          <a:blip r:embed="rId2"/>
          <a:srcRect l="1686" r="16887"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C2FE2-87E5-44DC-A4D6-E475812BB5DA}"/>
              </a:ext>
            </a:extLst>
          </p:cNvPr>
          <p:cNvSpPr>
            <a:spLocks noGrp="1"/>
          </p:cNvSpPr>
          <p:nvPr>
            <p:ph type="title"/>
          </p:nvPr>
        </p:nvSpPr>
        <p:spPr>
          <a:xfrm>
            <a:off x="838200" y="365125"/>
            <a:ext cx="3822189" cy="1899912"/>
          </a:xfrm>
        </p:spPr>
        <p:txBody>
          <a:bodyPr>
            <a:normAutofit/>
          </a:bodyPr>
          <a:lstStyle/>
          <a:p>
            <a:pPr algn="ctr"/>
            <a:r>
              <a:rPr lang="en-GB" sz="4000" b="1"/>
              <a:t>Rota's and staff sheduling .</a:t>
            </a:r>
          </a:p>
        </p:txBody>
      </p:sp>
      <p:sp>
        <p:nvSpPr>
          <p:cNvPr id="3" name="Content Placeholder 2">
            <a:extLst>
              <a:ext uri="{FF2B5EF4-FFF2-40B4-BE49-F238E27FC236}">
                <a16:creationId xmlns:a16="http://schemas.microsoft.com/office/drawing/2014/main" id="{3149D45F-0CE8-8D70-10DE-0E112935C8A9}"/>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t>  </a:t>
            </a:r>
            <a:endParaRPr lang="en-US" sz="2000"/>
          </a:p>
          <a:p>
            <a:endParaRPr lang="en-GB" sz="2000"/>
          </a:p>
          <a:p>
            <a:pPr marL="0" indent="0">
              <a:buNone/>
            </a:pPr>
            <a:endParaRPr lang="en-GB" sz="2000"/>
          </a:p>
          <a:p>
            <a:pPr marL="0" indent="0" algn="ctr">
              <a:buNone/>
            </a:pPr>
            <a:r>
              <a:rPr lang="en-GB" sz="2000"/>
              <a:t>AMINA HUSSAIN</a:t>
            </a:r>
          </a:p>
        </p:txBody>
      </p:sp>
    </p:spTree>
    <p:extLst>
      <p:ext uri="{BB962C8B-B14F-4D97-AF65-F5344CB8AC3E}">
        <p14:creationId xmlns:p14="http://schemas.microsoft.com/office/powerpoint/2010/main" val="904677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58A6D6-0B67-5854-955A-81E80CA5C8CD}"/>
              </a:ext>
            </a:extLst>
          </p:cNvPr>
          <p:cNvSpPr>
            <a:spLocks noGrp="1"/>
          </p:cNvSpPr>
          <p:nvPr>
            <p:ph type="title"/>
          </p:nvPr>
        </p:nvSpPr>
        <p:spPr>
          <a:xfrm>
            <a:off x="1137034" y="609597"/>
            <a:ext cx="9392421" cy="1330841"/>
          </a:xfrm>
        </p:spPr>
        <p:txBody>
          <a:bodyPr>
            <a:normAutofit/>
          </a:bodyPr>
          <a:lstStyle/>
          <a:p>
            <a:r>
              <a:rPr lang="en-GB"/>
              <a:t>Riverdale case study</a:t>
            </a:r>
          </a:p>
        </p:txBody>
      </p:sp>
      <p:sp>
        <p:nvSpPr>
          <p:cNvPr id="3" name="Content Placeholder 2">
            <a:extLst>
              <a:ext uri="{FF2B5EF4-FFF2-40B4-BE49-F238E27FC236}">
                <a16:creationId xmlns:a16="http://schemas.microsoft.com/office/drawing/2014/main" id="{0C4E1FAE-C795-7402-C3F2-12B246132283}"/>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1900">
              <a:latin typeface="Arial"/>
              <a:cs typeface="Arial"/>
            </a:endParaRPr>
          </a:p>
          <a:p>
            <a:pPr marL="0" indent="0">
              <a:buNone/>
            </a:pPr>
            <a:r>
              <a:rPr lang="en-GB" sz="1900">
                <a:latin typeface="Arial"/>
                <a:cs typeface="Arial"/>
              </a:rPr>
              <a:t>Staff needs to use digital tools</a:t>
            </a:r>
            <a:r>
              <a:rPr lang="en-GB" sz="1900" b="1">
                <a:latin typeface="Arial"/>
                <a:cs typeface="Arial"/>
              </a:rPr>
              <a:t> confidently.</a:t>
            </a:r>
          </a:p>
          <a:p>
            <a:pPr marL="0" indent="0">
              <a:buNone/>
            </a:pPr>
            <a:r>
              <a:rPr lang="en-GB" sz="1900">
                <a:latin typeface="Arial"/>
                <a:cs typeface="Arial"/>
              </a:rPr>
              <a:t>What this task involves: the situation of </a:t>
            </a:r>
            <a:r>
              <a:rPr lang="en-GB" sz="1900" b="1">
                <a:latin typeface="Arial"/>
                <a:cs typeface="Arial"/>
              </a:rPr>
              <a:t>Riverdale</a:t>
            </a:r>
            <a:r>
              <a:rPr lang="en-GB" sz="1900">
                <a:latin typeface="Arial"/>
                <a:cs typeface="Arial"/>
              </a:rPr>
              <a:t> home sector shows three main </a:t>
            </a:r>
            <a:r>
              <a:rPr lang="en-GB" sz="1900" b="1">
                <a:solidFill>
                  <a:schemeClr val="tx2">
                    <a:lumMod val="49000"/>
                    <a:lumOff val="51000"/>
                  </a:schemeClr>
                </a:solidFill>
                <a:latin typeface="Arial"/>
                <a:cs typeface="Arial"/>
              </a:rPr>
              <a:t>PROBLEMS.</a:t>
            </a:r>
            <a:r>
              <a:rPr lang="en-GB" sz="1900">
                <a:solidFill>
                  <a:schemeClr val="tx2">
                    <a:lumMod val="49000"/>
                    <a:lumOff val="51000"/>
                  </a:schemeClr>
                </a:solidFill>
                <a:latin typeface="Arial"/>
                <a:cs typeface="Arial"/>
              </a:rPr>
              <a:t>.</a:t>
            </a:r>
          </a:p>
          <a:p>
            <a:pPr marL="457200" indent="-457200">
              <a:buAutoNum type="arabicPeriod"/>
            </a:pPr>
            <a:r>
              <a:rPr lang="en-GB" sz="1900">
                <a:latin typeface="Arial"/>
                <a:cs typeface="Arial"/>
              </a:rPr>
              <a:t>Staff don't know which Microsoft 365 to tool to use.</a:t>
            </a:r>
          </a:p>
          <a:p>
            <a:pPr marL="457200" indent="-457200">
              <a:buAutoNum type="arabicPeriod"/>
            </a:pPr>
            <a:r>
              <a:rPr lang="en-GB" sz="1900">
                <a:latin typeface="Arial"/>
                <a:cs typeface="Arial"/>
              </a:rPr>
              <a:t>This  creates duplicated work</a:t>
            </a:r>
          </a:p>
          <a:p>
            <a:pPr marL="457200" indent="-457200">
              <a:buAutoNum type="arabicPeriod"/>
            </a:pPr>
            <a:r>
              <a:rPr lang="en-GB" sz="1900">
                <a:latin typeface="Arial"/>
                <a:cs typeface="Arial"/>
              </a:rPr>
              <a:t>Missed messages</a:t>
            </a:r>
          </a:p>
          <a:p>
            <a:pPr marL="457200" indent="-457200">
              <a:buAutoNum type="arabicPeriod"/>
            </a:pPr>
            <a:r>
              <a:rPr lang="en-GB" sz="1900">
                <a:latin typeface="Arial"/>
                <a:cs typeface="Arial"/>
              </a:rPr>
              <a:t>Confusion</a:t>
            </a:r>
          </a:p>
          <a:p>
            <a:pPr marL="457200" indent="-457200">
              <a:buAutoNum type="arabicPeriod"/>
            </a:pPr>
            <a:r>
              <a:rPr lang="en-GB" sz="1900">
                <a:latin typeface="Arial"/>
                <a:cs typeface="Arial"/>
              </a:rPr>
              <a:t>Poor communication</a:t>
            </a:r>
          </a:p>
        </p:txBody>
      </p:sp>
      <p:pic>
        <p:nvPicPr>
          <p:cNvPr id="4" name="Picture 3" descr="A group of white paper with a question mark&#10;&#10;AI-generated content may be incorrect.">
            <a:extLst>
              <a:ext uri="{FF2B5EF4-FFF2-40B4-BE49-F238E27FC236}">
                <a16:creationId xmlns:a16="http://schemas.microsoft.com/office/drawing/2014/main" id="{CCB5724C-9C3A-1BAC-2B0F-EC3DEFFD9E0D}"/>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290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80B87-1379-0526-BF16-863BB1533981}"/>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Riverdale job role needs different TOOLS...</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C8728-0D5B-4B65-066C-AA6FCA50C888}"/>
              </a:ext>
            </a:extLst>
          </p:cNvPr>
          <p:cNvSpPr>
            <a:spLocks noGrp="1"/>
          </p:cNvSpPr>
          <p:nvPr>
            <p:ph idx="1"/>
          </p:nvPr>
        </p:nvSpPr>
        <p:spPr>
          <a:xfrm>
            <a:off x="838200" y="2266345"/>
            <a:ext cx="5097780" cy="3910617"/>
          </a:xfrm>
        </p:spPr>
        <p:txBody>
          <a:bodyPr vert="horz" lIns="91440" tIns="45720" rIns="91440" bIns="45720" rtlCol="0">
            <a:normAutofit/>
          </a:bodyPr>
          <a:lstStyle/>
          <a:p>
            <a:pPr marL="0"/>
            <a:endParaRPr lang="en-US" sz="2400">
              <a:solidFill>
                <a:srgbClr val="FFFFFF"/>
              </a:solidFill>
            </a:endParaRPr>
          </a:p>
          <a:p>
            <a:pPr marL="0"/>
            <a:endParaRPr lang="en-US" sz="2400">
              <a:solidFill>
                <a:srgbClr val="FFFFFF"/>
              </a:solidFill>
            </a:endParaRPr>
          </a:p>
        </p:txBody>
      </p:sp>
      <p:sp>
        <p:nvSpPr>
          <p:cNvPr id="4" name="TextBox 3">
            <a:extLst>
              <a:ext uri="{FF2B5EF4-FFF2-40B4-BE49-F238E27FC236}">
                <a16:creationId xmlns:a16="http://schemas.microsoft.com/office/drawing/2014/main" id="{8FA32720-CB19-5101-8830-F9EE3517E54D}"/>
              </a:ext>
            </a:extLst>
          </p:cNvPr>
          <p:cNvSpPr txBox="1"/>
          <p:nvPr/>
        </p:nvSpPr>
        <p:spPr>
          <a:xfrm>
            <a:off x="6256020" y="2266345"/>
            <a:ext cx="5097780" cy="39106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a:solidFill>
                  <a:srgbClr val="FFFFFF"/>
                </a:solidFill>
              </a:rPr>
              <a:t>“We can’t expect staff to use digital systems effectively without structured digital‑skills training.”</a:t>
            </a:r>
            <a:r>
              <a:rPr lang="en-US" sz="1700">
                <a:solidFill>
                  <a:srgbClr val="FFFFFF"/>
                </a:solidFill>
              </a:rPr>
              <a:t> </a:t>
            </a:r>
            <a:r>
              <a:rPr lang="en-US" sz="1700" i="1">
                <a:solidFill>
                  <a:srgbClr val="FFFFFF"/>
                </a:solidFill>
              </a:rPr>
              <a:t>(National Care Forum, 2023).  </a:t>
            </a: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i="1">
              <a:solidFill>
                <a:srgbClr val="FFFFFF"/>
              </a:solidFill>
            </a:endParaRPr>
          </a:p>
          <a:p>
            <a:pPr indent="-228600">
              <a:lnSpc>
                <a:spcPct val="90000"/>
              </a:lnSpc>
              <a:spcAft>
                <a:spcPts val="600"/>
              </a:spcAft>
              <a:buFont typeface="Arial" panose="020B0604020202020204" pitchFamily="34" charset="0"/>
              <a:buChar char="•"/>
            </a:pPr>
            <a:r>
              <a:rPr lang="en-US" sz="1700" i="1">
                <a:solidFill>
                  <a:srgbClr val="FFFFFF"/>
                </a:solidFill>
              </a:rPr>
              <a:t> </a:t>
            </a:r>
            <a:r>
              <a:rPr lang="en-US" sz="1700">
                <a:solidFill>
                  <a:srgbClr val="FFFFFF"/>
                </a:solidFill>
              </a:rPr>
              <a:t>Carers, senior carers , nurses and admin staff all have different tasks but they are not using the right Microsoft tools for those tasks.</a:t>
            </a:r>
          </a:p>
          <a:p>
            <a:pPr indent="-228600">
              <a:lnSpc>
                <a:spcPct val="90000"/>
              </a:lnSpc>
              <a:spcAft>
                <a:spcPts val="600"/>
              </a:spcAft>
              <a:buFont typeface="Arial" panose="020B0604020202020204" pitchFamily="34" charset="0"/>
              <a:buChar char="•"/>
            </a:pPr>
            <a:endParaRPr lang="en-US" sz="1700">
              <a:solidFill>
                <a:srgbClr val="FFFFFF"/>
              </a:solidFill>
            </a:endParaRPr>
          </a:p>
          <a:p>
            <a:pPr indent="-228600">
              <a:lnSpc>
                <a:spcPct val="90000"/>
              </a:lnSpc>
              <a:spcAft>
                <a:spcPts val="600"/>
              </a:spcAft>
              <a:buFont typeface="Arial" panose="020B0604020202020204" pitchFamily="34" charset="0"/>
              <a:buChar char="•"/>
            </a:pPr>
            <a:r>
              <a:rPr lang="en-US" sz="1700" b="1">
                <a:solidFill>
                  <a:srgbClr val="FFFFFF"/>
                </a:solidFill>
              </a:rPr>
              <a:t>Inefficient ways of working :</a:t>
            </a:r>
          </a:p>
          <a:p>
            <a:pPr indent="-228600">
              <a:lnSpc>
                <a:spcPct val="90000"/>
              </a:lnSpc>
              <a:spcAft>
                <a:spcPts val="600"/>
              </a:spcAft>
              <a:buFont typeface="Arial" panose="020B0604020202020204" pitchFamily="34" charset="0"/>
              <a:buChar char="•"/>
            </a:pPr>
            <a:r>
              <a:rPr lang="en-US" sz="1700">
                <a:solidFill>
                  <a:srgbClr val="FFFFFF"/>
                </a:solidFill>
              </a:rPr>
              <a:t>Because tools are not matched to tasks staff waste time and important information gets lost.</a:t>
            </a:r>
          </a:p>
          <a:p>
            <a:pPr indent="-228600">
              <a:lnSpc>
                <a:spcPct val="90000"/>
              </a:lnSpc>
              <a:spcAft>
                <a:spcPts val="600"/>
              </a:spcAft>
              <a:buFont typeface="Arial" panose="020B0604020202020204" pitchFamily="34" charset="0"/>
              <a:buChar char="•"/>
            </a:pP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a:solidFill>
                <a:srgbClr val="FFFFFF"/>
              </a:solidFill>
            </a:endParaRPr>
          </a:p>
        </p:txBody>
      </p:sp>
    </p:spTree>
    <p:extLst>
      <p:ext uri="{BB962C8B-B14F-4D97-AF65-F5344CB8AC3E}">
        <p14:creationId xmlns:p14="http://schemas.microsoft.com/office/powerpoint/2010/main" val="363763134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8D290C-FAE9-2D3A-EE66-933DDFC4FBDA}"/>
              </a:ext>
            </a:extLst>
          </p:cNvPr>
          <p:cNvPicPr>
            <a:picLocks noChangeAspect="1"/>
          </p:cNvPicPr>
          <p:nvPr/>
        </p:nvPicPr>
        <p:blipFill>
          <a:blip r:embed="rId2">
            <a:duotone>
              <a:schemeClr val="bg2">
                <a:shade val="45000"/>
                <a:satMod val="135000"/>
              </a:schemeClr>
              <a:prstClr val="white"/>
            </a:duotone>
          </a:blip>
          <a:srcRect l="5014" t="25089" r="4071"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4181-BC04-6281-14EE-B8B6928DC8D7}"/>
              </a:ext>
            </a:extLst>
          </p:cNvPr>
          <p:cNvSpPr>
            <a:spLocks noGrp="1"/>
          </p:cNvSpPr>
          <p:nvPr>
            <p:ph type="title"/>
          </p:nvPr>
        </p:nvSpPr>
        <p:spPr>
          <a:xfrm>
            <a:off x="838200" y="365125"/>
            <a:ext cx="10515600" cy="1325563"/>
          </a:xfrm>
        </p:spPr>
        <p:txBody>
          <a:bodyPr>
            <a:normAutofit/>
          </a:bodyPr>
          <a:lstStyle/>
          <a:p>
            <a:r>
              <a:rPr lang="en-GB"/>
              <a:t>Solution for RIVERDALE Staff !</a:t>
            </a:r>
          </a:p>
        </p:txBody>
      </p:sp>
      <p:graphicFrame>
        <p:nvGraphicFramePr>
          <p:cNvPr id="5" name="Content Placeholder 2">
            <a:extLst>
              <a:ext uri="{FF2B5EF4-FFF2-40B4-BE49-F238E27FC236}">
                <a16:creationId xmlns:a16="http://schemas.microsoft.com/office/drawing/2014/main" id="{1E283BBC-8F59-BB94-ACCE-65A3F466291A}"/>
              </a:ext>
            </a:extLst>
          </p:cNvPr>
          <p:cNvGraphicFramePr>
            <a:graphicFrameLocks noGrp="1"/>
          </p:cNvGraphicFramePr>
          <p:nvPr>
            <p:ph idx="1"/>
            <p:extLst>
              <p:ext uri="{D42A27DB-BD31-4B8C-83A1-F6EECF244321}">
                <p14:modId xmlns:p14="http://schemas.microsoft.com/office/powerpoint/2010/main" val="951315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5064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24FE1-5DBB-9F4D-0F53-A707D76229E7}"/>
              </a:ext>
            </a:extLst>
          </p:cNvPr>
          <p:cNvSpPr>
            <a:spLocks noGrp="1"/>
          </p:cNvSpPr>
          <p:nvPr>
            <p:ph type="title"/>
          </p:nvPr>
        </p:nvSpPr>
        <p:spPr>
          <a:xfrm>
            <a:off x="630936" y="640080"/>
            <a:ext cx="4818888" cy="1481328"/>
          </a:xfrm>
        </p:spPr>
        <p:txBody>
          <a:bodyPr anchor="b">
            <a:normAutofit/>
          </a:bodyPr>
          <a:lstStyle/>
          <a:p>
            <a:r>
              <a:rPr lang="en-GB" sz="3400"/>
              <a:t>Correct Microsoft 365 tool for Riverdale care Home </a:t>
            </a:r>
            <a:endParaRPr lang="en-US" sz="34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9AF4D6-691C-92C4-8179-A36235853A11}"/>
              </a:ext>
            </a:extLst>
          </p:cNvPr>
          <p:cNvSpPr>
            <a:spLocks noGrp="1"/>
          </p:cNvSpPr>
          <p:nvPr>
            <p:ph idx="1"/>
          </p:nvPr>
        </p:nvSpPr>
        <p:spPr>
          <a:xfrm>
            <a:off x="630936" y="2660904"/>
            <a:ext cx="4818888" cy="3547872"/>
          </a:xfrm>
        </p:spPr>
        <p:txBody>
          <a:bodyPr vert="horz" lIns="91440" tIns="45720" rIns="91440" bIns="45720" rtlCol="0" anchor="t">
            <a:normAutofit/>
          </a:bodyPr>
          <a:lstStyle/>
          <a:p>
            <a:endParaRPr lang="en-GB" sz="1700"/>
          </a:p>
          <a:p>
            <a:r>
              <a:rPr lang="en-GB" sz="1700"/>
              <a:t>Microsoft </a:t>
            </a:r>
            <a:r>
              <a:rPr lang="en-GB" sz="1700" b="1"/>
              <a:t>SHIFT</a:t>
            </a:r>
            <a:r>
              <a:rPr lang="en-GB" sz="1700"/>
              <a:t> (inside teams) is the right tool for rota scheduling in two main buildings.</a:t>
            </a:r>
          </a:p>
          <a:p>
            <a:endParaRPr lang="en-GB" sz="1700"/>
          </a:p>
          <a:p>
            <a:r>
              <a:rPr lang="en-GB" sz="1700" b="1"/>
              <a:t>What its used for …</a:t>
            </a:r>
          </a:p>
          <a:p>
            <a:r>
              <a:rPr lang="en-GB" sz="1700"/>
              <a:t>Rota's for both buildings.</a:t>
            </a:r>
          </a:p>
          <a:p>
            <a:r>
              <a:rPr lang="en-GB" sz="1700"/>
              <a:t>Shifts swaps.</a:t>
            </a:r>
          </a:p>
          <a:p>
            <a:r>
              <a:rPr lang="en-GB" sz="1700"/>
              <a:t>Annual leave </a:t>
            </a:r>
          </a:p>
          <a:p>
            <a:r>
              <a:rPr lang="en-GB" sz="1700"/>
              <a:t>Open shifts</a:t>
            </a:r>
          </a:p>
          <a:p>
            <a:r>
              <a:rPr lang="en-GB" sz="1700"/>
              <a:t>Clock – in / out</a:t>
            </a:r>
          </a:p>
        </p:txBody>
      </p:sp>
      <p:pic>
        <p:nvPicPr>
          <p:cNvPr id="4" name="Picture 3" descr="A screenshot of a computer&#10;&#10;AI-generated content may be incorrect.">
            <a:extLst>
              <a:ext uri="{FF2B5EF4-FFF2-40B4-BE49-F238E27FC236}">
                <a16:creationId xmlns:a16="http://schemas.microsoft.com/office/drawing/2014/main" id="{AD2D4DE3-FCBA-71CD-13D1-4D7FDA56531C}"/>
              </a:ext>
            </a:extLst>
          </p:cNvPr>
          <p:cNvPicPr>
            <a:picLocks noChangeAspect="1"/>
          </p:cNvPicPr>
          <p:nvPr/>
        </p:nvPicPr>
        <p:blipFill>
          <a:blip r:embed="rId2"/>
          <a:stretch>
            <a:fillRect/>
          </a:stretch>
        </p:blipFill>
        <p:spPr>
          <a:xfrm>
            <a:off x="6099048" y="1688954"/>
            <a:ext cx="5458968" cy="3480091"/>
          </a:xfrm>
          <a:prstGeom prst="rect">
            <a:avLst/>
          </a:prstGeom>
        </p:spPr>
      </p:pic>
    </p:spTree>
    <p:extLst>
      <p:ext uri="{BB962C8B-B14F-4D97-AF65-F5344CB8AC3E}">
        <p14:creationId xmlns:p14="http://schemas.microsoft.com/office/powerpoint/2010/main" val="1204959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8FBE81-CE21-2345-6D95-70752AD61F5D}"/>
              </a:ext>
            </a:extLst>
          </p:cNvPr>
          <p:cNvSpPr/>
          <p:nvPr/>
        </p:nvSpPr>
        <p:spPr>
          <a:xfrm>
            <a:off x="413926" y="922212"/>
            <a:ext cx="11198523" cy="9759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8A46F16-786B-3BCB-66D0-4F30441F6D0A}"/>
              </a:ext>
            </a:extLst>
          </p:cNvPr>
          <p:cNvSpPr/>
          <p:nvPr/>
        </p:nvSpPr>
        <p:spPr>
          <a:xfrm>
            <a:off x="8309956"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EDFFE0A-303E-669B-9073-FCEF992F3812}"/>
              </a:ext>
            </a:extLst>
          </p:cNvPr>
          <p:cNvSpPr/>
          <p:nvPr/>
        </p:nvSpPr>
        <p:spPr>
          <a:xfrm>
            <a:off x="4384132"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93887BD-DC60-80DE-8E90-FB6284B8ADB4}"/>
              </a:ext>
            </a:extLst>
          </p:cNvPr>
          <p:cNvSpPr/>
          <p:nvPr/>
        </p:nvSpPr>
        <p:spPr>
          <a:xfrm>
            <a:off x="415636"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4A1BA1B-6476-F4F3-67D1-AC374CE142DD}"/>
              </a:ext>
            </a:extLst>
          </p:cNvPr>
          <p:cNvSpPr>
            <a:spLocks noGrp="1"/>
          </p:cNvSpPr>
          <p:nvPr>
            <p:ph type="title"/>
          </p:nvPr>
        </p:nvSpPr>
        <p:spPr>
          <a:xfrm>
            <a:off x="838200" y="-635"/>
            <a:ext cx="10515600" cy="758635"/>
          </a:xfrm>
        </p:spPr>
        <p:txBody>
          <a:bodyPr/>
          <a:lstStyle/>
          <a:p>
            <a:r>
              <a:rPr lang="en-GB"/>
              <a:t>4- Staff Rotas and scheduling. </a:t>
            </a:r>
          </a:p>
        </p:txBody>
      </p:sp>
      <p:sp>
        <p:nvSpPr>
          <p:cNvPr id="3" name="Content Placeholder 2">
            <a:extLst>
              <a:ext uri="{FF2B5EF4-FFF2-40B4-BE49-F238E27FC236}">
                <a16:creationId xmlns:a16="http://schemas.microsoft.com/office/drawing/2014/main" id="{624F9B37-2D10-740E-650E-8450FC0896CD}"/>
              </a:ext>
            </a:extLst>
          </p:cNvPr>
          <p:cNvSpPr>
            <a:spLocks noGrp="1"/>
          </p:cNvSpPr>
          <p:nvPr>
            <p:ph idx="1"/>
          </p:nvPr>
        </p:nvSpPr>
        <p:spPr>
          <a:xfrm>
            <a:off x="411480" y="2032889"/>
            <a:ext cx="3291840" cy="4436682"/>
          </a:xfrm>
        </p:spPr>
        <p:txBody>
          <a:bodyPr vert="horz" lIns="91440" tIns="45720" rIns="91440" bIns="45720" rtlCol="0" anchor="t">
            <a:normAutofit/>
          </a:bodyPr>
          <a:lstStyle/>
          <a:p>
            <a:pPr>
              <a:buNone/>
            </a:pPr>
            <a:r>
              <a:rPr lang="en-US" sz="1800" b="1">
                <a:solidFill>
                  <a:schemeClr val="bg1"/>
                </a:solidFill>
              </a:rPr>
              <a:t>What Rota's management means in a care home ?</a:t>
            </a:r>
            <a:endParaRPr lang="en-US">
              <a:solidFill>
                <a:schemeClr val="bg1"/>
              </a:solidFill>
              <a:ea typeface="+mn-lt"/>
              <a:cs typeface="+mn-lt"/>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Rota management means planning who works early, late, long days, or nights.</a:t>
            </a:r>
            <a:endParaRPr lang="en-US" sz="1100">
              <a:solidFill>
                <a:schemeClr val="bg1"/>
              </a:solidFill>
            </a:endParaRP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 It makes sure breakfast, evening care, and nights are all covered.</a:t>
            </a:r>
            <a:endParaRPr lang="en-US" sz="1100">
              <a:solidFill>
                <a:schemeClr val="bg1"/>
              </a:solidFill>
            </a:endParaRP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 Managers look at who is on, verses who is off , and where the gaps are.</a:t>
            </a: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The goal is to keep staffing </a:t>
            </a:r>
            <a:r>
              <a:rPr lang="en-US" sz="1100" b="1">
                <a:solidFill>
                  <a:schemeClr val="bg1"/>
                </a:solidFill>
                <a:ea typeface="+mn-lt"/>
                <a:cs typeface="+mn-lt"/>
              </a:rPr>
              <a:t>fair</a:t>
            </a:r>
            <a:r>
              <a:rPr lang="en-US" sz="1100">
                <a:solidFill>
                  <a:schemeClr val="bg1"/>
                </a:solidFill>
                <a:ea typeface="+mn-lt"/>
                <a:cs typeface="+mn-lt"/>
              </a:rPr>
              <a:t>, </a:t>
            </a:r>
            <a:r>
              <a:rPr lang="en-US" sz="1100" b="1">
                <a:solidFill>
                  <a:schemeClr val="bg1"/>
                </a:solidFill>
                <a:ea typeface="+mn-lt"/>
                <a:cs typeface="+mn-lt"/>
              </a:rPr>
              <a:t>safe</a:t>
            </a:r>
            <a:r>
              <a:rPr lang="en-US" sz="1100">
                <a:solidFill>
                  <a:schemeClr val="bg1"/>
                </a:solidFill>
                <a:ea typeface="+mn-lt"/>
                <a:cs typeface="+mn-lt"/>
              </a:rPr>
              <a:t>, and </a:t>
            </a:r>
            <a:r>
              <a:rPr lang="en-US" sz="1100" b="1">
                <a:solidFill>
                  <a:schemeClr val="bg1"/>
                </a:solidFill>
                <a:ea typeface="+mn-lt"/>
                <a:cs typeface="+mn-lt"/>
              </a:rPr>
              <a:t>fully covered</a:t>
            </a:r>
            <a:r>
              <a:rPr lang="en-US" sz="1100">
                <a:solidFill>
                  <a:schemeClr val="bg1"/>
                </a:solidFill>
                <a:ea typeface="+mn-lt"/>
                <a:cs typeface="+mn-lt"/>
              </a:rPr>
              <a:t>.   </a:t>
            </a:r>
            <a:r>
              <a:rPr lang="en-US" sz="1800">
                <a:solidFill>
                  <a:schemeClr val="bg1"/>
                </a:solidFill>
                <a:ea typeface="+mn-lt"/>
                <a:cs typeface="+mn-lt"/>
              </a:rPr>
              <a:t>  </a:t>
            </a:r>
            <a:r>
              <a:rPr lang="en-US" sz="1800">
                <a:solidFill>
                  <a:srgbClr val="000000"/>
                </a:solidFill>
                <a:ea typeface="+mn-lt"/>
                <a:cs typeface="+mn-lt"/>
              </a:rPr>
              <a:t> </a:t>
            </a:r>
            <a:endParaRPr lang="en-US"/>
          </a:p>
          <a:p>
            <a:pPr>
              <a:buNone/>
            </a:pPr>
            <a:endParaRPr lang="en-US"/>
          </a:p>
        </p:txBody>
      </p:sp>
      <p:sp>
        <p:nvSpPr>
          <p:cNvPr id="6" name="Content Placeholder 2">
            <a:extLst>
              <a:ext uri="{FF2B5EF4-FFF2-40B4-BE49-F238E27FC236}">
                <a16:creationId xmlns:a16="http://schemas.microsoft.com/office/drawing/2014/main" id="{ACA7441A-B567-1E34-DC43-79D4B3487833}"/>
              </a:ext>
            </a:extLst>
          </p:cNvPr>
          <p:cNvSpPr txBox="1">
            <a:spLocks/>
          </p:cNvSpPr>
          <p:nvPr/>
        </p:nvSpPr>
        <p:spPr>
          <a:xfrm>
            <a:off x="4386072" y="2026793"/>
            <a:ext cx="3285744" cy="444277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b="1">
                <a:solidFill>
                  <a:schemeClr val="bg1"/>
                </a:solidFill>
              </a:rPr>
              <a:t>Why staff Rota's are hard to get right in care homes ? </a:t>
            </a:r>
            <a:endParaRPr lang="en-US">
              <a:solidFill>
                <a:schemeClr val="bg1"/>
              </a:solidFill>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Care‑home Rota's are tough because shifts change constantly and staff availability is unpredictable.</a:t>
            </a:r>
            <a:endParaRPr lang="en-US" sz="1100">
              <a:solidFill>
                <a:schemeClr val="bg1"/>
              </a:solidFill>
            </a:endParaRP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Managers end up rewriting plans again, which leads to stress and higher costs.</a:t>
            </a:r>
            <a:endParaRPr lang="en-US" sz="1100">
              <a:solidFill>
                <a:schemeClr val="bg1"/>
              </a:solidFill>
            </a:endParaRP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Without a clear system, Rota's become messy and hard to explain when questioned.</a:t>
            </a:r>
            <a:endParaRPr lang="en-US" sz="1100">
              <a:solidFill>
                <a:schemeClr val="bg1"/>
              </a:solidFill>
            </a:endParaRPr>
          </a:p>
          <a:p>
            <a:pPr>
              <a:buFont typeface="Arial" panose="020B0604020202020204" pitchFamily="34" charset="0"/>
              <a:buNone/>
            </a:pPr>
            <a:endParaRPr lang="en-US" sz="1800"/>
          </a:p>
          <a:p>
            <a:pPr lvl="3">
              <a:lnSpc>
                <a:spcPct val="170000"/>
              </a:lnSpc>
              <a:buFont typeface="Arial" panose="020B0604020202020204" pitchFamily="34" charset="0"/>
              <a:buNone/>
            </a:pPr>
            <a:endParaRPr lang="en-US" sz="800" b="1"/>
          </a:p>
          <a:p>
            <a:pPr>
              <a:buFont typeface="Arial" panose="020B0604020202020204" pitchFamily="34" charset="0"/>
              <a:buNone/>
            </a:pPr>
            <a:endParaRPr lang="en-US" sz="1800"/>
          </a:p>
          <a:p>
            <a:pPr marL="0" indent="0">
              <a:lnSpc>
                <a:spcPct val="100000"/>
              </a:lnSpc>
              <a:spcBef>
                <a:spcPts val="0"/>
              </a:spcBef>
              <a:buFont typeface="Arial" panose="020B0604020202020204" pitchFamily="34" charset="0"/>
              <a:buNone/>
            </a:pPr>
            <a:endParaRPr lang="en-US" sz="1800" b="1">
              <a:solidFill>
                <a:srgbClr val="000000"/>
              </a:solidFill>
            </a:endParaRPr>
          </a:p>
          <a:p>
            <a:pPr marL="0" indent="0">
              <a:lnSpc>
                <a:spcPct val="100000"/>
              </a:lnSpc>
              <a:spcBef>
                <a:spcPts val="0"/>
              </a:spcBef>
              <a:buFont typeface="Arial" panose="020B0604020202020204" pitchFamily="34" charset="0"/>
              <a:buNone/>
            </a:pPr>
            <a:endParaRPr lang="en-US" sz="1800">
              <a:solidFill>
                <a:srgbClr val="000000"/>
              </a:solidFill>
            </a:endParaRPr>
          </a:p>
          <a:p>
            <a:pPr>
              <a:buFont typeface="Arial" panose="020B0604020202020204" pitchFamily="34" charset="0"/>
              <a:buNone/>
            </a:pPr>
            <a:endParaRPr lang="en-GB" sz="2000" b="1">
              <a:solidFill>
                <a:srgbClr val="FFFFFF"/>
              </a:solidFill>
              <a:highlight>
                <a:srgbClr val="00468A"/>
              </a:highlight>
            </a:endParaRPr>
          </a:p>
        </p:txBody>
      </p:sp>
      <p:sp>
        <p:nvSpPr>
          <p:cNvPr id="8" name="Content Placeholder 2">
            <a:extLst>
              <a:ext uri="{FF2B5EF4-FFF2-40B4-BE49-F238E27FC236}">
                <a16:creationId xmlns:a16="http://schemas.microsoft.com/office/drawing/2014/main" id="{C8B539CD-7D90-A7B4-133E-3AF82D752E23}"/>
              </a:ext>
            </a:extLst>
          </p:cNvPr>
          <p:cNvSpPr txBox="1">
            <a:spLocks/>
          </p:cNvSpPr>
          <p:nvPr/>
        </p:nvSpPr>
        <p:spPr>
          <a:xfrm>
            <a:off x="8311896" y="2026793"/>
            <a:ext cx="3304032" cy="444277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b="1">
                <a:solidFill>
                  <a:schemeClr val="bg1"/>
                </a:solidFill>
              </a:rPr>
              <a:t>Manual Rota's vs digital Rota management systems?</a:t>
            </a:r>
            <a:endParaRPr lang="en-US" sz="1800" b="1">
              <a:solidFill>
                <a:schemeClr val="bg1"/>
              </a:solidFill>
              <a:ea typeface="+mn-lt"/>
              <a:cs typeface="+mn-lt"/>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Digital Rota's tools replace paper Rota's by giving a clearer view of shifts and gaps.</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They help managers see problems early, track extra hours, and confirm who is available.</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Everything stays consistent and easy to update, instead of juggling spreadsheets.</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This links Rota planning with wider people management and compliance processes.</a:t>
            </a:r>
            <a:endParaRPr lang="en-US" sz="1100">
              <a:solidFill>
                <a:schemeClr val="bg1"/>
              </a:solidFill>
            </a:endParaRPr>
          </a:p>
          <a:p>
            <a:pPr lvl="3">
              <a:lnSpc>
                <a:spcPct val="170000"/>
              </a:lnSpc>
              <a:buFont typeface="Arial" panose="020B0604020202020204" pitchFamily="34" charset="0"/>
              <a:buNone/>
            </a:pPr>
            <a:endParaRPr lang="en-US" sz="800" b="1"/>
          </a:p>
          <a:p>
            <a:pPr>
              <a:buFont typeface="Arial" panose="020B0604020202020204" pitchFamily="34" charset="0"/>
              <a:buNone/>
            </a:pPr>
            <a:endParaRPr lang="en-US" sz="1800">
              <a:solidFill>
                <a:srgbClr val="000000"/>
              </a:solidFill>
            </a:endParaRPr>
          </a:p>
          <a:p>
            <a:pPr marL="0" indent="0">
              <a:lnSpc>
                <a:spcPct val="100000"/>
              </a:lnSpc>
              <a:spcBef>
                <a:spcPts val="0"/>
              </a:spcBef>
              <a:buFont typeface="Arial" panose="020B0604020202020204" pitchFamily="34" charset="0"/>
              <a:buNone/>
            </a:pPr>
            <a:endParaRPr lang="en-US" sz="1800" b="1">
              <a:solidFill>
                <a:srgbClr val="000000"/>
              </a:solidFill>
            </a:endParaRPr>
          </a:p>
          <a:p>
            <a:pPr marL="0" indent="0">
              <a:lnSpc>
                <a:spcPct val="100000"/>
              </a:lnSpc>
              <a:spcBef>
                <a:spcPts val="0"/>
              </a:spcBef>
              <a:buFont typeface="Arial" panose="020B0604020202020204" pitchFamily="34" charset="0"/>
              <a:buNone/>
            </a:pPr>
            <a:endParaRPr lang="en-US" sz="1800">
              <a:solidFill>
                <a:srgbClr val="000000"/>
              </a:solidFill>
            </a:endParaRPr>
          </a:p>
          <a:p>
            <a:pPr>
              <a:buFont typeface="Arial" panose="020B0604020202020204" pitchFamily="34" charset="0"/>
              <a:buNone/>
            </a:pPr>
            <a:endParaRPr lang="en-GB" sz="2000" b="1">
              <a:solidFill>
                <a:srgbClr val="FFFFFF"/>
              </a:solidFill>
              <a:highlight>
                <a:srgbClr val="00468A"/>
              </a:highlight>
            </a:endParaRPr>
          </a:p>
        </p:txBody>
      </p:sp>
      <p:sp>
        <p:nvSpPr>
          <p:cNvPr id="10" name="Content Placeholder 2">
            <a:extLst>
              <a:ext uri="{FF2B5EF4-FFF2-40B4-BE49-F238E27FC236}">
                <a16:creationId xmlns:a16="http://schemas.microsoft.com/office/drawing/2014/main" id="{6194F2E4-4739-77A4-461A-A59D82520B45}"/>
              </a:ext>
            </a:extLst>
          </p:cNvPr>
          <p:cNvSpPr txBox="1">
            <a:spLocks/>
          </p:cNvSpPr>
          <p:nvPr/>
        </p:nvSpPr>
        <p:spPr>
          <a:xfrm>
            <a:off x="545592" y="752729"/>
            <a:ext cx="10978896" cy="1132650"/>
          </a:xfrm>
          <a:prstGeom prst="rect">
            <a:avLst/>
          </a:prstGeom>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endParaRPr lang="en-GB" sz="2000">
              <a:solidFill>
                <a:schemeClr val="bg1"/>
              </a:solidFill>
              <a:highlight>
                <a:srgbClr val="00468A"/>
              </a:highlight>
            </a:endParaRPr>
          </a:p>
          <a:p>
            <a:pPr algn="ctr">
              <a:buNone/>
            </a:pPr>
            <a:r>
              <a:rPr lang="en-US">
                <a:solidFill>
                  <a:schemeClr val="bg1"/>
                </a:solidFill>
              </a:rPr>
              <a:t>According to Drinkwater,2026 in a care homes, the staff Rota's is more than a timetable, it is the backbone of daily operation.</a:t>
            </a:r>
          </a:p>
          <a:p>
            <a:pPr algn="ctr">
              <a:lnSpc>
                <a:spcPct val="170000"/>
              </a:lnSpc>
              <a:buNone/>
            </a:pPr>
            <a:r>
              <a:rPr lang="en-GB" sz="2000">
                <a:solidFill>
                  <a:schemeClr val="bg1"/>
                </a:solidFill>
                <a:ea typeface="+mn-lt"/>
                <a:cs typeface="+mn-lt"/>
              </a:rPr>
              <a:t>Rota management in care homes is not just a small admin job anymore. It is now an important part of running a care home. The staff rota affects how good the care is, whether the home meets rules, if there are enough staff, and how happy and supported workers feel.</a:t>
            </a:r>
            <a:endParaRPr lang="en-GB" sz="2000">
              <a:solidFill>
                <a:schemeClr val="bg1"/>
              </a:solidFill>
            </a:endParaRPr>
          </a:p>
          <a:p>
            <a:pPr marL="0" indent="0">
              <a:lnSpc>
                <a:spcPct val="100000"/>
              </a:lnSpc>
              <a:spcBef>
                <a:spcPts val="0"/>
              </a:spcBef>
              <a:buNone/>
            </a:pPr>
            <a:endParaRPr lang="en-US" sz="1800">
              <a:solidFill>
                <a:srgbClr val="000000"/>
              </a:solidFill>
            </a:endParaRPr>
          </a:p>
        </p:txBody>
      </p:sp>
    </p:spTree>
    <p:extLst>
      <p:ext uri="{BB962C8B-B14F-4D97-AF65-F5344CB8AC3E}">
        <p14:creationId xmlns:p14="http://schemas.microsoft.com/office/powerpoint/2010/main" val="652017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C4D7C8-D3EF-8584-E4F7-16E962981DA1}"/>
              </a:ext>
            </a:extLst>
          </p:cNvPr>
          <p:cNvSpPr/>
          <p:nvPr/>
        </p:nvSpPr>
        <p:spPr>
          <a:xfrm>
            <a:off x="8350512" y="-6298"/>
            <a:ext cx="3854082" cy="68705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group of people in blue scrubs&#10;&#10;AI-generated content may be incorrect.">
            <a:extLst>
              <a:ext uri="{FF2B5EF4-FFF2-40B4-BE49-F238E27FC236}">
                <a16:creationId xmlns:a16="http://schemas.microsoft.com/office/drawing/2014/main" id="{F7643CFE-80D4-6349-364C-162430EE2762}"/>
              </a:ext>
            </a:extLst>
          </p:cNvPr>
          <p:cNvPicPr>
            <a:picLocks noChangeAspect="1"/>
          </p:cNvPicPr>
          <p:nvPr/>
        </p:nvPicPr>
        <p:blipFill>
          <a:blip r:embed="rId2"/>
          <a:srcRect l="33449" r="16890"/>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101099B7-61FE-3318-6678-86454EF8D16A}"/>
              </a:ext>
            </a:extLst>
          </p:cNvPr>
          <p:cNvSpPr>
            <a:spLocks noGrp="1"/>
          </p:cNvSpPr>
          <p:nvPr>
            <p:ph type="title"/>
          </p:nvPr>
        </p:nvSpPr>
        <p:spPr>
          <a:xfrm>
            <a:off x="481012" y="485775"/>
            <a:ext cx="2825506" cy="5719762"/>
          </a:xfrm>
        </p:spPr>
        <p:txBody>
          <a:bodyPr>
            <a:normAutofit/>
          </a:bodyPr>
          <a:lstStyle/>
          <a:p>
            <a:r>
              <a:rPr lang="en-GB" sz="3300" b="1"/>
              <a:t>Why Microsoft TEAMS is the best tool for a </a:t>
            </a:r>
            <a:r>
              <a:rPr lang="en-GB" sz="3300" b="1">
                <a:solidFill>
                  <a:schemeClr val="tx2">
                    <a:lumMod val="25000"/>
                    <a:lumOff val="75000"/>
                  </a:schemeClr>
                </a:solidFill>
              </a:rPr>
              <a:t>RIVERDALE</a:t>
            </a:r>
            <a:r>
              <a:rPr lang="en-GB" sz="3300" b="1"/>
              <a:t> care home ??</a:t>
            </a:r>
          </a:p>
        </p:txBody>
      </p:sp>
      <p:sp>
        <p:nvSpPr>
          <p:cNvPr id="3" name="Content Placeholder 2">
            <a:extLst>
              <a:ext uri="{FF2B5EF4-FFF2-40B4-BE49-F238E27FC236}">
                <a16:creationId xmlns:a16="http://schemas.microsoft.com/office/drawing/2014/main" id="{CF613B9D-8C90-C735-2437-F1CFD5717611}"/>
              </a:ext>
            </a:extLst>
          </p:cNvPr>
          <p:cNvSpPr>
            <a:spLocks noGrp="1"/>
          </p:cNvSpPr>
          <p:nvPr>
            <p:ph idx="1"/>
          </p:nvPr>
        </p:nvSpPr>
        <p:spPr>
          <a:xfrm>
            <a:off x="8353951" y="-6286"/>
            <a:ext cx="3859251" cy="6879360"/>
          </a:xfrm>
        </p:spPr>
        <p:txBody>
          <a:bodyPr vert="horz" lIns="91440" tIns="45720" rIns="91440" bIns="45720" rtlCol="0" anchor="ctr">
            <a:normAutofit fontScale="70000" lnSpcReduction="20000"/>
          </a:bodyPr>
          <a:lstStyle/>
          <a:p>
            <a:pPr>
              <a:lnSpc>
                <a:spcPct val="150000"/>
              </a:lnSpc>
            </a:pPr>
            <a:r>
              <a:rPr lang="en-GB" sz="1800">
                <a:solidFill>
                  <a:schemeClr val="bg1"/>
                </a:solidFill>
              </a:rPr>
              <a:t>According to</a:t>
            </a:r>
            <a:r>
              <a:rPr lang="en-GB" sz="1800" b="1">
                <a:solidFill>
                  <a:schemeClr val="bg1"/>
                </a:solidFill>
              </a:rPr>
              <a:t> Caldwell,2025</a:t>
            </a:r>
            <a:r>
              <a:rPr lang="en-GB" sz="1800">
                <a:solidFill>
                  <a:schemeClr val="bg1"/>
                </a:solidFill>
              </a:rPr>
              <a:t> </a:t>
            </a:r>
            <a:endParaRPr lang="en-US">
              <a:solidFill>
                <a:schemeClr val="bg1"/>
              </a:solidFill>
            </a:endParaRPr>
          </a:p>
          <a:p>
            <a:pPr>
              <a:lnSpc>
                <a:spcPct val="150000"/>
              </a:lnSpc>
            </a:pPr>
            <a:r>
              <a:rPr lang="en-GB" sz="1800" b="1">
                <a:solidFill>
                  <a:schemeClr val="bg1"/>
                </a:solidFill>
              </a:rPr>
              <a:t>MicrosoftTeams</a:t>
            </a:r>
            <a:r>
              <a:rPr lang="en-GB" sz="1800">
                <a:solidFill>
                  <a:schemeClr val="bg1"/>
                </a:solidFill>
              </a:rPr>
              <a:t> have emerged as a powerful solution that helps many workers in the healthcare industry with reliable, secure an efficient tools for communication and collaboration.    </a:t>
            </a:r>
            <a:endParaRPr lang="en-GB">
              <a:solidFill>
                <a:schemeClr val="bg1"/>
              </a:solidFill>
            </a:endParaRPr>
          </a:p>
          <a:p>
            <a:pPr>
              <a:lnSpc>
                <a:spcPct val="150000"/>
              </a:lnSpc>
            </a:pPr>
            <a:r>
              <a:rPr lang="en-GB" sz="1800">
                <a:solidFill>
                  <a:schemeClr val="bg1"/>
                </a:solidFill>
              </a:rPr>
              <a:t>When it comes to Improving </a:t>
            </a:r>
            <a:r>
              <a:rPr lang="en-GB" sz="1800" b="1">
                <a:solidFill>
                  <a:schemeClr val="bg1"/>
                </a:solidFill>
              </a:rPr>
              <a:t>collaboration</a:t>
            </a:r>
            <a:r>
              <a:rPr lang="en-GB" sz="1800">
                <a:solidFill>
                  <a:schemeClr val="bg1"/>
                </a:solidFill>
              </a:rPr>
              <a:t> in healthcare with Microsoft Teams this  tool improves </a:t>
            </a:r>
            <a:r>
              <a:rPr lang="en-GB" sz="1800" b="1">
                <a:solidFill>
                  <a:schemeClr val="bg1"/>
                </a:solidFill>
              </a:rPr>
              <a:t>EFFICIENCY</a:t>
            </a:r>
            <a:r>
              <a:rPr lang="en-GB" sz="1800">
                <a:solidFill>
                  <a:schemeClr val="bg1"/>
                </a:solidFill>
              </a:rPr>
              <a:t> in different ways :</a:t>
            </a:r>
          </a:p>
          <a:p>
            <a:pPr>
              <a:lnSpc>
                <a:spcPct val="150000"/>
              </a:lnSpc>
            </a:pPr>
            <a:r>
              <a:rPr lang="en-GB" sz="1800" b="1">
                <a:solidFill>
                  <a:schemeClr val="bg1"/>
                </a:solidFill>
              </a:rPr>
              <a:t>Microsoft Teams</a:t>
            </a:r>
            <a:r>
              <a:rPr lang="en-GB" sz="1800">
                <a:solidFill>
                  <a:schemeClr val="bg1"/>
                </a:solidFill>
              </a:rPr>
              <a:t> is a simple place with doctors nurse specialists and an office staff  that can work together.</a:t>
            </a:r>
          </a:p>
          <a:p>
            <a:pPr>
              <a:lnSpc>
                <a:spcPct val="150000"/>
              </a:lnSpc>
            </a:pPr>
            <a:r>
              <a:rPr lang="en-GB" sz="1800">
                <a:solidFill>
                  <a:schemeClr val="bg1"/>
                </a:solidFill>
              </a:rPr>
              <a:t>People can </a:t>
            </a:r>
            <a:r>
              <a:rPr lang="en-GB" sz="1800" b="1">
                <a:solidFill>
                  <a:schemeClr val="bg1"/>
                </a:solidFill>
              </a:rPr>
              <a:t>share</a:t>
            </a:r>
            <a:r>
              <a:rPr lang="en-GB" sz="1800">
                <a:solidFill>
                  <a:schemeClr val="bg1"/>
                </a:solidFill>
              </a:rPr>
              <a:t> files, edit documents at the same time, and video call So everyone stays connected even if they are in different locations.</a:t>
            </a:r>
          </a:p>
          <a:p>
            <a:pPr>
              <a:lnSpc>
                <a:spcPct val="150000"/>
              </a:lnSpc>
            </a:pPr>
            <a:r>
              <a:rPr lang="en-GB" sz="1800">
                <a:solidFill>
                  <a:schemeClr val="bg1"/>
                </a:solidFill>
              </a:rPr>
              <a:t>This is  </a:t>
            </a:r>
            <a:r>
              <a:rPr lang="en-GB" sz="1800" b="1">
                <a:solidFill>
                  <a:schemeClr val="bg1"/>
                </a:solidFill>
              </a:rPr>
              <a:t>very useful</a:t>
            </a:r>
            <a:r>
              <a:rPr lang="en-GB" sz="1800">
                <a:solidFill>
                  <a:schemeClr val="bg1"/>
                </a:solidFill>
              </a:rPr>
              <a:t> for remote consultations , for example when a doctor needs a second opinion from a specialist somewhere else.</a:t>
            </a:r>
            <a:r>
              <a:rPr lang="en-GB" sz="1800"/>
              <a:t>   </a:t>
            </a:r>
          </a:p>
          <a:p>
            <a:pPr>
              <a:lnSpc>
                <a:spcPct val="170000"/>
              </a:lnSpc>
            </a:pPr>
            <a:endParaRPr lang="en-GB" sz="1100"/>
          </a:p>
          <a:p>
            <a:pPr marL="0" indent="0">
              <a:lnSpc>
                <a:spcPct val="170000"/>
              </a:lnSpc>
              <a:buNone/>
            </a:pPr>
            <a:endParaRPr lang="en-GB" sz="1100"/>
          </a:p>
          <a:p>
            <a:pPr marL="0" indent="0">
              <a:lnSpc>
                <a:spcPct val="170000"/>
              </a:lnSpc>
              <a:buNone/>
            </a:pPr>
            <a:r>
              <a:rPr lang="en-GB" sz="1100"/>
              <a:t>     </a:t>
            </a:r>
          </a:p>
          <a:p>
            <a:endParaRPr lang="en-GB" sz="1100"/>
          </a:p>
        </p:txBody>
      </p:sp>
    </p:spTree>
    <p:extLst>
      <p:ext uri="{BB962C8B-B14F-4D97-AF65-F5344CB8AC3E}">
        <p14:creationId xmlns:p14="http://schemas.microsoft.com/office/powerpoint/2010/main" val="1731152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7E6B-C7EA-AF21-2D97-EE6EF14E2201}"/>
              </a:ext>
            </a:extLst>
          </p:cNvPr>
          <p:cNvSpPr>
            <a:spLocks noGrp="1"/>
          </p:cNvSpPr>
          <p:nvPr>
            <p:ph type="title"/>
          </p:nvPr>
        </p:nvSpPr>
        <p:spPr>
          <a:xfrm>
            <a:off x="1309862" y="4465674"/>
            <a:ext cx="4786138" cy="1663995"/>
          </a:xfrm>
        </p:spPr>
        <p:txBody>
          <a:bodyPr anchor="t">
            <a:normAutofit/>
          </a:bodyPr>
          <a:lstStyle/>
          <a:p>
            <a:pPr algn="ctr"/>
            <a:br>
              <a:rPr lang="en-GB" sz="3200">
                <a:solidFill>
                  <a:schemeClr val="tx1">
                    <a:lumMod val="65000"/>
                    <a:lumOff val="35000"/>
                  </a:schemeClr>
                </a:solidFill>
              </a:rPr>
            </a:br>
            <a:r>
              <a:rPr lang="en-GB" sz="3200">
                <a:solidFill>
                  <a:schemeClr val="tx1">
                    <a:lumMod val="65000"/>
                    <a:lumOff val="35000"/>
                  </a:schemeClr>
                </a:solidFill>
              </a:rPr>
              <a:t>Advantages of moicrosoft teams for RIVERDALE...</a:t>
            </a:r>
          </a:p>
        </p:txBody>
      </p:sp>
      <p:pic>
        <p:nvPicPr>
          <p:cNvPr id="4" name="Picture 3" descr="A close-up of a doctor&amp;#39;s hands&#10;&#10;AI-generated content may be incorrect.">
            <a:extLst>
              <a:ext uri="{FF2B5EF4-FFF2-40B4-BE49-F238E27FC236}">
                <a16:creationId xmlns:a16="http://schemas.microsoft.com/office/drawing/2014/main" id="{FCB207D1-E6DD-8FDE-F7F8-B773ACD66996}"/>
              </a:ext>
            </a:extLst>
          </p:cNvPr>
          <p:cNvPicPr>
            <a:picLocks noChangeAspect="1"/>
          </p:cNvPicPr>
          <p:nvPr/>
        </p:nvPicPr>
        <p:blipFill>
          <a:blip r:embed="rId2"/>
          <a:srcRect t="11908" b="3823"/>
          <a:stretch>
            <a:fillRect/>
          </a:stretch>
        </p:blipFill>
        <p:spPr>
          <a:xfrm>
            <a:off x="1320209" y="1459677"/>
            <a:ext cx="4775791" cy="2686360"/>
          </a:xfrm>
          <a:prstGeom prst="rect">
            <a:avLst/>
          </a:prstGeom>
        </p:spPr>
      </p:pic>
      <p:sp>
        <p:nvSpPr>
          <p:cNvPr id="38" name="Rectangle 3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FC1C1-4738-38C0-3808-54C9E583766F}"/>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endParaRPr lang="en-GB" sz="800">
              <a:solidFill>
                <a:srgbClr val="595959"/>
              </a:solidFill>
            </a:endParaRPr>
          </a:p>
          <a:p>
            <a:pPr marL="0" indent="0">
              <a:buNone/>
            </a:pPr>
            <a:r>
              <a:rPr lang="en-GB" sz="800">
                <a:solidFill>
                  <a:srgbClr val="595959"/>
                </a:solidFill>
              </a:rPr>
              <a:t> According to  </a:t>
            </a:r>
            <a:r>
              <a:rPr lang="en-GB" sz="800" b="1">
                <a:solidFill>
                  <a:srgbClr val="595959"/>
                </a:solidFill>
              </a:rPr>
              <a:t>REDACTION Teams </a:t>
            </a:r>
            <a:r>
              <a:rPr lang="en-GB" sz="800">
                <a:solidFill>
                  <a:srgbClr val="595959"/>
                </a:solidFill>
              </a:rPr>
              <a:t>research Microsoft Teams is  a collaboration tool that offers enhanced communication and teamwork capabilities. It is part of the Office 365 off applicants and provides users with a platform for online meetings coma chat, file sharing and document collaboration.</a:t>
            </a:r>
          </a:p>
          <a:p>
            <a:pPr marL="0" indent="0">
              <a:buNone/>
            </a:pPr>
            <a:r>
              <a:rPr lang="en-GB" sz="800" b="1">
                <a:solidFill>
                  <a:srgbClr val="595959"/>
                </a:solidFill>
              </a:rPr>
              <a:t>ADVANTAGES :</a:t>
            </a:r>
          </a:p>
          <a:p>
            <a:pPr marL="0" indent="0">
              <a:buNone/>
            </a:pPr>
            <a:r>
              <a:rPr lang="en-GB" sz="800" b="1">
                <a:solidFill>
                  <a:srgbClr val="595959"/>
                </a:solidFill>
              </a:rPr>
              <a:t>Chat and messages : </a:t>
            </a:r>
            <a:r>
              <a:rPr lang="en-GB" sz="800">
                <a:solidFill>
                  <a:srgbClr val="595959"/>
                </a:solidFill>
                <a:ea typeface="Calibri"/>
                <a:cs typeface="Arial"/>
              </a:rPr>
              <a:t>Teams let people send messages one to one or in groups, chats stay organised by topic, so it is easy to find old conversations.</a:t>
            </a:r>
          </a:p>
          <a:p>
            <a:pPr marL="0" indent="0">
              <a:buNone/>
            </a:pPr>
            <a:r>
              <a:rPr lang="en-GB" sz="800" b="1">
                <a:solidFill>
                  <a:srgbClr val="595959"/>
                </a:solidFill>
                <a:ea typeface="Calibri"/>
                <a:cs typeface="Arial"/>
              </a:rPr>
              <a:t>Video and audio meetings</a:t>
            </a:r>
            <a:r>
              <a:rPr lang="en-GB" sz="800">
                <a:solidFill>
                  <a:srgbClr val="595959"/>
                </a:solidFill>
                <a:ea typeface="Calibri"/>
                <a:cs typeface="Arial"/>
              </a:rPr>
              <a:t>: You can have online meetings with video or sound you can share your screen record the meetings and book it through outlook.</a:t>
            </a:r>
          </a:p>
          <a:p>
            <a:pPr marL="0" indent="0">
              <a:buNone/>
            </a:pPr>
            <a:r>
              <a:rPr lang="en-GB" sz="800" b="1">
                <a:solidFill>
                  <a:srgbClr val="595959"/>
                </a:solidFill>
                <a:ea typeface="Calibri"/>
                <a:cs typeface="Arial"/>
              </a:rPr>
              <a:t>Channels</a:t>
            </a:r>
            <a:r>
              <a:rPr lang="en-GB" sz="800">
                <a:solidFill>
                  <a:srgbClr val="595959"/>
                </a:solidFill>
                <a:ea typeface="Calibri"/>
                <a:cs typeface="Arial"/>
              </a:rPr>
              <a:t>: Teams uses channels to keep work tidy each channel is for a topic or project, with its own chats and files.</a:t>
            </a:r>
          </a:p>
          <a:p>
            <a:pPr marL="0" indent="0">
              <a:buNone/>
            </a:pPr>
            <a:r>
              <a:rPr lang="en-GB" sz="800" b="1">
                <a:solidFill>
                  <a:srgbClr val="595959"/>
                </a:solidFill>
                <a:ea typeface="Calibri"/>
                <a:cs typeface="Arial"/>
              </a:rPr>
              <a:t>App integration </a:t>
            </a:r>
            <a:r>
              <a:rPr lang="en-GB" sz="800">
                <a:solidFill>
                  <a:srgbClr val="595959"/>
                </a:solidFill>
                <a:ea typeface="Calibri"/>
                <a:cs typeface="Arial"/>
              </a:rPr>
              <a:t>: Teams can connect with other apps your team already uses, helping everyone work faster.</a:t>
            </a:r>
          </a:p>
          <a:p>
            <a:pPr marL="0" indent="0">
              <a:buNone/>
            </a:pPr>
            <a:r>
              <a:rPr lang="en-GB" sz="800" b="1">
                <a:solidFill>
                  <a:srgbClr val="595959"/>
                </a:solidFill>
                <a:ea typeface="Calibri"/>
                <a:cs typeface="Arial"/>
              </a:rPr>
              <a:t>Security</a:t>
            </a:r>
            <a:r>
              <a:rPr lang="en-GB" sz="800">
                <a:solidFill>
                  <a:srgbClr val="595959"/>
                </a:solidFill>
                <a:ea typeface="Calibri"/>
                <a:cs typeface="Arial"/>
              </a:rPr>
              <a:t>: Teams keep infors save with strong security, including encryption and multi factor login, it means  rules like GDPR and HIPAA.</a:t>
            </a:r>
          </a:p>
          <a:p>
            <a:pPr marL="0" indent="0">
              <a:buNone/>
            </a:pPr>
            <a:r>
              <a:rPr lang="en-GB" sz="800" b="1">
                <a:solidFill>
                  <a:srgbClr val="595959"/>
                </a:solidFill>
                <a:ea typeface="Calibri"/>
                <a:cs typeface="Arial"/>
              </a:rPr>
              <a:t>Remote collaboration</a:t>
            </a:r>
            <a:r>
              <a:rPr lang="en-GB" sz="800">
                <a:solidFill>
                  <a:srgbClr val="595959"/>
                </a:solidFill>
                <a:ea typeface="Calibri"/>
                <a:cs typeface="Arial"/>
              </a:rPr>
              <a:t> : team is a great for remote work. It helps people in different places work together like they are in the same office.</a:t>
            </a:r>
          </a:p>
          <a:p>
            <a:pPr marL="0" indent="0">
              <a:buNone/>
            </a:pPr>
            <a:r>
              <a:rPr lang="en-GB" sz="800" b="1">
                <a:solidFill>
                  <a:srgbClr val="595959"/>
                </a:solidFill>
                <a:ea typeface="Calibri"/>
                <a:cs typeface="Arial"/>
              </a:rPr>
              <a:t>Integration with Microsoft 365 </a:t>
            </a:r>
            <a:r>
              <a:rPr lang="en-GB" sz="800">
                <a:solidFill>
                  <a:srgbClr val="595959"/>
                </a:solidFill>
                <a:ea typeface="Calibri"/>
                <a:cs typeface="Arial"/>
              </a:rPr>
              <a:t>: Teams seamlessly integrates with other Microsoft 365 teams work well with Microsoft Word, Axel come on PowerPoint and one drive so that sharing an editing files is easy.</a:t>
            </a:r>
          </a:p>
          <a:p>
            <a:pPr marL="0" indent="0">
              <a:buNone/>
            </a:pPr>
            <a:endParaRPr lang="en-GB" sz="800">
              <a:solidFill>
                <a:srgbClr val="595959"/>
              </a:solidFill>
              <a:ea typeface="Calibri"/>
              <a:cs typeface="Arial"/>
            </a:endParaRPr>
          </a:p>
          <a:p>
            <a:pPr marL="0" indent="0">
              <a:buNone/>
            </a:pPr>
            <a:endParaRPr lang="en-GB" sz="800" b="1">
              <a:solidFill>
                <a:srgbClr val="595959"/>
              </a:solidFill>
              <a:ea typeface="Calibri"/>
              <a:cs typeface="Arial"/>
            </a:endParaRPr>
          </a:p>
          <a:p>
            <a:pPr marL="0" indent="0">
              <a:buNone/>
            </a:pPr>
            <a:endParaRPr lang="en-GB" sz="800" b="1">
              <a:solidFill>
                <a:srgbClr val="595959"/>
              </a:solidFill>
            </a:endParaRPr>
          </a:p>
        </p:txBody>
      </p:sp>
    </p:spTree>
    <p:extLst>
      <p:ext uri="{BB962C8B-B14F-4D97-AF65-F5344CB8AC3E}">
        <p14:creationId xmlns:p14="http://schemas.microsoft.com/office/powerpoint/2010/main" val="1732984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612E-3E42-AC7D-FF5B-2E6AFC026F46}"/>
              </a:ext>
            </a:extLst>
          </p:cNvPr>
          <p:cNvSpPr>
            <a:spLocks noGrp="1"/>
          </p:cNvSpPr>
          <p:nvPr>
            <p:ph type="title"/>
          </p:nvPr>
        </p:nvSpPr>
        <p:spPr>
          <a:xfrm>
            <a:off x="5868557" y="1138036"/>
            <a:ext cx="5444382" cy="1402470"/>
          </a:xfrm>
        </p:spPr>
        <p:txBody>
          <a:bodyPr anchor="t">
            <a:normAutofit/>
          </a:bodyPr>
          <a:lstStyle/>
          <a:p>
            <a:r>
              <a:rPr lang="en-GB" sz="3200"/>
              <a:t>STAFF ROTA'S AND SHEDULING / PART 2</a:t>
            </a:r>
          </a:p>
        </p:txBody>
      </p:sp>
      <p:pic>
        <p:nvPicPr>
          <p:cNvPr id="17" name="Picture 16">
            <a:extLst>
              <a:ext uri="{FF2B5EF4-FFF2-40B4-BE49-F238E27FC236}">
                <a16:creationId xmlns:a16="http://schemas.microsoft.com/office/drawing/2014/main" id="{C74CD9EC-8D92-64B5-F174-9A267F7DE1EA}"/>
              </a:ext>
            </a:extLst>
          </p:cNvPr>
          <p:cNvPicPr>
            <a:picLocks noChangeAspect="1"/>
          </p:cNvPicPr>
          <p:nvPr/>
        </p:nvPicPr>
        <p:blipFill>
          <a:blip r:embed="rId2"/>
          <a:srcRect l="46271" r="7535"/>
          <a:stretch>
            <a:fillRect/>
          </a:stretch>
        </p:blipFill>
        <p:spPr>
          <a:xfrm>
            <a:off x="-1" y="10"/>
            <a:ext cx="5151179" cy="6857990"/>
          </a:xfrm>
          <a:prstGeom prst="rect">
            <a:avLst/>
          </a:prstGeom>
        </p:spPr>
      </p:pic>
      <p:cxnSp>
        <p:nvCxnSpPr>
          <p:cNvPr id="26" name="Straight Connector 2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34DFE8-0853-AC4E-FE85-D0A98F7BCAD9}"/>
              </a:ext>
            </a:extLst>
          </p:cNvPr>
          <p:cNvGraphicFramePr>
            <a:graphicFrameLocks noGrp="1"/>
          </p:cNvGraphicFramePr>
          <p:nvPr>
            <p:ph idx="1"/>
            <p:extLst>
              <p:ext uri="{D42A27DB-BD31-4B8C-83A1-F6EECF244321}">
                <p14:modId xmlns:p14="http://schemas.microsoft.com/office/powerpoint/2010/main" val="1955389458"/>
              </p:ext>
            </p:extLst>
          </p:nvPr>
        </p:nvGraphicFramePr>
        <p:xfrm>
          <a:off x="5868557" y="2551176"/>
          <a:ext cx="5444382" cy="3591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3842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9D41-A1DC-C57C-1116-8962DCB5CA25}"/>
              </a:ext>
            </a:extLst>
          </p:cNvPr>
          <p:cNvSpPr>
            <a:spLocks noGrp="1"/>
          </p:cNvSpPr>
          <p:nvPr>
            <p:ph type="title"/>
          </p:nvPr>
        </p:nvSpPr>
        <p:spPr/>
        <p:txBody>
          <a:bodyPr/>
          <a:lstStyle/>
          <a:p>
            <a:pPr algn="ctr"/>
            <a:r>
              <a:rPr lang="en-GB"/>
              <a:t>"References for rota's and sheduling "</a:t>
            </a:r>
            <a:endParaRPr lang="en-US"/>
          </a:p>
        </p:txBody>
      </p:sp>
      <p:sp>
        <p:nvSpPr>
          <p:cNvPr id="3" name="Content Placeholder 2">
            <a:extLst>
              <a:ext uri="{FF2B5EF4-FFF2-40B4-BE49-F238E27FC236}">
                <a16:creationId xmlns:a16="http://schemas.microsoft.com/office/drawing/2014/main" id="{4BEF775D-A4FD-7FAF-EFAB-2D9AEE985DB5}"/>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4" name="TextBox 3">
            <a:extLst>
              <a:ext uri="{FF2B5EF4-FFF2-40B4-BE49-F238E27FC236}">
                <a16:creationId xmlns:a16="http://schemas.microsoft.com/office/drawing/2014/main" id="{2954D06C-B027-BFBA-5DFE-CF3334A3ED86}"/>
              </a:ext>
            </a:extLst>
          </p:cNvPr>
          <p:cNvSpPr txBox="1"/>
          <p:nvPr/>
        </p:nvSpPr>
        <p:spPr>
          <a:xfrm>
            <a:off x="613211" y="1825752"/>
            <a:ext cx="10164517"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a:t>Caldwell, H. (2025) </a:t>
            </a:r>
            <a:r>
              <a:rPr lang="en-US" sz="2000" i="1"/>
              <a:t>Utilising Microsoft Teams in healcare.</a:t>
            </a:r>
            <a:r>
              <a:rPr lang="en-US" sz="2000"/>
              <a:t> Available at: </a:t>
            </a:r>
            <a:r>
              <a:rPr lang="en-US" sz="2000">
                <a:hlinkClick r:id="rId2"/>
              </a:rPr>
              <a:t>https://texapart.co.uk/blog/microsoft-teams-healthcare#improving-collaborations-in-healthcare</a:t>
            </a:r>
            <a:r>
              <a:rPr lang="en-US" sz="2000"/>
              <a:t> (Accessed: 6 June 2026).</a:t>
            </a:r>
            <a:endParaRPr lang="en-US"/>
          </a:p>
          <a:p>
            <a:r>
              <a:rPr lang="en-US" sz="2000"/>
              <a:t>   </a:t>
            </a:r>
            <a:endParaRPr lang="en-US"/>
          </a:p>
          <a:p>
            <a:pPr marL="285750" indent="-285750">
              <a:buFont typeface="Calibri"/>
              <a:buChar char="-"/>
            </a:pPr>
            <a:r>
              <a:rPr lang="en-US" sz="2000">
                <a:ea typeface="+mn-lt"/>
                <a:cs typeface="+mn-lt"/>
              </a:rPr>
              <a:t>Redaction Teams (2023) </a:t>
            </a:r>
            <a:r>
              <a:rPr lang="en-US" sz="2000" i="1">
                <a:ea typeface="+mn-lt"/>
                <a:cs typeface="+mn-lt"/>
              </a:rPr>
              <a:t>Advantages and disadvantages of Microsoft Teams</a:t>
            </a:r>
            <a:r>
              <a:rPr lang="en-US" sz="2000">
                <a:ea typeface="+mn-lt"/>
                <a:cs typeface="+mn-lt"/>
              </a:rPr>
              <a:t>. Available at: </a:t>
            </a:r>
            <a:r>
              <a:rPr lang="en-US" sz="2000">
                <a:latin typeface="Consolas"/>
              </a:rPr>
              <a:t>https://barrazacarlos.com/advantages-and-disadvantages-of-microsoft-teams/</a:t>
            </a:r>
            <a:r>
              <a:rPr lang="en-US" sz="2000">
                <a:ea typeface="+mn-lt"/>
                <a:cs typeface="+mn-lt"/>
              </a:rPr>
              <a:t> </a:t>
            </a:r>
            <a:r>
              <a:rPr lang="en-US" sz="2000">
                <a:ea typeface="+mn-lt"/>
                <a:cs typeface="+mn-lt"/>
                <a:hlinkClick r:id="rId3"/>
              </a:rPr>
              <a:t>(barrazacarlos.com in Bing)</a:t>
            </a:r>
            <a:r>
              <a:rPr lang="en-US" sz="2000">
                <a:ea typeface="+mn-lt"/>
                <a:cs typeface="+mn-lt"/>
              </a:rPr>
              <a:t> (Accessed: 7 June 2026).</a:t>
            </a:r>
            <a:endParaRPr lang="en-US" sz="2000"/>
          </a:p>
          <a:p>
            <a:pPr marL="285750" indent="-285750">
              <a:buFont typeface="Calibri"/>
              <a:buChar char="-"/>
            </a:pPr>
            <a:endParaRPr lang="en-US" sz="2000">
              <a:ea typeface="+mn-lt"/>
              <a:cs typeface="+mn-lt"/>
            </a:endParaRPr>
          </a:p>
          <a:p>
            <a:r>
              <a:rPr lang="en-US" sz="2000">
                <a:ea typeface="+mn-lt"/>
                <a:cs typeface="+mn-lt"/>
              </a:rPr>
              <a:t>     Drinkwater, H. (2026) </a:t>
            </a:r>
            <a:r>
              <a:rPr lang="en-US" sz="2000" i="1">
                <a:ea typeface="+mn-lt"/>
                <a:cs typeface="+mn-lt"/>
              </a:rPr>
              <a:t>What rota management means in a care home</a:t>
            </a:r>
            <a:r>
              <a:rPr lang="en-US" sz="2000">
                <a:ea typeface="+mn-lt"/>
                <a:cs typeface="+mn-lt"/>
              </a:rPr>
              <a:t>. BrightHR.                               Available at: https://www.brighthr.com (Accessed: 01 June 2026).</a:t>
            </a:r>
            <a:endParaRPr lang="en-US"/>
          </a:p>
          <a:p>
            <a:pPr algn="ctr"/>
            <a:endParaRPr lang="en-GB" sz="2000"/>
          </a:p>
        </p:txBody>
      </p:sp>
    </p:spTree>
    <p:extLst>
      <p:ext uri="{BB962C8B-B14F-4D97-AF65-F5344CB8AC3E}">
        <p14:creationId xmlns:p14="http://schemas.microsoft.com/office/powerpoint/2010/main" val="1725240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A101-63D9-F702-795A-978B7012DED9}"/>
              </a:ext>
            </a:extLst>
          </p:cNvPr>
          <p:cNvSpPr>
            <a:spLocks noGrp="1"/>
          </p:cNvSpPr>
          <p:nvPr>
            <p:ph type="title"/>
          </p:nvPr>
        </p:nvSpPr>
        <p:spPr/>
        <p:txBody>
          <a:bodyPr/>
          <a:lstStyle/>
          <a:p>
            <a:pPr algn="ctr"/>
            <a:r>
              <a:rPr lang="en-GB"/>
              <a:t>Further references for Rota / scheduling </a:t>
            </a:r>
          </a:p>
        </p:txBody>
      </p:sp>
      <p:sp>
        <p:nvSpPr>
          <p:cNvPr id="3" name="Content Placeholder 2">
            <a:extLst>
              <a:ext uri="{FF2B5EF4-FFF2-40B4-BE49-F238E27FC236}">
                <a16:creationId xmlns:a16="http://schemas.microsoft.com/office/drawing/2014/main" id="{9E541658-0774-AB0F-BBF5-DD032767D99A}"/>
              </a:ext>
            </a:extLst>
          </p:cNvPr>
          <p:cNvSpPr>
            <a:spLocks noGrp="1"/>
          </p:cNvSpPr>
          <p:nvPr>
            <p:ph idx="1"/>
          </p:nvPr>
        </p:nvSpPr>
        <p:spPr/>
        <p:txBody>
          <a:bodyPr vert="horz" lIns="91440" tIns="45720" rIns="91440" bIns="45720" rtlCol="0" anchor="t">
            <a:normAutofit/>
          </a:bodyPr>
          <a:lstStyle/>
          <a:p>
            <a:endParaRPr lang="en-GB" sz="1600" dirty="0"/>
          </a:p>
          <a:p>
            <a:r>
              <a:rPr lang="en-GB" sz="1600">
                <a:ea typeface="+mn-lt"/>
                <a:cs typeface="+mn-lt"/>
              </a:rPr>
              <a:t>The Health Informatics Service (2022) </a:t>
            </a:r>
            <a:r>
              <a:rPr lang="en-GB" sz="1600" i="1">
                <a:ea typeface="+mn-lt"/>
                <a:cs typeface="+mn-lt"/>
              </a:rPr>
              <a:t>Microsoft Office 365: Enhancing Collaboration in Healthcare</a:t>
            </a:r>
            <a:r>
              <a:rPr lang="en-GB" sz="1600">
                <a:ea typeface="+mn-lt"/>
                <a:cs typeface="+mn-lt"/>
              </a:rPr>
              <a:t>. Available at: </a:t>
            </a:r>
            <a:r>
              <a:rPr lang="en-GB" sz="1600" dirty="0">
                <a:latin typeface="Consolas"/>
              </a:rPr>
              <a:t>https://this.nhs.uk/insights/microsoft-office-365-enhancing-collaboration-in-healthcare/</a:t>
            </a:r>
            <a:r>
              <a:rPr lang="en-GB" sz="1600" dirty="0">
                <a:ea typeface="+mn-lt"/>
                <a:cs typeface="+mn-lt"/>
              </a:rPr>
              <a:t> </a:t>
            </a:r>
            <a:r>
              <a:rPr lang="en-GB" sz="1600" dirty="0">
                <a:ea typeface="+mn-lt"/>
                <a:cs typeface="+mn-lt"/>
                <a:hlinkClick r:id="rId2"/>
              </a:rPr>
              <a:t>(this.nhs.uk in Bing)</a:t>
            </a:r>
            <a:r>
              <a:rPr lang="en-GB" sz="1600">
                <a:ea typeface="+mn-lt"/>
                <a:cs typeface="+mn-lt"/>
              </a:rPr>
              <a:t> (Accessed 2 June 2026).</a:t>
            </a:r>
            <a:endParaRPr lang="en-GB" sz="1600" dirty="0"/>
          </a:p>
        </p:txBody>
      </p:sp>
    </p:spTree>
    <p:extLst>
      <p:ext uri="{BB962C8B-B14F-4D97-AF65-F5344CB8AC3E}">
        <p14:creationId xmlns:p14="http://schemas.microsoft.com/office/powerpoint/2010/main" val="2547209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D7D2D3-4683-4ACC-19B0-886B47A738EE}"/>
              </a:ext>
            </a:extLst>
          </p:cNvPr>
          <p:cNvSpPr txBox="1"/>
          <p:nvPr/>
        </p:nvSpPr>
        <p:spPr>
          <a:xfrm>
            <a:off x="1379483" y="2364827"/>
            <a:ext cx="9433033"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i="0" u="none" strike="noStrike">
                <a:solidFill>
                  <a:srgbClr val="02C39A"/>
                </a:solidFill>
                <a:latin typeface="Calibri"/>
                <a:ea typeface="Calibri"/>
                <a:cs typeface="Calibri"/>
              </a:rPr>
              <a:t>STAFF TRAINING</a:t>
            </a:r>
          </a:p>
          <a:p>
            <a:endParaRPr lang="en-US"/>
          </a:p>
          <a:p>
            <a:pPr algn="ctr"/>
            <a:endParaRPr lang="en-GB"/>
          </a:p>
        </p:txBody>
      </p:sp>
      <p:sp>
        <p:nvSpPr>
          <p:cNvPr id="5" name="TextBox 4">
            <a:extLst>
              <a:ext uri="{FF2B5EF4-FFF2-40B4-BE49-F238E27FC236}">
                <a16:creationId xmlns:a16="http://schemas.microsoft.com/office/drawing/2014/main" id="{D319EFF9-B87C-8426-04C8-D10216C55662}"/>
              </a:ext>
            </a:extLst>
          </p:cNvPr>
          <p:cNvSpPr txBox="1"/>
          <p:nvPr/>
        </p:nvSpPr>
        <p:spPr>
          <a:xfrm>
            <a:off x="3048000" y="3915104"/>
            <a:ext cx="6096000"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i="0" u="none" strike="noStrike">
                <a:solidFill>
                  <a:srgbClr val="FFFFFF"/>
                </a:solidFill>
                <a:latin typeface="Calibri"/>
                <a:ea typeface="Calibri"/>
                <a:cs typeface="Calibri"/>
              </a:rPr>
              <a:t>Kausar Saleem</a:t>
            </a:r>
          </a:p>
          <a:p>
            <a:endParaRPr lang="en-US"/>
          </a:p>
          <a:p>
            <a:pPr algn="ctr"/>
            <a:endParaRPr lang="en-GB"/>
          </a:p>
        </p:txBody>
      </p:sp>
    </p:spTree>
    <p:extLst>
      <p:ext uri="{BB962C8B-B14F-4D97-AF65-F5344CB8AC3E}">
        <p14:creationId xmlns:p14="http://schemas.microsoft.com/office/powerpoint/2010/main" val="233265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603776-D79B-4707-5C52-7C8F295729E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What is Staff Training?</a:t>
            </a:r>
          </a:p>
        </p:txBody>
      </p:sp>
      <p:sp>
        <p:nvSpPr>
          <p:cNvPr id="19" name="TextBox 18">
            <a:extLst>
              <a:ext uri="{FF2B5EF4-FFF2-40B4-BE49-F238E27FC236}">
                <a16:creationId xmlns:a16="http://schemas.microsoft.com/office/drawing/2014/main" id="{78C3184E-67B8-E701-63BC-FC5D88AE7F07}"/>
              </a:ext>
            </a:extLst>
          </p:cNvPr>
          <p:cNvSpPr txBox="1"/>
          <p:nvPr/>
        </p:nvSpPr>
        <p:spPr>
          <a:xfrm>
            <a:off x="0" y="972206"/>
            <a:ext cx="7317827" cy="64501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Definition</a:t>
            </a:r>
            <a:endParaRPr lang="en-US" sz="2800">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Employee training is a methodical approach where the intent is for employees to be provided with all the abilities and information, they need to do their job effectively (Noe, 2017). Nursing Home Employee Training: Skills, Communication, Regulations</a:t>
            </a:r>
            <a:endParaRPr lang="en-US" sz="2800" b="0" i="0" u="none" strike="noStrike">
              <a:solidFill>
                <a:srgbClr val="000000"/>
              </a:solidFill>
              <a:latin typeface="Aptos" panose="020B0004020202020204"/>
              <a:ea typeface="Calibri"/>
              <a:cs typeface="Calibri"/>
            </a:endParaRPr>
          </a:p>
          <a:p>
            <a:br>
              <a:rPr lang="en-US" sz="2800" b="0"/>
            </a:br>
            <a:r>
              <a:rPr lang="en-US" sz="2800" b="1" i="0" u="none" strike="noStrike">
                <a:solidFill>
                  <a:srgbClr val="028090"/>
                </a:solidFill>
                <a:latin typeface="Calibri"/>
                <a:ea typeface="Calibri"/>
                <a:cs typeface="Calibri"/>
              </a:rPr>
              <a:t>Riverdale Context</a:t>
            </a:r>
          </a:p>
          <a:p>
            <a:br>
              <a:rPr lang="en-US" sz="2800" b="0"/>
            </a:br>
            <a:r>
              <a:rPr lang="en-US" b="0" i="0" u="none" strike="noStrike">
                <a:solidFill>
                  <a:srgbClr val="1A1A1A"/>
                </a:solidFill>
                <a:latin typeface="Calibri"/>
                <a:ea typeface="Calibri"/>
                <a:cs typeface="Calibri"/>
              </a:rPr>
              <a:t>Riverdale Nursing Home Staff Training:</a:t>
            </a:r>
          </a:p>
          <a:p>
            <a:r>
              <a:rPr lang="en-US" b="0" i="0" u="none" strike="noStrike">
                <a:solidFill>
                  <a:srgbClr val="1A1A1A"/>
                </a:solidFill>
                <a:latin typeface="Calibri"/>
                <a:ea typeface="Calibri"/>
                <a:cs typeface="Calibri"/>
              </a:rPr>
              <a:t>• Elderly Care</a:t>
            </a:r>
          </a:p>
          <a:p>
            <a:r>
              <a:rPr lang="en-US" b="0" i="0" u="none" strike="noStrike">
                <a:solidFill>
                  <a:srgbClr val="1A1A1A"/>
                </a:solidFill>
                <a:latin typeface="Calibri"/>
                <a:ea typeface="Calibri"/>
                <a:cs typeface="Calibri"/>
              </a:rPr>
              <a:t>• Conflict Resolution &amp; Medication</a:t>
            </a:r>
          </a:p>
          <a:p>
            <a:r>
              <a:rPr lang="en-US" b="0" i="0" u="none" strike="noStrike">
                <a:solidFill>
                  <a:srgbClr val="1A1A1A"/>
                </a:solidFill>
                <a:latin typeface="Calibri"/>
                <a:ea typeface="Calibri"/>
                <a:cs typeface="Calibri"/>
              </a:rPr>
              <a:t>• Communication Procedures</a:t>
            </a:r>
          </a:p>
          <a:p>
            <a:r>
              <a:rPr lang="en-US" b="0" i="0" u="none" strike="noStrike">
                <a:solidFill>
                  <a:srgbClr val="1A1A1A"/>
                </a:solidFill>
                <a:latin typeface="Calibri"/>
                <a:ea typeface="Calibri"/>
                <a:cs typeface="Calibri"/>
              </a:rPr>
              <a:t>• Technology Application, Including Microsoft 365</a:t>
            </a:r>
          </a:p>
          <a:p>
            <a:br>
              <a:rPr lang="en-US" sz="2800" b="0"/>
            </a:br>
            <a:r>
              <a:rPr lang="en-US" sz="1600" b="0" i="1" u="none" strike="noStrike">
                <a:solidFill>
                  <a:srgbClr val="05668D"/>
                </a:solidFill>
                <a:latin typeface="Calibri"/>
                <a:ea typeface="Calibri"/>
                <a:cs typeface="Calibri"/>
              </a:rPr>
              <a:t>As stated by Smith &amp; Johnson (2023), proper training of nursing home personnel would minimize mistakes, thereby enhancing the quality of patient care and communication within the workforce.</a:t>
            </a:r>
          </a:p>
          <a:p>
            <a:endParaRPr lang="en-US"/>
          </a:p>
          <a:p>
            <a:pPr algn="ctr"/>
            <a:endParaRPr lang="en-GB"/>
          </a:p>
        </p:txBody>
      </p:sp>
      <p:pic>
        <p:nvPicPr>
          <p:cNvPr id="20" name="Picture 19" descr="A group of people in a room&#10;&#10;AI-generated content may be incorrect.">
            <a:extLst>
              <a:ext uri="{FF2B5EF4-FFF2-40B4-BE49-F238E27FC236}">
                <a16:creationId xmlns:a16="http://schemas.microsoft.com/office/drawing/2014/main" id="{71B4B875-B1E6-DE57-BF3A-A5DB22C3C714}"/>
              </a:ext>
            </a:extLst>
          </p:cNvPr>
          <p:cNvPicPr>
            <a:picLocks noChangeAspect="1"/>
          </p:cNvPicPr>
          <p:nvPr/>
        </p:nvPicPr>
        <p:blipFill>
          <a:blip r:embed="rId2"/>
          <a:stretch>
            <a:fillRect/>
          </a:stretch>
        </p:blipFill>
        <p:spPr>
          <a:xfrm>
            <a:off x="7332178" y="1149866"/>
            <a:ext cx="4708306" cy="2747469"/>
          </a:xfrm>
          <a:prstGeom prst="rect">
            <a:avLst/>
          </a:prstGeom>
        </p:spPr>
      </p:pic>
      <p:pic>
        <p:nvPicPr>
          <p:cNvPr id="21" name="Picture 20" descr="A group of people sitting around a table&#10;&#10;AI-generated content may be incorrect.">
            <a:extLst>
              <a:ext uri="{FF2B5EF4-FFF2-40B4-BE49-F238E27FC236}">
                <a16:creationId xmlns:a16="http://schemas.microsoft.com/office/drawing/2014/main" id="{0A54E127-B019-C8DD-237A-934C49191C86}"/>
              </a:ext>
            </a:extLst>
          </p:cNvPr>
          <p:cNvPicPr>
            <a:picLocks noChangeAspect="1"/>
          </p:cNvPicPr>
          <p:nvPr/>
        </p:nvPicPr>
        <p:blipFill>
          <a:blip r:embed="rId3"/>
          <a:stretch>
            <a:fillRect/>
          </a:stretch>
        </p:blipFill>
        <p:spPr>
          <a:xfrm>
            <a:off x="7328502" y="4097392"/>
            <a:ext cx="4695168" cy="2486353"/>
          </a:xfrm>
          <a:prstGeom prst="rect">
            <a:avLst/>
          </a:prstGeom>
        </p:spPr>
      </p:pic>
    </p:spTree>
    <p:extLst>
      <p:ext uri="{BB962C8B-B14F-4D97-AF65-F5344CB8AC3E}">
        <p14:creationId xmlns:p14="http://schemas.microsoft.com/office/powerpoint/2010/main" val="4293843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6A7E8-ABE3-B688-4971-BF2531BC230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4689F41-BEC2-2953-E807-F582DC775DC1}"/>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Why PowerPoint for Staff Training?</a:t>
            </a:r>
          </a:p>
        </p:txBody>
      </p:sp>
      <p:sp>
        <p:nvSpPr>
          <p:cNvPr id="2" name="Rectangle 1">
            <a:extLst>
              <a:ext uri="{FF2B5EF4-FFF2-40B4-BE49-F238E27FC236}">
                <a16:creationId xmlns:a16="http://schemas.microsoft.com/office/drawing/2014/main" id="{0CF61481-26AC-0F3F-B505-04F01DF88676}"/>
              </a:ext>
            </a:extLst>
          </p:cNvPr>
          <p:cNvSpPr/>
          <p:nvPr/>
        </p:nvSpPr>
        <p:spPr>
          <a:xfrm>
            <a:off x="268645" y="1269204"/>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GB" b="1"/>
            </a:br>
            <a:r>
              <a:rPr lang="en-GB" b="1"/>
              <a:t>📊 Visual Communication</a:t>
            </a:r>
          </a:p>
          <a:p>
            <a:br>
              <a:rPr lang="en-GB" b="1"/>
            </a:br>
            <a:r>
              <a:rPr lang="en-GB" sz="1600" b="1"/>
              <a:t>The use of text, graphics, and illustrations is employed in this tool to communicate difficult training material (Mayer, 2021).</a:t>
            </a:r>
          </a:p>
        </p:txBody>
      </p:sp>
      <p:sp>
        <p:nvSpPr>
          <p:cNvPr id="5" name="Rectangle 4">
            <a:extLst>
              <a:ext uri="{FF2B5EF4-FFF2-40B4-BE49-F238E27FC236}">
                <a16:creationId xmlns:a16="http://schemas.microsoft.com/office/drawing/2014/main" id="{EB375004-E1B5-227E-8500-37EA938E907F}"/>
              </a:ext>
            </a:extLst>
          </p:cNvPr>
          <p:cNvSpPr/>
          <p:nvPr/>
        </p:nvSpPr>
        <p:spPr>
          <a:xfrm>
            <a:off x="4210025" y="1269204"/>
            <a:ext cx="3749923" cy="2403797"/>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2800" b="0"/>
            </a:br>
            <a:r>
              <a:rPr lang="en-GB" sz="2000" b="1" i="0" u="none" strike="noStrike">
                <a:solidFill>
                  <a:srgbClr val="FFFFFF"/>
                </a:solidFill>
                <a:latin typeface="Calibri"/>
                <a:ea typeface="Calibri"/>
                <a:cs typeface="Calibri"/>
              </a:rPr>
              <a:t>📱 Microsoft 365 Native</a:t>
            </a:r>
          </a:p>
          <a:p>
            <a:br>
              <a:rPr lang="en-GB" sz="2800" b="0"/>
            </a:br>
            <a:r>
              <a:rPr lang="en-GB" b="0" i="0" u="none" strike="noStrike">
                <a:solidFill>
                  <a:srgbClr val="FFFFFF"/>
                </a:solidFill>
                <a:latin typeface="Calibri"/>
                <a:ea typeface="Calibri"/>
                <a:cs typeface="Calibri"/>
              </a:rPr>
              <a:t>This software is built into Microsoft Teams, making it easy to share and collaborate (Microsoft, 2024).</a:t>
            </a:r>
          </a:p>
        </p:txBody>
      </p:sp>
      <p:sp>
        <p:nvSpPr>
          <p:cNvPr id="6" name="Rectangle 5">
            <a:extLst>
              <a:ext uri="{FF2B5EF4-FFF2-40B4-BE49-F238E27FC236}">
                <a16:creationId xmlns:a16="http://schemas.microsoft.com/office/drawing/2014/main" id="{802B88EA-2234-7A73-B14C-2CC7757216B0}"/>
              </a:ext>
            </a:extLst>
          </p:cNvPr>
          <p:cNvSpPr/>
          <p:nvPr/>
        </p:nvSpPr>
        <p:spPr>
          <a:xfrm>
            <a:off x="8203956" y="1269203"/>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3200" b="0"/>
            </a:br>
            <a:r>
              <a:rPr lang="en-GB" sz="2400" b="1" i="0" u="none" strike="noStrike">
                <a:solidFill>
                  <a:srgbClr val="05668D"/>
                </a:solidFill>
                <a:latin typeface="Calibri"/>
                <a:ea typeface="Calibri"/>
                <a:cs typeface="Calibri"/>
              </a:rPr>
              <a:t>🎯</a:t>
            </a:r>
            <a:r>
              <a:rPr lang="en-GB" sz="2400" b="1" i="0" u="none" strike="noStrike">
                <a:solidFill>
                  <a:schemeClr val="bg1"/>
                </a:solidFill>
                <a:latin typeface="Calibri"/>
                <a:ea typeface="Calibri"/>
                <a:cs typeface="Calibri"/>
              </a:rPr>
              <a:t> Easy to Update</a:t>
            </a:r>
          </a:p>
          <a:p>
            <a:br>
              <a:rPr lang="en-GB" sz="4000" b="0"/>
            </a:br>
            <a:r>
              <a:rPr lang="en-GB" b="0" i="0" u="none" strike="noStrike">
                <a:solidFill>
                  <a:srgbClr val="FFFFFF"/>
                </a:solidFill>
                <a:latin typeface="Calibri"/>
                <a:ea typeface="Calibri"/>
                <a:cs typeface="Calibri"/>
              </a:rPr>
              <a:t>Editing of presentations is simple according to the changing regulations and rules (Chen, 2022).</a:t>
            </a:r>
          </a:p>
        </p:txBody>
      </p:sp>
      <p:sp>
        <p:nvSpPr>
          <p:cNvPr id="7" name="TextBox 6">
            <a:extLst>
              <a:ext uri="{FF2B5EF4-FFF2-40B4-BE49-F238E27FC236}">
                <a16:creationId xmlns:a16="http://schemas.microsoft.com/office/drawing/2014/main" id="{A6A9E5F4-4F68-CC9D-F6A9-2684BB1C3EE1}"/>
              </a:ext>
            </a:extLst>
          </p:cNvPr>
          <p:cNvSpPr txBox="1"/>
          <p:nvPr/>
        </p:nvSpPr>
        <p:spPr>
          <a:xfrm>
            <a:off x="262759" y="3849414"/>
            <a:ext cx="415158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Suitability for Riverdale</a:t>
            </a:r>
          </a:p>
          <a:p>
            <a:endParaRPr lang="en-US"/>
          </a:p>
          <a:p>
            <a:pPr algn="ctr"/>
            <a:endParaRPr lang="en-GB"/>
          </a:p>
        </p:txBody>
      </p:sp>
      <p:sp>
        <p:nvSpPr>
          <p:cNvPr id="8" name="TextBox 7">
            <a:extLst>
              <a:ext uri="{FF2B5EF4-FFF2-40B4-BE49-F238E27FC236}">
                <a16:creationId xmlns:a16="http://schemas.microsoft.com/office/drawing/2014/main" id="{86007AB7-5D4E-44A5-2A59-8AF8A5A38B19}"/>
              </a:ext>
            </a:extLst>
          </p:cNvPr>
          <p:cNvSpPr txBox="1"/>
          <p:nvPr/>
        </p:nvSpPr>
        <p:spPr>
          <a:xfrm>
            <a:off x="262758" y="4388069"/>
            <a:ext cx="7028792"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is particularly suitable for Riverdale because it:</a:t>
            </a:r>
            <a:endParaRPr lang="en-US">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 Can be accessed on any computer using OneDrive</a:t>
            </a:r>
            <a:endParaRPr lang="en-US"/>
          </a:p>
          <a:p>
            <a:r>
              <a:rPr lang="en-US" b="0" i="0" u="none" strike="noStrike">
                <a:solidFill>
                  <a:srgbClr val="1A1A1A"/>
                </a:solidFill>
                <a:latin typeface="Calibri"/>
                <a:ea typeface="Calibri"/>
                <a:cs typeface="Calibri"/>
              </a:rPr>
              <a:t>• Can conduct training either offline or online</a:t>
            </a:r>
          </a:p>
          <a:p>
            <a:r>
              <a:rPr lang="en-US" b="0" i="0" u="none" strike="noStrike">
                <a:solidFill>
                  <a:srgbClr val="1A1A1A"/>
                </a:solidFill>
                <a:latin typeface="Calibri"/>
                <a:ea typeface="Calibri"/>
                <a:cs typeface="Calibri"/>
              </a:rPr>
              <a:t>• Easy to standardize for different shifts and two buildings at Riverdale</a:t>
            </a:r>
          </a:p>
          <a:p>
            <a:r>
              <a:rPr lang="en-US" b="0" i="0" u="none" strike="noStrike">
                <a:solidFill>
                  <a:srgbClr val="1A1A1A"/>
                </a:solidFill>
                <a:latin typeface="Calibri"/>
                <a:ea typeface="Calibri"/>
                <a:cs typeface="Calibri"/>
              </a:rPr>
              <a:t>(because we have two buildings).</a:t>
            </a:r>
          </a:p>
          <a:p>
            <a:r>
              <a:rPr lang="en-US" b="0" i="0" u="none" strike="noStrike">
                <a:solidFill>
                  <a:srgbClr val="1A1A1A"/>
                </a:solidFill>
                <a:latin typeface="Calibri"/>
                <a:ea typeface="Calibri"/>
                <a:cs typeface="Calibri"/>
              </a:rPr>
              <a:t>• Does not require any further skillsets</a:t>
            </a:r>
          </a:p>
          <a:p>
            <a:endParaRPr lang="en-US"/>
          </a:p>
          <a:p>
            <a:pPr algn="ctr"/>
            <a:endParaRPr lang="en-GB"/>
          </a:p>
        </p:txBody>
      </p:sp>
      <p:pic>
        <p:nvPicPr>
          <p:cNvPr id="9" name="Picture 8" descr="A screenshot of a video conference&#10;&#10;AI-generated content may be incorrect.">
            <a:extLst>
              <a:ext uri="{FF2B5EF4-FFF2-40B4-BE49-F238E27FC236}">
                <a16:creationId xmlns:a16="http://schemas.microsoft.com/office/drawing/2014/main" id="{15C305B3-C638-13D6-AA1C-12F859570F2D}"/>
              </a:ext>
            </a:extLst>
          </p:cNvPr>
          <p:cNvPicPr>
            <a:picLocks noChangeAspect="1"/>
          </p:cNvPicPr>
          <p:nvPr/>
        </p:nvPicPr>
        <p:blipFill>
          <a:blip r:embed="rId2"/>
          <a:stretch>
            <a:fillRect/>
          </a:stretch>
        </p:blipFill>
        <p:spPr>
          <a:xfrm>
            <a:off x="7291881" y="3845309"/>
            <a:ext cx="4663308" cy="2793452"/>
          </a:xfrm>
          <a:prstGeom prst="rect">
            <a:avLst/>
          </a:prstGeom>
        </p:spPr>
      </p:pic>
    </p:spTree>
    <p:extLst>
      <p:ext uri="{BB962C8B-B14F-4D97-AF65-F5344CB8AC3E}">
        <p14:creationId xmlns:p14="http://schemas.microsoft.com/office/powerpoint/2010/main" val="3410292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AD1CB-8471-0E38-AF48-EC64CCDC989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BB2859F-E413-A728-A092-1467E3DA169F}"/>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How PowerPoint Improves Efficiency</a:t>
            </a:r>
            <a:endParaRPr lang="en-US"/>
          </a:p>
        </p:txBody>
      </p:sp>
      <p:sp>
        <p:nvSpPr>
          <p:cNvPr id="10" name="TextBox 9">
            <a:extLst>
              <a:ext uri="{FF2B5EF4-FFF2-40B4-BE49-F238E27FC236}">
                <a16:creationId xmlns:a16="http://schemas.microsoft.com/office/drawing/2014/main" id="{82912FA4-FAA7-5459-EB1F-8D2B54B44C60}"/>
              </a:ext>
            </a:extLst>
          </p:cNvPr>
          <p:cNvSpPr txBox="1"/>
          <p:nvPr/>
        </p:nvSpPr>
        <p:spPr>
          <a:xfrm>
            <a:off x="236483" y="1234965"/>
            <a:ext cx="7580584"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Challenges at Riverdale (Current State)</a:t>
            </a:r>
            <a:endParaRPr lang="en-US" sz="2800"/>
          </a:p>
          <a:p>
            <a:pPr algn="ctr"/>
            <a:endParaRPr lang="en-GB"/>
          </a:p>
        </p:txBody>
      </p:sp>
      <p:sp>
        <p:nvSpPr>
          <p:cNvPr id="11" name="TextBox 10">
            <a:extLst>
              <a:ext uri="{FF2B5EF4-FFF2-40B4-BE49-F238E27FC236}">
                <a16:creationId xmlns:a16="http://schemas.microsoft.com/office/drawing/2014/main" id="{99C3AD41-1271-25FA-0F70-254241E95DFB}"/>
              </a:ext>
            </a:extLst>
          </p:cNvPr>
          <p:cNvSpPr txBox="1"/>
          <p:nvPr/>
        </p:nvSpPr>
        <p:spPr>
          <a:xfrm>
            <a:off x="6148551" y="1234965"/>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0A896"/>
                </a:solidFill>
                <a:latin typeface="Calibri"/>
                <a:ea typeface="Calibri"/>
                <a:cs typeface="Calibri"/>
              </a:rPr>
              <a:t>Solutions with PowerPoint</a:t>
            </a:r>
            <a:endParaRPr lang="en-US" sz="2800"/>
          </a:p>
          <a:p>
            <a:pPr algn="ctr"/>
            <a:endParaRPr lang="en-GB"/>
          </a:p>
        </p:txBody>
      </p:sp>
      <p:sp>
        <p:nvSpPr>
          <p:cNvPr id="15" name="TextBox 14">
            <a:extLst>
              <a:ext uri="{FF2B5EF4-FFF2-40B4-BE49-F238E27FC236}">
                <a16:creationId xmlns:a16="http://schemas.microsoft.com/office/drawing/2014/main" id="{53EABCD3-ED39-BE0A-6285-AD9CB6B2740B}"/>
              </a:ext>
            </a:extLst>
          </p:cNvPr>
          <p:cNvSpPr txBox="1"/>
          <p:nvPr/>
        </p:nvSpPr>
        <p:spPr>
          <a:xfrm>
            <a:off x="499989" y="1846116"/>
            <a:ext cx="45383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rgbClr val="1A1A1A"/>
                </a:solidFill>
                <a:latin typeface="Calibri"/>
                <a:ea typeface="Calibri"/>
                <a:cs typeface="Calibri"/>
              </a:rPr>
              <a:t>Training material is insufficient</a:t>
            </a:r>
            <a:endParaRPr lang="en-US" sz="2000"/>
          </a:p>
          <a:p>
            <a:pPr marL="285750" indent="-285750">
              <a:buFont typeface="Arial"/>
              <a:buChar char="•"/>
            </a:pPr>
            <a:r>
              <a:rPr lang="en-GB" sz="2000">
                <a:solidFill>
                  <a:srgbClr val="1A1A1A"/>
                </a:solidFill>
                <a:latin typeface="Calibri"/>
                <a:ea typeface="Calibri"/>
                <a:cs typeface="Calibri"/>
              </a:rPr>
              <a:t>Training inconsistency between shifts</a:t>
            </a:r>
            <a:endParaRPr lang="en-GB" sz="2000"/>
          </a:p>
          <a:p>
            <a:pPr marL="285750" indent="-285750">
              <a:buFont typeface="Arial"/>
              <a:buChar char="•"/>
            </a:pPr>
            <a:r>
              <a:rPr lang="en-GB" sz="2000">
                <a:solidFill>
                  <a:srgbClr val="1A1A1A"/>
                </a:solidFill>
                <a:latin typeface="Calibri"/>
                <a:ea typeface="Calibri"/>
                <a:cs typeface="Calibri"/>
              </a:rPr>
              <a:t>Manual update is slow</a:t>
            </a:r>
            <a:endParaRPr lang="en-GB" sz="2000"/>
          </a:p>
          <a:p>
            <a:pPr marL="285750" indent="-285750">
              <a:buFont typeface="Arial"/>
              <a:buChar char="•"/>
            </a:pPr>
            <a:r>
              <a:rPr lang="en-GB" sz="2000">
                <a:solidFill>
                  <a:srgbClr val="1A1A1A"/>
                </a:solidFill>
                <a:latin typeface="Calibri"/>
                <a:ea typeface="Calibri"/>
                <a:cs typeface="Calibri"/>
              </a:rPr>
              <a:t>Limited staff on material</a:t>
            </a:r>
            <a:endParaRPr lang="en-GB" sz="2000"/>
          </a:p>
          <a:p>
            <a:pPr marL="285750" indent="-285750">
              <a:buFont typeface="Arial"/>
              <a:buChar char="•"/>
            </a:pPr>
            <a:r>
              <a:rPr lang="en-GB" sz="2000">
                <a:solidFill>
                  <a:srgbClr val="1A1A1A"/>
                </a:solidFill>
                <a:latin typeface="Calibri"/>
                <a:ea typeface="Calibri"/>
                <a:cs typeface="Calibri"/>
              </a:rPr>
              <a:t>Problems with monitoring training progress</a:t>
            </a:r>
            <a:endParaRPr lang="en-GB" sz="2000"/>
          </a:p>
        </p:txBody>
      </p:sp>
      <p:sp>
        <p:nvSpPr>
          <p:cNvPr id="16" name="TextBox 15">
            <a:extLst>
              <a:ext uri="{FF2B5EF4-FFF2-40B4-BE49-F238E27FC236}">
                <a16:creationId xmlns:a16="http://schemas.microsoft.com/office/drawing/2014/main" id="{D2B66AD7-ACE6-BD34-C30B-29311C2CA43E}"/>
              </a:ext>
            </a:extLst>
          </p:cNvPr>
          <p:cNvSpPr txBox="1"/>
          <p:nvPr/>
        </p:nvSpPr>
        <p:spPr>
          <a:xfrm>
            <a:off x="236483" y="6411311"/>
            <a:ext cx="12178861"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1" u="none" strike="noStrike">
                <a:solidFill>
                  <a:srgbClr val="05668D"/>
                </a:solidFill>
                <a:latin typeface="Calibri"/>
                <a:ea typeface="Calibri"/>
                <a:cs typeface="Calibri"/>
              </a:rPr>
              <a:t>Results: As Bloome &amp; Khan (2023) stated, technology in training reduces onboarding time by 30% and increases learning effectiveness by 25%.</a:t>
            </a:r>
          </a:p>
          <a:p>
            <a:endParaRPr lang="en-US"/>
          </a:p>
          <a:p>
            <a:pPr algn="ctr"/>
            <a:endParaRPr lang="en-GB"/>
          </a:p>
        </p:txBody>
      </p:sp>
      <p:pic>
        <p:nvPicPr>
          <p:cNvPr id="17" name="Picture 16" descr="A group of people in a meeting&#10;&#10;AI-generated content may be incorrect.">
            <a:extLst>
              <a:ext uri="{FF2B5EF4-FFF2-40B4-BE49-F238E27FC236}">
                <a16:creationId xmlns:a16="http://schemas.microsoft.com/office/drawing/2014/main" id="{B852AC46-F709-1697-4D28-FA24D1789808}"/>
              </a:ext>
            </a:extLst>
          </p:cNvPr>
          <p:cNvPicPr>
            <a:picLocks noChangeAspect="1"/>
          </p:cNvPicPr>
          <p:nvPr/>
        </p:nvPicPr>
        <p:blipFill>
          <a:blip r:embed="rId2"/>
          <a:stretch>
            <a:fillRect/>
          </a:stretch>
        </p:blipFill>
        <p:spPr>
          <a:xfrm>
            <a:off x="478220" y="3953861"/>
            <a:ext cx="4916213" cy="2182210"/>
          </a:xfrm>
          <a:prstGeom prst="rect">
            <a:avLst/>
          </a:prstGeom>
        </p:spPr>
      </p:pic>
      <p:pic>
        <p:nvPicPr>
          <p:cNvPr id="18" name="Picture 17" descr="Cartoon of men standing in front of a cloud&#10;&#10;AI-generated content may be incorrect.">
            <a:extLst>
              <a:ext uri="{FF2B5EF4-FFF2-40B4-BE49-F238E27FC236}">
                <a16:creationId xmlns:a16="http://schemas.microsoft.com/office/drawing/2014/main" id="{21381B15-10C8-DF4C-8949-A79014799909}"/>
              </a:ext>
            </a:extLst>
          </p:cNvPr>
          <p:cNvPicPr>
            <a:picLocks noChangeAspect="1"/>
          </p:cNvPicPr>
          <p:nvPr/>
        </p:nvPicPr>
        <p:blipFill>
          <a:blip r:embed="rId3"/>
          <a:stretch>
            <a:fillRect/>
          </a:stretch>
        </p:blipFill>
        <p:spPr>
          <a:xfrm>
            <a:off x="6145103" y="3953860"/>
            <a:ext cx="4933620" cy="2182209"/>
          </a:xfrm>
          <a:prstGeom prst="rect">
            <a:avLst/>
          </a:prstGeom>
        </p:spPr>
      </p:pic>
      <p:sp>
        <p:nvSpPr>
          <p:cNvPr id="19" name="TextBox 18">
            <a:extLst>
              <a:ext uri="{FF2B5EF4-FFF2-40B4-BE49-F238E27FC236}">
                <a16:creationId xmlns:a16="http://schemas.microsoft.com/office/drawing/2014/main" id="{3DC6CEA2-5757-5837-9B28-41B161945A29}"/>
              </a:ext>
            </a:extLst>
          </p:cNvPr>
          <p:cNvSpPr txBox="1"/>
          <p:nvPr/>
        </p:nvSpPr>
        <p:spPr>
          <a:xfrm>
            <a:off x="5853080" y="1285373"/>
            <a:ext cx="638659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600"/>
          </a:p>
          <a:p>
            <a:pPr marL="285750" indent="-285750">
              <a:buFont typeface="Arial"/>
              <a:buChar char="•"/>
            </a:pPr>
            <a:r>
              <a:rPr lang="en-GB" sz="2000">
                <a:solidFill>
                  <a:srgbClr val="1A1A1A"/>
                </a:solidFill>
                <a:latin typeface="Calibri"/>
                <a:ea typeface="Calibri"/>
                <a:cs typeface="Calibri"/>
              </a:rPr>
              <a:t>Library of central training material</a:t>
            </a:r>
            <a:endParaRPr lang="en-GB" sz="2000"/>
          </a:p>
          <a:p>
            <a:pPr marL="285750" indent="-285750">
              <a:buFont typeface="Arial"/>
              <a:buChar char="•"/>
            </a:pPr>
            <a:r>
              <a:rPr lang="en-GB" sz="2000">
                <a:solidFill>
                  <a:srgbClr val="1A1A1A"/>
                </a:solidFill>
                <a:latin typeface="Calibri"/>
                <a:ea typeface="Calibri"/>
                <a:cs typeface="Calibri"/>
              </a:rPr>
              <a:t>Presentation for everybody </a:t>
            </a:r>
            <a:endParaRPr lang="en-GB" sz="2000"/>
          </a:p>
          <a:p>
            <a:pPr marL="285750" indent="-285750">
              <a:buFont typeface="Arial"/>
              <a:buChar char="•"/>
            </a:pPr>
            <a:r>
              <a:rPr lang="en-GB" sz="2000">
                <a:solidFill>
                  <a:srgbClr val="1A1A1A"/>
                </a:solidFill>
                <a:latin typeface="Calibri"/>
                <a:ea typeface="Calibri"/>
                <a:cs typeface="Calibri"/>
              </a:rPr>
              <a:t>Quick update process via OneDrive </a:t>
            </a:r>
            <a:endParaRPr lang="en-GB" sz="2000"/>
          </a:p>
          <a:p>
            <a:pPr marL="285750" indent="-285750">
              <a:buFont typeface="Arial"/>
              <a:buChar char="•"/>
            </a:pPr>
            <a:r>
              <a:rPr lang="en-GB" sz="2000">
                <a:solidFill>
                  <a:srgbClr val="1A1A1A"/>
                </a:solidFill>
                <a:latin typeface="Calibri"/>
                <a:ea typeface="Calibri"/>
                <a:cs typeface="Calibri"/>
              </a:rPr>
              <a:t>Access to materials at any time via cloud file sharing</a:t>
            </a:r>
            <a:endParaRPr lang="en-GB" sz="2000"/>
          </a:p>
          <a:p>
            <a:pPr marL="285750" indent="-285750">
              <a:buFont typeface="Arial"/>
              <a:buChar char="•"/>
            </a:pPr>
            <a:r>
              <a:rPr lang="en-GB" sz="2000">
                <a:solidFill>
                  <a:srgbClr val="1A1A1A"/>
                </a:solidFill>
                <a:latin typeface="Calibri"/>
                <a:ea typeface="Calibri"/>
                <a:cs typeface="Calibri"/>
              </a:rPr>
              <a:t>Automatic attendance tracking on the training via Teams</a:t>
            </a:r>
            <a:endParaRPr lang="en-GB" sz="2000"/>
          </a:p>
          <a:p>
            <a:pPr algn="l"/>
            <a:endParaRPr lang="en-GB" sz="2000"/>
          </a:p>
        </p:txBody>
      </p:sp>
      <p:sp>
        <p:nvSpPr>
          <p:cNvPr id="20" name="Minus Sign 19">
            <a:extLst>
              <a:ext uri="{FF2B5EF4-FFF2-40B4-BE49-F238E27FC236}">
                <a16:creationId xmlns:a16="http://schemas.microsoft.com/office/drawing/2014/main" id="{22DCE0BE-6DC2-4B1E-5EF2-FF21DFB50354}"/>
              </a:ext>
            </a:extLst>
          </p:cNvPr>
          <p:cNvSpPr/>
          <p:nvPr/>
        </p:nvSpPr>
        <p:spPr>
          <a:xfrm>
            <a:off x="-6297"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inus Sign 20">
            <a:extLst>
              <a:ext uri="{FF2B5EF4-FFF2-40B4-BE49-F238E27FC236}">
                <a16:creationId xmlns:a16="http://schemas.microsoft.com/office/drawing/2014/main" id="{C8B60970-01D1-B1E5-99EC-C07781A9136D}"/>
              </a:ext>
            </a:extLst>
          </p:cNvPr>
          <p:cNvSpPr/>
          <p:nvPr/>
        </p:nvSpPr>
        <p:spPr>
          <a:xfrm>
            <a:off x="5406530"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527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2F222-73BF-C99D-4B58-095053B10F4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38D2BBB-E5D8-A5AD-3DEF-85AFBC690E58}"/>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Advantages of PowerPoint for Riverdale</a:t>
            </a:r>
            <a:endParaRPr lang="en-US"/>
          </a:p>
        </p:txBody>
      </p:sp>
      <p:sp>
        <p:nvSpPr>
          <p:cNvPr id="2" name="Minus Sign 1">
            <a:extLst>
              <a:ext uri="{FF2B5EF4-FFF2-40B4-BE49-F238E27FC236}">
                <a16:creationId xmlns:a16="http://schemas.microsoft.com/office/drawing/2014/main" id="{17F62904-5B82-A264-CDBB-4AB0E00D78FE}"/>
              </a:ext>
            </a:extLst>
          </p:cNvPr>
          <p:cNvSpPr/>
          <p:nvPr/>
        </p:nvSpPr>
        <p:spPr>
          <a:xfrm rot="5400000">
            <a:off x="-337978" y="1623930"/>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inus Sign 5">
            <a:extLst>
              <a:ext uri="{FF2B5EF4-FFF2-40B4-BE49-F238E27FC236}">
                <a16:creationId xmlns:a16="http://schemas.microsoft.com/office/drawing/2014/main" id="{DD06CF9A-4336-B36A-82CD-8E6D7E2492EC}"/>
              </a:ext>
            </a:extLst>
          </p:cNvPr>
          <p:cNvSpPr/>
          <p:nvPr/>
        </p:nvSpPr>
        <p:spPr>
          <a:xfrm rot="5400000">
            <a:off x="-337979" y="5736102"/>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inus Sign 6">
            <a:extLst>
              <a:ext uri="{FF2B5EF4-FFF2-40B4-BE49-F238E27FC236}">
                <a16:creationId xmlns:a16="http://schemas.microsoft.com/office/drawing/2014/main" id="{A2B420EB-B588-1690-D14E-04CC56950590}"/>
              </a:ext>
            </a:extLst>
          </p:cNvPr>
          <p:cNvSpPr/>
          <p:nvPr/>
        </p:nvSpPr>
        <p:spPr>
          <a:xfrm rot="5400000">
            <a:off x="-337979" y="4369757"/>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inus Sign 7">
            <a:extLst>
              <a:ext uri="{FF2B5EF4-FFF2-40B4-BE49-F238E27FC236}">
                <a16:creationId xmlns:a16="http://schemas.microsoft.com/office/drawing/2014/main" id="{E32F1A5D-6414-9EDE-5375-FF867C0AA13E}"/>
              </a:ext>
            </a:extLst>
          </p:cNvPr>
          <p:cNvSpPr/>
          <p:nvPr/>
        </p:nvSpPr>
        <p:spPr>
          <a:xfrm rot="5400000">
            <a:off x="-337978" y="2924585"/>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BC1985F-7892-E97D-408B-86A136F0BFA5}"/>
              </a:ext>
            </a:extLst>
          </p:cNvPr>
          <p:cNvSpPr txBox="1"/>
          <p:nvPr/>
        </p:nvSpPr>
        <p:spPr>
          <a:xfrm>
            <a:off x="525517" y="1300655"/>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Cost-Effective</a:t>
            </a:r>
          </a:p>
          <a:p>
            <a:endParaRPr lang="en-US"/>
          </a:p>
          <a:p>
            <a:pPr algn="ctr"/>
            <a:endParaRPr lang="en-GB"/>
          </a:p>
        </p:txBody>
      </p:sp>
      <p:sp>
        <p:nvSpPr>
          <p:cNvPr id="12" name="TextBox 11">
            <a:extLst>
              <a:ext uri="{FF2B5EF4-FFF2-40B4-BE49-F238E27FC236}">
                <a16:creationId xmlns:a16="http://schemas.microsoft.com/office/drawing/2014/main" id="{41EC7078-EFE4-738A-6F3B-AFD31DAE5D74}"/>
              </a:ext>
            </a:extLst>
          </p:cNvPr>
          <p:cNvSpPr txBox="1"/>
          <p:nvPr/>
        </p:nvSpPr>
        <p:spPr>
          <a:xfrm>
            <a:off x="525517" y="1852448"/>
            <a:ext cx="70156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It’s built into Microsoft 365 and doesn’t require any additional software.</a:t>
            </a:r>
          </a:p>
          <a:p>
            <a:endParaRPr lang="en-US"/>
          </a:p>
          <a:p>
            <a:pPr algn="ctr"/>
            <a:endParaRPr lang="en-GB"/>
          </a:p>
        </p:txBody>
      </p:sp>
      <p:pic>
        <p:nvPicPr>
          <p:cNvPr id="13" name="Picture 12" descr="A person in blue scrubs pointing at a whiteboard&#10;&#10;AI-generated content may be incorrect.">
            <a:extLst>
              <a:ext uri="{FF2B5EF4-FFF2-40B4-BE49-F238E27FC236}">
                <a16:creationId xmlns:a16="http://schemas.microsoft.com/office/drawing/2014/main" id="{ACB16F3F-EF01-A5C9-5D72-9AA302898211}"/>
              </a:ext>
            </a:extLst>
          </p:cNvPr>
          <p:cNvPicPr>
            <a:picLocks noChangeAspect="1"/>
          </p:cNvPicPr>
          <p:nvPr/>
        </p:nvPicPr>
        <p:blipFill>
          <a:blip r:embed="rId2"/>
          <a:stretch>
            <a:fillRect/>
          </a:stretch>
        </p:blipFill>
        <p:spPr>
          <a:xfrm>
            <a:off x="7772072" y="1205899"/>
            <a:ext cx="4110201" cy="2593755"/>
          </a:xfrm>
          <a:prstGeom prst="rect">
            <a:avLst/>
          </a:prstGeom>
        </p:spPr>
      </p:pic>
      <p:pic>
        <p:nvPicPr>
          <p:cNvPr id="14" name="Picture 13" descr="A group of people in a hospital room&#10;&#10;AI-generated content may be incorrect.">
            <a:extLst>
              <a:ext uri="{FF2B5EF4-FFF2-40B4-BE49-F238E27FC236}">
                <a16:creationId xmlns:a16="http://schemas.microsoft.com/office/drawing/2014/main" id="{996FA9D7-8FCC-AA52-19C7-2F73B1C3CF90}"/>
              </a:ext>
            </a:extLst>
          </p:cNvPr>
          <p:cNvPicPr>
            <a:picLocks noChangeAspect="1"/>
          </p:cNvPicPr>
          <p:nvPr/>
        </p:nvPicPr>
        <p:blipFill>
          <a:blip r:embed="rId3"/>
          <a:stretch>
            <a:fillRect/>
          </a:stretch>
        </p:blipFill>
        <p:spPr>
          <a:xfrm>
            <a:off x="7772072" y="4038765"/>
            <a:ext cx="4110201" cy="2551057"/>
          </a:xfrm>
          <a:prstGeom prst="rect">
            <a:avLst/>
          </a:prstGeom>
        </p:spPr>
      </p:pic>
      <p:sp>
        <p:nvSpPr>
          <p:cNvPr id="22" name="TextBox 21">
            <a:extLst>
              <a:ext uri="{FF2B5EF4-FFF2-40B4-BE49-F238E27FC236}">
                <a16:creationId xmlns:a16="http://schemas.microsoft.com/office/drawing/2014/main" id="{E6E720A0-D55F-BA6B-C80F-C65C46B0294C}"/>
              </a:ext>
            </a:extLst>
          </p:cNvPr>
          <p:cNvSpPr txBox="1"/>
          <p:nvPr/>
        </p:nvSpPr>
        <p:spPr>
          <a:xfrm>
            <a:off x="525517" y="2640724"/>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Flexible Delivery</a:t>
            </a:r>
          </a:p>
          <a:p>
            <a:endParaRPr lang="en-US"/>
          </a:p>
          <a:p>
            <a:pPr algn="ctr"/>
            <a:endParaRPr lang="en-GB"/>
          </a:p>
        </p:txBody>
      </p:sp>
      <p:sp>
        <p:nvSpPr>
          <p:cNvPr id="23" name="TextBox 22">
            <a:extLst>
              <a:ext uri="{FF2B5EF4-FFF2-40B4-BE49-F238E27FC236}">
                <a16:creationId xmlns:a16="http://schemas.microsoft.com/office/drawing/2014/main" id="{A1E8DEAB-7DF5-1F21-7DFD-DB9C0A5A92C5}"/>
              </a:ext>
            </a:extLst>
          </p:cNvPr>
          <p:cNvSpPr txBox="1"/>
          <p:nvPr/>
        </p:nvSpPr>
        <p:spPr>
          <a:xfrm>
            <a:off x="525517" y="3153103"/>
            <a:ext cx="7015655"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Presentations may be delivered in person, recorded or online.</a:t>
            </a:r>
          </a:p>
          <a:p>
            <a:endParaRPr lang="en-US"/>
          </a:p>
          <a:p>
            <a:pPr algn="ctr"/>
            <a:endParaRPr lang="en-GB"/>
          </a:p>
        </p:txBody>
      </p:sp>
      <p:sp>
        <p:nvSpPr>
          <p:cNvPr id="24" name="TextBox 23">
            <a:extLst>
              <a:ext uri="{FF2B5EF4-FFF2-40B4-BE49-F238E27FC236}">
                <a16:creationId xmlns:a16="http://schemas.microsoft.com/office/drawing/2014/main" id="{14371014-D76D-3FA2-C58D-05CD0CDFB293}"/>
              </a:ext>
            </a:extLst>
          </p:cNvPr>
          <p:cNvSpPr txBox="1"/>
          <p:nvPr/>
        </p:nvSpPr>
        <p:spPr>
          <a:xfrm>
            <a:off x="525517" y="394138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Engaging Format</a:t>
            </a:r>
          </a:p>
          <a:p>
            <a:endParaRPr lang="en-US"/>
          </a:p>
          <a:p>
            <a:pPr algn="ctr"/>
            <a:endParaRPr lang="en-GB"/>
          </a:p>
        </p:txBody>
      </p:sp>
      <p:sp>
        <p:nvSpPr>
          <p:cNvPr id="25" name="TextBox 24">
            <a:extLst>
              <a:ext uri="{FF2B5EF4-FFF2-40B4-BE49-F238E27FC236}">
                <a16:creationId xmlns:a16="http://schemas.microsoft.com/office/drawing/2014/main" id="{8232BF44-1B85-C477-95AE-CDBB076BE8FC}"/>
              </a:ext>
            </a:extLst>
          </p:cNvPr>
          <p:cNvSpPr txBox="1"/>
          <p:nvPr/>
        </p:nvSpPr>
        <p:spPr>
          <a:xfrm>
            <a:off x="525518" y="4453757"/>
            <a:ext cx="72258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The use of multimedia increases the attendance and encourages the retention of information (Mayer, 2021).</a:t>
            </a:r>
          </a:p>
          <a:p>
            <a:endParaRPr lang="en-US"/>
          </a:p>
          <a:p>
            <a:pPr algn="ctr"/>
            <a:endParaRPr lang="en-GB"/>
          </a:p>
        </p:txBody>
      </p:sp>
      <p:sp>
        <p:nvSpPr>
          <p:cNvPr id="26" name="TextBox 25">
            <a:extLst>
              <a:ext uri="{FF2B5EF4-FFF2-40B4-BE49-F238E27FC236}">
                <a16:creationId xmlns:a16="http://schemas.microsoft.com/office/drawing/2014/main" id="{BA7A5CE8-7F83-C530-F0D6-C054581F3705}"/>
              </a:ext>
            </a:extLst>
          </p:cNvPr>
          <p:cNvSpPr txBox="1"/>
          <p:nvPr/>
        </p:nvSpPr>
        <p:spPr>
          <a:xfrm>
            <a:off x="525518" y="5439103"/>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Standardization</a:t>
            </a:r>
            <a:endParaRPr lang="en-US" sz="2000"/>
          </a:p>
          <a:p>
            <a:pPr algn="ctr"/>
            <a:endParaRPr lang="en-GB"/>
          </a:p>
        </p:txBody>
      </p:sp>
      <p:sp>
        <p:nvSpPr>
          <p:cNvPr id="27" name="TextBox 26">
            <a:extLst>
              <a:ext uri="{FF2B5EF4-FFF2-40B4-BE49-F238E27FC236}">
                <a16:creationId xmlns:a16="http://schemas.microsoft.com/office/drawing/2014/main" id="{117D17DD-B6AF-D8A1-425C-08EF622EF076}"/>
              </a:ext>
            </a:extLst>
          </p:cNvPr>
          <p:cNvSpPr txBox="1"/>
          <p:nvPr/>
        </p:nvSpPr>
        <p:spPr>
          <a:xfrm>
            <a:off x="525517" y="5938346"/>
            <a:ext cx="72258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This way everyone gets the same message; there are no differences.</a:t>
            </a:r>
          </a:p>
          <a:p>
            <a:endParaRPr lang="en-US"/>
          </a:p>
          <a:p>
            <a:pPr algn="ctr"/>
            <a:endParaRPr lang="en-GB"/>
          </a:p>
        </p:txBody>
      </p:sp>
    </p:spTree>
    <p:extLst>
      <p:ext uri="{BB962C8B-B14F-4D97-AF65-F5344CB8AC3E}">
        <p14:creationId xmlns:p14="http://schemas.microsoft.com/office/powerpoint/2010/main" val="1655743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845E4-1932-BD05-0760-79ED4AE75DA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C8BB91F-D35D-C2AE-7F8E-975FF056DA66}"/>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Limitations of PowerPoint</a:t>
            </a:r>
            <a:endParaRPr lang="en-US"/>
          </a:p>
        </p:txBody>
      </p:sp>
      <p:sp>
        <p:nvSpPr>
          <p:cNvPr id="5" name="Minus Sign 4">
            <a:extLst>
              <a:ext uri="{FF2B5EF4-FFF2-40B4-BE49-F238E27FC236}">
                <a16:creationId xmlns:a16="http://schemas.microsoft.com/office/drawing/2014/main" id="{88ED95CF-9DB1-E5B0-D565-843030A2A687}"/>
              </a:ext>
            </a:extLst>
          </p:cNvPr>
          <p:cNvSpPr/>
          <p:nvPr/>
        </p:nvSpPr>
        <p:spPr>
          <a:xfrm rot="5400000">
            <a:off x="-311703" y="1623930"/>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inus Sign 10">
            <a:extLst>
              <a:ext uri="{FF2B5EF4-FFF2-40B4-BE49-F238E27FC236}">
                <a16:creationId xmlns:a16="http://schemas.microsoft.com/office/drawing/2014/main" id="{39E8683D-F96A-CFC8-C1BD-E2D1A57C1CBA}"/>
              </a:ext>
            </a:extLst>
          </p:cNvPr>
          <p:cNvSpPr/>
          <p:nvPr/>
        </p:nvSpPr>
        <p:spPr>
          <a:xfrm rot="5400000">
            <a:off x="-316957" y="29061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Sign 15">
            <a:extLst>
              <a:ext uri="{FF2B5EF4-FFF2-40B4-BE49-F238E27FC236}">
                <a16:creationId xmlns:a16="http://schemas.microsoft.com/office/drawing/2014/main" id="{BDEA492D-32DB-C159-AE79-ECBDD9799828}"/>
              </a:ext>
            </a:extLst>
          </p:cNvPr>
          <p:cNvSpPr/>
          <p:nvPr/>
        </p:nvSpPr>
        <p:spPr>
          <a:xfrm rot="5400000">
            <a:off x="-335350" y="42015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inus Sign 17">
            <a:extLst>
              <a:ext uri="{FF2B5EF4-FFF2-40B4-BE49-F238E27FC236}">
                <a16:creationId xmlns:a16="http://schemas.microsoft.com/office/drawing/2014/main" id="{A4E04B6C-6245-2785-B16F-F734C1B1FD85}"/>
              </a:ext>
            </a:extLst>
          </p:cNvPr>
          <p:cNvSpPr/>
          <p:nvPr/>
        </p:nvSpPr>
        <p:spPr>
          <a:xfrm rot="5400000">
            <a:off x="-316958" y="5494365"/>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person pushing a rock up a hill&#10;&#10;AI-generated content may be incorrect.">
            <a:extLst>
              <a:ext uri="{FF2B5EF4-FFF2-40B4-BE49-F238E27FC236}">
                <a16:creationId xmlns:a16="http://schemas.microsoft.com/office/drawing/2014/main" id="{E9C73FB6-DAD9-B88F-B852-21F9BE3602A1}"/>
              </a:ext>
            </a:extLst>
          </p:cNvPr>
          <p:cNvPicPr>
            <a:picLocks noChangeAspect="1"/>
          </p:cNvPicPr>
          <p:nvPr/>
        </p:nvPicPr>
        <p:blipFill>
          <a:blip r:embed="rId2"/>
          <a:stretch>
            <a:fillRect/>
          </a:stretch>
        </p:blipFill>
        <p:spPr>
          <a:xfrm>
            <a:off x="7769445" y="2252663"/>
            <a:ext cx="4128594" cy="3088399"/>
          </a:xfrm>
          <a:prstGeom prst="rect">
            <a:avLst/>
          </a:prstGeom>
        </p:spPr>
      </p:pic>
      <p:sp>
        <p:nvSpPr>
          <p:cNvPr id="20" name="TextBox 19">
            <a:extLst>
              <a:ext uri="{FF2B5EF4-FFF2-40B4-BE49-F238E27FC236}">
                <a16:creationId xmlns:a16="http://schemas.microsoft.com/office/drawing/2014/main" id="{2C2CC369-39B3-5BED-B260-41D96623CFA3}"/>
              </a:ext>
            </a:extLst>
          </p:cNvPr>
          <p:cNvSpPr txBox="1"/>
          <p:nvPr/>
        </p:nvSpPr>
        <p:spPr>
          <a:xfrm>
            <a:off x="538655" y="134007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Passive Learning Risk</a:t>
            </a:r>
          </a:p>
          <a:p>
            <a:endParaRPr lang="en-US"/>
          </a:p>
          <a:p>
            <a:pPr algn="ctr"/>
            <a:endParaRPr lang="en-GB"/>
          </a:p>
        </p:txBody>
      </p:sp>
      <p:sp>
        <p:nvSpPr>
          <p:cNvPr id="21" name="TextBox 20">
            <a:extLst>
              <a:ext uri="{FF2B5EF4-FFF2-40B4-BE49-F238E27FC236}">
                <a16:creationId xmlns:a16="http://schemas.microsoft.com/office/drawing/2014/main" id="{24E398CB-891E-2995-EC02-8550B0AB6E7D}"/>
              </a:ext>
            </a:extLst>
          </p:cNvPr>
          <p:cNvSpPr txBox="1"/>
          <p:nvPr/>
        </p:nvSpPr>
        <p:spPr>
          <a:xfrm>
            <a:off x="538655" y="1721069"/>
            <a:ext cx="70944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lacks interactivity, making it boring to attend such a presentation (Chen, 2022).</a:t>
            </a:r>
          </a:p>
          <a:p>
            <a:endParaRPr lang="en-US"/>
          </a:p>
          <a:p>
            <a:pPr algn="ctr"/>
            <a:endParaRPr lang="en-GB"/>
          </a:p>
        </p:txBody>
      </p:sp>
      <p:sp>
        <p:nvSpPr>
          <p:cNvPr id="28" name="TextBox 27">
            <a:extLst>
              <a:ext uri="{FF2B5EF4-FFF2-40B4-BE49-F238E27FC236}">
                <a16:creationId xmlns:a16="http://schemas.microsoft.com/office/drawing/2014/main" id="{AB1A61B7-80D2-6283-EDAC-D9A4573CC8EA}"/>
              </a:ext>
            </a:extLst>
          </p:cNvPr>
          <p:cNvSpPr txBox="1"/>
          <p:nvPr/>
        </p:nvSpPr>
        <p:spPr>
          <a:xfrm>
            <a:off x="551793" y="2588172"/>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Technical Dependency</a:t>
            </a:r>
          </a:p>
          <a:p>
            <a:endParaRPr lang="en-US"/>
          </a:p>
          <a:p>
            <a:pPr algn="ctr"/>
            <a:endParaRPr lang="en-GB"/>
          </a:p>
        </p:txBody>
      </p:sp>
      <p:sp>
        <p:nvSpPr>
          <p:cNvPr id="29" name="TextBox 28">
            <a:extLst>
              <a:ext uri="{FF2B5EF4-FFF2-40B4-BE49-F238E27FC236}">
                <a16:creationId xmlns:a16="http://schemas.microsoft.com/office/drawing/2014/main" id="{2BF29B92-0591-9102-62A3-41E40FC47AA7}"/>
              </a:ext>
            </a:extLst>
          </p:cNvPr>
          <p:cNvSpPr txBox="1"/>
          <p:nvPr/>
        </p:nvSpPr>
        <p:spPr>
          <a:xfrm>
            <a:off x="551793" y="2995450"/>
            <a:ext cx="74360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needs computer technology and may thus be difficult for older and less technologically-savvy workers.</a:t>
            </a:r>
          </a:p>
          <a:p>
            <a:endParaRPr lang="en-US"/>
          </a:p>
          <a:p>
            <a:pPr algn="ctr"/>
            <a:endParaRPr lang="en-GB"/>
          </a:p>
        </p:txBody>
      </p:sp>
      <p:sp>
        <p:nvSpPr>
          <p:cNvPr id="30" name="TextBox 29">
            <a:extLst>
              <a:ext uri="{FF2B5EF4-FFF2-40B4-BE49-F238E27FC236}">
                <a16:creationId xmlns:a16="http://schemas.microsoft.com/office/drawing/2014/main" id="{84C41102-DE56-CA56-5FAC-C9EB6822A905}"/>
              </a:ext>
            </a:extLst>
          </p:cNvPr>
          <p:cNvSpPr txBox="1"/>
          <p:nvPr/>
        </p:nvSpPr>
        <p:spPr>
          <a:xfrm>
            <a:off x="551793" y="3915103"/>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Hands-On Skills Gap</a:t>
            </a:r>
          </a:p>
          <a:p>
            <a:endParaRPr lang="en-US"/>
          </a:p>
          <a:p>
            <a:pPr algn="ctr"/>
            <a:endParaRPr lang="en-GB"/>
          </a:p>
        </p:txBody>
      </p:sp>
      <p:sp>
        <p:nvSpPr>
          <p:cNvPr id="31" name="TextBox 30">
            <a:extLst>
              <a:ext uri="{FF2B5EF4-FFF2-40B4-BE49-F238E27FC236}">
                <a16:creationId xmlns:a16="http://schemas.microsoft.com/office/drawing/2014/main" id="{4FF878E9-3100-8529-B59D-446A72272256}"/>
              </a:ext>
            </a:extLst>
          </p:cNvPr>
          <p:cNvSpPr txBox="1"/>
          <p:nvPr/>
        </p:nvSpPr>
        <p:spPr>
          <a:xfrm>
            <a:off x="551793" y="4296105"/>
            <a:ext cx="70813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cannot assist in learning anything practical since it requires physical demonstrations.</a:t>
            </a:r>
          </a:p>
          <a:p>
            <a:endParaRPr lang="en-US"/>
          </a:p>
          <a:p>
            <a:pPr algn="ctr"/>
            <a:endParaRPr lang="en-GB"/>
          </a:p>
        </p:txBody>
      </p:sp>
      <p:sp>
        <p:nvSpPr>
          <p:cNvPr id="32" name="TextBox 31">
            <a:extLst>
              <a:ext uri="{FF2B5EF4-FFF2-40B4-BE49-F238E27FC236}">
                <a16:creationId xmlns:a16="http://schemas.microsoft.com/office/drawing/2014/main" id="{018635AD-228B-1CC7-5471-967E1187ACEA}"/>
              </a:ext>
            </a:extLst>
          </p:cNvPr>
          <p:cNvSpPr txBox="1"/>
          <p:nvPr/>
        </p:nvSpPr>
        <p:spPr>
          <a:xfrm>
            <a:off x="551793" y="5215758"/>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File Management</a:t>
            </a:r>
          </a:p>
          <a:p>
            <a:endParaRPr lang="en-US"/>
          </a:p>
          <a:p>
            <a:pPr algn="ctr"/>
            <a:endParaRPr lang="en-GB"/>
          </a:p>
        </p:txBody>
      </p:sp>
      <p:sp>
        <p:nvSpPr>
          <p:cNvPr id="33" name="TextBox 32">
            <a:extLst>
              <a:ext uri="{FF2B5EF4-FFF2-40B4-BE49-F238E27FC236}">
                <a16:creationId xmlns:a16="http://schemas.microsoft.com/office/drawing/2014/main" id="{8565E9BA-B216-A21E-D41C-1112E4C02029}"/>
              </a:ext>
            </a:extLst>
          </p:cNvPr>
          <p:cNvSpPr txBox="1"/>
          <p:nvPr/>
        </p:nvSpPr>
        <p:spPr>
          <a:xfrm>
            <a:off x="538655" y="5715000"/>
            <a:ext cx="70813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Problems may arise where different people edit the file at the same time.</a:t>
            </a:r>
          </a:p>
          <a:p>
            <a:endParaRPr lang="en-US"/>
          </a:p>
          <a:p>
            <a:pPr algn="ctr"/>
            <a:endParaRPr lang="en-GB"/>
          </a:p>
        </p:txBody>
      </p:sp>
    </p:spTree>
    <p:extLst>
      <p:ext uri="{BB962C8B-B14F-4D97-AF65-F5344CB8AC3E}">
        <p14:creationId xmlns:p14="http://schemas.microsoft.com/office/powerpoint/2010/main" val="2058082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E32F5-4907-7D19-4EA9-D3CF034D4DF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A2E93AA-8510-2E11-EBF2-27681566CA9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Recommendations for Riverdale</a:t>
            </a:r>
            <a:endParaRPr lang="en-US"/>
          </a:p>
        </p:txBody>
      </p:sp>
      <p:sp>
        <p:nvSpPr>
          <p:cNvPr id="2" name="Rectangle 1">
            <a:extLst>
              <a:ext uri="{FF2B5EF4-FFF2-40B4-BE49-F238E27FC236}">
                <a16:creationId xmlns:a16="http://schemas.microsoft.com/office/drawing/2014/main" id="{94EEC963-C617-47C5-AA8B-26891DC9D049}"/>
              </a:ext>
            </a:extLst>
          </p:cNvPr>
          <p:cNvSpPr/>
          <p:nvPr/>
        </p:nvSpPr>
        <p:spPr>
          <a:xfrm>
            <a:off x="439440" y="1260252"/>
            <a:ext cx="11307462" cy="526912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0" i="0" u="none" strike="noStrike">
                <a:solidFill>
                  <a:srgbClr val="1A1A1A"/>
                </a:solidFill>
                <a:latin typeface="Calibri"/>
                <a:ea typeface="Calibri"/>
                <a:cs typeface="Calibri"/>
              </a:rPr>
              <a:t>1. Hybrid Approach</a:t>
            </a:r>
          </a:p>
          <a:p>
            <a:r>
              <a:rPr lang="en-GB" sz="2000" b="0" i="0" u="none" strike="noStrike">
                <a:solidFill>
                  <a:srgbClr val="1A1A1A"/>
                </a:solidFill>
                <a:latin typeface="Calibri"/>
                <a:ea typeface="Calibri"/>
                <a:cs typeface="Calibri"/>
              </a:rPr>
              <a:t>Incorporate PowerPoint presentations with demonstrations and activities and use Teams to answer questions raised after reviewing video recordings (Bloome &amp; Khan, 2023).</a:t>
            </a:r>
          </a:p>
          <a:p>
            <a:r>
              <a:rPr lang="en-GB" sz="2000" b="0" i="0" u="none" strike="noStrike">
                <a:solidFill>
                  <a:srgbClr val="1A1A1A"/>
                </a:solidFill>
                <a:latin typeface="Calibri"/>
                <a:ea typeface="Calibri"/>
                <a:cs typeface="Calibri"/>
              </a:rPr>
              <a:t>2. Accessibility</a:t>
            </a:r>
          </a:p>
          <a:p>
            <a:r>
              <a:rPr lang="en-GB" sz="2000" b="0" i="0" u="none" strike="noStrike">
                <a:solidFill>
                  <a:srgbClr val="1A1A1A"/>
                </a:solidFill>
                <a:latin typeface="Calibri"/>
                <a:ea typeface="Calibri"/>
                <a:cs typeface="Calibri"/>
              </a:rPr>
              <a:t>Provide training material in multiple forms like video, print, or mobile applications for users who access training using their smartphones.</a:t>
            </a:r>
          </a:p>
          <a:p>
            <a:r>
              <a:rPr lang="en-GB" sz="2000" b="0" i="0" u="none" strike="noStrike">
                <a:solidFill>
                  <a:srgbClr val="1A1A1A"/>
                </a:solidFill>
                <a:latin typeface="Calibri"/>
                <a:ea typeface="Calibri"/>
                <a:cs typeface="Calibri"/>
              </a:rPr>
              <a:t>3. Policy on Multiple Presentations</a:t>
            </a:r>
          </a:p>
          <a:p>
            <a:r>
              <a:rPr lang="en-GB" sz="2000" b="0" i="0" u="none" strike="noStrike">
                <a:solidFill>
                  <a:srgbClr val="1A1A1A"/>
                </a:solidFill>
                <a:latin typeface="Calibri"/>
                <a:ea typeface="Calibri"/>
                <a:cs typeface="Calibri"/>
              </a:rPr>
              <a:t>Ensure that one person will handle all the presentations in OneDrive and pinned documents in the Teams channel for clarification.</a:t>
            </a:r>
          </a:p>
          <a:p>
            <a:r>
              <a:rPr lang="en-GB" sz="2000" b="0" i="0" u="none" strike="noStrike">
                <a:solidFill>
                  <a:srgbClr val="1A1A1A"/>
                </a:solidFill>
                <a:latin typeface="Calibri"/>
                <a:ea typeface="Calibri"/>
                <a:cs typeface="Calibri"/>
              </a:rPr>
              <a:t>4. Training of All Staff Members</a:t>
            </a:r>
          </a:p>
          <a:p>
            <a:r>
              <a:rPr lang="en-GB" sz="2000" b="0" i="0" u="none" strike="noStrike">
                <a:solidFill>
                  <a:srgbClr val="1A1A1A"/>
                </a:solidFill>
                <a:latin typeface="Calibri"/>
                <a:ea typeface="Calibri"/>
                <a:cs typeface="Calibri"/>
              </a:rPr>
              <a:t>Organize short training programs on how to use PowerPoint and Teams.</a:t>
            </a:r>
          </a:p>
          <a:p>
            <a:r>
              <a:rPr lang="en-GB" sz="2000" b="0" i="0" u="none" strike="noStrike">
                <a:solidFill>
                  <a:srgbClr val="1A1A1A"/>
                </a:solidFill>
                <a:latin typeface="Calibri"/>
                <a:ea typeface="Calibri"/>
                <a:cs typeface="Calibri"/>
              </a:rPr>
              <a:t>5. Questions to ask yourself </a:t>
            </a:r>
          </a:p>
          <a:p>
            <a:r>
              <a:rPr lang="en-GB" sz="2000" b="0" i="0" u="none" strike="noStrike">
                <a:solidFill>
                  <a:srgbClr val="1A1A1A"/>
                </a:solidFill>
                <a:latin typeface="Calibri"/>
                <a:ea typeface="Calibri"/>
                <a:cs typeface="Calibri"/>
              </a:rPr>
              <a:t>Include assessment questions in your PowerPoint presentation and keep an eye on their completion in Teams. </a:t>
            </a:r>
          </a:p>
          <a:p>
            <a:r>
              <a:rPr lang="en-GB" sz="2000" b="0" i="0" u="none" strike="noStrike">
                <a:solidFill>
                  <a:srgbClr val="1A1A1A"/>
                </a:solidFill>
                <a:latin typeface="Calibri"/>
                <a:ea typeface="Calibri"/>
                <a:cs typeface="Calibri"/>
              </a:rPr>
              <a:t>6. Revising Training Documents. Keep revising training documents in every quarter.</a:t>
            </a:r>
          </a:p>
        </p:txBody>
      </p:sp>
    </p:spTree>
    <p:extLst>
      <p:ext uri="{BB962C8B-B14F-4D97-AF65-F5344CB8AC3E}">
        <p14:creationId xmlns:p14="http://schemas.microsoft.com/office/powerpoint/2010/main" val="3607571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2043-5A6C-5590-993A-CCE68159E13B}"/>
              </a:ext>
            </a:extLst>
          </p:cNvPr>
          <p:cNvSpPr>
            <a:spLocks noGrp="1"/>
          </p:cNvSpPr>
          <p:nvPr>
            <p:ph type="title"/>
          </p:nvPr>
        </p:nvSpPr>
        <p:spPr/>
        <p:txBody>
          <a:bodyPr/>
          <a:lstStyle/>
          <a:p>
            <a:r>
              <a:rPr lang="en-GB"/>
              <a:t>Reference List-   </a:t>
            </a:r>
            <a:br>
              <a:rPr lang="en-GB"/>
            </a:br>
            <a:r>
              <a:rPr lang="en-GB" sz="1800" i="1"/>
              <a:t>{In Alphabetical Order}</a:t>
            </a:r>
          </a:p>
        </p:txBody>
      </p:sp>
      <p:sp>
        <p:nvSpPr>
          <p:cNvPr id="3" name="Content Placeholder 2">
            <a:extLst>
              <a:ext uri="{FF2B5EF4-FFF2-40B4-BE49-F238E27FC236}">
                <a16:creationId xmlns:a16="http://schemas.microsoft.com/office/drawing/2014/main" id="{E8CB1D40-8B52-43E7-8993-9CC94CE4D914}"/>
              </a:ext>
            </a:extLst>
          </p:cNvPr>
          <p:cNvSpPr>
            <a:spLocks noGrp="1"/>
          </p:cNvSpPr>
          <p:nvPr>
            <p:ph idx="1"/>
          </p:nvPr>
        </p:nvSpPr>
        <p:spPr>
          <a:xfrm>
            <a:off x="352097" y="1510315"/>
            <a:ext cx="10515600" cy="2748510"/>
          </a:xfrm>
        </p:spPr>
        <p:txBody>
          <a:bodyPr vert="horz" lIns="91440" tIns="45720" rIns="91440" bIns="45720" rtlCol="0" anchor="t">
            <a:normAutofit/>
          </a:bodyPr>
          <a:lstStyle/>
          <a:p>
            <a:pPr marL="0" indent="0">
              <a:buNone/>
            </a:pPr>
            <a:r>
              <a:rPr lang="en-GB" sz="2000">
                <a:highlight>
                  <a:srgbClr val="FFFF00"/>
                </a:highlight>
              </a:rPr>
              <a:t>(make sure to use Harvard referencing)</a:t>
            </a:r>
          </a:p>
          <a:p>
            <a:pPr marL="0" indent="0">
              <a:buNone/>
            </a:pPr>
            <a:r>
              <a:rPr lang="en-GB" sz="1200" err="1">
                <a:highlight>
                  <a:srgbClr val="FFFF00"/>
                </a:highlight>
              </a:rPr>
              <a:t>Atleast</a:t>
            </a:r>
            <a:r>
              <a:rPr lang="en-GB" sz="1200">
                <a:highlight>
                  <a:srgbClr val="FFFF00"/>
                </a:highlight>
              </a:rPr>
              <a:t> 4 </a:t>
            </a:r>
            <a:r>
              <a:rPr lang="en-GB" sz="1200" err="1">
                <a:highlight>
                  <a:srgbClr val="FFFF00"/>
                </a:highlight>
              </a:rPr>
              <a:t>refrerences</a:t>
            </a:r>
            <a:r>
              <a:rPr lang="en-GB" sz="1200">
                <a:highlight>
                  <a:srgbClr val="FFFF00"/>
                </a:highlight>
              </a:rPr>
              <a:t> </a:t>
            </a:r>
          </a:p>
          <a:p>
            <a:pPr marL="0" indent="0">
              <a:buNone/>
            </a:pPr>
            <a:r>
              <a:rPr lang="en-GB" sz="1600" err="1">
                <a:highlight>
                  <a:srgbClr val="C0C0C0"/>
                </a:highlight>
              </a:rPr>
              <a:t>Nishas</a:t>
            </a:r>
            <a:r>
              <a:rPr lang="en-GB" sz="1600">
                <a:highlight>
                  <a:srgbClr val="C0C0C0"/>
                </a:highlight>
              </a:rPr>
              <a:t>-</a:t>
            </a:r>
          </a:p>
          <a:p>
            <a:pPr marL="0" indent="0">
              <a:buNone/>
            </a:pPr>
            <a:r>
              <a:rPr lang="en-GB" sz="1600">
                <a:highlight>
                  <a:srgbClr val="C0C0C0"/>
                </a:highlight>
                <a:ea typeface="+mn-lt"/>
                <a:cs typeface="+mn-lt"/>
                <a:hlinkClick r:id="rId3"/>
              </a:rPr>
              <a:t>Winning with Microsoft Teams in Healthcare - UC Today</a:t>
            </a:r>
            <a:endParaRPr lang="en-GB"/>
          </a:p>
          <a:p>
            <a:pPr marL="0" indent="0">
              <a:buNone/>
            </a:pPr>
            <a:r>
              <a:rPr lang="en-GB" sz="1600">
                <a:highlight>
                  <a:srgbClr val="C0C0C0"/>
                </a:highlight>
                <a:ea typeface="+mn-lt"/>
                <a:cs typeface="+mn-lt"/>
                <a:hlinkClick r:id="rId4"/>
              </a:rPr>
              <a:t>NHS England » Microsoft Teams and remote working</a:t>
            </a:r>
          </a:p>
          <a:p>
            <a:pPr marL="0" indent="0">
              <a:buNone/>
            </a:pPr>
            <a:r>
              <a:rPr lang="en-GB" sz="1600">
                <a:highlight>
                  <a:srgbClr val="C0C0C0"/>
                </a:highlight>
                <a:ea typeface="+mn-lt"/>
                <a:cs typeface="+mn-lt"/>
                <a:hlinkClick r:id="rId5"/>
              </a:rPr>
              <a:t>Communication in Health and Social Care | Royal Open College</a:t>
            </a:r>
          </a:p>
          <a:p>
            <a:pPr marL="0" indent="0">
              <a:buNone/>
            </a:pPr>
            <a:r>
              <a:rPr lang="en-GB" sz="1600">
                <a:highlight>
                  <a:srgbClr val="C0C0C0"/>
                </a:highlight>
                <a:ea typeface="+mn-lt"/>
                <a:cs typeface="+mn-lt"/>
                <a:hlinkClick r:id="rId6"/>
              </a:rPr>
              <a:t>16 Advantages and Disadvantages of Microsoft Teams</a:t>
            </a:r>
          </a:p>
          <a:p>
            <a:pPr marL="0" indent="0">
              <a:buNone/>
            </a:pPr>
            <a:r>
              <a:rPr lang="en-GB" sz="1600">
                <a:highlight>
                  <a:srgbClr val="C0C0C0"/>
                </a:highlight>
                <a:ea typeface="+mn-lt"/>
                <a:cs typeface="+mn-lt"/>
                <a:hlinkClick r:id="rId7"/>
              </a:rPr>
              <a:t>Good communication in healthcare: why it matters - The MDU</a:t>
            </a:r>
            <a:endParaRPr lang="en-GB" sz="1600">
              <a:highlight>
                <a:srgbClr val="C0C0C0"/>
              </a:highlight>
              <a:ea typeface="+mn-lt"/>
              <a:cs typeface="+mn-lt"/>
            </a:endParaRPr>
          </a:p>
          <a:p>
            <a:pPr marL="0" indent="0">
              <a:buNone/>
            </a:pPr>
            <a:endParaRPr lang="en-GB" sz="1600">
              <a:highlight>
                <a:srgbClr val="C0C0C0"/>
              </a:highlight>
            </a:endParaRPr>
          </a:p>
          <a:p>
            <a:pPr marL="0" indent="0">
              <a:buNone/>
            </a:pPr>
            <a:endParaRPr lang="en-GB" sz="1600">
              <a:highlight>
                <a:srgbClr val="C0C0C0"/>
              </a:highlight>
            </a:endParaRPr>
          </a:p>
          <a:p>
            <a:pPr marL="0" indent="0">
              <a:buNone/>
            </a:pPr>
            <a:endParaRPr lang="en-GB" sz="1600">
              <a:highlight>
                <a:srgbClr val="C0C0C0"/>
              </a:highlight>
            </a:endParaRPr>
          </a:p>
        </p:txBody>
      </p:sp>
      <p:sp>
        <p:nvSpPr>
          <p:cNvPr id="4" name="TextBox 3">
            <a:extLst>
              <a:ext uri="{FF2B5EF4-FFF2-40B4-BE49-F238E27FC236}">
                <a16:creationId xmlns:a16="http://schemas.microsoft.com/office/drawing/2014/main" id="{01F3E2A4-B1EC-9E6F-7FA6-E4646AAF5244}"/>
              </a:ext>
            </a:extLst>
          </p:cNvPr>
          <p:cNvSpPr txBox="1"/>
          <p:nvPr/>
        </p:nvSpPr>
        <p:spPr>
          <a:xfrm>
            <a:off x="183932" y="4374932"/>
            <a:ext cx="118109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1A1A1A"/>
                </a:solidFill>
                <a:latin typeface="Calibri"/>
                <a:ea typeface="Calibri"/>
                <a:cs typeface="Calibri"/>
              </a:rPr>
              <a:t>Kausar-</a:t>
            </a:r>
          </a:p>
          <a:p>
            <a:r>
              <a:rPr lang="en-US" sz="1600" b="0" i="0" u="none" strike="noStrike">
                <a:solidFill>
                  <a:srgbClr val="1A1A1A"/>
                </a:solidFill>
                <a:latin typeface="Calibri"/>
                <a:ea typeface="Calibri"/>
                <a:cs typeface="Calibri"/>
              </a:rPr>
              <a:t>Bloome, R. and Khan, S. (2023) 'Digital transformation in healthcare training: A systematic review', Journal of Healthcare Management, 45(2), pp. 123-145.</a:t>
            </a:r>
          </a:p>
          <a:p>
            <a:r>
              <a:rPr lang="en-US" sz="1600" b="0" i="0" u="none" strike="noStrike">
                <a:solidFill>
                  <a:srgbClr val="1A1A1A"/>
                </a:solidFill>
                <a:latin typeface="Calibri"/>
                <a:ea typeface="Calibri"/>
                <a:cs typeface="Calibri"/>
              </a:rPr>
              <a:t>Chen, L. (2022) 'Updating organizational knowledge: Best practices for digital resource management', International Journal of Information Systems, 28(4), pp. 67-89.</a:t>
            </a:r>
          </a:p>
          <a:p>
            <a:r>
              <a:rPr lang="en-US" sz="1600" b="0" i="0" u="none" strike="noStrike">
                <a:solidFill>
                  <a:srgbClr val="1A1A1A"/>
                </a:solidFill>
                <a:latin typeface="Calibri"/>
                <a:ea typeface="Calibri"/>
                <a:cs typeface="Calibri"/>
              </a:rPr>
              <a:t>Mayer, R. E. (2021) Multimedia learning. 3rd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Cambridge: Cambridge University Press.</a:t>
            </a:r>
            <a:br>
              <a:rPr lang="en-US" sz="2800" b="0"/>
            </a:br>
            <a:r>
              <a:rPr lang="en-US" sz="1600" b="0" i="0" u="none" strike="noStrike">
                <a:solidFill>
                  <a:srgbClr val="1A1A1A"/>
                </a:solidFill>
                <a:latin typeface="Calibri"/>
                <a:ea typeface="Calibri"/>
                <a:cs typeface="Calibri"/>
              </a:rPr>
              <a:t>Microsoft (2024) Teams and PowerPoint integration guide. Available at: https://support.microsoft.com/en-us/teams (Accessed: 5 June 2026).</a:t>
            </a:r>
            <a:br>
              <a:rPr lang="en-US" sz="2800" b="0"/>
            </a:br>
            <a:r>
              <a:rPr lang="en-US" sz="1600" b="0" i="0" u="none" strike="noStrike">
                <a:solidFill>
                  <a:srgbClr val="1A1A1A"/>
                </a:solidFill>
                <a:latin typeface="Calibri"/>
                <a:ea typeface="Calibri"/>
                <a:cs typeface="Calibri"/>
              </a:rPr>
              <a:t>Noe, R. A. (2017) Employee training and development. 7th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New York: McGraw-Hill.</a:t>
            </a:r>
            <a:br>
              <a:rPr lang="en-US" sz="2800" b="0"/>
            </a:br>
            <a:r>
              <a:rPr lang="en-US" sz="1600" b="0" i="0" u="none" strike="noStrike">
                <a:solidFill>
                  <a:srgbClr val="1A1A1A"/>
                </a:solidFill>
                <a:latin typeface="Calibri"/>
                <a:ea typeface="Calibri"/>
                <a:cs typeface="Calibri"/>
              </a:rPr>
              <a:t>Smith, J. and Johnson, M. (2023) 'Staff training effectiveness in aged care facilities', Nursing Research Quarterly, 36(1), pp. 45-62.</a:t>
            </a:r>
            <a:endParaRPr lang="en-US" sz="1600">
              <a:solidFill>
                <a:srgbClr val="1A1A1A"/>
              </a:solidFill>
              <a:latin typeface="Calibri"/>
              <a:ea typeface="Calibri"/>
              <a:cs typeface="Calibri"/>
            </a:endParaRPr>
          </a:p>
        </p:txBody>
      </p:sp>
    </p:spTree>
    <p:extLst>
      <p:ext uri="{BB962C8B-B14F-4D97-AF65-F5344CB8AC3E}">
        <p14:creationId xmlns:p14="http://schemas.microsoft.com/office/powerpoint/2010/main" val="1873856833"/>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0</Notes>
  <HiddenSlides>1</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Digital Skills and Research Methods</vt:lpstr>
      <vt:lpstr>1- Staff Communication    (Nisha Kauser Iqbal) </vt:lpstr>
      <vt:lpstr>What is Staff Communication?</vt:lpstr>
      <vt:lpstr>PowerPoint Presentation</vt:lpstr>
      <vt:lpstr>WHY ?</vt:lpstr>
      <vt:lpstr>PowerPoint Presentation</vt:lpstr>
      <vt:lpstr>PowerPoint Presentation</vt:lpstr>
      <vt:lpstr>PowerPoint Presentation</vt:lpstr>
      <vt:lpstr>How it improves Efficiency or Communication ?</vt:lpstr>
      <vt:lpstr>PowerPoint Presentation</vt:lpstr>
      <vt:lpstr>Rota's and staff sheduling .</vt:lpstr>
      <vt:lpstr>Riverdale case study</vt:lpstr>
      <vt:lpstr>Riverdale job role needs different TOOLS...</vt:lpstr>
      <vt:lpstr>Solution for RIVERDALE Staff !</vt:lpstr>
      <vt:lpstr>Correct Microsoft 365 tool for Riverdale care Home </vt:lpstr>
      <vt:lpstr>4- Staff Rotas and scheduling. </vt:lpstr>
      <vt:lpstr>Why Microsoft TEAMS is the best tool for a RIVERDALE care home ??</vt:lpstr>
      <vt:lpstr> Advantages of moicrosoft teams for RIVERDALE...</vt:lpstr>
      <vt:lpstr>STAFF ROTA'S AND SHEDULING / PART 2</vt:lpstr>
      <vt:lpstr>"References for rota's and sheduling "</vt:lpstr>
      <vt:lpstr>Further references for Rota / scheduling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{In Alphabetical Order}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cp:revision>
  <dcterms:created xsi:type="dcterms:W3CDTF">2026-05-20T11:14:54Z</dcterms:created>
  <dcterms:modified xsi:type="dcterms:W3CDTF">2026-06-08T03:29:54Z</dcterms:modified>
</cp:coreProperties>
</file>