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8" r:id="rId2"/>
    <p:sldId id="1073" r:id="rId3"/>
    <p:sldId id="1067" r:id="rId4"/>
    <p:sldId id="265" r:id="rId5"/>
    <p:sldId id="1072" r:id="rId6"/>
    <p:sldId id="1076" r:id="rId7"/>
    <p:sldId id="1080" r:id="rId8"/>
    <p:sldId id="1074" r:id="rId9"/>
    <p:sldId id="489" r:id="rId10"/>
    <p:sldId id="1094" r:id="rId11"/>
    <p:sldId id="1093" r:id="rId12"/>
    <p:sldId id="1095" r:id="rId13"/>
    <p:sldId id="1092" r:id="rId14"/>
    <p:sldId id="1082" r:id="rId15"/>
    <p:sldId id="1083" r:id="rId16"/>
    <p:sldId id="1084" r:id="rId17"/>
    <p:sldId id="1086" r:id="rId18"/>
    <p:sldId id="1085" r:id="rId19"/>
    <p:sldId id="1089" r:id="rId20"/>
    <p:sldId id="1090" r:id="rId21"/>
    <p:sldId id="1081" r:id="rId22"/>
    <p:sldId id="1096" r:id="rId23"/>
    <p:sldId id="1097" r:id="rId24"/>
    <p:sldId id="1091" r:id="rId25"/>
    <p:sldId id="262" r:id="rId26"/>
    <p:sldId id="1099" r:id="rId27"/>
    <p:sldId id="1102" r:id="rId28"/>
    <p:sldId id="1100" r:id="rId29"/>
    <p:sldId id="1101" r:id="rId30"/>
    <p:sldId id="1103" r:id="rId31"/>
    <p:sldId id="1104" r:id="rId32"/>
    <p:sldId id="1109" r:id="rId33"/>
    <p:sldId id="1105" r:id="rId34"/>
    <p:sldId id="1106" r:id="rId35"/>
    <p:sldId id="1107" r:id="rId36"/>
    <p:sldId id="1108" r:id="rId37"/>
    <p:sldId id="299" r:id="rId38"/>
    <p:sldId id="277" r:id="rId39"/>
    <p:sldId id="1110" r:id="rId40"/>
    <p:sldId id="1111" r:id="rId41"/>
    <p:sldId id="1112" r:id="rId42"/>
    <p:sldId id="1113" r:id="rId43"/>
    <p:sldId id="1114" r:id="rId44"/>
    <p:sldId id="1115" r:id="rId45"/>
    <p:sldId id="1116" r:id="rId46"/>
    <p:sldId id="1117" r:id="rId47"/>
    <p:sldId id="1118" r:id="rId48"/>
    <p:sldId id="1087" r:id="rId49"/>
    <p:sldId id="1088" r:id="rId50"/>
    <p:sldId id="488" r:id="rId5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40FF"/>
    <a:srgbClr val="73FDD6"/>
    <a:srgbClr val="00FD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1"/>
    <p:restoredTop sz="96260"/>
  </p:normalViewPr>
  <p:slideViewPr>
    <p:cSldViewPr snapToGrid="0" snapToObjects="1">
      <p:cViewPr varScale="1">
        <p:scale>
          <a:sx n="112" d="100"/>
          <a:sy n="112" d="100"/>
        </p:scale>
        <p:origin x="576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75E38C-1838-A64E-B47C-2DB123FCE48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5CC49E8-F1C8-AB46-A36B-D760A24EB41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8F8E25-DF8D-C844-AE8E-4D13D5E100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E1073-C4F6-4844-89DB-0519D42B4FE5}" type="datetimeFigureOut">
              <a:rPr lang="en-US" smtClean="0"/>
              <a:t>1/19/22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55CA6F-56BB-1E45-8118-002B4C53D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381127-F836-F149-BAF5-26F01A420C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29248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775718-6F10-274E-AACE-F64BECAD21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65852E-0411-5043-BF88-0885B1EBEC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7CA530-6C4F-914A-8562-FAB6CE65C4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E1073-C4F6-4844-89DB-0519D42B4FE5}" type="datetimeFigureOut">
              <a:rPr lang="en-US" smtClean="0"/>
              <a:t>1/19/22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930770-8CB7-D747-A50C-CE1FD04E4E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385CF8-F58F-274F-8D80-911A7C8990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55659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790EBB-9706-CD40-8095-FD691DA09B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3286FC9-A9D3-0448-8356-AF0656F2710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B0B9E1-8EAB-C243-99B1-1BC3372969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E1073-C4F6-4844-89DB-0519D42B4FE5}" type="datetimeFigureOut">
              <a:rPr lang="en-US" smtClean="0"/>
              <a:t>1/19/22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EF86EF-88F8-C54B-BA33-E7BEBCDF6F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D480C7-66F3-C641-8790-8BA2CC6E8C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90186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362857-1735-5C41-B645-8076DAC535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C3929D-E826-614E-A64C-BA7E6575CD4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2DDC53F-ED0E-0647-9379-8058211425A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6D08F79-88E0-A14B-863B-6E6C876A67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E1073-C4F6-4844-89DB-0519D42B4FE5}" type="datetimeFigureOut">
              <a:rPr lang="en-US" smtClean="0"/>
              <a:t>1/19/22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64CD8EC-AF51-8B46-817C-33157F4F9A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BE1847E-0BFE-7A48-AB2C-41408E1422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86432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035D7D-E41F-6347-B5B0-059D268CA9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D12EE4-A301-014A-BFA8-0B73E658A93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4E96C84-E9BC-B544-B24D-0540F4C3791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5B41527-7B3E-734C-AF0D-ADD4AE3F511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5B3127F-383B-7241-949F-702F1278069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E4422E8-B67B-564A-83D0-D0BE7BECB7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E1073-C4F6-4844-89DB-0519D42B4FE5}" type="datetimeFigureOut">
              <a:rPr lang="en-US" smtClean="0"/>
              <a:t>1/19/22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939D779-9D83-8F40-92E9-A52AFED551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5B0052A-6A25-F14F-BBD5-58CCFEF231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1466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446A68-1830-7D48-BDC3-3105BDFDCD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517906A-1231-4E4A-B3C6-35B3FB244D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E1073-C4F6-4844-89DB-0519D42B4FE5}" type="datetimeFigureOut">
              <a:rPr lang="en-US" smtClean="0"/>
              <a:t>1/19/22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1F2910-C46B-A346-B3DA-CFBAC847B8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579BD1-1E40-5C4D-9A09-0DA2D524D6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5252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E570BFC-6754-954E-9F95-1D48AF4FA2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E1073-C4F6-4844-89DB-0519D42B4FE5}" type="datetimeFigureOut">
              <a:rPr lang="en-US" smtClean="0"/>
              <a:t>1/19/22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747EF4C-1699-3F48-AFB5-A2567E5E33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11ED40D-67C0-A942-BEB1-34D12654AA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75532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0EF6D9-F18F-C346-9721-1EA747B72E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7D4F99-F32D-E849-A494-36649C79BA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2C09197-73C1-E249-97A0-F004560B870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3EED03-1E45-1441-949C-F1F7979018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E1073-C4F6-4844-89DB-0519D42B4FE5}" type="datetimeFigureOut">
              <a:rPr lang="en-US" smtClean="0"/>
              <a:t>1/19/22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95C185B-FB47-C04F-B328-E01D42F91E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A01E0F2-5AAA-7644-BD54-12E8E6E362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99740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E74C9C-3728-6B4A-96D5-CE69C2D515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C791047-C054-2344-B276-5A3C851ABFB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5EB76EA-EA9C-D645-9549-D819ABBD58E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7B87E05-0510-A540-A6C9-D396D11A8A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E1073-C4F6-4844-89DB-0519D42B4FE5}" type="datetimeFigureOut">
              <a:rPr lang="en-US" smtClean="0"/>
              <a:t>1/19/22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728647F-B535-D045-BBF8-A74C01B5FC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BA053C5-8BCC-2B49-BA74-B18C6A8E7B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97370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A96908-99E2-D74A-932B-08778DFE2E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9CF5D60-59AF-DF47-8D44-005552C5DF7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7FA03C-1915-594E-80C3-1573076F5F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E1073-C4F6-4844-89DB-0519D42B4FE5}" type="datetimeFigureOut">
              <a:rPr lang="en-US" smtClean="0"/>
              <a:t>1/19/22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00D0E3-0BE5-6548-8104-2BC551F494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CE4D62-72B9-9648-933F-DF542A1ADC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92139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15CDD3A-C68A-7A4D-A3D4-1E79DCB4D92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A07FF44-A34E-4044-857F-6E9D77216D0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582444-494B-D443-8C5A-A54C05072C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E1073-C4F6-4844-89DB-0519D42B4FE5}" type="datetimeFigureOut">
              <a:rPr lang="en-US" smtClean="0"/>
              <a:t>1/19/22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349224-6B86-144D-9642-CF119988AA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7294EC-2DFC-9B45-B029-2A390F470D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506696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CD38A670-7F93-4844-B67F-1FF1DBA6D7A8}"/>
              </a:ext>
            </a:extLst>
          </p:cNvPr>
          <p:cNvSpPr/>
          <p:nvPr userDrawn="1"/>
        </p:nvSpPr>
        <p:spPr bwMode="auto">
          <a:xfrm>
            <a:off x="609601" y="438150"/>
            <a:ext cx="10960100" cy="5957888"/>
          </a:xfrm>
          <a:prstGeom prst="roundRect">
            <a:avLst>
              <a:gd name="adj" fmla="val 2649"/>
            </a:avLst>
          </a:prstGeom>
          <a:solidFill>
            <a:schemeClr val="bg1">
              <a:alpha val="90000"/>
            </a:schemeClr>
          </a:solidFill>
          <a:ln w="25400" cap="rnd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350" dirty="0"/>
              <a:t> </a:t>
            </a:r>
          </a:p>
        </p:txBody>
      </p:sp>
      <p:sp>
        <p:nvSpPr>
          <p:cNvPr id="8" name="Title 5"/>
          <p:cNvSpPr>
            <a:spLocks noGrp="1"/>
          </p:cNvSpPr>
          <p:nvPr>
            <p:ph type="title"/>
          </p:nvPr>
        </p:nvSpPr>
        <p:spPr>
          <a:xfrm>
            <a:off x="609598" y="478895"/>
            <a:ext cx="10960100" cy="994306"/>
          </a:xfrm>
        </p:spPr>
        <p:txBody>
          <a:bodyPr>
            <a:noAutofit/>
          </a:bodyPr>
          <a:lstStyle>
            <a:lvl1pPr>
              <a:defRPr>
                <a:latin typeface="Twinkl SemiBold" pitchFamily="2" charset="0"/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271109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8B4969-2EBD-A746-98CD-7E91A2160C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26E4052-4FCE-CB4F-BFFF-BC2A5BCE3B8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CF1B29-C820-9548-9CCC-191AC7A08EE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80E1073-C4F6-4844-89DB-0519D42B4FE5}" type="datetimeFigureOut">
              <a:rPr lang="en-US" smtClean="0"/>
              <a:t>1/19/22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1011F0-A221-CB49-9B91-284F1DE340C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1222BA-D0A3-7748-AB54-00D214DAFC4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06023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13" Type="http://schemas.openxmlformats.org/officeDocument/2006/relationships/image" Target="../media/image16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12" Type="http://schemas.openxmlformats.org/officeDocument/2006/relationships/image" Target="../media/image15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11" Type="http://schemas.openxmlformats.org/officeDocument/2006/relationships/image" Target="../media/image14.png"/><Relationship Id="rId5" Type="http://schemas.openxmlformats.org/officeDocument/2006/relationships/image" Target="../media/image8.png"/><Relationship Id="rId15" Type="http://schemas.openxmlformats.org/officeDocument/2006/relationships/image" Target="../media/image18.png"/><Relationship Id="rId10" Type="http://schemas.openxmlformats.org/officeDocument/2006/relationships/image" Target="../media/image13.png"/><Relationship Id="rId4" Type="http://schemas.openxmlformats.org/officeDocument/2006/relationships/image" Target="../media/image7.png"/><Relationship Id="rId9" Type="http://schemas.openxmlformats.org/officeDocument/2006/relationships/image" Target="../media/image12.png"/><Relationship Id="rId14" Type="http://schemas.openxmlformats.org/officeDocument/2006/relationships/image" Target="../media/image17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1.png"/><Relationship Id="rId4" Type="http://schemas.openxmlformats.org/officeDocument/2006/relationships/image" Target="../media/image30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mFWbUtnG6VE" TargetMode="External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youtu.be/2DvoGZMcYOM" TargetMode="External"/><Relationship Id="rId4" Type="http://schemas.openxmlformats.org/officeDocument/2006/relationships/hyperlink" Target="https://youtu.be/tOyfub5kIYA" TargetMode="Externa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png"/><Relationship Id="rId3" Type="http://schemas.openxmlformats.org/officeDocument/2006/relationships/image" Target="../media/image34.png"/><Relationship Id="rId7" Type="http://schemas.openxmlformats.org/officeDocument/2006/relationships/image" Target="../media/image38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7.png"/><Relationship Id="rId5" Type="http://schemas.openxmlformats.org/officeDocument/2006/relationships/image" Target="../media/image36.png"/><Relationship Id="rId4" Type="http://schemas.openxmlformats.org/officeDocument/2006/relationships/image" Target="../media/image35.pn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6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hyperlink" Target="https://youtu.be/rFDedewekhA" TargetMode="Externa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6000">
              <a:srgbClr val="FF85F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8FC45D08-2EA8-BA46-B491-6AE548A488F0}"/>
              </a:ext>
            </a:extLst>
          </p:cNvPr>
          <p:cNvSpPr/>
          <p:nvPr/>
        </p:nvSpPr>
        <p:spPr>
          <a:xfrm>
            <a:off x="2097044" y="1277743"/>
            <a:ext cx="7894533" cy="141577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5400" dirty="0" err="1">
                <a:solidFill>
                  <a:srgbClr val="002060"/>
                </a:solidFill>
                <a:ea typeface="Ayuthaya" pitchFamily="2" charset="-34"/>
                <a:cs typeface="Ayuthaya" pitchFamily="2" charset="-34"/>
              </a:rPr>
              <a:t>Llwybr</a:t>
            </a:r>
            <a:r>
              <a:rPr lang="en-US" sz="5400" dirty="0">
                <a:solidFill>
                  <a:srgbClr val="002060"/>
                </a:solidFill>
                <a:ea typeface="Ayuthaya" pitchFamily="2" charset="-34"/>
                <a:cs typeface="Ayuthaya" pitchFamily="2" charset="-34"/>
              </a:rPr>
              <a:t> </a:t>
            </a:r>
            <a:r>
              <a:rPr lang="en-US" sz="5400" dirty="0" err="1">
                <a:solidFill>
                  <a:srgbClr val="002060"/>
                </a:solidFill>
                <a:ea typeface="Ayuthaya" pitchFamily="2" charset="-34"/>
                <a:cs typeface="Ayuthaya" pitchFamily="2" charset="-34"/>
              </a:rPr>
              <a:t>Datblygu’r</a:t>
            </a:r>
            <a:r>
              <a:rPr lang="en-US" sz="5400" dirty="0">
                <a:solidFill>
                  <a:srgbClr val="002060"/>
                </a:solidFill>
                <a:ea typeface="Ayuthaya" pitchFamily="2" charset="-34"/>
                <a:cs typeface="Ayuthaya" pitchFamily="2" charset="-34"/>
              </a:rPr>
              <a:t> </a:t>
            </a:r>
            <a:r>
              <a:rPr lang="en-US" sz="5400" dirty="0" err="1">
                <a:solidFill>
                  <a:srgbClr val="002060"/>
                </a:solidFill>
                <a:ea typeface="Ayuthaya" pitchFamily="2" charset="-34"/>
                <a:cs typeface="Ayuthaya" pitchFamily="2" charset="-34"/>
              </a:rPr>
              <a:t>Gymraeg</a:t>
            </a:r>
            <a:endParaRPr lang="en-US" sz="5400" dirty="0">
              <a:solidFill>
                <a:srgbClr val="002060"/>
              </a:solidFill>
              <a:ea typeface="Ayuthaya" pitchFamily="2" charset="-34"/>
              <a:cs typeface="Ayuthaya" pitchFamily="2" charset="-34"/>
            </a:endParaRPr>
          </a:p>
          <a:p>
            <a:pPr algn="ctr"/>
            <a:r>
              <a:rPr lang="en-US" sz="3200" dirty="0">
                <a:solidFill>
                  <a:srgbClr val="002060"/>
                </a:solidFill>
                <a:ea typeface="Ayuthaya" pitchFamily="2" charset="-34"/>
                <a:cs typeface="Ayuthaya" pitchFamily="2" charset="-34"/>
              </a:rPr>
              <a:t>Welsh Language Development Pathway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F8274FD-B322-CC42-B45E-BB2D212C9444}"/>
              </a:ext>
            </a:extLst>
          </p:cNvPr>
          <p:cNvSpPr/>
          <p:nvPr/>
        </p:nvSpPr>
        <p:spPr>
          <a:xfrm>
            <a:off x="4205475" y="2722238"/>
            <a:ext cx="3677673" cy="292387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/>
            <a:endParaRPr lang="en-US" sz="2800" b="1" dirty="0">
              <a:latin typeface="Courier" pitchFamily="2" charset="0"/>
              <a:ea typeface="Ayuthaya" pitchFamily="2" charset="-34"/>
              <a:cs typeface="Ayuthaya" pitchFamily="2" charset="-34"/>
            </a:endParaRPr>
          </a:p>
          <a:p>
            <a:pPr algn="ctr"/>
            <a:r>
              <a:rPr lang="en-US" sz="3600" dirty="0" err="1">
                <a:solidFill>
                  <a:srgbClr val="002060"/>
                </a:solidFill>
                <a:ea typeface="Ayuthaya" pitchFamily="2" charset="-34"/>
                <a:cs typeface="Ayuthaya" pitchFamily="2" charset="-34"/>
              </a:rPr>
              <a:t>Ionawr</a:t>
            </a:r>
            <a:r>
              <a:rPr lang="en-US" sz="3600" dirty="0">
                <a:solidFill>
                  <a:srgbClr val="002060"/>
                </a:solidFill>
                <a:ea typeface="Ayuthaya" pitchFamily="2" charset="-34"/>
                <a:cs typeface="Ayuthaya" pitchFamily="2" charset="-34"/>
              </a:rPr>
              <a:t> 25ain 2022</a:t>
            </a:r>
          </a:p>
          <a:p>
            <a:pPr algn="ctr"/>
            <a:endParaRPr lang="en-US" sz="3600" dirty="0">
              <a:ea typeface="Ayuthaya" pitchFamily="2" charset="-34"/>
              <a:cs typeface="Ayuthaya" pitchFamily="2" charset="-34"/>
            </a:endParaRPr>
          </a:p>
          <a:p>
            <a:pPr algn="ctr"/>
            <a:endParaRPr lang="en-US" sz="2800" dirty="0">
              <a:ea typeface="Ayuthaya" pitchFamily="2" charset="-34"/>
              <a:cs typeface="Ayuthaya" pitchFamily="2" charset="-34"/>
            </a:endParaRPr>
          </a:p>
          <a:p>
            <a:pPr algn="ctr"/>
            <a:r>
              <a:rPr lang="en-US" sz="2800" dirty="0">
                <a:solidFill>
                  <a:srgbClr val="002060"/>
                </a:solidFill>
                <a:ea typeface="Ayuthaya" pitchFamily="2" charset="-34"/>
                <a:cs typeface="Ayuthaya" pitchFamily="2" charset="-34"/>
              </a:rPr>
              <a:t>Gr</a:t>
            </a:r>
            <a:r>
              <a:rPr lang="en-GB" sz="2800" dirty="0" err="1">
                <a:solidFill>
                  <a:srgbClr val="002060"/>
                </a:solidFill>
              </a:rPr>
              <a:t>ŵp</a:t>
            </a:r>
            <a:r>
              <a:rPr lang="en-GB" sz="2800" dirty="0">
                <a:solidFill>
                  <a:srgbClr val="002060"/>
                </a:solidFill>
              </a:rPr>
              <a:t> Ch – Mari Powell</a:t>
            </a:r>
          </a:p>
          <a:p>
            <a:pPr algn="ctr"/>
            <a:r>
              <a:rPr lang="en-GB" sz="2800" dirty="0" err="1">
                <a:solidFill>
                  <a:srgbClr val="002060"/>
                </a:solidFill>
                <a:ea typeface="Ayuthaya" pitchFamily="2" charset="-34"/>
                <a:cs typeface="Ayuthaya" pitchFamily="2" charset="-34"/>
              </a:rPr>
              <a:t>Darlith</a:t>
            </a:r>
            <a:r>
              <a:rPr lang="en-GB" sz="2800" dirty="0">
                <a:solidFill>
                  <a:srgbClr val="002060"/>
                </a:solidFill>
                <a:ea typeface="Ayuthaya" pitchFamily="2" charset="-34"/>
                <a:cs typeface="Ayuthaya" pitchFamily="2" charset="-34"/>
              </a:rPr>
              <a:t> 9 (Lecture 9)</a:t>
            </a:r>
            <a:endParaRPr lang="en-US" sz="2800" dirty="0">
              <a:solidFill>
                <a:srgbClr val="002060"/>
              </a:solidFill>
              <a:ea typeface="Ayuthaya" pitchFamily="2" charset="-34"/>
              <a:cs typeface="Ayuthaya" pitchFamily="2" charset="-34"/>
            </a:endParaRP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FF82973F-60E2-974F-8F0E-1B3C14C44BB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34177" y="182355"/>
            <a:ext cx="4114800" cy="927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>
            <a:extLst>
              <a:ext uri="{FF2B5EF4-FFF2-40B4-BE49-F238E27FC236}">
                <a16:creationId xmlns:a16="http://schemas.microsoft.com/office/drawing/2014/main" id="{8DC517D7-E714-8F4E-B67F-3E63D0633DC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921060"/>
            <a:ext cx="12192000" cy="974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612917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6000">
              <a:srgbClr val="00B0F0">
                <a:alpha val="46345"/>
              </a:srgb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Picture 22" descr="A picture containing text, vector graphics&#10;&#10;Description automatically generated">
            <a:extLst>
              <a:ext uri="{FF2B5EF4-FFF2-40B4-BE49-F238E27FC236}">
                <a16:creationId xmlns:a16="http://schemas.microsoft.com/office/drawing/2014/main" id="{FCC13D07-6E9C-D545-8DE2-79AACCBAE85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64935" y="0"/>
            <a:ext cx="7827065" cy="6858000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BDFADEDA-18FE-9442-A9BC-FC8EB05AFE41}"/>
              </a:ext>
            </a:extLst>
          </p:cNvPr>
          <p:cNvSpPr txBox="1"/>
          <p:nvPr/>
        </p:nvSpPr>
        <p:spPr>
          <a:xfrm>
            <a:off x="8949690" y="1781563"/>
            <a:ext cx="3242310" cy="52014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2400" b="1" dirty="0">
              <a:solidFill>
                <a:srgbClr val="002060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b="1" dirty="0" err="1">
                <a:solidFill>
                  <a:srgbClr val="002060"/>
                </a:solidFill>
              </a:rPr>
              <a:t>Adolygu</a:t>
            </a:r>
            <a:r>
              <a:rPr lang="en-US" sz="2400" b="1" dirty="0">
                <a:solidFill>
                  <a:srgbClr val="002060"/>
                </a:solidFill>
              </a:rPr>
              <a:t>:</a:t>
            </a:r>
          </a:p>
          <a:p>
            <a:r>
              <a:rPr lang="en-US" sz="2400" b="1" dirty="0">
                <a:solidFill>
                  <a:srgbClr val="002060"/>
                </a:solidFill>
              </a:rPr>
              <a:t>     </a:t>
            </a:r>
            <a:r>
              <a:rPr lang="en-US" sz="2400" dirty="0" err="1">
                <a:solidFill>
                  <a:srgbClr val="002060"/>
                </a:solidFill>
              </a:rPr>
              <a:t>Geirfa</a:t>
            </a:r>
            <a:r>
              <a:rPr lang="en-US" sz="2400" dirty="0">
                <a:solidFill>
                  <a:srgbClr val="002060"/>
                </a:solidFill>
              </a:rPr>
              <a:t> a </a:t>
            </a:r>
            <a:r>
              <a:rPr lang="en-US" sz="2400" dirty="0" err="1">
                <a:solidFill>
                  <a:srgbClr val="002060"/>
                </a:solidFill>
              </a:rPr>
              <a:t>phatrymau’r</a:t>
            </a:r>
            <a:r>
              <a:rPr lang="en-US" sz="2400" dirty="0">
                <a:solidFill>
                  <a:srgbClr val="002060"/>
                </a:solidFill>
              </a:rPr>
              <a:t>   </a:t>
            </a:r>
          </a:p>
          <a:p>
            <a:r>
              <a:rPr lang="en-US" sz="2400" dirty="0">
                <a:solidFill>
                  <a:srgbClr val="002060"/>
                </a:solidFill>
              </a:rPr>
              <a:t>     </a:t>
            </a:r>
            <a:r>
              <a:rPr lang="en-US" sz="2400" dirty="0" err="1">
                <a:solidFill>
                  <a:srgbClr val="002060"/>
                </a:solidFill>
              </a:rPr>
              <a:t>ysgol</a:t>
            </a:r>
            <a:endParaRPr lang="en-US" sz="2400" dirty="0">
              <a:solidFill>
                <a:srgbClr val="002060"/>
              </a:solidFill>
            </a:endParaRPr>
          </a:p>
          <a:p>
            <a:endParaRPr lang="en-US" sz="2400" dirty="0">
              <a:solidFill>
                <a:srgbClr val="002060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b="1" dirty="0" err="1">
                <a:solidFill>
                  <a:srgbClr val="002060"/>
                </a:solidFill>
              </a:rPr>
              <a:t>Pwy</a:t>
            </a:r>
            <a:r>
              <a:rPr lang="en-US" sz="2400" b="1" dirty="0">
                <a:solidFill>
                  <a:srgbClr val="002060"/>
                </a:solidFill>
              </a:rPr>
              <a:t> …?</a:t>
            </a:r>
          </a:p>
          <a:p>
            <a:r>
              <a:rPr lang="en-US" sz="2400" b="1" dirty="0">
                <a:solidFill>
                  <a:srgbClr val="002060"/>
                </a:solidFill>
              </a:rPr>
              <a:t>     </a:t>
            </a:r>
            <a:r>
              <a:rPr lang="en-US" sz="2400" i="1" dirty="0">
                <a:solidFill>
                  <a:srgbClr val="002060"/>
                </a:solidFill>
              </a:rPr>
              <a:t>Who …?</a:t>
            </a:r>
          </a:p>
          <a:p>
            <a:endParaRPr lang="en-US" sz="2400" b="1" i="1" dirty="0">
              <a:solidFill>
                <a:srgbClr val="002060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rgbClr val="002060"/>
                </a:solidFill>
              </a:rPr>
              <a:t>Pa …?</a:t>
            </a:r>
          </a:p>
          <a:p>
            <a:r>
              <a:rPr lang="en-US" sz="2400" b="1" dirty="0">
                <a:solidFill>
                  <a:srgbClr val="002060"/>
                </a:solidFill>
              </a:rPr>
              <a:t>     </a:t>
            </a:r>
            <a:r>
              <a:rPr lang="en-US" sz="2400" i="1" dirty="0">
                <a:solidFill>
                  <a:srgbClr val="002060"/>
                </a:solidFill>
              </a:rPr>
              <a:t>What …? / Which …?</a:t>
            </a:r>
            <a:endParaRPr lang="en-US" sz="2400" dirty="0">
              <a:solidFill>
                <a:srgbClr val="002060"/>
              </a:solidFill>
            </a:endParaRPr>
          </a:p>
          <a:p>
            <a:endParaRPr lang="en-US" sz="2400" b="1" dirty="0">
              <a:solidFill>
                <a:srgbClr val="002060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rgbClr val="002060"/>
                </a:solidFill>
              </a:rPr>
              <a:t>Y </a:t>
            </a:r>
            <a:r>
              <a:rPr lang="en-US" sz="2400" b="1" dirty="0" err="1">
                <a:solidFill>
                  <a:srgbClr val="002060"/>
                </a:solidFill>
              </a:rPr>
              <a:t>Tywydd</a:t>
            </a:r>
            <a:endParaRPr lang="en-US" sz="2400" b="1" dirty="0">
              <a:solidFill>
                <a:srgbClr val="002060"/>
              </a:solidFill>
            </a:endParaRPr>
          </a:p>
          <a:p>
            <a:r>
              <a:rPr lang="en-US" sz="2400" b="1" dirty="0">
                <a:solidFill>
                  <a:srgbClr val="002060"/>
                </a:solidFill>
              </a:rPr>
              <a:t>     </a:t>
            </a:r>
            <a:r>
              <a:rPr lang="en-US" sz="2400" i="1" dirty="0">
                <a:solidFill>
                  <a:srgbClr val="002060"/>
                </a:solidFill>
              </a:rPr>
              <a:t>The Weather</a:t>
            </a:r>
            <a:endParaRPr lang="en-US" sz="2000" dirty="0">
              <a:solidFill>
                <a:srgbClr val="002060"/>
              </a:solidFill>
            </a:endParaRPr>
          </a:p>
          <a:p>
            <a:endParaRPr lang="en-US" sz="2000" i="1" dirty="0">
              <a:solidFill>
                <a:srgbClr val="002060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22C0F68-1302-2A4C-B678-F5577F83AE5C}"/>
              </a:ext>
            </a:extLst>
          </p:cNvPr>
          <p:cNvSpPr txBox="1"/>
          <p:nvPr/>
        </p:nvSpPr>
        <p:spPr>
          <a:xfrm>
            <a:off x="393917" y="353109"/>
            <a:ext cx="5218213" cy="1323439"/>
          </a:xfrm>
          <a:prstGeom prst="rect">
            <a:avLst/>
          </a:prstGeom>
          <a:gradFill>
            <a:gsLst>
              <a:gs pos="100000">
                <a:srgbClr val="00B9FF">
                  <a:alpha val="49667"/>
                </a:srgbClr>
              </a:gs>
              <a:gs pos="0">
                <a:schemeClr val="bg1"/>
              </a:gs>
            </a:gsLst>
            <a:lin ang="5400000" scaled="1"/>
          </a:gra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3600" b="1" dirty="0">
                <a:solidFill>
                  <a:srgbClr val="002060"/>
                </a:solidFill>
              </a:rPr>
              <a:t>Nod y </a:t>
            </a:r>
            <a:r>
              <a:rPr lang="en-US" sz="3600" b="1" dirty="0" err="1">
                <a:solidFill>
                  <a:srgbClr val="002060"/>
                </a:solidFill>
              </a:rPr>
              <a:t>wers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heddiw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ydy</a:t>
            </a:r>
            <a:r>
              <a:rPr lang="en-US" sz="3600" b="1" dirty="0">
                <a:solidFill>
                  <a:srgbClr val="002060"/>
                </a:solidFill>
              </a:rPr>
              <a:t>…</a:t>
            </a:r>
            <a:br>
              <a:rPr lang="en-US" sz="3600" b="1" dirty="0">
                <a:solidFill>
                  <a:srgbClr val="002060"/>
                </a:solidFill>
              </a:rPr>
            </a:br>
            <a:r>
              <a:rPr lang="en-US" sz="3600" b="1" dirty="0">
                <a:solidFill>
                  <a:srgbClr val="002060"/>
                </a:solidFill>
              </a:rPr>
              <a:t>  </a:t>
            </a:r>
            <a:r>
              <a:rPr lang="en-US" sz="2400" i="1" dirty="0">
                <a:solidFill>
                  <a:srgbClr val="002060"/>
                </a:solidFill>
              </a:rPr>
              <a:t>The aim of today’s lesson is…</a:t>
            </a:r>
          </a:p>
        </p:txBody>
      </p:sp>
    </p:spTree>
    <p:extLst>
      <p:ext uri="{BB962C8B-B14F-4D97-AF65-F5344CB8AC3E}">
        <p14:creationId xmlns:p14="http://schemas.microsoft.com/office/powerpoint/2010/main" val="7502547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6000">
              <a:srgbClr val="00B0F0">
                <a:alpha val="46345"/>
              </a:srgb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person holding a yellow sign&#10;&#10;Description automatically generated with medium confidence">
            <a:extLst>
              <a:ext uri="{FF2B5EF4-FFF2-40B4-BE49-F238E27FC236}">
                <a16:creationId xmlns:a16="http://schemas.microsoft.com/office/drawing/2014/main" id="{62B8D99C-FD56-594E-B932-E6613EA9F96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7860" y="612000"/>
            <a:ext cx="5776280" cy="624600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08494CD-5FBE-EA4D-99D9-97B1282DA55F}"/>
              </a:ext>
            </a:extLst>
          </p:cNvPr>
          <p:cNvSpPr txBox="1"/>
          <p:nvPr/>
        </p:nvSpPr>
        <p:spPr>
          <a:xfrm>
            <a:off x="5044619" y="5257800"/>
            <a:ext cx="210275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400" b="1" dirty="0" err="1">
                <a:solidFill>
                  <a:srgbClr val="002060"/>
                </a:solidFill>
              </a:rPr>
              <a:t>Adolygu</a:t>
            </a:r>
            <a:endParaRPr lang="en-US" sz="4400" b="1" dirty="0">
              <a:solidFill>
                <a:srgbClr val="002060"/>
              </a:solidFill>
            </a:endParaRPr>
          </a:p>
          <a:p>
            <a:pPr algn="ctr"/>
            <a:r>
              <a:rPr lang="en-US" sz="2800" i="1" dirty="0">
                <a:solidFill>
                  <a:srgbClr val="002060"/>
                </a:solidFill>
              </a:rPr>
              <a:t>Revision</a:t>
            </a:r>
          </a:p>
        </p:txBody>
      </p:sp>
    </p:spTree>
    <p:extLst>
      <p:ext uri="{BB962C8B-B14F-4D97-AF65-F5344CB8AC3E}">
        <p14:creationId xmlns:p14="http://schemas.microsoft.com/office/powerpoint/2010/main" val="38747456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6000">
              <a:srgbClr val="FFFF0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2D4368A2-ADC2-9242-9E43-814285546380}"/>
              </a:ext>
            </a:extLst>
          </p:cNvPr>
          <p:cNvSpPr txBox="1"/>
          <p:nvPr/>
        </p:nvSpPr>
        <p:spPr>
          <a:xfrm>
            <a:off x="2590507" y="2444018"/>
            <a:ext cx="7745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rgbClr val="002060"/>
                </a:solidFill>
              </a:rPr>
              <a:t>Hanes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A4DC881-C6A9-9D4D-ADF1-A8581F752263}"/>
              </a:ext>
            </a:extLst>
          </p:cNvPr>
          <p:cNvSpPr txBox="1"/>
          <p:nvPr/>
        </p:nvSpPr>
        <p:spPr>
          <a:xfrm>
            <a:off x="9887371" y="2743772"/>
            <a:ext cx="14183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rgbClr val="002060"/>
                </a:solidFill>
              </a:rPr>
              <a:t>Mathemateg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55BEAF4-DEDD-1445-AEFA-50D5FA0569BA}"/>
              </a:ext>
            </a:extLst>
          </p:cNvPr>
          <p:cNvSpPr txBox="1"/>
          <p:nvPr/>
        </p:nvSpPr>
        <p:spPr>
          <a:xfrm>
            <a:off x="4611028" y="3456193"/>
            <a:ext cx="18103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 err="1">
                <a:solidFill>
                  <a:srgbClr val="002060"/>
                </a:solidFill>
              </a:rPr>
              <a:t>Addysg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Gorfforol</a:t>
            </a:r>
            <a:endParaRPr lang="en-US" b="1" dirty="0">
              <a:solidFill>
                <a:srgbClr val="002060"/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2A5EFD0-376F-8246-8858-659C675846F8}"/>
              </a:ext>
            </a:extLst>
          </p:cNvPr>
          <p:cNvSpPr txBox="1"/>
          <p:nvPr/>
        </p:nvSpPr>
        <p:spPr>
          <a:xfrm>
            <a:off x="3821024" y="5732134"/>
            <a:ext cx="113281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b="1" dirty="0">
                <a:solidFill>
                  <a:srgbClr val="002060"/>
                </a:solidFill>
              </a:rPr>
              <a:t>Addysg </a:t>
            </a:r>
          </a:p>
          <a:p>
            <a:pPr algn="ctr"/>
            <a:r>
              <a:rPr lang="en-US" b="1" dirty="0">
                <a:solidFill>
                  <a:srgbClr val="002060"/>
                </a:solidFill>
              </a:rPr>
              <a:t>Grefyddol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9D02BFC-559E-9D43-9AC6-A8FA2D05C8C3}"/>
              </a:ext>
            </a:extLst>
          </p:cNvPr>
          <p:cNvSpPr txBox="1"/>
          <p:nvPr/>
        </p:nvSpPr>
        <p:spPr>
          <a:xfrm>
            <a:off x="178812" y="5449166"/>
            <a:ext cx="159697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rgbClr val="002060"/>
                </a:solidFill>
              </a:rPr>
              <a:t>Technoleg </a:t>
            </a:r>
          </a:p>
          <a:p>
            <a:pPr algn="ctr"/>
            <a:r>
              <a:rPr lang="en-US" b="1" dirty="0" err="1">
                <a:solidFill>
                  <a:srgbClr val="002060"/>
                </a:solidFill>
              </a:rPr>
              <a:t>Gwybodaeth</a:t>
            </a:r>
            <a:r>
              <a:rPr lang="en-US" b="1" dirty="0">
                <a:solidFill>
                  <a:srgbClr val="002060"/>
                </a:solidFill>
              </a:rPr>
              <a:t> a </a:t>
            </a:r>
            <a:r>
              <a:rPr lang="en-GB" altLang="en-US" b="1" dirty="0" err="1">
                <a:solidFill>
                  <a:srgbClr val="002060"/>
                </a:solidFill>
              </a:rPr>
              <a:t>Chyfathrebu</a:t>
            </a:r>
            <a:endParaRPr lang="en-US" b="1" dirty="0">
              <a:solidFill>
                <a:srgbClr val="002060"/>
              </a:solidFill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D119D51-EC89-9C47-BFB2-56131F8A2CB5}"/>
              </a:ext>
            </a:extLst>
          </p:cNvPr>
          <p:cNvSpPr txBox="1"/>
          <p:nvPr/>
        </p:nvSpPr>
        <p:spPr>
          <a:xfrm>
            <a:off x="9054300" y="358679"/>
            <a:ext cx="10179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rgbClr val="002060"/>
                </a:solidFill>
              </a:rPr>
              <a:t>Cymraeg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CEFFECB-0A0D-E14B-9525-678D33EDA232}"/>
              </a:ext>
            </a:extLst>
          </p:cNvPr>
          <p:cNvSpPr txBox="1"/>
          <p:nvPr/>
        </p:nvSpPr>
        <p:spPr>
          <a:xfrm>
            <a:off x="7792533" y="4348496"/>
            <a:ext cx="9621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rgbClr val="002060"/>
                </a:solidFill>
              </a:rPr>
              <a:t>Saesneg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90CCB9C9-9E7B-C048-8E77-7406BF442373}"/>
              </a:ext>
            </a:extLst>
          </p:cNvPr>
          <p:cNvSpPr txBox="1"/>
          <p:nvPr/>
        </p:nvSpPr>
        <p:spPr>
          <a:xfrm>
            <a:off x="7822941" y="6377664"/>
            <a:ext cx="10090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rgbClr val="002060"/>
                </a:solidFill>
              </a:rPr>
              <a:t>Ffrangeg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2E38196F-0786-BB4D-9618-F40943CFD637}"/>
              </a:ext>
            </a:extLst>
          </p:cNvPr>
          <p:cNvSpPr txBox="1"/>
          <p:nvPr/>
        </p:nvSpPr>
        <p:spPr>
          <a:xfrm>
            <a:off x="10535549" y="4155918"/>
            <a:ext cx="9941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rgbClr val="002060"/>
                </a:solidFill>
              </a:rPr>
              <a:t>Sbaeneg</a:t>
            </a:r>
          </a:p>
        </p:txBody>
      </p:sp>
      <p:pic>
        <p:nvPicPr>
          <p:cNvPr id="19" name="Picture 18" descr="A picture containing seat, stool, clipart, vector graphics&#10;&#10;Description automatically generated">
            <a:extLst>
              <a:ext uri="{FF2B5EF4-FFF2-40B4-BE49-F238E27FC236}">
                <a16:creationId xmlns:a16="http://schemas.microsoft.com/office/drawing/2014/main" id="{F1E67F54-F4FC-8748-8778-F7E89436DE0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6786" y="2219512"/>
            <a:ext cx="1343734" cy="1560734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21" name="Picture 20" descr="Icon&#10;&#10;Description automatically generated">
            <a:extLst>
              <a:ext uri="{FF2B5EF4-FFF2-40B4-BE49-F238E27FC236}">
                <a16:creationId xmlns:a16="http://schemas.microsoft.com/office/drawing/2014/main" id="{0C7E0FF4-660D-3E44-BCB3-44401218B98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10139" y="1687641"/>
            <a:ext cx="1707410" cy="1419146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5ABFB2E1-7DBD-2040-AFA7-883D48A5106B}"/>
              </a:ext>
            </a:extLst>
          </p:cNvPr>
          <p:cNvSpPr txBox="1"/>
          <p:nvPr/>
        </p:nvSpPr>
        <p:spPr>
          <a:xfrm>
            <a:off x="7079789" y="1962197"/>
            <a:ext cx="14863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 err="1">
                <a:solidFill>
                  <a:srgbClr val="002060"/>
                </a:solidFill>
              </a:rPr>
              <a:t>Celf</a:t>
            </a:r>
            <a:r>
              <a:rPr lang="en-US" b="1" dirty="0">
                <a:solidFill>
                  <a:srgbClr val="002060"/>
                </a:solidFill>
              </a:rPr>
              <a:t> a </a:t>
            </a:r>
            <a:r>
              <a:rPr lang="en-US" b="1" dirty="0" err="1">
                <a:solidFill>
                  <a:srgbClr val="002060"/>
                </a:solidFill>
              </a:rPr>
              <a:t>dylunio</a:t>
            </a:r>
            <a:endParaRPr lang="en-US" b="1" dirty="0">
              <a:solidFill>
                <a:srgbClr val="002060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A3CA93B-7897-984C-B170-546BC403BA88}"/>
              </a:ext>
            </a:extLst>
          </p:cNvPr>
          <p:cNvSpPr txBox="1"/>
          <p:nvPr/>
        </p:nvSpPr>
        <p:spPr>
          <a:xfrm>
            <a:off x="295440" y="1843822"/>
            <a:ext cx="15969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rgbClr val="002060"/>
                </a:solidFill>
              </a:rPr>
              <a:t>Daearyddiaeth</a:t>
            </a:r>
          </a:p>
        </p:txBody>
      </p:sp>
      <p:pic>
        <p:nvPicPr>
          <p:cNvPr id="23" name="Picture 22" descr="A picture containing shape&#10;&#10;Description automatically generated">
            <a:extLst>
              <a:ext uri="{FF2B5EF4-FFF2-40B4-BE49-F238E27FC236}">
                <a16:creationId xmlns:a16="http://schemas.microsoft.com/office/drawing/2014/main" id="{CBDC6542-978B-6C4D-A2FC-D52191A4413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40717" y="323914"/>
            <a:ext cx="1343734" cy="1429963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588D5CB-8B87-7B4A-B6B9-76C5E011A9F3}"/>
              </a:ext>
            </a:extLst>
          </p:cNvPr>
          <p:cNvSpPr txBox="1"/>
          <p:nvPr/>
        </p:nvSpPr>
        <p:spPr>
          <a:xfrm>
            <a:off x="4534051" y="323914"/>
            <a:ext cx="15903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rgbClr val="002060"/>
                </a:solidFill>
              </a:rPr>
              <a:t>Gwyddoniaeth</a:t>
            </a:r>
          </a:p>
        </p:txBody>
      </p:sp>
      <p:pic>
        <p:nvPicPr>
          <p:cNvPr id="25" name="Picture 24" descr="A picture containing doll&#10;&#10;Description automatically generated">
            <a:extLst>
              <a:ext uri="{FF2B5EF4-FFF2-40B4-BE49-F238E27FC236}">
                <a16:creationId xmlns:a16="http://schemas.microsoft.com/office/drawing/2014/main" id="{47C5BB1A-A601-3140-8618-F5F9C70BB31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25399" y="2080125"/>
            <a:ext cx="855886" cy="1560734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27" name="Picture 26" descr="A picture containing handcart&#10;&#10;Description automatically generated">
            <a:extLst>
              <a:ext uri="{FF2B5EF4-FFF2-40B4-BE49-F238E27FC236}">
                <a16:creationId xmlns:a16="http://schemas.microsoft.com/office/drawing/2014/main" id="{3D20AB7B-E137-6242-9C24-2AF529D9D88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159359" y="4321995"/>
            <a:ext cx="2076450" cy="895350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32E65488-49D1-394F-B5C5-F8A939C7107E}"/>
              </a:ext>
            </a:extLst>
          </p:cNvPr>
          <p:cNvSpPr txBox="1"/>
          <p:nvPr/>
        </p:nvSpPr>
        <p:spPr>
          <a:xfrm>
            <a:off x="1229171" y="3963757"/>
            <a:ext cx="1440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rgbClr val="002060"/>
                </a:solidFill>
              </a:rPr>
              <a:t>Cerddoriaeth</a:t>
            </a:r>
          </a:p>
        </p:txBody>
      </p:sp>
      <p:pic>
        <p:nvPicPr>
          <p:cNvPr id="29" name="Picture 28" descr="A picture containing text, vector graphics&#10;&#10;Description automatically generated">
            <a:extLst>
              <a:ext uri="{FF2B5EF4-FFF2-40B4-BE49-F238E27FC236}">
                <a16:creationId xmlns:a16="http://schemas.microsoft.com/office/drawing/2014/main" id="{7950B136-0E2C-E14A-B0BD-4B61C82C73D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341599" y="263812"/>
            <a:ext cx="1718740" cy="1170638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31" name="Picture 30" descr="A close-up of a calculator and a calculator&#10;&#10;Description automatically generated with low confidence">
            <a:extLst>
              <a:ext uri="{FF2B5EF4-FFF2-40B4-BE49-F238E27FC236}">
                <a16:creationId xmlns:a16="http://schemas.microsoft.com/office/drawing/2014/main" id="{2F8FE1A1-CAE2-F641-A249-7CEE007368EE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987535" y="1015104"/>
            <a:ext cx="1673146" cy="1708557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33" name="Picture 32" descr="Icon&#10;&#10;Description automatically generated">
            <a:extLst>
              <a:ext uri="{FF2B5EF4-FFF2-40B4-BE49-F238E27FC236}">
                <a16:creationId xmlns:a16="http://schemas.microsoft.com/office/drawing/2014/main" id="{A1A7D785-D667-FA4D-B507-BA20EF931406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691712" y="3148366"/>
            <a:ext cx="1748761" cy="1200130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35" name="Picture 34" descr="A picture containing square&#10;&#10;Description automatically generated">
            <a:extLst>
              <a:ext uri="{FF2B5EF4-FFF2-40B4-BE49-F238E27FC236}">
                <a16:creationId xmlns:a16="http://schemas.microsoft.com/office/drawing/2014/main" id="{34D7236A-93CC-514C-ABBC-A9E645A50853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169753" y="4541500"/>
            <a:ext cx="1738051" cy="1174730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37" name="Picture 36" descr="A picture containing bar chart&#10;&#10;Description automatically generated">
            <a:extLst>
              <a:ext uri="{FF2B5EF4-FFF2-40B4-BE49-F238E27FC236}">
                <a16:creationId xmlns:a16="http://schemas.microsoft.com/office/drawing/2014/main" id="{E6987219-258B-E64A-ACC6-7EDA4E5B60E1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401835" y="5155085"/>
            <a:ext cx="1823190" cy="1234159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39" name="Picture 38" descr="A picture containing text, electronics, computer&#10;&#10;Description automatically generated">
            <a:extLst>
              <a:ext uri="{FF2B5EF4-FFF2-40B4-BE49-F238E27FC236}">
                <a16:creationId xmlns:a16="http://schemas.microsoft.com/office/drawing/2014/main" id="{940543B8-432C-754A-886E-84139F352238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801864" y="5434132"/>
            <a:ext cx="1338853" cy="1375635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41" name="Picture 40" descr="Diagram&#10;&#10;Description automatically generated with medium confidence">
            <a:extLst>
              <a:ext uri="{FF2B5EF4-FFF2-40B4-BE49-F238E27FC236}">
                <a16:creationId xmlns:a16="http://schemas.microsoft.com/office/drawing/2014/main" id="{9AA9F5C7-ED51-6840-AB2C-6E3097E36511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099700" y="5506783"/>
            <a:ext cx="1209627" cy="1209627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43" name="Picture 42">
            <a:extLst>
              <a:ext uri="{FF2B5EF4-FFF2-40B4-BE49-F238E27FC236}">
                <a16:creationId xmlns:a16="http://schemas.microsoft.com/office/drawing/2014/main" id="{C5732F38-16D4-154C-B4A3-4A409346FC21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4786634" y="3842240"/>
            <a:ext cx="796087" cy="1312845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45" name="Picture 44" descr="A person in a garment&#10;&#10;Description automatically generated with low confidence">
            <a:extLst>
              <a:ext uri="{FF2B5EF4-FFF2-40B4-BE49-F238E27FC236}">
                <a16:creationId xmlns:a16="http://schemas.microsoft.com/office/drawing/2014/main" id="{28998117-892E-C343-A44D-8EC8D36A46C6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5774230" y="3843894"/>
            <a:ext cx="777228" cy="1312845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49" name="TextBox 48">
            <a:extLst>
              <a:ext uri="{FF2B5EF4-FFF2-40B4-BE49-F238E27FC236}">
                <a16:creationId xmlns:a16="http://schemas.microsoft.com/office/drawing/2014/main" id="{9654D6AB-1C4D-394C-8174-03B8C1C30E19}"/>
              </a:ext>
            </a:extLst>
          </p:cNvPr>
          <p:cNvSpPr txBox="1"/>
          <p:nvPr/>
        </p:nvSpPr>
        <p:spPr>
          <a:xfrm>
            <a:off x="243407" y="168814"/>
            <a:ext cx="2076499" cy="1323439"/>
          </a:xfrm>
          <a:prstGeom prst="rect">
            <a:avLst/>
          </a:prstGeom>
          <a:gradFill>
            <a:gsLst>
              <a:gs pos="100000">
                <a:srgbClr val="00B9FF">
                  <a:alpha val="49559"/>
                </a:srgbClr>
              </a:gs>
              <a:gs pos="0">
                <a:schemeClr val="bg1"/>
              </a:gs>
            </a:gsLst>
            <a:lin ang="5400000" scaled="1"/>
          </a:gra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Pynciau</a:t>
            </a:r>
            <a:endParaRPr lang="en-US" sz="3600" b="1" dirty="0">
              <a:solidFill>
                <a:srgbClr val="002060"/>
              </a:solidFill>
            </a:endParaRPr>
          </a:p>
          <a:p>
            <a:r>
              <a:rPr lang="en-US" sz="3600" b="1" dirty="0">
                <a:solidFill>
                  <a:srgbClr val="002060"/>
                </a:solidFill>
              </a:rPr>
              <a:t>  </a:t>
            </a:r>
            <a:r>
              <a:rPr lang="en-US" sz="2400" i="1" dirty="0">
                <a:solidFill>
                  <a:srgbClr val="002060"/>
                </a:solidFill>
              </a:rPr>
              <a:t>Subjects</a:t>
            </a:r>
          </a:p>
        </p:txBody>
      </p:sp>
    </p:spTree>
    <p:extLst>
      <p:ext uri="{BB962C8B-B14F-4D97-AF65-F5344CB8AC3E}">
        <p14:creationId xmlns:p14="http://schemas.microsoft.com/office/powerpoint/2010/main" val="6859941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9" grpId="0"/>
      <p:bldP spid="12" grpId="0"/>
      <p:bldP spid="13" grpId="0"/>
      <p:bldP spid="14" grpId="0"/>
      <p:bldP spid="15" grpId="0"/>
      <p:bldP spid="16" grpId="0"/>
      <p:bldP spid="17" grpId="0"/>
      <p:bldP spid="11" grpId="0"/>
      <p:bldP spid="5" grpId="0"/>
      <p:bldP spid="7" grpId="0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6000">
              <a:srgbClr val="FFFF0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22CFE2E3-1ADE-3A49-B21C-22D31031194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88347117"/>
              </p:ext>
            </p:extLst>
          </p:nvPr>
        </p:nvGraphicFramePr>
        <p:xfrm>
          <a:off x="137650" y="187249"/>
          <a:ext cx="5783090" cy="4663440"/>
        </p:xfrm>
        <a:graphic>
          <a:graphicData uri="http://schemas.openxmlformats.org/drawingml/2006/table">
            <a:tbl>
              <a:tblPr firstRow="1" firstCol="1" bandRow="1"/>
              <a:tblGrid>
                <a:gridCol w="5783090">
                  <a:extLst>
                    <a:ext uri="{9D8B030D-6E8A-4147-A177-3AD203B41FA5}">
                      <a16:colId xmlns:a16="http://schemas.microsoft.com/office/drawing/2014/main" val="2754207372"/>
                    </a:ext>
                  </a:extLst>
                </a:gridCol>
              </a:tblGrid>
              <a:tr h="465134">
                <a:tc>
                  <a:txBody>
                    <a:bodyPr/>
                    <a:lstStyle/>
                    <a:p>
                      <a:endParaRPr lang="en-GB" sz="800" b="1" dirty="0">
                        <a:solidFill>
                          <a:srgbClr val="002060"/>
                        </a:solidFill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1" kern="1200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2000" b="1" kern="1200" dirty="0" err="1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Dysgu</a:t>
                      </a:r>
                      <a:r>
                        <a:rPr lang="en-GB" sz="2000" b="1" kern="1200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 </a:t>
                      </a:r>
                      <a:r>
                        <a:rPr lang="en-GB" sz="2000" b="0" i="1" kern="1200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(to teach)</a:t>
                      </a:r>
                      <a:endParaRPr lang="en-GB" sz="2000" b="0" i="1" dirty="0">
                        <a:solidFill>
                          <a:schemeClr val="bg1"/>
                        </a:solidFill>
                      </a:endParaRPr>
                    </a:p>
                    <a:p>
                      <a:endParaRPr lang="en-GB" sz="800" b="1" dirty="0">
                        <a:solidFill>
                          <a:srgbClr val="002060"/>
                        </a:solidFill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821921"/>
                  </a:ext>
                </a:extLst>
              </a:tr>
              <a:tr h="3927796">
                <a:tc>
                  <a:txBody>
                    <a:bodyPr/>
                    <a:lstStyle/>
                    <a:p>
                      <a:endParaRPr lang="en-GB" sz="800" b="1" kern="1200" dirty="0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1800" b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y-GB" sz="18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Ydych chi’n dysgu...                                   Mathemateg?</a:t>
                      </a:r>
                    </a:p>
                    <a:p>
                      <a:r>
                        <a:rPr lang="cy-GB" sz="18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Wyt ti’n dysgu...                                         Hanes?</a:t>
                      </a:r>
                      <a:endParaRPr lang="cy-GB" sz="1800" i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1" i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1800" b="0" i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Do you teach…</a:t>
                      </a:r>
                      <a:r>
                        <a:rPr lang="en-GB" sz="1800" b="1" i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                  Cymraeg?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1" i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                                             </a:t>
                      </a:r>
                      <a:r>
                        <a:rPr lang="en-GB" sz="1800" b="1" i="0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Cerddoriaeth</a:t>
                      </a:r>
                      <a:r>
                        <a:rPr lang="en-GB" sz="1800" b="1" i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?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1" i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                                             </a:t>
                      </a:r>
                      <a:r>
                        <a:rPr lang="en-GB" sz="1800" b="1" i="0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pob</a:t>
                      </a:r>
                      <a:r>
                        <a:rPr lang="en-GB" sz="1800" b="1" i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1800" b="1" i="0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pwnc</a:t>
                      </a:r>
                      <a:r>
                        <a:rPr lang="en-GB" sz="1800" b="1" i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?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800" b="1" i="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1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Ydych</a:t>
                      </a:r>
                      <a:r>
                        <a:rPr lang="en-GB" sz="18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1800" b="1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chi’n</a:t>
                      </a:r>
                      <a:r>
                        <a:rPr lang="en-GB" sz="18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1800" b="1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gyfrifol</a:t>
                      </a:r>
                      <a:r>
                        <a:rPr lang="en-GB" sz="18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am…                           </a:t>
                      </a:r>
                      <a:r>
                        <a:rPr lang="cy-GB" sz="1800" b="1" i="0" dirty="0">
                          <a:solidFill>
                            <a:srgbClr val="FF0000"/>
                          </a:solidFill>
                          <a:effectLst/>
                          <a:latin typeface="+mn-lt"/>
                        </a:rPr>
                        <a:t>L</a:t>
                      </a:r>
                      <a:r>
                        <a:rPr lang="cy-GB" sz="1800" b="1" i="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ythrennedd?</a:t>
                      </a:r>
                      <a:endParaRPr lang="en-GB" sz="18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1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Wyt</a:t>
                      </a:r>
                      <a:r>
                        <a:rPr lang="en-GB" sz="18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1800" b="1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ti’n</a:t>
                      </a:r>
                      <a:r>
                        <a:rPr lang="en-GB" sz="18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1800" b="1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gyfrifol</a:t>
                      </a:r>
                      <a:r>
                        <a:rPr lang="en-GB" sz="18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am…                              </a:t>
                      </a:r>
                      <a:r>
                        <a:rPr lang="en-GB" sz="8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18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</a:t>
                      </a:r>
                      <a:r>
                        <a:rPr lang="en-GB" sz="1800" b="1" dirty="0" err="1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F</a:t>
                      </a:r>
                      <a:r>
                        <a:rPr lang="en-GB" sz="1800" b="1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athemateg</a:t>
                      </a:r>
                      <a:r>
                        <a:rPr lang="en-GB" sz="18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?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i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Are you responsible for…</a:t>
                      </a:r>
                      <a:r>
                        <a:rPr lang="en-GB" sz="18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</a:t>
                      </a:r>
                      <a:r>
                        <a:rPr lang="en-GB" sz="8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</a:t>
                      </a:r>
                      <a:r>
                        <a:rPr lang="en-GB" sz="18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1800" b="1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Wyddoniaeth</a:t>
                      </a:r>
                      <a:r>
                        <a:rPr lang="en-GB" sz="18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?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                                             Y </a:t>
                      </a:r>
                      <a:r>
                        <a:rPr lang="en-GB" sz="1800" b="1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Cyfnod</a:t>
                      </a:r>
                      <a:r>
                        <a:rPr lang="en-GB" sz="18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Sylfaen?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8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18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Pa flwyddyn rydych chi’n dysgu?</a:t>
                      </a:r>
                    </a:p>
                    <a:p>
                      <a:r>
                        <a:rPr lang="cy-GB" sz="18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Pa flwyddyn rwyt ti’n dysgu?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i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What year do you teach?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48402837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D66D546D-7C4C-0746-B11B-C1B49F1A0F2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2253585"/>
              </p:ext>
            </p:extLst>
          </p:nvPr>
        </p:nvGraphicFramePr>
        <p:xfrm>
          <a:off x="6096000" y="187249"/>
          <a:ext cx="5958350" cy="4663440"/>
        </p:xfrm>
        <a:graphic>
          <a:graphicData uri="http://schemas.openxmlformats.org/drawingml/2006/table">
            <a:tbl>
              <a:tblPr firstRow="1" firstCol="1" bandRow="1"/>
              <a:tblGrid>
                <a:gridCol w="5958350">
                  <a:extLst>
                    <a:ext uri="{9D8B030D-6E8A-4147-A177-3AD203B41FA5}">
                      <a16:colId xmlns:a16="http://schemas.microsoft.com/office/drawing/2014/main" val="2754207372"/>
                    </a:ext>
                  </a:extLst>
                </a:gridCol>
              </a:tblGrid>
              <a:tr h="570286">
                <a:tc>
                  <a:txBody>
                    <a:bodyPr/>
                    <a:lstStyle/>
                    <a:p>
                      <a:endParaRPr lang="en-GB" sz="800" b="1" dirty="0">
                        <a:solidFill>
                          <a:srgbClr val="002060"/>
                        </a:solidFill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1" kern="1200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2000" b="1" kern="1200" dirty="0" err="1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Ateb</a:t>
                      </a:r>
                      <a:endParaRPr lang="en-GB" sz="2000" b="1" dirty="0">
                        <a:solidFill>
                          <a:schemeClr val="bg1"/>
                        </a:solidFill>
                      </a:endParaRPr>
                    </a:p>
                    <a:p>
                      <a:endParaRPr lang="en-GB" sz="800" b="1" dirty="0">
                        <a:solidFill>
                          <a:srgbClr val="002060"/>
                        </a:solidFill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821921"/>
                  </a:ext>
                </a:extLst>
              </a:tr>
              <a:tr h="4093154">
                <a:tc>
                  <a:txBody>
                    <a:bodyPr/>
                    <a:lstStyle/>
                    <a:p>
                      <a:endParaRPr lang="en-GB" sz="8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cy-GB" sz="18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cy-GB" sz="1800" i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Ydw.</a:t>
                      </a:r>
                    </a:p>
                    <a:p>
                      <a:r>
                        <a:rPr lang="cy-GB" sz="1800" i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Ydw, dw i’n dysgu ......</a:t>
                      </a:r>
                      <a:endParaRPr lang="cy-GB" sz="1100" i="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1800" i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Nac ydw.</a:t>
                      </a:r>
                    </a:p>
                    <a:p>
                      <a:r>
                        <a:rPr lang="cy-GB" sz="1800" i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Nac ydw, dw i ddim yn dysgu ..... ond rydw i’n dysgu .....</a:t>
                      </a:r>
                    </a:p>
                    <a:p>
                      <a:endParaRPr lang="cy-GB" sz="1800" i="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endParaRPr lang="cy-GB" sz="1800" i="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1800" i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Ydw.</a:t>
                      </a:r>
                    </a:p>
                    <a:p>
                      <a:r>
                        <a:rPr lang="cy-GB" sz="1800" i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Ydw, dw i’n gyfrifol am...</a:t>
                      </a:r>
                      <a:endParaRPr lang="cy-GB" sz="1100" i="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1800" i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Nac ydw.</a:t>
                      </a:r>
                    </a:p>
                    <a:p>
                      <a:r>
                        <a:rPr lang="cy-GB" sz="1800" i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Nac ydw, dw i ddim yn gyfrifol am ..... ond dw i’n gyfrifol am ...</a:t>
                      </a:r>
                    </a:p>
                    <a:p>
                      <a:endParaRPr lang="cy-GB" sz="1800" i="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1800" i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Rydw i’n dysgu’r Dosbarth Meithrin </a:t>
                      </a:r>
                      <a:r>
                        <a:rPr lang="cy-GB" sz="1800" b="1" i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yn</a:t>
                      </a:r>
                      <a:r>
                        <a:rPr lang="cy-GB" sz="1800" i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Ysgol y Parc.</a:t>
                      </a:r>
                    </a:p>
                    <a:p>
                      <a:r>
                        <a:rPr lang="cy-GB" sz="1800" i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Rydw i’n athrawes Blwyddyn 6 </a:t>
                      </a:r>
                      <a:r>
                        <a:rPr lang="cy-GB" sz="1800" b="1" i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mewn</a:t>
                      </a:r>
                      <a:r>
                        <a:rPr lang="cy-GB" sz="1800" i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ysgol gynradd.</a:t>
                      </a:r>
                    </a:p>
                    <a:p>
                      <a:endParaRPr lang="cy-GB" sz="1800" b="1" i="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48402837"/>
                  </a:ext>
                </a:extLst>
              </a:tr>
            </a:tbl>
          </a:graphicData>
        </a:graphic>
      </p:graphicFrame>
      <p:sp>
        <p:nvSpPr>
          <p:cNvPr id="6" name="Rectangle 5">
            <a:extLst>
              <a:ext uri="{FF2B5EF4-FFF2-40B4-BE49-F238E27FC236}">
                <a16:creationId xmlns:a16="http://schemas.microsoft.com/office/drawing/2014/main" id="{C25B4266-FC1F-0249-A069-FD7FFFEC41DE}"/>
              </a:ext>
            </a:extLst>
          </p:cNvPr>
          <p:cNvSpPr/>
          <p:nvPr/>
        </p:nvSpPr>
        <p:spPr>
          <a:xfrm>
            <a:off x="3452049" y="5173801"/>
            <a:ext cx="4937381" cy="1384995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>
            <a:spAutoFit/>
          </a:bodyPr>
          <a:lstStyle/>
          <a:p>
            <a:r>
              <a:rPr lang="cy-GB" b="1" dirty="0">
                <a:solidFill>
                  <a:srgbClr val="FF0000"/>
                </a:solidFill>
                <a:ea typeface="Times New Roman" panose="02020603050405020304" pitchFamily="18" charset="0"/>
              </a:rPr>
              <a:t>Mewn</a:t>
            </a:r>
            <a:r>
              <a:rPr lang="cy-GB" dirty="0">
                <a:ea typeface="Times New Roman" panose="02020603050405020304" pitchFamily="18" charset="0"/>
              </a:rPr>
              <a:t> </a:t>
            </a:r>
            <a:r>
              <a:rPr lang="cy-GB" dirty="0">
                <a:solidFill>
                  <a:srgbClr val="002060"/>
                </a:solidFill>
                <a:ea typeface="Times New Roman" panose="02020603050405020304" pitchFamily="18" charset="0"/>
              </a:rPr>
              <a:t>usually means </a:t>
            </a:r>
            <a:r>
              <a:rPr lang="cy-GB" i="1" dirty="0">
                <a:solidFill>
                  <a:srgbClr val="002060"/>
                </a:solidFill>
                <a:ea typeface="Times New Roman" panose="02020603050405020304" pitchFamily="18" charset="0"/>
              </a:rPr>
              <a:t>‘in a‘</a:t>
            </a:r>
            <a:r>
              <a:rPr lang="cy-GB" dirty="0">
                <a:solidFill>
                  <a:srgbClr val="002060"/>
                </a:solidFill>
                <a:ea typeface="Times New Roman" panose="02020603050405020304" pitchFamily="18" charset="0"/>
              </a:rPr>
              <a:t>  and is </a:t>
            </a:r>
            <a:r>
              <a:rPr lang="cy-GB" b="1" dirty="0">
                <a:solidFill>
                  <a:srgbClr val="002060"/>
                </a:solidFill>
                <a:ea typeface="Times New Roman" panose="02020603050405020304" pitchFamily="18" charset="0"/>
              </a:rPr>
              <a:t>indefinite</a:t>
            </a:r>
            <a:r>
              <a:rPr lang="cy-GB" dirty="0">
                <a:solidFill>
                  <a:srgbClr val="002060"/>
                </a:solidFill>
                <a:ea typeface="Times New Roman" panose="02020603050405020304" pitchFamily="18" charset="0"/>
              </a:rPr>
              <a:t>, </a:t>
            </a:r>
          </a:p>
          <a:p>
            <a:r>
              <a:rPr lang="cy-GB" sz="1600" dirty="0">
                <a:solidFill>
                  <a:srgbClr val="002060"/>
                </a:solidFill>
                <a:ea typeface="Times New Roman" panose="02020603050405020304" pitchFamily="18" charset="0"/>
              </a:rPr>
              <a:t>e.g.</a:t>
            </a:r>
            <a:r>
              <a:rPr lang="en-GB" sz="1600" dirty="0">
                <a:solidFill>
                  <a:srgbClr val="002060"/>
                </a:solidFill>
                <a:ea typeface="Times New Roman" panose="02020603050405020304" pitchFamily="18" charset="0"/>
              </a:rPr>
              <a:t> </a:t>
            </a:r>
            <a:r>
              <a:rPr lang="cy-GB" sz="1600" dirty="0">
                <a:solidFill>
                  <a:srgbClr val="002060"/>
                </a:solidFill>
                <a:ea typeface="Times New Roman" panose="02020603050405020304" pitchFamily="18" charset="0"/>
              </a:rPr>
              <a:t>Rydw i’n gweithio </a:t>
            </a:r>
            <a:r>
              <a:rPr lang="cy-GB" sz="1600" dirty="0">
                <a:solidFill>
                  <a:srgbClr val="FF0000"/>
                </a:solidFill>
                <a:ea typeface="Times New Roman" panose="02020603050405020304" pitchFamily="18" charset="0"/>
              </a:rPr>
              <a:t>mewn</a:t>
            </a:r>
            <a:r>
              <a:rPr lang="cy-GB" sz="1600" dirty="0">
                <a:ea typeface="Times New Roman" panose="02020603050405020304" pitchFamily="18" charset="0"/>
              </a:rPr>
              <a:t> </a:t>
            </a:r>
            <a:r>
              <a:rPr lang="cy-GB" sz="1600" dirty="0">
                <a:solidFill>
                  <a:srgbClr val="002060"/>
                </a:solidFill>
                <a:ea typeface="Times New Roman" panose="02020603050405020304" pitchFamily="18" charset="0"/>
              </a:rPr>
              <a:t>ysgol gynradd yn Abertawe.</a:t>
            </a:r>
            <a:endParaRPr lang="en-GB" sz="1600" dirty="0">
              <a:ea typeface="Times New Roman" panose="02020603050405020304" pitchFamily="18" charset="0"/>
            </a:endParaRPr>
          </a:p>
          <a:p>
            <a:endParaRPr lang="cy-GB" sz="1600" b="1" dirty="0">
              <a:solidFill>
                <a:srgbClr val="FF0000"/>
              </a:solidFill>
              <a:ea typeface="Times New Roman" panose="02020603050405020304" pitchFamily="18" charset="0"/>
            </a:endParaRPr>
          </a:p>
          <a:p>
            <a:r>
              <a:rPr lang="cy-GB" b="1" dirty="0">
                <a:solidFill>
                  <a:srgbClr val="FF0000"/>
                </a:solidFill>
                <a:ea typeface="Times New Roman" panose="02020603050405020304" pitchFamily="18" charset="0"/>
              </a:rPr>
              <a:t>Yn</a:t>
            </a:r>
            <a:r>
              <a:rPr lang="cy-GB" b="1" dirty="0">
                <a:ea typeface="Times New Roman" panose="02020603050405020304" pitchFamily="18" charset="0"/>
              </a:rPr>
              <a:t> </a:t>
            </a:r>
            <a:r>
              <a:rPr lang="cy-GB" dirty="0">
                <a:solidFill>
                  <a:srgbClr val="002060"/>
                </a:solidFill>
                <a:ea typeface="Times New Roman" panose="02020603050405020304" pitchFamily="18" charset="0"/>
              </a:rPr>
              <a:t>refers to a </a:t>
            </a:r>
            <a:r>
              <a:rPr lang="cy-GB" b="1" dirty="0">
                <a:solidFill>
                  <a:srgbClr val="002060"/>
                </a:solidFill>
                <a:ea typeface="Times New Roman" panose="02020603050405020304" pitchFamily="18" charset="0"/>
              </a:rPr>
              <a:t>definite</a:t>
            </a:r>
            <a:r>
              <a:rPr lang="cy-GB" dirty="0">
                <a:solidFill>
                  <a:srgbClr val="002060"/>
                </a:solidFill>
                <a:ea typeface="Times New Roman" panose="02020603050405020304" pitchFamily="18" charset="0"/>
              </a:rPr>
              <a:t> place, </a:t>
            </a:r>
          </a:p>
          <a:p>
            <a:r>
              <a:rPr lang="cy-GB" sz="1600" dirty="0">
                <a:solidFill>
                  <a:srgbClr val="002060"/>
                </a:solidFill>
                <a:ea typeface="Times New Roman" panose="02020603050405020304" pitchFamily="18" charset="0"/>
              </a:rPr>
              <a:t>e.g.</a:t>
            </a:r>
            <a:r>
              <a:rPr lang="en-GB" sz="1600" dirty="0">
                <a:solidFill>
                  <a:srgbClr val="002060"/>
                </a:solidFill>
                <a:ea typeface="Times New Roman" panose="02020603050405020304" pitchFamily="18" charset="0"/>
              </a:rPr>
              <a:t> </a:t>
            </a:r>
            <a:r>
              <a:rPr lang="cy-GB" sz="1600" dirty="0">
                <a:solidFill>
                  <a:srgbClr val="002060"/>
                </a:solidFill>
                <a:ea typeface="Times New Roman" panose="02020603050405020304" pitchFamily="18" charset="0"/>
              </a:rPr>
              <a:t>Rydw i’n gweithio</a:t>
            </a:r>
            <a:r>
              <a:rPr lang="cy-GB" sz="1600" dirty="0">
                <a:ea typeface="Times New Roman" panose="02020603050405020304" pitchFamily="18" charset="0"/>
              </a:rPr>
              <a:t> </a:t>
            </a:r>
            <a:r>
              <a:rPr lang="cy-GB" sz="1600" dirty="0">
                <a:solidFill>
                  <a:srgbClr val="FF0000"/>
                </a:solidFill>
                <a:ea typeface="Times New Roman" panose="02020603050405020304" pitchFamily="18" charset="0"/>
              </a:rPr>
              <a:t>yn</a:t>
            </a:r>
            <a:r>
              <a:rPr lang="cy-GB" sz="1600" dirty="0">
                <a:ea typeface="Times New Roman" panose="02020603050405020304" pitchFamily="18" charset="0"/>
              </a:rPr>
              <a:t> </a:t>
            </a:r>
            <a:r>
              <a:rPr lang="cy-GB" sz="1600" dirty="0">
                <a:solidFill>
                  <a:srgbClr val="002060"/>
                </a:solidFill>
                <a:ea typeface="Times New Roman" panose="02020603050405020304" pitchFamily="18" charset="0"/>
              </a:rPr>
              <a:t>Ysgol Gynradd Abbey.</a:t>
            </a:r>
            <a:endParaRPr lang="en-GB" sz="1600" dirty="0">
              <a:solidFill>
                <a:srgbClr val="002060"/>
              </a:solidFill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48347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6000">
              <a:srgbClr val="00B0F0">
                <a:alpha val="46345"/>
              </a:srgb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oy, doll&#10;&#10;Description automatically generated">
            <a:extLst>
              <a:ext uri="{FF2B5EF4-FFF2-40B4-BE49-F238E27FC236}">
                <a16:creationId xmlns:a16="http://schemas.microsoft.com/office/drawing/2014/main" id="{B10F8DFF-A06F-0C4A-BB5F-3648C1BD120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2015" y="2025571"/>
            <a:ext cx="3335998" cy="4832430"/>
          </a:xfrm>
          <a:prstGeom prst="rect">
            <a:avLst/>
          </a:prstGeom>
        </p:spPr>
      </p:pic>
      <p:graphicFrame>
        <p:nvGraphicFramePr>
          <p:cNvPr id="14" name="Table 3">
            <a:extLst>
              <a:ext uri="{FF2B5EF4-FFF2-40B4-BE49-F238E27FC236}">
                <a16:creationId xmlns:a16="http://schemas.microsoft.com/office/drawing/2014/main" id="{FCB18E26-8EB6-424E-90FB-8E11CE29ED7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52169591"/>
              </p:ext>
            </p:extLst>
          </p:nvPr>
        </p:nvGraphicFramePr>
        <p:xfrm>
          <a:off x="8176059" y="319617"/>
          <a:ext cx="3793926" cy="2731840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1174187">
                  <a:extLst>
                    <a:ext uri="{9D8B030D-6E8A-4147-A177-3AD203B41FA5}">
                      <a16:colId xmlns:a16="http://schemas.microsoft.com/office/drawing/2014/main" val="3357283942"/>
                    </a:ext>
                  </a:extLst>
                </a:gridCol>
                <a:gridCol w="2619739">
                  <a:extLst>
                    <a:ext uri="{9D8B030D-6E8A-4147-A177-3AD203B41FA5}">
                      <a16:colId xmlns:a16="http://schemas.microsoft.com/office/drawing/2014/main" val="382970317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dirty="0" err="1">
                          <a:solidFill>
                            <a:srgbClr val="002060"/>
                          </a:solidFill>
                        </a:rPr>
                        <a:t>Rhif</a:t>
                      </a:r>
                      <a:endParaRPr lang="en-US" sz="2400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92D050">
                            <a:tint val="66000"/>
                            <a:satMod val="160000"/>
                          </a:srgbClr>
                        </a:gs>
                        <a:gs pos="50000">
                          <a:srgbClr val="92D050">
                            <a:tint val="44500"/>
                            <a:satMod val="160000"/>
                          </a:srgbClr>
                        </a:gs>
                        <a:gs pos="100000">
                          <a:srgbClr val="92D05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 err="1">
                          <a:solidFill>
                            <a:srgbClr val="002060"/>
                          </a:solidFill>
                        </a:rPr>
                        <a:t>Pwy</a:t>
                      </a:r>
                      <a:r>
                        <a:rPr lang="en-US" sz="2400" dirty="0">
                          <a:solidFill>
                            <a:srgbClr val="002060"/>
                          </a:solidFill>
                        </a:rPr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92D050">
                            <a:tint val="66000"/>
                            <a:satMod val="160000"/>
                          </a:srgbClr>
                        </a:gs>
                        <a:gs pos="50000">
                          <a:srgbClr val="92D050">
                            <a:tint val="44500"/>
                            <a:satMod val="160000"/>
                          </a:srgbClr>
                        </a:gs>
                        <a:gs pos="100000">
                          <a:srgbClr val="92D05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212343369"/>
                  </a:ext>
                </a:extLst>
              </a:tr>
              <a:tr h="420440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1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40FF">
                            <a:tint val="66000"/>
                            <a:satMod val="160000"/>
                          </a:srgbClr>
                        </a:gs>
                        <a:gs pos="50000">
                          <a:srgbClr val="FF40FF">
                            <a:tint val="44500"/>
                            <a:satMod val="160000"/>
                          </a:srgbClr>
                        </a:gs>
                        <a:gs pos="100000">
                          <a:srgbClr val="FF40FF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rgbClr val="002060"/>
                          </a:solidFill>
                          <a:highlight>
                            <a:srgbClr val="FFFF00"/>
                          </a:highlight>
                        </a:rPr>
                        <a:t>Jade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0140396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2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40FF">
                            <a:tint val="66000"/>
                            <a:satMod val="160000"/>
                          </a:srgbClr>
                        </a:gs>
                        <a:gs pos="50000">
                          <a:srgbClr val="FF40FF">
                            <a:tint val="44500"/>
                            <a:satMod val="160000"/>
                          </a:srgbClr>
                        </a:gs>
                        <a:gs pos="100000">
                          <a:srgbClr val="FF40FF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Jamie-Lee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560003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3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40FF">
                            <a:tint val="66000"/>
                            <a:satMod val="160000"/>
                          </a:srgbClr>
                        </a:gs>
                        <a:gs pos="50000">
                          <a:srgbClr val="FF40FF">
                            <a:tint val="44500"/>
                            <a:satMod val="160000"/>
                          </a:srgbClr>
                        </a:gs>
                        <a:gs pos="100000">
                          <a:srgbClr val="FF40FF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rgbClr val="002060"/>
                          </a:solidFill>
                          <a:highlight>
                            <a:srgbClr val="FFFF00"/>
                          </a:highlight>
                        </a:rPr>
                        <a:t>Kelly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3620875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4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40FF">
                            <a:tint val="66000"/>
                            <a:satMod val="160000"/>
                          </a:srgbClr>
                        </a:gs>
                        <a:gs pos="50000">
                          <a:srgbClr val="FF40FF">
                            <a:tint val="44500"/>
                            <a:satMod val="160000"/>
                          </a:srgbClr>
                        </a:gs>
                        <a:gs pos="100000">
                          <a:srgbClr val="FF40FF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rgbClr val="002060"/>
                          </a:solidFill>
                          <a:highlight>
                            <a:srgbClr val="FFFF00"/>
                          </a:highlight>
                        </a:rPr>
                        <a:t>Gemma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5565001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5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40FF">
                            <a:tint val="66000"/>
                            <a:satMod val="160000"/>
                          </a:srgbClr>
                        </a:gs>
                        <a:gs pos="50000">
                          <a:srgbClr val="FF40FF">
                            <a:tint val="44500"/>
                            <a:satMod val="160000"/>
                          </a:srgbClr>
                        </a:gs>
                        <a:gs pos="100000">
                          <a:srgbClr val="FF40FF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rgbClr val="002060"/>
                          </a:solidFill>
                          <a:highlight>
                            <a:srgbClr val="FFFF00"/>
                          </a:highlight>
                        </a:rPr>
                        <a:t>Megan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9584883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6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40FF">
                            <a:tint val="66000"/>
                            <a:satMod val="160000"/>
                          </a:srgbClr>
                        </a:gs>
                        <a:gs pos="50000">
                          <a:srgbClr val="FF40FF">
                            <a:tint val="44500"/>
                            <a:satMod val="160000"/>
                          </a:srgbClr>
                        </a:gs>
                        <a:gs pos="100000">
                          <a:srgbClr val="FF40FF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Jessica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77452081"/>
                  </a:ext>
                </a:extLst>
              </a:tr>
            </a:tbl>
          </a:graphicData>
        </a:graphic>
      </p:graphicFrame>
      <p:graphicFrame>
        <p:nvGraphicFramePr>
          <p:cNvPr id="15" name="Table 3">
            <a:extLst>
              <a:ext uri="{FF2B5EF4-FFF2-40B4-BE49-F238E27FC236}">
                <a16:creationId xmlns:a16="http://schemas.microsoft.com/office/drawing/2014/main" id="{20DB89E7-A558-BD4A-8F0B-CECE234D6A6F}"/>
              </a:ext>
            </a:extLst>
          </p:cNvPr>
          <p:cNvGraphicFramePr>
            <a:graphicFrameLocks noGrp="1"/>
          </p:cNvGraphicFramePr>
          <p:nvPr/>
        </p:nvGraphicFramePr>
        <p:xfrm>
          <a:off x="8176059" y="3051457"/>
          <a:ext cx="3793926" cy="2266188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1166940">
                  <a:extLst>
                    <a:ext uri="{9D8B030D-6E8A-4147-A177-3AD203B41FA5}">
                      <a16:colId xmlns:a16="http://schemas.microsoft.com/office/drawing/2014/main" val="3357283942"/>
                    </a:ext>
                  </a:extLst>
                </a:gridCol>
                <a:gridCol w="2626986">
                  <a:extLst>
                    <a:ext uri="{9D8B030D-6E8A-4147-A177-3AD203B41FA5}">
                      <a16:colId xmlns:a16="http://schemas.microsoft.com/office/drawing/2014/main" val="3829703179"/>
                    </a:ext>
                  </a:extLst>
                </a:gridCol>
              </a:tblGrid>
              <a:tr h="377698">
                <a:tc>
                  <a:txBody>
                    <a:bodyPr/>
                    <a:lstStyle/>
                    <a:p>
                      <a:pPr algn="ctr"/>
                      <a:r>
                        <a:rPr lang="en-US" b="0" dirty="0">
                          <a:solidFill>
                            <a:srgbClr val="002060"/>
                          </a:solidFill>
                        </a:rPr>
                        <a:t>7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40FF">
                            <a:tint val="66000"/>
                            <a:satMod val="160000"/>
                          </a:srgbClr>
                        </a:gs>
                        <a:gs pos="50000">
                          <a:srgbClr val="FF40FF">
                            <a:tint val="44500"/>
                            <a:satMod val="160000"/>
                          </a:srgbClr>
                        </a:gs>
                        <a:gs pos="100000">
                          <a:srgbClr val="FF40FF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dirty="0">
                          <a:solidFill>
                            <a:srgbClr val="002060"/>
                          </a:solidFill>
                        </a:rPr>
                        <a:t>Molly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01403964"/>
                  </a:ext>
                </a:extLst>
              </a:tr>
              <a:tr h="377698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8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40FF">
                            <a:tint val="66000"/>
                            <a:satMod val="160000"/>
                          </a:srgbClr>
                        </a:gs>
                        <a:gs pos="50000">
                          <a:srgbClr val="FF40FF">
                            <a:tint val="44500"/>
                            <a:satMod val="160000"/>
                          </a:srgbClr>
                        </a:gs>
                        <a:gs pos="100000">
                          <a:srgbClr val="FF40FF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Danielle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56000339"/>
                  </a:ext>
                </a:extLst>
              </a:tr>
              <a:tr h="377698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9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40FF">
                            <a:tint val="66000"/>
                            <a:satMod val="160000"/>
                          </a:srgbClr>
                        </a:gs>
                        <a:gs pos="50000">
                          <a:srgbClr val="FF40FF">
                            <a:tint val="44500"/>
                            <a:satMod val="160000"/>
                          </a:srgbClr>
                        </a:gs>
                        <a:gs pos="100000">
                          <a:srgbClr val="FF40FF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Alice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36208750"/>
                  </a:ext>
                </a:extLst>
              </a:tr>
              <a:tr h="377698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10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40FF">
                            <a:tint val="66000"/>
                            <a:satMod val="160000"/>
                          </a:srgbClr>
                        </a:gs>
                        <a:gs pos="50000">
                          <a:srgbClr val="FF40FF">
                            <a:tint val="44500"/>
                            <a:satMod val="160000"/>
                          </a:srgbClr>
                        </a:gs>
                        <a:gs pos="100000">
                          <a:srgbClr val="FF40FF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Sophie A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55650019"/>
                  </a:ext>
                </a:extLst>
              </a:tr>
              <a:tr h="377698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11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40FF">
                            <a:tint val="66000"/>
                            <a:satMod val="160000"/>
                          </a:srgbClr>
                        </a:gs>
                        <a:gs pos="50000">
                          <a:srgbClr val="FF40FF">
                            <a:tint val="44500"/>
                            <a:satMod val="160000"/>
                          </a:srgbClr>
                        </a:gs>
                        <a:gs pos="100000">
                          <a:srgbClr val="FF40FF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Sophie D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95848838"/>
                  </a:ext>
                </a:extLst>
              </a:tr>
              <a:tr h="377698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12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40FF">
                            <a:tint val="66000"/>
                            <a:satMod val="160000"/>
                          </a:srgbClr>
                        </a:gs>
                        <a:gs pos="50000">
                          <a:srgbClr val="FF40FF">
                            <a:tint val="44500"/>
                            <a:satMod val="160000"/>
                          </a:srgbClr>
                        </a:gs>
                        <a:gs pos="100000">
                          <a:srgbClr val="FF40FF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Katie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77452081"/>
                  </a:ext>
                </a:extLst>
              </a:tr>
            </a:tbl>
          </a:graphicData>
        </a:graphic>
      </p:graphicFrame>
      <p:sp>
        <p:nvSpPr>
          <p:cNvPr id="18" name="Oval Callout 17">
            <a:extLst>
              <a:ext uri="{FF2B5EF4-FFF2-40B4-BE49-F238E27FC236}">
                <a16:creationId xmlns:a16="http://schemas.microsoft.com/office/drawing/2014/main" id="{6FB24696-FB98-6742-B5B9-D9243A5FB506}"/>
              </a:ext>
            </a:extLst>
          </p:cNvPr>
          <p:cNvSpPr/>
          <p:nvPr/>
        </p:nvSpPr>
        <p:spPr>
          <a:xfrm>
            <a:off x="4802417" y="235174"/>
            <a:ext cx="1869997" cy="769441"/>
          </a:xfrm>
          <a:prstGeom prst="wedgeEllipseCallout">
            <a:avLst>
              <a:gd name="adj1" fmla="val -50570"/>
              <a:gd name="adj2" fmla="val 54643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>
                <a:solidFill>
                  <a:srgbClr val="002060"/>
                </a:solidFill>
              </a:rPr>
              <a:t>Ydy</a:t>
            </a:r>
            <a:r>
              <a:rPr lang="en-US" sz="2000" b="1" dirty="0">
                <a:solidFill>
                  <a:srgbClr val="002060"/>
                </a:solidFill>
              </a:rPr>
              <a:t> … </a:t>
            </a:r>
            <a:r>
              <a:rPr lang="en-US" sz="2000" b="1" dirty="0" err="1">
                <a:solidFill>
                  <a:srgbClr val="002060"/>
                </a:solidFill>
              </a:rPr>
              <a:t>yma</a:t>
            </a:r>
            <a:r>
              <a:rPr lang="en-US" sz="2000" b="1" dirty="0">
                <a:solidFill>
                  <a:srgbClr val="002060"/>
                </a:solidFill>
              </a:rPr>
              <a:t> </a:t>
            </a:r>
            <a:r>
              <a:rPr lang="en-US" sz="2000" b="1" dirty="0" err="1">
                <a:solidFill>
                  <a:srgbClr val="002060"/>
                </a:solidFill>
              </a:rPr>
              <a:t>heddiw</a:t>
            </a:r>
            <a:r>
              <a:rPr lang="en-US" sz="2000" b="1" dirty="0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8" name="Oval Callout 7">
            <a:extLst>
              <a:ext uri="{FF2B5EF4-FFF2-40B4-BE49-F238E27FC236}">
                <a16:creationId xmlns:a16="http://schemas.microsoft.com/office/drawing/2014/main" id="{C74C22E5-678A-8040-ACA6-804384D92BD1}"/>
              </a:ext>
            </a:extLst>
          </p:cNvPr>
          <p:cNvSpPr/>
          <p:nvPr/>
        </p:nvSpPr>
        <p:spPr>
          <a:xfrm>
            <a:off x="5831593" y="1250181"/>
            <a:ext cx="1869997" cy="463841"/>
          </a:xfrm>
          <a:prstGeom prst="wedgeEllipseCallout">
            <a:avLst>
              <a:gd name="adj1" fmla="val -50570"/>
              <a:gd name="adj2" fmla="val 54643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>
                <a:solidFill>
                  <a:srgbClr val="002060"/>
                </a:solidFill>
              </a:rPr>
              <a:t>Sut </a:t>
            </a:r>
            <a:r>
              <a:rPr lang="en-US" sz="2000" b="1" dirty="0" err="1">
                <a:solidFill>
                  <a:srgbClr val="002060"/>
                </a:solidFill>
              </a:rPr>
              <a:t>wyt</a:t>
            </a:r>
            <a:r>
              <a:rPr lang="en-US" sz="2000" b="1" dirty="0">
                <a:solidFill>
                  <a:srgbClr val="002060"/>
                </a:solidFill>
              </a:rPr>
              <a:t> </a:t>
            </a:r>
            <a:r>
              <a:rPr lang="en-US" sz="2000" b="1" dirty="0" err="1">
                <a:solidFill>
                  <a:srgbClr val="002060"/>
                </a:solidFill>
              </a:rPr>
              <a:t>ti</a:t>
            </a:r>
            <a:r>
              <a:rPr lang="en-US" sz="2000" b="1" dirty="0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9" name="Oval Callout 8">
            <a:extLst>
              <a:ext uri="{FF2B5EF4-FFF2-40B4-BE49-F238E27FC236}">
                <a16:creationId xmlns:a16="http://schemas.microsoft.com/office/drawing/2014/main" id="{6694B5DE-E70F-AB4E-8983-148FFF0D4BAA}"/>
              </a:ext>
            </a:extLst>
          </p:cNvPr>
          <p:cNvSpPr/>
          <p:nvPr/>
        </p:nvSpPr>
        <p:spPr>
          <a:xfrm>
            <a:off x="4907757" y="2033948"/>
            <a:ext cx="2994873" cy="474061"/>
          </a:xfrm>
          <a:prstGeom prst="wedgeEllipseCallout">
            <a:avLst>
              <a:gd name="adj1" fmla="val -50570"/>
              <a:gd name="adj2" fmla="val 54643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>
                <a:solidFill>
                  <a:srgbClr val="002060"/>
                </a:solidFill>
              </a:rPr>
              <a:t>Ble</a:t>
            </a:r>
            <a:r>
              <a:rPr lang="en-US" sz="2000" b="1" dirty="0">
                <a:solidFill>
                  <a:srgbClr val="002060"/>
                </a:solidFill>
              </a:rPr>
              <a:t> </a:t>
            </a:r>
            <a:r>
              <a:rPr lang="en-US" sz="2000" b="1" dirty="0" err="1">
                <a:solidFill>
                  <a:srgbClr val="002060"/>
                </a:solidFill>
              </a:rPr>
              <a:t>rwyt</a:t>
            </a:r>
            <a:r>
              <a:rPr lang="en-US" sz="2000" b="1" dirty="0">
                <a:solidFill>
                  <a:srgbClr val="002060"/>
                </a:solidFill>
              </a:rPr>
              <a:t> </a:t>
            </a:r>
            <a:r>
              <a:rPr lang="en-US" sz="2000" b="1" dirty="0" err="1">
                <a:solidFill>
                  <a:srgbClr val="002060"/>
                </a:solidFill>
              </a:rPr>
              <a:t>ti’n</a:t>
            </a:r>
            <a:r>
              <a:rPr lang="en-US" sz="2000" b="1" dirty="0">
                <a:solidFill>
                  <a:srgbClr val="002060"/>
                </a:solidFill>
              </a:rPr>
              <a:t> </a:t>
            </a:r>
            <a:r>
              <a:rPr lang="en-US" sz="2000" b="1" dirty="0" err="1">
                <a:solidFill>
                  <a:srgbClr val="002060"/>
                </a:solidFill>
              </a:rPr>
              <a:t>byw</a:t>
            </a:r>
            <a:r>
              <a:rPr lang="en-US" sz="2000" b="1" dirty="0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10" name="Oval Callout 9">
            <a:extLst>
              <a:ext uri="{FF2B5EF4-FFF2-40B4-BE49-F238E27FC236}">
                <a16:creationId xmlns:a16="http://schemas.microsoft.com/office/drawing/2014/main" id="{C4B3A9BE-88B0-BE4B-9EBD-1A1F011B4B78}"/>
              </a:ext>
            </a:extLst>
          </p:cNvPr>
          <p:cNvSpPr/>
          <p:nvPr/>
        </p:nvSpPr>
        <p:spPr>
          <a:xfrm>
            <a:off x="3843430" y="2871391"/>
            <a:ext cx="3335999" cy="501224"/>
          </a:xfrm>
          <a:prstGeom prst="wedgeEllipseCallout">
            <a:avLst>
              <a:gd name="adj1" fmla="val -50570"/>
              <a:gd name="adj2" fmla="val 54643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>
                <a:solidFill>
                  <a:srgbClr val="002060"/>
                </a:solidFill>
              </a:rPr>
              <a:t>Beth </a:t>
            </a:r>
            <a:r>
              <a:rPr lang="en-US" sz="2000" b="1" dirty="0" err="1">
                <a:solidFill>
                  <a:srgbClr val="002060"/>
                </a:solidFill>
              </a:rPr>
              <a:t>rwyt</a:t>
            </a:r>
            <a:r>
              <a:rPr lang="en-US" sz="2000" b="1" dirty="0">
                <a:solidFill>
                  <a:srgbClr val="002060"/>
                </a:solidFill>
              </a:rPr>
              <a:t> </a:t>
            </a:r>
            <a:r>
              <a:rPr lang="en-US" sz="2000" b="1" dirty="0" err="1">
                <a:solidFill>
                  <a:srgbClr val="002060"/>
                </a:solidFill>
              </a:rPr>
              <a:t>ti’n</a:t>
            </a:r>
            <a:r>
              <a:rPr lang="en-US" sz="2000" b="1" dirty="0">
                <a:solidFill>
                  <a:srgbClr val="002060"/>
                </a:solidFill>
              </a:rPr>
              <a:t> </a:t>
            </a:r>
            <a:r>
              <a:rPr lang="en-US" sz="2000" b="1" dirty="0" err="1">
                <a:solidFill>
                  <a:srgbClr val="002060"/>
                </a:solidFill>
              </a:rPr>
              <a:t>hoffi</a:t>
            </a:r>
            <a:r>
              <a:rPr lang="en-US" sz="2000" b="1" dirty="0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11" name="Oval Callout 10">
            <a:extLst>
              <a:ext uri="{FF2B5EF4-FFF2-40B4-BE49-F238E27FC236}">
                <a16:creationId xmlns:a16="http://schemas.microsoft.com/office/drawing/2014/main" id="{795FF3F4-DFB9-2249-B0AF-06E7EFCFBCD8}"/>
              </a:ext>
            </a:extLst>
          </p:cNvPr>
          <p:cNvSpPr/>
          <p:nvPr/>
        </p:nvSpPr>
        <p:spPr>
          <a:xfrm>
            <a:off x="3558013" y="3735997"/>
            <a:ext cx="4485515" cy="1000159"/>
          </a:xfrm>
          <a:prstGeom prst="wedgeEllipseCallout">
            <a:avLst>
              <a:gd name="adj1" fmla="val -50570"/>
              <a:gd name="adj2" fmla="val 54643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>
                <a:solidFill>
                  <a:srgbClr val="002060"/>
                </a:solidFill>
              </a:rPr>
              <a:t>Beth </a:t>
            </a:r>
            <a:r>
              <a:rPr lang="en-US" sz="2000" b="1" dirty="0" err="1">
                <a:solidFill>
                  <a:srgbClr val="002060"/>
                </a:solidFill>
              </a:rPr>
              <a:t>ydy</a:t>
            </a:r>
            <a:r>
              <a:rPr lang="en-US" sz="2000" b="1" dirty="0">
                <a:solidFill>
                  <a:srgbClr val="002060"/>
                </a:solidFill>
              </a:rPr>
              <a:t> </a:t>
            </a:r>
            <a:r>
              <a:rPr lang="en-US" sz="2000" b="1" dirty="0" err="1">
                <a:solidFill>
                  <a:srgbClr val="002060"/>
                </a:solidFill>
              </a:rPr>
              <a:t>dy</a:t>
            </a:r>
            <a:r>
              <a:rPr lang="en-US" sz="2000" b="1" dirty="0">
                <a:solidFill>
                  <a:srgbClr val="002060"/>
                </a:solidFill>
              </a:rPr>
              <a:t> </a:t>
            </a:r>
            <a:r>
              <a:rPr lang="en-US" sz="2000" b="1" dirty="0" err="1">
                <a:solidFill>
                  <a:srgbClr val="002060"/>
                </a:solidFill>
              </a:rPr>
              <a:t>hoff</a:t>
            </a:r>
            <a:r>
              <a:rPr lang="en-US" sz="2000" b="1" dirty="0">
                <a:solidFill>
                  <a:srgbClr val="002060"/>
                </a:solidFill>
              </a:rPr>
              <a:t> </a:t>
            </a:r>
            <a:r>
              <a:rPr lang="en-US" sz="2000" b="1" dirty="0" err="1">
                <a:solidFill>
                  <a:srgbClr val="002060"/>
                </a:solidFill>
              </a:rPr>
              <a:t>fwyd</a:t>
            </a:r>
            <a:r>
              <a:rPr lang="en-US" sz="2000" b="1" dirty="0">
                <a:solidFill>
                  <a:srgbClr val="002060"/>
                </a:solidFill>
              </a:rPr>
              <a:t>/</a:t>
            </a:r>
            <a:r>
              <a:rPr lang="en-US" sz="2000" b="1" dirty="0" err="1">
                <a:solidFill>
                  <a:srgbClr val="002060"/>
                </a:solidFill>
              </a:rPr>
              <a:t>lyfr</a:t>
            </a:r>
            <a:r>
              <a:rPr lang="en-US" sz="2000" b="1" dirty="0">
                <a:solidFill>
                  <a:srgbClr val="002060"/>
                </a:solidFill>
              </a:rPr>
              <a:t>/</a:t>
            </a:r>
            <a:r>
              <a:rPr lang="en-US" sz="2000" b="1" dirty="0" err="1">
                <a:solidFill>
                  <a:srgbClr val="002060"/>
                </a:solidFill>
              </a:rPr>
              <a:t>raglen</a:t>
            </a:r>
            <a:r>
              <a:rPr lang="en-US" sz="2000" b="1" dirty="0">
                <a:solidFill>
                  <a:srgbClr val="002060"/>
                </a:solidFill>
              </a:rPr>
              <a:t>/</a:t>
            </a:r>
            <a:r>
              <a:rPr lang="en-US" sz="2000" b="1" dirty="0" err="1">
                <a:solidFill>
                  <a:srgbClr val="002060"/>
                </a:solidFill>
              </a:rPr>
              <a:t>liw</a:t>
            </a:r>
            <a:r>
              <a:rPr lang="en-US" sz="2000" b="1" dirty="0">
                <a:solidFill>
                  <a:srgbClr val="002060"/>
                </a:solidFill>
              </a:rPr>
              <a:t>/</a:t>
            </a:r>
            <a:r>
              <a:rPr lang="en-US" sz="2000" b="1" dirty="0" err="1">
                <a:solidFill>
                  <a:srgbClr val="002060"/>
                </a:solidFill>
              </a:rPr>
              <a:t>bwnc</a:t>
            </a:r>
            <a:r>
              <a:rPr lang="en-US" sz="2000" b="1" dirty="0">
                <a:solidFill>
                  <a:srgbClr val="002060"/>
                </a:solidFill>
              </a:rPr>
              <a:t> di?</a:t>
            </a:r>
          </a:p>
        </p:txBody>
      </p:sp>
      <p:sp>
        <p:nvSpPr>
          <p:cNvPr id="13" name="Oval Callout 12">
            <a:extLst>
              <a:ext uri="{FF2B5EF4-FFF2-40B4-BE49-F238E27FC236}">
                <a16:creationId xmlns:a16="http://schemas.microsoft.com/office/drawing/2014/main" id="{C127CE14-56B7-D847-B9FD-CDC67654F0BD}"/>
              </a:ext>
            </a:extLst>
          </p:cNvPr>
          <p:cNvSpPr/>
          <p:nvPr/>
        </p:nvSpPr>
        <p:spPr>
          <a:xfrm>
            <a:off x="2571536" y="5033022"/>
            <a:ext cx="4195056" cy="816577"/>
          </a:xfrm>
          <a:prstGeom prst="wedgeEllipseCallout">
            <a:avLst>
              <a:gd name="adj1" fmla="val -50570"/>
              <a:gd name="adj2" fmla="val 54643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>
                <a:solidFill>
                  <a:srgbClr val="002060"/>
                </a:solidFill>
              </a:rPr>
              <a:t>Beth </a:t>
            </a:r>
            <a:r>
              <a:rPr lang="en-US" sz="2000" b="1" dirty="0" err="1">
                <a:solidFill>
                  <a:srgbClr val="002060"/>
                </a:solidFill>
              </a:rPr>
              <a:t>rwyt</a:t>
            </a:r>
            <a:r>
              <a:rPr lang="en-US" sz="2000" b="1" dirty="0">
                <a:solidFill>
                  <a:srgbClr val="002060"/>
                </a:solidFill>
              </a:rPr>
              <a:t> </a:t>
            </a:r>
            <a:r>
              <a:rPr lang="en-US" sz="2000" b="1" dirty="0" err="1">
                <a:solidFill>
                  <a:srgbClr val="002060"/>
                </a:solidFill>
              </a:rPr>
              <a:t>ti</a:t>
            </a:r>
            <a:r>
              <a:rPr lang="en-US" sz="2000" b="1" dirty="0">
                <a:solidFill>
                  <a:srgbClr val="002060"/>
                </a:solidFill>
              </a:rPr>
              <a:t> </a:t>
            </a:r>
            <a:r>
              <a:rPr lang="en-US" sz="2000" b="1" dirty="0" err="1">
                <a:solidFill>
                  <a:srgbClr val="002060"/>
                </a:solidFill>
              </a:rPr>
              <a:t>eisiau</a:t>
            </a:r>
            <a:r>
              <a:rPr lang="en-US" sz="2000" b="1" dirty="0">
                <a:solidFill>
                  <a:srgbClr val="002060"/>
                </a:solidFill>
              </a:rPr>
              <a:t> </a:t>
            </a:r>
            <a:r>
              <a:rPr lang="en-US" sz="2000" b="1" dirty="0" err="1">
                <a:solidFill>
                  <a:srgbClr val="002060"/>
                </a:solidFill>
              </a:rPr>
              <a:t>wneud</a:t>
            </a:r>
            <a:r>
              <a:rPr lang="en-US" sz="2000" b="1" dirty="0">
                <a:solidFill>
                  <a:srgbClr val="002060"/>
                </a:solidFill>
              </a:rPr>
              <a:t> </a:t>
            </a:r>
            <a:r>
              <a:rPr lang="en-US" sz="2000" b="1" dirty="0" err="1">
                <a:solidFill>
                  <a:srgbClr val="002060"/>
                </a:solidFill>
              </a:rPr>
              <a:t>heddiw</a:t>
            </a:r>
            <a:r>
              <a:rPr lang="en-US" sz="2000" b="1" dirty="0">
                <a:solidFill>
                  <a:srgbClr val="002060"/>
                </a:solidFill>
              </a:rPr>
              <a:t>/</a:t>
            </a:r>
            <a:r>
              <a:rPr lang="en-US" sz="2000" b="1" dirty="0" err="1">
                <a:solidFill>
                  <a:srgbClr val="002060"/>
                </a:solidFill>
              </a:rPr>
              <a:t>heno</a:t>
            </a:r>
            <a:r>
              <a:rPr lang="en-US" sz="2000" b="1" dirty="0">
                <a:solidFill>
                  <a:srgbClr val="002060"/>
                </a:solidFill>
              </a:rPr>
              <a:t>/</a:t>
            </a:r>
            <a:r>
              <a:rPr lang="en-US" sz="2000" b="1" dirty="0" err="1">
                <a:solidFill>
                  <a:srgbClr val="002060"/>
                </a:solidFill>
              </a:rPr>
              <a:t>yfory</a:t>
            </a:r>
            <a:r>
              <a:rPr lang="en-US" sz="2000" b="1" dirty="0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16" name="Oval Callout 15">
            <a:extLst>
              <a:ext uri="{FF2B5EF4-FFF2-40B4-BE49-F238E27FC236}">
                <a16:creationId xmlns:a16="http://schemas.microsoft.com/office/drawing/2014/main" id="{01A6F5D4-9554-164D-BE2D-CADBB7AF1682}"/>
              </a:ext>
            </a:extLst>
          </p:cNvPr>
          <p:cNvSpPr/>
          <p:nvPr/>
        </p:nvSpPr>
        <p:spPr>
          <a:xfrm>
            <a:off x="917672" y="1146206"/>
            <a:ext cx="4029945" cy="769442"/>
          </a:xfrm>
          <a:prstGeom prst="wedgeEllipseCallout">
            <a:avLst>
              <a:gd name="adj1" fmla="val -50570"/>
              <a:gd name="adj2" fmla="val 54643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>
                <a:solidFill>
                  <a:srgbClr val="002060"/>
                </a:solidFill>
              </a:rPr>
              <a:t>Bore da, </a:t>
            </a:r>
            <a:r>
              <a:rPr lang="en-US" sz="2000" b="1" dirty="0" err="1">
                <a:solidFill>
                  <a:srgbClr val="002060"/>
                </a:solidFill>
              </a:rPr>
              <a:t>bawb</a:t>
            </a:r>
            <a:r>
              <a:rPr lang="en-US" sz="2000" b="1" dirty="0">
                <a:solidFill>
                  <a:srgbClr val="002060"/>
                </a:solidFill>
              </a:rPr>
              <a:t>/</a:t>
            </a:r>
            <a:r>
              <a:rPr lang="en-US" sz="2000" b="1" dirty="0" err="1">
                <a:solidFill>
                  <a:srgbClr val="002060"/>
                </a:solidFill>
              </a:rPr>
              <a:t>blant</a:t>
            </a:r>
            <a:r>
              <a:rPr lang="en-US" sz="2000" b="1" dirty="0">
                <a:solidFill>
                  <a:srgbClr val="002060"/>
                </a:solidFill>
              </a:rPr>
              <a:t>/</a:t>
            </a:r>
            <a:r>
              <a:rPr lang="en-US" sz="2000" b="1" dirty="0" err="1">
                <a:solidFill>
                  <a:srgbClr val="002060"/>
                </a:solidFill>
              </a:rPr>
              <a:t>ddosbarth</a:t>
            </a:r>
            <a:r>
              <a:rPr lang="en-US" sz="2000" b="1" dirty="0">
                <a:solidFill>
                  <a:srgbClr val="002060"/>
                </a:solidFill>
              </a:rPr>
              <a:t>!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23F30DFB-E898-E748-81CF-B2008A91B658}"/>
              </a:ext>
            </a:extLst>
          </p:cNvPr>
          <p:cNvSpPr txBox="1"/>
          <p:nvPr/>
        </p:nvSpPr>
        <p:spPr>
          <a:xfrm>
            <a:off x="222015" y="212307"/>
            <a:ext cx="3583772" cy="769441"/>
          </a:xfrm>
          <a:prstGeom prst="rect">
            <a:avLst/>
          </a:prstGeom>
          <a:gradFill>
            <a:gsLst>
              <a:gs pos="100000">
                <a:srgbClr val="00B9FF">
                  <a:alpha val="49559"/>
                </a:srgbClr>
              </a:gs>
              <a:gs pos="0">
                <a:schemeClr val="bg1"/>
              </a:gs>
            </a:gsLst>
            <a:lin ang="5400000" scaled="1"/>
          </a:gra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latin typeface="SASSOON PRIMARY" pitchFamily="2" charset="0"/>
              </a:rPr>
              <a:t>A</a:t>
            </a:r>
            <a:r>
              <a:rPr lang="en-US" sz="3600" b="1" dirty="0" err="1">
                <a:solidFill>
                  <a:srgbClr val="002060"/>
                </a:solidFill>
              </a:rPr>
              <a:t>mser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cofrestru</a:t>
            </a:r>
            <a:endParaRPr lang="en-US" sz="3600" b="1" dirty="0">
              <a:solidFill>
                <a:srgbClr val="002060"/>
              </a:solidFill>
            </a:endParaRPr>
          </a:p>
        </p:txBody>
      </p:sp>
      <p:sp>
        <p:nvSpPr>
          <p:cNvPr id="20" name="Oval Callout 19">
            <a:extLst>
              <a:ext uri="{FF2B5EF4-FFF2-40B4-BE49-F238E27FC236}">
                <a16:creationId xmlns:a16="http://schemas.microsoft.com/office/drawing/2014/main" id="{B7E76F4D-306B-3046-A0E4-8385F090E18B}"/>
              </a:ext>
            </a:extLst>
          </p:cNvPr>
          <p:cNvSpPr/>
          <p:nvPr/>
        </p:nvSpPr>
        <p:spPr>
          <a:xfrm>
            <a:off x="6545176" y="5841580"/>
            <a:ext cx="4623779" cy="525749"/>
          </a:xfrm>
          <a:prstGeom prst="wedgeEllipseCallout">
            <a:avLst>
              <a:gd name="adj1" fmla="val -50570"/>
              <a:gd name="adj2" fmla="val 54643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000" b="1" dirty="0">
                <a:solidFill>
                  <a:srgbClr val="002060"/>
                </a:solidFill>
                <a:ea typeface="Times New Roman" panose="02020603050405020304" pitchFamily="18" charset="0"/>
              </a:rPr>
              <a:t>Pwy sy’n absennol heddiw?</a:t>
            </a:r>
          </a:p>
        </p:txBody>
      </p:sp>
    </p:spTree>
    <p:extLst>
      <p:ext uri="{BB962C8B-B14F-4D97-AF65-F5344CB8AC3E}">
        <p14:creationId xmlns:p14="http://schemas.microsoft.com/office/powerpoint/2010/main" val="28809426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6000">
              <a:srgbClr val="00B0F0">
                <a:alpha val="50000"/>
              </a:srgb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9FADEF5-7EEC-A142-A981-127D12229D39}"/>
              </a:ext>
            </a:extLst>
          </p:cNvPr>
          <p:cNvSpPr txBox="1"/>
          <p:nvPr/>
        </p:nvSpPr>
        <p:spPr>
          <a:xfrm>
            <a:off x="243407" y="168814"/>
            <a:ext cx="2661839" cy="1323439"/>
          </a:xfrm>
          <a:prstGeom prst="rect">
            <a:avLst/>
          </a:prstGeom>
          <a:gradFill>
            <a:gsLst>
              <a:gs pos="100000">
                <a:srgbClr val="00B9FF">
                  <a:alpha val="49559"/>
                </a:srgbClr>
              </a:gs>
              <a:gs pos="0">
                <a:schemeClr val="bg1"/>
              </a:gs>
            </a:gsLst>
            <a:lin ang="5400000" scaled="1"/>
          </a:gra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Pwy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sy’n</a:t>
            </a:r>
            <a:r>
              <a:rPr lang="en-US" sz="3600" b="1" dirty="0">
                <a:solidFill>
                  <a:srgbClr val="002060"/>
                </a:solidFill>
              </a:rPr>
              <a:t>…?</a:t>
            </a:r>
          </a:p>
          <a:p>
            <a:r>
              <a:rPr lang="en-US" sz="3600" b="1" dirty="0">
                <a:solidFill>
                  <a:srgbClr val="002060"/>
                </a:solidFill>
              </a:rPr>
              <a:t>  </a:t>
            </a:r>
            <a:r>
              <a:rPr lang="en-US" sz="2400" i="1" dirty="0">
                <a:solidFill>
                  <a:srgbClr val="002060"/>
                </a:solidFill>
              </a:rPr>
              <a:t>Who is…?</a:t>
            </a:r>
            <a:endParaRPr lang="en-US" sz="3600" b="1" dirty="0">
              <a:solidFill>
                <a:srgbClr val="002060"/>
              </a:solidFill>
            </a:endParaRPr>
          </a:p>
        </p:txBody>
      </p:sp>
      <p:pic>
        <p:nvPicPr>
          <p:cNvPr id="4" name="Picture 3" descr="A picture containing toy, doll&#10;&#10;Description automatically generated">
            <a:extLst>
              <a:ext uri="{FF2B5EF4-FFF2-40B4-BE49-F238E27FC236}">
                <a16:creationId xmlns:a16="http://schemas.microsoft.com/office/drawing/2014/main" id="{B10F8DFF-A06F-0C4A-BB5F-3648C1BD120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3407" y="2025570"/>
            <a:ext cx="3335998" cy="4832430"/>
          </a:xfrm>
          <a:prstGeom prst="rect">
            <a:avLst/>
          </a:prstGeom>
        </p:spPr>
      </p:pic>
      <p:sp>
        <p:nvSpPr>
          <p:cNvPr id="9" name="Oval Callout 8">
            <a:extLst>
              <a:ext uri="{FF2B5EF4-FFF2-40B4-BE49-F238E27FC236}">
                <a16:creationId xmlns:a16="http://schemas.microsoft.com/office/drawing/2014/main" id="{6694B5DE-E70F-AB4E-8983-148FFF0D4BAA}"/>
              </a:ext>
            </a:extLst>
          </p:cNvPr>
          <p:cNvSpPr/>
          <p:nvPr/>
        </p:nvSpPr>
        <p:spPr>
          <a:xfrm>
            <a:off x="3342082" y="782122"/>
            <a:ext cx="4159876" cy="1323439"/>
          </a:xfrm>
          <a:prstGeom prst="wedgeEllipseCallout">
            <a:avLst>
              <a:gd name="adj1" fmla="val -50570"/>
              <a:gd name="adj2" fmla="val 54643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err="1">
                <a:solidFill>
                  <a:srgbClr val="002060"/>
                </a:solidFill>
              </a:rPr>
              <a:t>Pwy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sy’n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absennol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heddiw</a:t>
            </a:r>
            <a:r>
              <a:rPr lang="en-US" sz="2800" b="1" dirty="0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13" name="Oval Callout 12">
            <a:extLst>
              <a:ext uri="{FF2B5EF4-FFF2-40B4-BE49-F238E27FC236}">
                <a16:creationId xmlns:a16="http://schemas.microsoft.com/office/drawing/2014/main" id="{C127CE14-56B7-D847-B9FD-CDC67654F0BD}"/>
              </a:ext>
            </a:extLst>
          </p:cNvPr>
          <p:cNvSpPr/>
          <p:nvPr/>
        </p:nvSpPr>
        <p:spPr>
          <a:xfrm flipH="1">
            <a:off x="7646670" y="272522"/>
            <a:ext cx="3947248" cy="1323439"/>
          </a:xfrm>
          <a:prstGeom prst="wedgeEllipseCallout">
            <a:avLst>
              <a:gd name="adj1" fmla="val -30795"/>
              <a:gd name="adj2" fmla="val 76104"/>
            </a:avLst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rgbClr val="002060"/>
                </a:solidFill>
              </a:rPr>
              <a:t>Rhys a Bethan </a:t>
            </a:r>
            <a:r>
              <a:rPr lang="en-US" sz="2400" b="1" dirty="0" err="1">
                <a:solidFill>
                  <a:srgbClr val="002060"/>
                </a:solidFill>
              </a:rPr>
              <a:t>sy’n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absennol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heddiw</a:t>
            </a:r>
            <a:r>
              <a:rPr lang="en-US" sz="2400" b="1" dirty="0">
                <a:solidFill>
                  <a:srgbClr val="002060"/>
                </a:solidFill>
              </a:rPr>
              <a:t>.</a:t>
            </a:r>
          </a:p>
        </p:txBody>
      </p:sp>
      <p:sp>
        <p:nvSpPr>
          <p:cNvPr id="17" name="Oval Callout 16">
            <a:extLst>
              <a:ext uri="{FF2B5EF4-FFF2-40B4-BE49-F238E27FC236}">
                <a16:creationId xmlns:a16="http://schemas.microsoft.com/office/drawing/2014/main" id="{585242B9-D2BB-4F41-A1E3-312C8718BAA9}"/>
              </a:ext>
            </a:extLst>
          </p:cNvPr>
          <p:cNvSpPr/>
          <p:nvPr/>
        </p:nvSpPr>
        <p:spPr>
          <a:xfrm>
            <a:off x="3342082" y="2904752"/>
            <a:ext cx="4159876" cy="1323439"/>
          </a:xfrm>
          <a:prstGeom prst="wedgeEllipseCallout">
            <a:avLst>
              <a:gd name="adj1" fmla="val -50570"/>
              <a:gd name="adj2" fmla="val 54643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err="1">
                <a:solidFill>
                  <a:srgbClr val="002060"/>
                </a:solidFill>
              </a:rPr>
              <a:t>Pwy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sy’n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cael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cinio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heddiw</a:t>
            </a:r>
            <a:r>
              <a:rPr lang="en-US" sz="2800" b="1" dirty="0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11" name="Oval Callout 10">
            <a:extLst>
              <a:ext uri="{FF2B5EF4-FFF2-40B4-BE49-F238E27FC236}">
                <a16:creationId xmlns:a16="http://schemas.microsoft.com/office/drawing/2014/main" id="{795FF3F4-DFB9-2249-B0AF-06E7EFCFBCD8}"/>
              </a:ext>
            </a:extLst>
          </p:cNvPr>
          <p:cNvSpPr/>
          <p:nvPr/>
        </p:nvSpPr>
        <p:spPr>
          <a:xfrm>
            <a:off x="7523534" y="2151032"/>
            <a:ext cx="4289942" cy="1323439"/>
          </a:xfrm>
          <a:prstGeom prst="wedgeEllipseCallout">
            <a:avLst>
              <a:gd name="adj1" fmla="val 32152"/>
              <a:gd name="adj2" fmla="val 85064"/>
            </a:avLst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rgbClr val="002060"/>
                </a:solidFill>
              </a:rPr>
              <a:t>Tom, </a:t>
            </a:r>
            <a:r>
              <a:rPr lang="en-US" sz="2400" b="1" dirty="0" err="1">
                <a:solidFill>
                  <a:srgbClr val="002060"/>
                </a:solidFill>
              </a:rPr>
              <a:t>Siân</a:t>
            </a:r>
            <a:r>
              <a:rPr lang="en-US" sz="2400" b="1" dirty="0">
                <a:solidFill>
                  <a:srgbClr val="002060"/>
                </a:solidFill>
              </a:rPr>
              <a:t> a Gareth </a:t>
            </a:r>
            <a:r>
              <a:rPr lang="en-US" sz="2400" b="1" dirty="0" err="1">
                <a:solidFill>
                  <a:srgbClr val="002060"/>
                </a:solidFill>
              </a:rPr>
              <a:t>sy’n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cael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cinio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heddiw</a:t>
            </a:r>
            <a:r>
              <a:rPr lang="en-US" sz="2400" b="1" dirty="0">
                <a:solidFill>
                  <a:srgbClr val="002060"/>
                </a:solidFill>
              </a:rPr>
              <a:t>.</a:t>
            </a:r>
          </a:p>
        </p:txBody>
      </p:sp>
      <p:pic>
        <p:nvPicPr>
          <p:cNvPr id="14" name="Picture 13" descr="A close-up of a child&#10;&#10;Description automatically generated with medium confidence">
            <a:extLst>
              <a:ext uri="{FF2B5EF4-FFF2-40B4-BE49-F238E27FC236}">
                <a16:creationId xmlns:a16="http://schemas.microsoft.com/office/drawing/2014/main" id="{E748A22F-7A8C-714D-8C45-AA41699BE78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945367" y="4584612"/>
            <a:ext cx="2208099" cy="2283805"/>
          </a:xfrm>
          <a:prstGeom prst="rect">
            <a:avLst/>
          </a:prstGeom>
        </p:spPr>
      </p:pic>
      <p:sp>
        <p:nvSpPr>
          <p:cNvPr id="18" name="Oval Callout 17">
            <a:extLst>
              <a:ext uri="{FF2B5EF4-FFF2-40B4-BE49-F238E27FC236}">
                <a16:creationId xmlns:a16="http://schemas.microsoft.com/office/drawing/2014/main" id="{7EC59DDE-D16B-6446-A84D-94391A83DBFF}"/>
              </a:ext>
            </a:extLst>
          </p:cNvPr>
          <p:cNvSpPr/>
          <p:nvPr/>
        </p:nvSpPr>
        <p:spPr>
          <a:xfrm>
            <a:off x="2475384" y="5027383"/>
            <a:ext cx="5048150" cy="1323439"/>
          </a:xfrm>
          <a:prstGeom prst="wedgeEllipseCallout">
            <a:avLst>
              <a:gd name="adj1" fmla="val -50570"/>
              <a:gd name="adj2" fmla="val 54643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err="1">
                <a:solidFill>
                  <a:srgbClr val="002060"/>
                </a:solidFill>
              </a:rPr>
              <a:t>Wyt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ti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eisiau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cinio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ysgol</a:t>
            </a:r>
            <a:r>
              <a:rPr lang="en-US" sz="2800" b="1" dirty="0">
                <a:solidFill>
                  <a:srgbClr val="002060"/>
                </a:solidFill>
              </a:rPr>
              <a:t> neu </a:t>
            </a:r>
            <a:r>
              <a:rPr lang="en-US" sz="2800" b="1" dirty="0" err="1">
                <a:solidFill>
                  <a:srgbClr val="002060"/>
                </a:solidFill>
              </a:rPr>
              <a:t>frechdanau</a:t>
            </a:r>
            <a:r>
              <a:rPr lang="en-US" sz="2800" b="1" dirty="0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20" name="Oval Callout 19">
            <a:extLst>
              <a:ext uri="{FF2B5EF4-FFF2-40B4-BE49-F238E27FC236}">
                <a16:creationId xmlns:a16="http://schemas.microsoft.com/office/drawing/2014/main" id="{1973B0B5-41B3-1443-9E27-2D06AE548764}"/>
              </a:ext>
            </a:extLst>
          </p:cNvPr>
          <p:cNvSpPr/>
          <p:nvPr/>
        </p:nvSpPr>
        <p:spPr>
          <a:xfrm>
            <a:off x="6769981" y="4088077"/>
            <a:ext cx="4580009" cy="1124004"/>
          </a:xfrm>
          <a:prstGeom prst="wedgeEllipseCallout">
            <a:avLst>
              <a:gd name="adj1" fmla="val 34252"/>
              <a:gd name="adj2" fmla="val 71644"/>
            </a:avLst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err="1">
                <a:solidFill>
                  <a:srgbClr val="002060"/>
                </a:solidFill>
              </a:rPr>
              <a:t>Dw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i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eisiau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brechdanau</a:t>
            </a:r>
            <a:r>
              <a:rPr lang="en-US" sz="2400" b="1" dirty="0">
                <a:solidFill>
                  <a:srgbClr val="002060"/>
                </a:solidFill>
              </a:rPr>
              <a:t>, </a:t>
            </a:r>
            <a:r>
              <a:rPr lang="en-US" sz="2400" b="1" dirty="0" err="1">
                <a:solidFill>
                  <a:srgbClr val="002060"/>
                </a:solidFill>
              </a:rPr>
              <a:t>os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gwelwch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yn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dda</a:t>
            </a:r>
            <a:r>
              <a:rPr lang="en-US" sz="2400" b="1" dirty="0">
                <a:solidFill>
                  <a:srgbClr val="002060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4534251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6000">
              <a:srgbClr val="00B0F0">
                <a:alpha val="46345"/>
              </a:srgb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person holding a yellow sign&#10;&#10;Description automatically generated with medium confidence">
            <a:extLst>
              <a:ext uri="{FF2B5EF4-FFF2-40B4-BE49-F238E27FC236}">
                <a16:creationId xmlns:a16="http://schemas.microsoft.com/office/drawing/2014/main" id="{62B8D99C-FD56-594E-B932-E6613EA9F96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7860" y="612000"/>
            <a:ext cx="5776280" cy="624600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08494CD-5FBE-EA4D-99D9-97B1282DA55F}"/>
              </a:ext>
            </a:extLst>
          </p:cNvPr>
          <p:cNvSpPr txBox="1"/>
          <p:nvPr/>
        </p:nvSpPr>
        <p:spPr>
          <a:xfrm>
            <a:off x="5112750" y="5257800"/>
            <a:ext cx="196649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400" b="1" dirty="0" err="1">
                <a:solidFill>
                  <a:srgbClr val="002060"/>
                </a:solidFill>
              </a:rPr>
              <a:t>Pwy</a:t>
            </a:r>
            <a:r>
              <a:rPr lang="en-US" sz="4400" b="1" dirty="0">
                <a:solidFill>
                  <a:srgbClr val="002060"/>
                </a:solidFill>
              </a:rPr>
              <a:t> …?</a:t>
            </a:r>
          </a:p>
          <a:p>
            <a:pPr algn="ctr"/>
            <a:r>
              <a:rPr lang="en-US" sz="2800" i="1" dirty="0">
                <a:solidFill>
                  <a:srgbClr val="002060"/>
                </a:solidFill>
              </a:rPr>
              <a:t>Who …?</a:t>
            </a:r>
          </a:p>
        </p:txBody>
      </p:sp>
    </p:spTree>
    <p:extLst>
      <p:ext uri="{BB962C8B-B14F-4D97-AF65-F5344CB8AC3E}">
        <p14:creationId xmlns:p14="http://schemas.microsoft.com/office/powerpoint/2010/main" val="272368018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4000">
              <a:srgbClr val="00B0F0">
                <a:alpha val="49865"/>
              </a:srgb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Picture 22" descr="A picture containing text, toy, doll, vector graphics&#10;&#10;Description automatically generated">
            <a:extLst>
              <a:ext uri="{FF2B5EF4-FFF2-40B4-BE49-F238E27FC236}">
                <a16:creationId xmlns:a16="http://schemas.microsoft.com/office/drawing/2014/main" id="{20D7CD8F-A057-7B42-BC3D-D29F70B2E68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92942" y="2636186"/>
            <a:ext cx="2165611" cy="2644474"/>
          </a:xfrm>
          <a:prstGeom prst="rect">
            <a:avLst/>
          </a:prstGeom>
        </p:spPr>
      </p:pic>
      <p:pic>
        <p:nvPicPr>
          <p:cNvPr id="26" name="Picture 25" descr="A picture containing text, toy&#10;&#10;Description automatically generated">
            <a:extLst>
              <a:ext uri="{FF2B5EF4-FFF2-40B4-BE49-F238E27FC236}">
                <a16:creationId xmlns:a16="http://schemas.microsoft.com/office/drawing/2014/main" id="{3E726CEA-369A-2B48-AADB-40E0C08575A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86130" y="2911752"/>
            <a:ext cx="2271392" cy="3349481"/>
          </a:xfrm>
          <a:prstGeom prst="rect">
            <a:avLst/>
          </a:prstGeom>
        </p:spPr>
      </p:pic>
      <p:sp>
        <p:nvSpPr>
          <p:cNvPr id="10" name="Oval Callout 9">
            <a:extLst>
              <a:ext uri="{FF2B5EF4-FFF2-40B4-BE49-F238E27FC236}">
                <a16:creationId xmlns:a16="http://schemas.microsoft.com/office/drawing/2014/main" id="{565FFFA1-2261-6546-AFD8-9DA9ED436158}"/>
              </a:ext>
            </a:extLst>
          </p:cNvPr>
          <p:cNvSpPr/>
          <p:nvPr/>
        </p:nvSpPr>
        <p:spPr>
          <a:xfrm>
            <a:off x="2796296" y="685766"/>
            <a:ext cx="3677742" cy="1632046"/>
          </a:xfrm>
          <a:prstGeom prst="wedgeEllipseCallout">
            <a:avLst>
              <a:gd name="adj1" fmla="val -38774"/>
              <a:gd name="adj2" fmla="val 84425"/>
            </a:avLst>
          </a:prstGeom>
          <a:solidFill>
            <a:srgbClr val="FFFF00">
              <a:tint val="66000"/>
              <a:satMod val="16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 err="1">
                <a:solidFill>
                  <a:srgbClr val="002060"/>
                </a:solidFill>
              </a:rPr>
              <a:t>Pwy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wyt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ti</a:t>
            </a:r>
            <a:r>
              <a:rPr lang="en-US" sz="3600" b="1" dirty="0">
                <a:solidFill>
                  <a:srgbClr val="002060"/>
                </a:solidFill>
              </a:rPr>
              <a:t>?</a:t>
            </a:r>
          </a:p>
          <a:p>
            <a:pPr algn="ctr"/>
            <a:endParaRPr lang="en-US" sz="1400" i="1" dirty="0">
              <a:solidFill>
                <a:srgbClr val="002060"/>
              </a:solidFill>
            </a:endParaRPr>
          </a:p>
          <a:p>
            <a:pPr algn="ctr"/>
            <a:r>
              <a:rPr lang="en-US" sz="2000" i="1" dirty="0">
                <a:solidFill>
                  <a:srgbClr val="002060"/>
                </a:solidFill>
              </a:rPr>
              <a:t>Who are you?</a:t>
            </a:r>
          </a:p>
        </p:txBody>
      </p:sp>
      <p:sp>
        <p:nvSpPr>
          <p:cNvPr id="11" name="Oval Callout 10">
            <a:extLst>
              <a:ext uri="{FF2B5EF4-FFF2-40B4-BE49-F238E27FC236}">
                <a16:creationId xmlns:a16="http://schemas.microsoft.com/office/drawing/2014/main" id="{5B690110-30F3-CD49-B794-3765BE16D1E7}"/>
              </a:ext>
            </a:extLst>
          </p:cNvPr>
          <p:cNvSpPr/>
          <p:nvPr/>
        </p:nvSpPr>
        <p:spPr>
          <a:xfrm flipH="1">
            <a:off x="5959223" y="2105561"/>
            <a:ext cx="3233719" cy="1323439"/>
          </a:xfrm>
          <a:prstGeom prst="wedgeEllipseCallout">
            <a:avLst>
              <a:gd name="adj1" fmla="val -44984"/>
              <a:gd name="adj2" fmla="val 61422"/>
            </a:avLst>
          </a:prstGeom>
          <a:solidFill>
            <a:srgbClr val="0070C0">
              <a:tint val="66000"/>
              <a:satMod val="16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>
                <a:solidFill>
                  <a:srgbClr val="002060"/>
                </a:solidFill>
              </a:rPr>
              <a:t>Tom </a:t>
            </a:r>
            <a:r>
              <a:rPr lang="en-US" sz="3600" b="1" dirty="0" err="1">
                <a:solidFill>
                  <a:srgbClr val="002060"/>
                </a:solidFill>
              </a:rPr>
              <a:t>ydw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i</a:t>
            </a:r>
            <a:r>
              <a:rPr lang="en-US" sz="3600" b="1" dirty="0">
                <a:solidFill>
                  <a:srgbClr val="002060"/>
                </a:solidFill>
              </a:rPr>
              <a:t>.</a:t>
            </a:r>
          </a:p>
        </p:txBody>
      </p:sp>
      <p:pic>
        <p:nvPicPr>
          <p:cNvPr id="12" name="Picture 11" descr="A close-up of a child&#10;&#10;Description automatically generated with medium confidence">
            <a:extLst>
              <a:ext uri="{FF2B5EF4-FFF2-40B4-BE49-F238E27FC236}">
                <a16:creationId xmlns:a16="http://schemas.microsoft.com/office/drawing/2014/main" id="{94F8C62D-6A94-8641-8227-1D4A9962289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10139" y="4458882"/>
            <a:ext cx="2208099" cy="2283805"/>
          </a:xfrm>
          <a:prstGeom prst="rect">
            <a:avLst/>
          </a:prstGeom>
        </p:spPr>
      </p:pic>
      <p:sp>
        <p:nvSpPr>
          <p:cNvPr id="13" name="Oval Callout 12">
            <a:extLst>
              <a:ext uri="{FF2B5EF4-FFF2-40B4-BE49-F238E27FC236}">
                <a16:creationId xmlns:a16="http://schemas.microsoft.com/office/drawing/2014/main" id="{CBED3A2B-AB25-EB49-97D1-2E475AB9F34C}"/>
              </a:ext>
            </a:extLst>
          </p:cNvPr>
          <p:cNvSpPr/>
          <p:nvPr/>
        </p:nvSpPr>
        <p:spPr>
          <a:xfrm flipH="1">
            <a:off x="4132914" y="3737607"/>
            <a:ext cx="3233719" cy="1323439"/>
          </a:xfrm>
          <a:prstGeom prst="wedgeEllipseCallout">
            <a:avLst>
              <a:gd name="adj1" fmla="val -44984"/>
              <a:gd name="adj2" fmla="val 61422"/>
            </a:avLst>
          </a:prstGeom>
          <a:solidFill>
            <a:srgbClr val="FF40FF">
              <a:tint val="66000"/>
              <a:satMod val="16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>
                <a:solidFill>
                  <a:srgbClr val="002060"/>
                </a:solidFill>
              </a:rPr>
              <a:t>Jac </a:t>
            </a:r>
            <a:r>
              <a:rPr lang="en-US" sz="3600" b="1" dirty="0" err="1">
                <a:solidFill>
                  <a:srgbClr val="002060"/>
                </a:solidFill>
              </a:rPr>
              <a:t>ydw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i</a:t>
            </a:r>
            <a:r>
              <a:rPr lang="en-US" sz="3600" b="1" dirty="0">
                <a:solidFill>
                  <a:srgbClr val="002060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54905482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4000">
              <a:srgbClr val="00B0F0">
                <a:alpha val="49865"/>
              </a:srgb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Picture 25" descr="A picture containing text, toy&#10;&#10;Description automatically generated">
            <a:extLst>
              <a:ext uri="{FF2B5EF4-FFF2-40B4-BE49-F238E27FC236}">
                <a16:creationId xmlns:a16="http://schemas.microsoft.com/office/drawing/2014/main" id="{3E726CEA-369A-2B48-AADB-40E0C08575A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6130" y="2911752"/>
            <a:ext cx="2271392" cy="3349481"/>
          </a:xfrm>
          <a:prstGeom prst="rect">
            <a:avLst/>
          </a:prstGeom>
        </p:spPr>
      </p:pic>
      <p:sp>
        <p:nvSpPr>
          <p:cNvPr id="10" name="Oval Callout 9">
            <a:extLst>
              <a:ext uri="{FF2B5EF4-FFF2-40B4-BE49-F238E27FC236}">
                <a16:creationId xmlns:a16="http://schemas.microsoft.com/office/drawing/2014/main" id="{565FFFA1-2261-6546-AFD8-9DA9ED436158}"/>
              </a:ext>
            </a:extLst>
          </p:cNvPr>
          <p:cNvSpPr/>
          <p:nvPr/>
        </p:nvSpPr>
        <p:spPr>
          <a:xfrm>
            <a:off x="2796296" y="685766"/>
            <a:ext cx="3677742" cy="1632046"/>
          </a:xfrm>
          <a:prstGeom prst="wedgeEllipseCallout">
            <a:avLst>
              <a:gd name="adj1" fmla="val -38774"/>
              <a:gd name="adj2" fmla="val 84425"/>
            </a:avLst>
          </a:prstGeom>
          <a:solidFill>
            <a:srgbClr val="FFFF00">
              <a:tint val="66000"/>
              <a:satMod val="16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 err="1">
                <a:solidFill>
                  <a:srgbClr val="002060"/>
                </a:solidFill>
              </a:rPr>
              <a:t>Pwy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ydy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>
                <a:solidFill>
                  <a:srgbClr val="FF0000"/>
                </a:solidFill>
              </a:rPr>
              <a:t>hi</a:t>
            </a:r>
            <a:r>
              <a:rPr lang="en-US" sz="3600" b="1" dirty="0">
                <a:solidFill>
                  <a:srgbClr val="002060"/>
                </a:solidFill>
              </a:rPr>
              <a:t>?</a:t>
            </a:r>
          </a:p>
          <a:p>
            <a:pPr algn="ctr"/>
            <a:endParaRPr lang="en-US" sz="1400" i="1" dirty="0">
              <a:solidFill>
                <a:srgbClr val="002060"/>
              </a:solidFill>
            </a:endParaRPr>
          </a:p>
          <a:p>
            <a:pPr algn="ctr"/>
            <a:r>
              <a:rPr lang="en-US" sz="2000" i="1" dirty="0">
                <a:solidFill>
                  <a:srgbClr val="002060"/>
                </a:solidFill>
              </a:rPr>
              <a:t>Who is </a:t>
            </a:r>
            <a:r>
              <a:rPr lang="en-US" sz="2000" i="1" dirty="0">
                <a:solidFill>
                  <a:srgbClr val="FF0000"/>
                </a:solidFill>
              </a:rPr>
              <a:t>she</a:t>
            </a:r>
            <a:r>
              <a:rPr lang="en-US" sz="2000" i="1" dirty="0">
                <a:solidFill>
                  <a:srgbClr val="002060"/>
                </a:solidFill>
              </a:rPr>
              <a:t>?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839574A-20C5-694F-8F0F-1678C62C598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0296"/>
          <a:stretch/>
        </p:blipFill>
        <p:spPr>
          <a:xfrm>
            <a:off x="7329505" y="2317812"/>
            <a:ext cx="3891752" cy="2432083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26FF88A-2122-914F-8DBE-4A77A8909225}"/>
              </a:ext>
            </a:extLst>
          </p:cNvPr>
          <p:cNvSpPr txBox="1"/>
          <p:nvPr/>
        </p:nvSpPr>
        <p:spPr>
          <a:xfrm>
            <a:off x="7811149" y="5109210"/>
            <a:ext cx="319472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b="1" dirty="0" err="1">
                <a:solidFill>
                  <a:srgbClr val="002060"/>
                </a:solidFill>
              </a:rPr>
              <a:t>Sali</a:t>
            </a:r>
            <a:r>
              <a:rPr lang="en-US" sz="3600" b="1" dirty="0">
                <a:solidFill>
                  <a:srgbClr val="002060"/>
                </a:solidFill>
              </a:rPr>
              <a:t> Mali </a:t>
            </a:r>
            <a:r>
              <a:rPr lang="en-US" sz="3600" b="1" dirty="0" err="1">
                <a:solidFill>
                  <a:srgbClr val="002060"/>
                </a:solidFill>
              </a:rPr>
              <a:t>ydy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>
                <a:solidFill>
                  <a:srgbClr val="FF0000"/>
                </a:solidFill>
              </a:rPr>
              <a:t>hi</a:t>
            </a:r>
            <a:r>
              <a:rPr lang="en-US" sz="3600" b="1" dirty="0">
                <a:solidFill>
                  <a:srgbClr val="002060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9095457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4000">
              <a:srgbClr val="00B0F0">
                <a:alpha val="49865"/>
              </a:srgb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Picture 25" descr="A picture containing text, toy&#10;&#10;Description automatically generated">
            <a:extLst>
              <a:ext uri="{FF2B5EF4-FFF2-40B4-BE49-F238E27FC236}">
                <a16:creationId xmlns:a16="http://schemas.microsoft.com/office/drawing/2014/main" id="{3E726CEA-369A-2B48-AADB-40E0C08575A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6130" y="2911752"/>
            <a:ext cx="2271392" cy="3349481"/>
          </a:xfrm>
          <a:prstGeom prst="rect">
            <a:avLst/>
          </a:prstGeom>
        </p:spPr>
      </p:pic>
      <p:sp>
        <p:nvSpPr>
          <p:cNvPr id="10" name="Oval Callout 9">
            <a:extLst>
              <a:ext uri="{FF2B5EF4-FFF2-40B4-BE49-F238E27FC236}">
                <a16:creationId xmlns:a16="http://schemas.microsoft.com/office/drawing/2014/main" id="{565FFFA1-2261-6546-AFD8-9DA9ED436158}"/>
              </a:ext>
            </a:extLst>
          </p:cNvPr>
          <p:cNvSpPr/>
          <p:nvPr/>
        </p:nvSpPr>
        <p:spPr>
          <a:xfrm>
            <a:off x="2796296" y="685766"/>
            <a:ext cx="3677742" cy="1632046"/>
          </a:xfrm>
          <a:prstGeom prst="wedgeEllipseCallout">
            <a:avLst>
              <a:gd name="adj1" fmla="val -38774"/>
              <a:gd name="adj2" fmla="val 84425"/>
            </a:avLst>
          </a:prstGeom>
          <a:solidFill>
            <a:srgbClr val="FFFF00">
              <a:tint val="66000"/>
              <a:satMod val="16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 err="1">
                <a:solidFill>
                  <a:srgbClr val="002060"/>
                </a:solidFill>
              </a:rPr>
              <a:t>Pwy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ydy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>
                <a:solidFill>
                  <a:srgbClr val="FF0000"/>
                </a:solidFill>
              </a:rPr>
              <a:t>e</a:t>
            </a:r>
            <a:r>
              <a:rPr lang="en-US" sz="3600" b="1" dirty="0">
                <a:solidFill>
                  <a:srgbClr val="002060"/>
                </a:solidFill>
              </a:rPr>
              <a:t>?</a:t>
            </a:r>
          </a:p>
          <a:p>
            <a:pPr algn="ctr"/>
            <a:endParaRPr lang="en-US" sz="1400" i="1" dirty="0">
              <a:solidFill>
                <a:srgbClr val="002060"/>
              </a:solidFill>
            </a:endParaRPr>
          </a:p>
          <a:p>
            <a:pPr algn="ctr"/>
            <a:r>
              <a:rPr lang="en-US" sz="2000" i="1" dirty="0">
                <a:solidFill>
                  <a:srgbClr val="002060"/>
                </a:solidFill>
              </a:rPr>
              <a:t>Who is </a:t>
            </a:r>
            <a:r>
              <a:rPr lang="en-US" sz="2000" i="1" dirty="0">
                <a:solidFill>
                  <a:srgbClr val="FF0000"/>
                </a:solidFill>
              </a:rPr>
              <a:t>he</a:t>
            </a:r>
            <a:r>
              <a:rPr lang="en-US" sz="2000" i="1" dirty="0">
                <a:solidFill>
                  <a:srgbClr val="002060"/>
                </a:solidFill>
              </a:rPr>
              <a:t>?</a:t>
            </a:r>
          </a:p>
        </p:txBody>
      </p:sp>
      <p:pic>
        <p:nvPicPr>
          <p:cNvPr id="3" name="Picture 2" descr="A yellow smiley face&#10;&#10;Description automatically generated with medium confidence">
            <a:extLst>
              <a:ext uri="{FF2B5EF4-FFF2-40B4-BE49-F238E27FC236}">
                <a16:creationId xmlns:a16="http://schemas.microsoft.com/office/drawing/2014/main" id="{1FF9633F-8E31-354E-89F1-05EF0BD0B5E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13622" y="2182590"/>
            <a:ext cx="3774440" cy="2492820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8747FD86-251A-5646-99EE-2B8439BB3E2C}"/>
              </a:ext>
            </a:extLst>
          </p:cNvPr>
          <p:cNvSpPr txBox="1"/>
          <p:nvPr/>
        </p:nvSpPr>
        <p:spPr>
          <a:xfrm>
            <a:off x="7811149" y="5109210"/>
            <a:ext cx="303846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b="1" dirty="0" err="1">
                <a:solidFill>
                  <a:srgbClr val="002060"/>
                </a:solidFill>
              </a:rPr>
              <a:t>Tedi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Twt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ydy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>
                <a:solidFill>
                  <a:srgbClr val="FF0000"/>
                </a:solidFill>
              </a:rPr>
              <a:t>e</a:t>
            </a:r>
            <a:r>
              <a:rPr lang="en-US" sz="3600" b="1" dirty="0">
                <a:solidFill>
                  <a:srgbClr val="002060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2221768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4000">
              <a:srgbClr val="00B0F0">
                <a:alpha val="49865"/>
              </a:srgb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Picture 25" descr="A picture containing text, toy&#10;&#10;Description automatically generated">
            <a:extLst>
              <a:ext uri="{FF2B5EF4-FFF2-40B4-BE49-F238E27FC236}">
                <a16:creationId xmlns:a16="http://schemas.microsoft.com/office/drawing/2014/main" id="{3E726CEA-369A-2B48-AADB-40E0C08575A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6130" y="2911752"/>
            <a:ext cx="2271392" cy="3349481"/>
          </a:xfrm>
          <a:prstGeom prst="rect">
            <a:avLst/>
          </a:prstGeom>
        </p:spPr>
      </p:pic>
      <p:sp>
        <p:nvSpPr>
          <p:cNvPr id="10" name="Oval Callout 9">
            <a:extLst>
              <a:ext uri="{FF2B5EF4-FFF2-40B4-BE49-F238E27FC236}">
                <a16:creationId xmlns:a16="http://schemas.microsoft.com/office/drawing/2014/main" id="{565FFFA1-2261-6546-AFD8-9DA9ED436158}"/>
              </a:ext>
            </a:extLst>
          </p:cNvPr>
          <p:cNvSpPr/>
          <p:nvPr/>
        </p:nvSpPr>
        <p:spPr>
          <a:xfrm>
            <a:off x="2419105" y="596767"/>
            <a:ext cx="4570337" cy="1632046"/>
          </a:xfrm>
          <a:prstGeom prst="wedgeEllipseCallout">
            <a:avLst>
              <a:gd name="adj1" fmla="val -38774"/>
              <a:gd name="adj2" fmla="val 84425"/>
            </a:avLst>
          </a:prstGeom>
          <a:solidFill>
            <a:srgbClr val="FFFF00">
              <a:tint val="66000"/>
              <a:satMod val="16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 err="1">
                <a:solidFill>
                  <a:srgbClr val="002060"/>
                </a:solidFill>
              </a:rPr>
              <a:t>Pwy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ydyn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FF0000"/>
                </a:solidFill>
              </a:rPr>
              <a:t>nhw</a:t>
            </a:r>
            <a:r>
              <a:rPr lang="en-US" sz="3600" b="1" dirty="0">
                <a:solidFill>
                  <a:srgbClr val="002060"/>
                </a:solidFill>
              </a:rPr>
              <a:t>?</a:t>
            </a:r>
          </a:p>
          <a:p>
            <a:pPr algn="ctr"/>
            <a:endParaRPr lang="en-US" sz="1400" i="1" dirty="0">
              <a:solidFill>
                <a:srgbClr val="002060"/>
              </a:solidFill>
            </a:endParaRPr>
          </a:p>
          <a:p>
            <a:pPr algn="ctr"/>
            <a:r>
              <a:rPr lang="en-US" sz="2000" i="1" dirty="0">
                <a:solidFill>
                  <a:srgbClr val="002060"/>
                </a:solidFill>
              </a:rPr>
              <a:t>Who are </a:t>
            </a:r>
            <a:r>
              <a:rPr lang="en-US" sz="2000" i="1" dirty="0">
                <a:solidFill>
                  <a:srgbClr val="FF0000"/>
                </a:solidFill>
              </a:rPr>
              <a:t>they</a:t>
            </a:r>
            <a:r>
              <a:rPr lang="en-US" sz="2000" i="1" dirty="0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A59243E-2036-F840-A7FB-869787A9761D}"/>
              </a:ext>
            </a:extLst>
          </p:cNvPr>
          <p:cNvSpPr txBox="1"/>
          <p:nvPr/>
        </p:nvSpPr>
        <p:spPr>
          <a:xfrm>
            <a:off x="6188089" y="5517598"/>
            <a:ext cx="553266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b="1" dirty="0" err="1">
                <a:solidFill>
                  <a:srgbClr val="002060"/>
                </a:solidFill>
              </a:rPr>
              <a:t>Dosbarth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Derbyn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ydyn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FF0000"/>
                </a:solidFill>
              </a:rPr>
              <a:t>nhw</a:t>
            </a:r>
            <a:r>
              <a:rPr lang="en-US" sz="3600" b="1" dirty="0">
                <a:solidFill>
                  <a:srgbClr val="002060"/>
                </a:solidFill>
              </a:rPr>
              <a:t>.</a:t>
            </a:r>
          </a:p>
        </p:txBody>
      </p:sp>
      <p:pic>
        <p:nvPicPr>
          <p:cNvPr id="3" name="Picture 2" descr="A picture containing text, vector graphics, toy, doll&#10;&#10;Description automatically generated">
            <a:extLst>
              <a:ext uri="{FF2B5EF4-FFF2-40B4-BE49-F238E27FC236}">
                <a16:creationId xmlns:a16="http://schemas.microsoft.com/office/drawing/2014/main" id="{0C29CC17-CCDF-7247-87B6-E23ABFCCC9B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5660" y="2228813"/>
            <a:ext cx="4457526" cy="3140120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94246953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4000">
              <a:srgbClr val="FF40FF">
                <a:alpha val="49614"/>
              </a:srgb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>
            <a:extLst>
              <a:ext uri="{FF2B5EF4-FFF2-40B4-BE49-F238E27FC236}">
                <a16:creationId xmlns:a16="http://schemas.microsoft.com/office/drawing/2014/main" id="{EA643C91-3064-BC4B-BCB2-8B1699DD5093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49717" y="2170570"/>
            <a:ext cx="9092566" cy="3385542"/>
          </a:xfrm>
          <a:prstGeom prst="rect">
            <a:avLst/>
          </a:prstGeom>
          <a:solidFill>
            <a:srgbClr val="FFFF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b="1" i="0" u="none" strike="noStrike" cap="none" normalizeH="0" baseline="0" dirty="0">
              <a:ln>
                <a:noFill/>
              </a:ln>
              <a:solidFill>
                <a:srgbClr val="002060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</a:rPr>
              <a:t> “</a:t>
            </a:r>
            <a:r>
              <a:rPr kumimoji="0" lang="en-US" altLang="en-US" sz="2800" b="1" i="0" u="none" strike="noStrike" cap="none" normalizeH="0" baseline="0" dirty="0" err="1">
                <a:ln>
                  <a:noFill/>
                </a:ln>
                <a:solidFill>
                  <a:srgbClr val="002060"/>
                </a:solidFill>
                <a:effectLst/>
              </a:rPr>
              <a:t>Pwy</a:t>
            </a: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</a:rPr>
              <a:t>?” means “</a:t>
            </a:r>
            <a:r>
              <a:rPr kumimoji="0" lang="en-US" altLang="en-US" sz="2800" b="1" i="1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</a:rPr>
              <a:t>Who?</a:t>
            </a: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</a:rPr>
              <a:t>” so the answer is usually the </a:t>
            </a: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rgbClr val="00AF4F"/>
                </a:solidFill>
                <a:effectLst/>
              </a:rPr>
              <a:t>name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altLang="en-US" sz="2800" b="1" dirty="0">
                <a:solidFill>
                  <a:srgbClr val="00AF4F"/>
                </a:solidFill>
              </a:rPr>
              <a:t>  </a:t>
            </a: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rgbClr val="00AF4F"/>
                </a:solidFill>
                <a:effectLst/>
              </a:rPr>
              <a:t>of a person </a:t>
            </a: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</a:rPr>
              <a:t>or a</a:t>
            </a: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</a:t>
            </a: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rgbClr val="006DBF"/>
                </a:solidFill>
                <a:effectLst/>
              </a:rPr>
              <a:t>pronoun </a:t>
            </a: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</a:rPr>
              <a:t>e.g.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2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altLang="en-US" sz="2800" b="1" dirty="0">
                <a:solidFill>
                  <a:srgbClr val="002060"/>
                </a:solidFill>
              </a:rPr>
              <a:t>            </a:t>
            </a:r>
            <a:r>
              <a:rPr kumimoji="0" lang="en-US" altLang="en-US" sz="2800" b="1" i="0" u="none" strike="noStrike" cap="none" normalizeH="0" baseline="0" dirty="0" err="1">
                <a:ln>
                  <a:noFill/>
                </a:ln>
                <a:solidFill>
                  <a:srgbClr val="002060"/>
                </a:solidFill>
                <a:effectLst/>
              </a:rPr>
              <a:t>Pwy</a:t>
            </a: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</a:rPr>
              <a:t> </a:t>
            </a:r>
            <a:r>
              <a:rPr kumimoji="0" lang="en-US" altLang="en-US" sz="2800" b="1" i="0" u="none" strike="noStrike" cap="none" normalizeH="0" baseline="0" dirty="0" err="1">
                <a:ln>
                  <a:noFill/>
                </a:ln>
                <a:solidFill>
                  <a:srgbClr val="002060"/>
                </a:solidFill>
                <a:effectLst/>
              </a:rPr>
              <a:t>sy’n</a:t>
            </a: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</a:rPr>
              <a:t> </a:t>
            </a:r>
            <a:r>
              <a:rPr kumimoji="0" lang="en-US" altLang="en-US" sz="2800" b="1" i="0" u="none" strike="noStrike" cap="none" normalizeH="0" baseline="0" dirty="0" err="1">
                <a:ln>
                  <a:noFill/>
                </a:ln>
                <a:solidFill>
                  <a:srgbClr val="002060"/>
                </a:solidFill>
                <a:effectLst/>
              </a:rPr>
              <a:t>chwarae</a:t>
            </a: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</a:rPr>
              <a:t>?    </a:t>
            </a: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rgbClr val="00AF4F"/>
                </a:solidFill>
                <a:effectLst/>
              </a:rPr>
              <a:t>Nia </a:t>
            </a:r>
            <a:r>
              <a:rPr kumimoji="0" lang="en-US" altLang="en-US" sz="2800" b="1" i="0" u="none" strike="noStrike" cap="none" normalizeH="0" baseline="0" dirty="0" err="1">
                <a:ln>
                  <a:noFill/>
                </a:ln>
                <a:solidFill>
                  <a:srgbClr val="002060"/>
                </a:solidFill>
                <a:effectLst/>
              </a:rPr>
              <a:t>sy’n</a:t>
            </a: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</a:rPr>
              <a:t> </a:t>
            </a:r>
            <a:r>
              <a:rPr kumimoji="0" lang="en-US" altLang="en-US" sz="2800" b="1" i="0" u="none" strike="noStrike" cap="none" normalizeH="0" baseline="0" dirty="0" err="1">
                <a:ln>
                  <a:noFill/>
                </a:ln>
                <a:solidFill>
                  <a:srgbClr val="002060"/>
                </a:solidFill>
                <a:effectLst/>
              </a:rPr>
              <a:t>chwarae</a:t>
            </a: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2800" b="1" dirty="0"/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</a:rPr>
              <a:t>            </a:t>
            </a:r>
            <a:r>
              <a:rPr kumimoji="0" lang="en-US" altLang="en-US" sz="2800" b="1" i="0" u="none" strike="noStrike" cap="none" normalizeH="0" baseline="0" dirty="0" err="1">
                <a:ln>
                  <a:noFill/>
                </a:ln>
                <a:solidFill>
                  <a:srgbClr val="002060"/>
                </a:solidFill>
                <a:effectLst/>
              </a:rPr>
              <a:t>Pwy</a:t>
            </a: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</a:rPr>
              <a:t> </a:t>
            </a:r>
            <a:r>
              <a:rPr kumimoji="0" lang="en-US" altLang="en-US" sz="2800" b="1" i="0" u="none" strike="noStrike" cap="none" normalizeH="0" baseline="0" dirty="0" err="1">
                <a:ln>
                  <a:noFill/>
                </a:ln>
                <a:solidFill>
                  <a:srgbClr val="002060"/>
                </a:solidFill>
                <a:effectLst/>
              </a:rPr>
              <a:t>sy’n</a:t>
            </a: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</a:rPr>
              <a:t> </a:t>
            </a:r>
            <a:r>
              <a:rPr kumimoji="0" lang="en-US" altLang="en-US" sz="2800" b="1" i="0" u="none" strike="noStrike" cap="none" normalizeH="0" baseline="0" dirty="0" err="1">
                <a:ln>
                  <a:noFill/>
                </a:ln>
                <a:solidFill>
                  <a:srgbClr val="002060"/>
                </a:solidFill>
                <a:effectLst/>
              </a:rPr>
              <a:t>chwarae</a:t>
            </a: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</a:rPr>
              <a:t>?    </a:t>
            </a: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rgbClr val="006DBF"/>
                </a:solidFill>
                <a:effectLst/>
              </a:rPr>
              <a:t>Hi </a:t>
            </a:r>
            <a:r>
              <a:rPr kumimoji="0" lang="en-US" altLang="en-US" sz="2800" b="1" i="0" u="none" strike="noStrike" cap="none" normalizeH="0" baseline="0" dirty="0" err="1">
                <a:ln>
                  <a:noFill/>
                </a:ln>
                <a:solidFill>
                  <a:srgbClr val="002060"/>
                </a:solidFill>
                <a:effectLst/>
              </a:rPr>
              <a:t>sy’n</a:t>
            </a: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</a:rPr>
              <a:t> </a:t>
            </a:r>
            <a:r>
              <a:rPr kumimoji="0" lang="en-US" altLang="en-US" sz="2800" b="1" i="0" u="none" strike="noStrike" cap="none" normalizeH="0" baseline="0" dirty="0" err="1">
                <a:ln>
                  <a:noFill/>
                </a:ln>
                <a:solidFill>
                  <a:srgbClr val="002060"/>
                </a:solidFill>
                <a:effectLst/>
              </a:rPr>
              <a:t>chwarae</a:t>
            </a: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rgbClr val="002060"/>
              </a:solidFill>
              <a:effectLst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8D72EDA-76F2-CB43-BE91-68DBC7F5CB43}"/>
              </a:ext>
            </a:extLst>
          </p:cNvPr>
          <p:cNvSpPr txBox="1"/>
          <p:nvPr/>
        </p:nvSpPr>
        <p:spPr>
          <a:xfrm>
            <a:off x="231977" y="271684"/>
            <a:ext cx="1962583" cy="1323439"/>
          </a:xfrm>
          <a:prstGeom prst="rect">
            <a:avLst/>
          </a:prstGeom>
          <a:gradFill>
            <a:gsLst>
              <a:gs pos="100000">
                <a:srgbClr val="00B9FF">
                  <a:alpha val="49559"/>
                </a:srgbClr>
              </a:gs>
              <a:gs pos="0">
                <a:schemeClr val="bg1"/>
              </a:gs>
            </a:gsLst>
            <a:lin ang="5400000" scaled="1"/>
          </a:gra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Pwy</a:t>
            </a:r>
            <a:r>
              <a:rPr lang="en-US" sz="3600" b="1" dirty="0">
                <a:solidFill>
                  <a:srgbClr val="002060"/>
                </a:solidFill>
              </a:rPr>
              <a:t> …?</a:t>
            </a:r>
          </a:p>
          <a:p>
            <a:r>
              <a:rPr lang="en-US" sz="3600" b="1" dirty="0">
                <a:solidFill>
                  <a:srgbClr val="002060"/>
                </a:solidFill>
              </a:rPr>
              <a:t>  </a:t>
            </a:r>
            <a:r>
              <a:rPr lang="en-US" sz="2400" i="1" dirty="0">
                <a:solidFill>
                  <a:srgbClr val="002060"/>
                </a:solidFill>
              </a:rPr>
              <a:t>Who …?</a:t>
            </a:r>
            <a:endParaRPr lang="en-US" sz="36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43192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6000">
              <a:srgbClr val="FFFF0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erson's face with a yellow background&#10;&#10;Description automatically generated with low confidence">
            <a:extLst>
              <a:ext uri="{FF2B5EF4-FFF2-40B4-BE49-F238E27FC236}">
                <a16:creationId xmlns:a16="http://schemas.microsoft.com/office/drawing/2014/main" id="{58938069-7DAE-EC4C-A644-815BD594175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9640" y="3095086"/>
            <a:ext cx="3035300" cy="3594100"/>
          </a:xfrm>
          <a:prstGeom prst="rect">
            <a:avLst/>
          </a:prstGeom>
        </p:spPr>
      </p:pic>
      <p:sp>
        <p:nvSpPr>
          <p:cNvPr id="7" name="Oval Callout 6">
            <a:extLst>
              <a:ext uri="{FF2B5EF4-FFF2-40B4-BE49-F238E27FC236}">
                <a16:creationId xmlns:a16="http://schemas.microsoft.com/office/drawing/2014/main" id="{793F3E10-BF07-ED48-A6B5-DFFA9E8E06C1}"/>
              </a:ext>
            </a:extLst>
          </p:cNvPr>
          <p:cNvSpPr/>
          <p:nvPr/>
        </p:nvSpPr>
        <p:spPr>
          <a:xfrm>
            <a:off x="2620188" y="605791"/>
            <a:ext cx="6951624" cy="1632046"/>
          </a:xfrm>
          <a:prstGeom prst="wedgeEllipseCallout">
            <a:avLst>
              <a:gd name="adj1" fmla="val -47165"/>
              <a:gd name="adj2" fmla="val 104735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 err="1">
                <a:solidFill>
                  <a:srgbClr val="002060"/>
                </a:solidFill>
              </a:rPr>
              <a:t>Pwy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sy’n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chwarae</a:t>
            </a:r>
            <a:r>
              <a:rPr lang="en-US" sz="3600" b="1" dirty="0">
                <a:solidFill>
                  <a:srgbClr val="002060"/>
                </a:solidFill>
              </a:rPr>
              <a:t> Lego?</a:t>
            </a:r>
          </a:p>
          <a:p>
            <a:pPr algn="ctr"/>
            <a:endParaRPr lang="en-US" sz="1400" i="1" dirty="0">
              <a:solidFill>
                <a:srgbClr val="002060"/>
              </a:solidFill>
            </a:endParaRPr>
          </a:p>
          <a:p>
            <a:pPr algn="ctr"/>
            <a:r>
              <a:rPr lang="en-US" sz="2000" i="1" dirty="0">
                <a:solidFill>
                  <a:srgbClr val="002060"/>
                </a:solidFill>
              </a:rPr>
              <a:t>Who’s playing Lego?</a:t>
            </a:r>
          </a:p>
        </p:txBody>
      </p:sp>
      <p:pic>
        <p:nvPicPr>
          <p:cNvPr id="9" name="Picture 8" descr="A picture containing text, toy, doll, vector graphics&#10;&#10;Description automatically generated">
            <a:extLst>
              <a:ext uri="{FF2B5EF4-FFF2-40B4-BE49-F238E27FC236}">
                <a16:creationId xmlns:a16="http://schemas.microsoft.com/office/drawing/2014/main" id="{67A22655-A46D-5A4F-B326-27366FE95AB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04960" y="3914140"/>
            <a:ext cx="2057400" cy="2641600"/>
          </a:xfrm>
          <a:prstGeom prst="rect">
            <a:avLst/>
          </a:prstGeom>
        </p:spPr>
      </p:pic>
      <p:sp>
        <p:nvSpPr>
          <p:cNvPr id="10" name="Oval Callout 9">
            <a:extLst>
              <a:ext uri="{FF2B5EF4-FFF2-40B4-BE49-F238E27FC236}">
                <a16:creationId xmlns:a16="http://schemas.microsoft.com/office/drawing/2014/main" id="{D8E94ABB-4AC4-964A-8312-1CC1E8DC54E8}"/>
              </a:ext>
            </a:extLst>
          </p:cNvPr>
          <p:cNvSpPr/>
          <p:nvPr/>
        </p:nvSpPr>
        <p:spPr>
          <a:xfrm>
            <a:off x="4857751" y="3095086"/>
            <a:ext cx="4709160" cy="1632046"/>
          </a:xfrm>
          <a:prstGeom prst="wedgeEllipseCallout">
            <a:avLst>
              <a:gd name="adj1" fmla="val 39992"/>
              <a:gd name="adj2" fmla="val 77011"/>
            </a:avLst>
          </a:prstGeom>
          <a:solidFill>
            <a:srgbClr val="00B0F0">
              <a:tint val="66000"/>
              <a:satMod val="16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>
                <a:solidFill>
                  <a:srgbClr val="002060"/>
                </a:solidFill>
              </a:rPr>
              <a:t>Charlie </a:t>
            </a:r>
            <a:r>
              <a:rPr lang="en-US" sz="3600" b="1" dirty="0" err="1">
                <a:solidFill>
                  <a:srgbClr val="002060"/>
                </a:solidFill>
              </a:rPr>
              <a:t>sy’n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chwarae</a:t>
            </a:r>
            <a:r>
              <a:rPr lang="en-US" sz="3600" b="1" dirty="0">
                <a:solidFill>
                  <a:srgbClr val="002060"/>
                </a:solidFill>
              </a:rPr>
              <a:t> Lego.</a:t>
            </a:r>
          </a:p>
        </p:txBody>
      </p:sp>
    </p:spTree>
    <p:extLst>
      <p:ext uri="{BB962C8B-B14F-4D97-AF65-F5344CB8AC3E}">
        <p14:creationId xmlns:p14="http://schemas.microsoft.com/office/powerpoint/2010/main" val="388461292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6000">
              <a:srgbClr val="FFFF0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erson's face with a yellow background&#10;&#10;Description automatically generated with low confidence">
            <a:extLst>
              <a:ext uri="{FF2B5EF4-FFF2-40B4-BE49-F238E27FC236}">
                <a16:creationId xmlns:a16="http://schemas.microsoft.com/office/drawing/2014/main" id="{58938069-7DAE-EC4C-A644-815BD594175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9640" y="3095086"/>
            <a:ext cx="3035300" cy="3594100"/>
          </a:xfrm>
          <a:prstGeom prst="rect">
            <a:avLst/>
          </a:prstGeom>
        </p:spPr>
      </p:pic>
      <p:sp>
        <p:nvSpPr>
          <p:cNvPr id="7" name="Oval Callout 6">
            <a:extLst>
              <a:ext uri="{FF2B5EF4-FFF2-40B4-BE49-F238E27FC236}">
                <a16:creationId xmlns:a16="http://schemas.microsoft.com/office/drawing/2014/main" id="{793F3E10-BF07-ED48-A6B5-DFFA9E8E06C1}"/>
              </a:ext>
            </a:extLst>
          </p:cNvPr>
          <p:cNvSpPr/>
          <p:nvPr/>
        </p:nvSpPr>
        <p:spPr>
          <a:xfrm>
            <a:off x="2620188" y="605791"/>
            <a:ext cx="7449642" cy="1632046"/>
          </a:xfrm>
          <a:prstGeom prst="wedgeEllipseCallout">
            <a:avLst>
              <a:gd name="adj1" fmla="val -47165"/>
              <a:gd name="adj2" fmla="val 104735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 err="1">
                <a:solidFill>
                  <a:srgbClr val="002060"/>
                </a:solidFill>
              </a:rPr>
              <a:t>Pwy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sy’n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eistedd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ar</a:t>
            </a:r>
            <a:r>
              <a:rPr lang="en-US" sz="3600" b="1" dirty="0">
                <a:solidFill>
                  <a:srgbClr val="002060"/>
                </a:solidFill>
              </a:rPr>
              <a:t> y mat?</a:t>
            </a:r>
          </a:p>
          <a:p>
            <a:pPr algn="ctr"/>
            <a:endParaRPr lang="en-US" sz="1400" i="1" dirty="0">
              <a:solidFill>
                <a:srgbClr val="002060"/>
              </a:solidFill>
            </a:endParaRPr>
          </a:p>
          <a:p>
            <a:pPr algn="ctr"/>
            <a:r>
              <a:rPr lang="en-US" sz="2000" i="1" dirty="0">
                <a:solidFill>
                  <a:srgbClr val="002060"/>
                </a:solidFill>
              </a:rPr>
              <a:t>Who’s sitting on the mat?</a:t>
            </a:r>
          </a:p>
        </p:txBody>
      </p:sp>
      <p:pic>
        <p:nvPicPr>
          <p:cNvPr id="9" name="Picture 8" descr="A picture containing text, toy, doll, vector graphics&#10;&#10;Description automatically generated">
            <a:extLst>
              <a:ext uri="{FF2B5EF4-FFF2-40B4-BE49-F238E27FC236}">
                <a16:creationId xmlns:a16="http://schemas.microsoft.com/office/drawing/2014/main" id="{67A22655-A46D-5A4F-B326-27366FE95AB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04960" y="3914140"/>
            <a:ext cx="2057400" cy="2641600"/>
          </a:xfrm>
          <a:prstGeom prst="rect">
            <a:avLst/>
          </a:prstGeom>
        </p:spPr>
      </p:pic>
      <p:sp>
        <p:nvSpPr>
          <p:cNvPr id="10" name="Oval Callout 9">
            <a:extLst>
              <a:ext uri="{FF2B5EF4-FFF2-40B4-BE49-F238E27FC236}">
                <a16:creationId xmlns:a16="http://schemas.microsoft.com/office/drawing/2014/main" id="{D8E94ABB-4AC4-964A-8312-1CC1E8DC54E8}"/>
              </a:ext>
            </a:extLst>
          </p:cNvPr>
          <p:cNvSpPr/>
          <p:nvPr/>
        </p:nvSpPr>
        <p:spPr>
          <a:xfrm>
            <a:off x="4629150" y="3095086"/>
            <a:ext cx="4937761" cy="1632046"/>
          </a:xfrm>
          <a:prstGeom prst="wedgeEllipseCallout">
            <a:avLst>
              <a:gd name="adj1" fmla="val 39992"/>
              <a:gd name="adj2" fmla="val 77011"/>
            </a:avLst>
          </a:prstGeom>
          <a:solidFill>
            <a:srgbClr val="00B0F0">
              <a:tint val="66000"/>
              <a:satMod val="16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 err="1">
                <a:solidFill>
                  <a:srgbClr val="002060"/>
                </a:solidFill>
              </a:rPr>
              <a:t>Elsi</a:t>
            </a:r>
            <a:r>
              <a:rPr lang="en-US" sz="3600" b="1" dirty="0">
                <a:solidFill>
                  <a:srgbClr val="002060"/>
                </a:solidFill>
              </a:rPr>
              <a:t> a Wil </a:t>
            </a:r>
            <a:r>
              <a:rPr lang="en-US" sz="3600" b="1" dirty="0" err="1">
                <a:solidFill>
                  <a:srgbClr val="002060"/>
                </a:solidFill>
              </a:rPr>
              <a:t>sy’n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eistedd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ar</a:t>
            </a:r>
            <a:r>
              <a:rPr lang="en-US" sz="3600" b="1" dirty="0">
                <a:solidFill>
                  <a:srgbClr val="002060"/>
                </a:solidFill>
              </a:rPr>
              <a:t> y mat.</a:t>
            </a:r>
          </a:p>
        </p:txBody>
      </p:sp>
    </p:spTree>
    <p:extLst>
      <p:ext uri="{BB962C8B-B14F-4D97-AF65-F5344CB8AC3E}">
        <p14:creationId xmlns:p14="http://schemas.microsoft.com/office/powerpoint/2010/main" val="122126884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6000">
              <a:srgbClr val="FFFF0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val Callout 6">
            <a:extLst>
              <a:ext uri="{FF2B5EF4-FFF2-40B4-BE49-F238E27FC236}">
                <a16:creationId xmlns:a16="http://schemas.microsoft.com/office/drawing/2014/main" id="{793F3E10-BF07-ED48-A6B5-DFFA9E8E06C1}"/>
              </a:ext>
            </a:extLst>
          </p:cNvPr>
          <p:cNvSpPr/>
          <p:nvPr/>
        </p:nvSpPr>
        <p:spPr>
          <a:xfrm>
            <a:off x="2620188" y="605791"/>
            <a:ext cx="5746572" cy="1632046"/>
          </a:xfrm>
          <a:prstGeom prst="wedgeEllipseCallout">
            <a:avLst>
              <a:gd name="adj1" fmla="val -47165"/>
              <a:gd name="adj2" fmla="val 104735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 err="1">
                <a:solidFill>
                  <a:srgbClr val="002060"/>
                </a:solidFill>
              </a:rPr>
              <a:t>Pwy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sy’n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gwrando</a:t>
            </a:r>
            <a:r>
              <a:rPr lang="en-US" sz="3600" b="1" dirty="0">
                <a:solidFill>
                  <a:srgbClr val="002060"/>
                </a:solidFill>
              </a:rPr>
              <a:t>?</a:t>
            </a:r>
          </a:p>
          <a:p>
            <a:pPr algn="ctr"/>
            <a:endParaRPr lang="en-US" sz="1400" i="1" dirty="0">
              <a:solidFill>
                <a:srgbClr val="002060"/>
              </a:solidFill>
            </a:endParaRPr>
          </a:p>
          <a:p>
            <a:pPr algn="ctr"/>
            <a:r>
              <a:rPr lang="en-US" sz="2000" i="1" dirty="0">
                <a:solidFill>
                  <a:srgbClr val="002060"/>
                </a:solidFill>
              </a:rPr>
              <a:t>Who’s listening?</a:t>
            </a:r>
          </a:p>
        </p:txBody>
      </p:sp>
      <p:pic>
        <p:nvPicPr>
          <p:cNvPr id="9" name="Picture 8" descr="A picture containing text, toy, doll, vector graphics&#10;&#10;Description automatically generated">
            <a:extLst>
              <a:ext uri="{FF2B5EF4-FFF2-40B4-BE49-F238E27FC236}">
                <a16:creationId xmlns:a16="http://schemas.microsoft.com/office/drawing/2014/main" id="{67A22655-A46D-5A4F-B326-27366FE95A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04960" y="3914140"/>
            <a:ext cx="2057400" cy="2641600"/>
          </a:xfrm>
          <a:prstGeom prst="rect">
            <a:avLst/>
          </a:prstGeom>
        </p:spPr>
      </p:pic>
      <p:sp>
        <p:nvSpPr>
          <p:cNvPr id="10" name="Oval Callout 9">
            <a:extLst>
              <a:ext uri="{FF2B5EF4-FFF2-40B4-BE49-F238E27FC236}">
                <a16:creationId xmlns:a16="http://schemas.microsoft.com/office/drawing/2014/main" id="{D8E94ABB-4AC4-964A-8312-1CC1E8DC54E8}"/>
              </a:ext>
            </a:extLst>
          </p:cNvPr>
          <p:cNvSpPr/>
          <p:nvPr/>
        </p:nvSpPr>
        <p:spPr>
          <a:xfrm>
            <a:off x="4629150" y="3095086"/>
            <a:ext cx="4937761" cy="1632046"/>
          </a:xfrm>
          <a:prstGeom prst="wedgeEllipseCallout">
            <a:avLst>
              <a:gd name="adj1" fmla="val 39992"/>
              <a:gd name="adj2" fmla="val 77011"/>
            </a:avLst>
          </a:prstGeom>
          <a:solidFill>
            <a:srgbClr val="00B0F0">
              <a:tint val="66000"/>
              <a:satMod val="16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>
                <a:solidFill>
                  <a:srgbClr val="002060"/>
                </a:solidFill>
              </a:rPr>
              <a:t>Rhys a </a:t>
            </a:r>
            <a:r>
              <a:rPr lang="en-US" sz="3600" b="1" dirty="0" err="1">
                <a:solidFill>
                  <a:srgbClr val="002060"/>
                </a:solidFill>
              </a:rPr>
              <a:t>Seren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sy’n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gwrando</a:t>
            </a:r>
            <a:r>
              <a:rPr lang="en-US" sz="3600" b="1" dirty="0">
                <a:solidFill>
                  <a:srgbClr val="002060"/>
                </a:solidFill>
              </a:rPr>
              <a:t>.</a:t>
            </a:r>
          </a:p>
        </p:txBody>
      </p:sp>
      <p:pic>
        <p:nvPicPr>
          <p:cNvPr id="3" name="Picture 2" descr="A person's face on a yellow background&#10;&#10;Description automatically generated with medium confidence">
            <a:extLst>
              <a:ext uri="{FF2B5EF4-FFF2-40B4-BE49-F238E27FC236}">
                <a16:creationId xmlns:a16="http://schemas.microsoft.com/office/drawing/2014/main" id="{EF83E32A-0FF4-104F-AB9A-5B7A4226B52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9640" y="3317240"/>
            <a:ext cx="2603500" cy="3238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461141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6000">
              <a:srgbClr val="FFFF0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val Callout 6">
            <a:extLst>
              <a:ext uri="{FF2B5EF4-FFF2-40B4-BE49-F238E27FC236}">
                <a16:creationId xmlns:a16="http://schemas.microsoft.com/office/drawing/2014/main" id="{793F3E10-BF07-ED48-A6B5-DFFA9E8E06C1}"/>
              </a:ext>
            </a:extLst>
          </p:cNvPr>
          <p:cNvSpPr/>
          <p:nvPr/>
        </p:nvSpPr>
        <p:spPr>
          <a:xfrm>
            <a:off x="2620188" y="605791"/>
            <a:ext cx="7232472" cy="1632046"/>
          </a:xfrm>
          <a:prstGeom prst="wedgeEllipseCallout">
            <a:avLst>
              <a:gd name="adj1" fmla="val -47165"/>
              <a:gd name="adj2" fmla="val 104735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 err="1">
                <a:solidFill>
                  <a:srgbClr val="002060"/>
                </a:solidFill>
              </a:rPr>
              <a:t>Pwy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sy’n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tacluso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heddiw</a:t>
            </a:r>
            <a:r>
              <a:rPr lang="en-US" sz="3600" b="1" dirty="0">
                <a:solidFill>
                  <a:srgbClr val="002060"/>
                </a:solidFill>
              </a:rPr>
              <a:t>?</a:t>
            </a:r>
          </a:p>
          <a:p>
            <a:pPr algn="ctr"/>
            <a:endParaRPr lang="en-US" sz="1400" i="1" dirty="0">
              <a:solidFill>
                <a:srgbClr val="002060"/>
              </a:solidFill>
            </a:endParaRPr>
          </a:p>
          <a:p>
            <a:pPr algn="ctr"/>
            <a:r>
              <a:rPr lang="en-US" sz="2000" i="1" dirty="0">
                <a:solidFill>
                  <a:srgbClr val="002060"/>
                </a:solidFill>
              </a:rPr>
              <a:t>Who’s tidying up today?</a:t>
            </a:r>
          </a:p>
        </p:txBody>
      </p:sp>
      <p:pic>
        <p:nvPicPr>
          <p:cNvPr id="9" name="Picture 8" descr="A picture containing text, toy, doll, vector graphics&#10;&#10;Description automatically generated">
            <a:extLst>
              <a:ext uri="{FF2B5EF4-FFF2-40B4-BE49-F238E27FC236}">
                <a16:creationId xmlns:a16="http://schemas.microsoft.com/office/drawing/2014/main" id="{67A22655-A46D-5A4F-B326-27366FE95A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04960" y="3914140"/>
            <a:ext cx="2057400" cy="2641600"/>
          </a:xfrm>
          <a:prstGeom prst="rect">
            <a:avLst/>
          </a:prstGeom>
        </p:spPr>
      </p:pic>
      <p:sp>
        <p:nvSpPr>
          <p:cNvPr id="10" name="Oval Callout 9">
            <a:extLst>
              <a:ext uri="{FF2B5EF4-FFF2-40B4-BE49-F238E27FC236}">
                <a16:creationId xmlns:a16="http://schemas.microsoft.com/office/drawing/2014/main" id="{D8E94ABB-4AC4-964A-8312-1CC1E8DC54E8}"/>
              </a:ext>
            </a:extLst>
          </p:cNvPr>
          <p:cNvSpPr/>
          <p:nvPr/>
        </p:nvSpPr>
        <p:spPr>
          <a:xfrm>
            <a:off x="4629150" y="3095086"/>
            <a:ext cx="4937761" cy="1632046"/>
          </a:xfrm>
          <a:prstGeom prst="wedgeEllipseCallout">
            <a:avLst>
              <a:gd name="adj1" fmla="val 39992"/>
              <a:gd name="adj2" fmla="val 77011"/>
            </a:avLst>
          </a:prstGeom>
          <a:solidFill>
            <a:srgbClr val="00B0F0">
              <a:tint val="66000"/>
              <a:satMod val="16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>
                <a:solidFill>
                  <a:srgbClr val="002060"/>
                </a:solidFill>
              </a:rPr>
              <a:t>Evan </a:t>
            </a:r>
            <a:r>
              <a:rPr lang="en-US" sz="3600" b="1" dirty="0" err="1">
                <a:solidFill>
                  <a:srgbClr val="002060"/>
                </a:solidFill>
              </a:rPr>
              <a:t>sy’n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tacluso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heddiw</a:t>
            </a:r>
            <a:r>
              <a:rPr lang="en-US" sz="3600" b="1" dirty="0">
                <a:solidFill>
                  <a:srgbClr val="002060"/>
                </a:solidFill>
              </a:rPr>
              <a:t>.</a:t>
            </a:r>
          </a:p>
        </p:txBody>
      </p:sp>
      <p:pic>
        <p:nvPicPr>
          <p:cNvPr id="3" name="Picture 2" descr="A person's face on a yellow background&#10;&#10;Description automatically generated with medium confidence">
            <a:extLst>
              <a:ext uri="{FF2B5EF4-FFF2-40B4-BE49-F238E27FC236}">
                <a16:creationId xmlns:a16="http://schemas.microsoft.com/office/drawing/2014/main" id="{EF83E32A-0FF4-104F-AB9A-5B7A4226B52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9640" y="3317240"/>
            <a:ext cx="2603500" cy="3238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900742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6000">
              <a:srgbClr val="FFFF0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val Callout 6">
            <a:extLst>
              <a:ext uri="{FF2B5EF4-FFF2-40B4-BE49-F238E27FC236}">
                <a16:creationId xmlns:a16="http://schemas.microsoft.com/office/drawing/2014/main" id="{793F3E10-BF07-ED48-A6B5-DFFA9E8E06C1}"/>
              </a:ext>
            </a:extLst>
          </p:cNvPr>
          <p:cNvSpPr/>
          <p:nvPr/>
        </p:nvSpPr>
        <p:spPr>
          <a:xfrm>
            <a:off x="2620188" y="605791"/>
            <a:ext cx="5746572" cy="1632046"/>
          </a:xfrm>
          <a:prstGeom prst="wedgeEllipseCallout">
            <a:avLst>
              <a:gd name="adj1" fmla="val -47165"/>
              <a:gd name="adj2" fmla="val 104735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 err="1">
                <a:solidFill>
                  <a:srgbClr val="002060"/>
                </a:solidFill>
              </a:rPr>
              <a:t>Pwy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sy’n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barod</a:t>
            </a:r>
            <a:r>
              <a:rPr lang="en-US" sz="3600" b="1" dirty="0">
                <a:solidFill>
                  <a:srgbClr val="002060"/>
                </a:solidFill>
              </a:rPr>
              <a:t>?</a:t>
            </a:r>
          </a:p>
          <a:p>
            <a:pPr algn="ctr"/>
            <a:endParaRPr lang="en-US" sz="1400" i="1" dirty="0">
              <a:solidFill>
                <a:srgbClr val="002060"/>
              </a:solidFill>
            </a:endParaRPr>
          </a:p>
          <a:p>
            <a:pPr algn="ctr"/>
            <a:r>
              <a:rPr lang="en-US" sz="2000" i="1" dirty="0">
                <a:solidFill>
                  <a:srgbClr val="002060"/>
                </a:solidFill>
              </a:rPr>
              <a:t>Who’s ready?</a:t>
            </a:r>
          </a:p>
        </p:txBody>
      </p:sp>
      <p:sp>
        <p:nvSpPr>
          <p:cNvPr id="10" name="Oval Callout 9">
            <a:extLst>
              <a:ext uri="{FF2B5EF4-FFF2-40B4-BE49-F238E27FC236}">
                <a16:creationId xmlns:a16="http://schemas.microsoft.com/office/drawing/2014/main" id="{D8E94ABB-4AC4-964A-8312-1CC1E8DC54E8}"/>
              </a:ext>
            </a:extLst>
          </p:cNvPr>
          <p:cNvSpPr/>
          <p:nvPr/>
        </p:nvSpPr>
        <p:spPr>
          <a:xfrm>
            <a:off x="4732021" y="2612977"/>
            <a:ext cx="4926330" cy="1632046"/>
          </a:xfrm>
          <a:prstGeom prst="wedgeEllipseCallout">
            <a:avLst>
              <a:gd name="adj1" fmla="val 39992"/>
              <a:gd name="adj2" fmla="val 77011"/>
            </a:avLst>
          </a:prstGeom>
          <a:solidFill>
            <a:srgbClr val="00B0F0">
              <a:tint val="66000"/>
              <a:satMod val="16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 err="1">
                <a:solidFill>
                  <a:srgbClr val="002060"/>
                </a:solidFill>
              </a:rPr>
              <a:t>Pawb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sy’n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barod</a:t>
            </a:r>
            <a:r>
              <a:rPr lang="en-US" sz="3600" b="1" dirty="0">
                <a:solidFill>
                  <a:srgbClr val="002060"/>
                </a:solidFill>
              </a:rPr>
              <a:t>!</a:t>
            </a:r>
          </a:p>
        </p:txBody>
      </p:sp>
      <p:pic>
        <p:nvPicPr>
          <p:cNvPr id="3" name="Picture 2" descr="A person's face on a yellow background&#10;&#10;Description automatically generated with medium confidence">
            <a:extLst>
              <a:ext uri="{FF2B5EF4-FFF2-40B4-BE49-F238E27FC236}">
                <a16:creationId xmlns:a16="http://schemas.microsoft.com/office/drawing/2014/main" id="{EF83E32A-0FF4-104F-AB9A-5B7A4226B52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9640" y="3317240"/>
            <a:ext cx="2603500" cy="3238500"/>
          </a:xfrm>
          <a:prstGeom prst="rect">
            <a:avLst/>
          </a:prstGeom>
        </p:spPr>
      </p:pic>
      <p:pic>
        <p:nvPicPr>
          <p:cNvPr id="6" name="Picture 5" descr="A picture containing text, vector graphics&#10;&#10;Description automatically generated">
            <a:extLst>
              <a:ext uri="{FF2B5EF4-FFF2-40B4-BE49-F238E27FC236}">
                <a16:creationId xmlns:a16="http://schemas.microsoft.com/office/drawing/2014/main" id="{E832E69D-89FE-5248-8984-4BBFA8AAEAA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52742" y="4876727"/>
            <a:ext cx="1616246" cy="1679013"/>
          </a:xfrm>
          <a:prstGeom prst="rect">
            <a:avLst/>
          </a:prstGeom>
        </p:spPr>
      </p:pic>
      <p:pic>
        <p:nvPicPr>
          <p:cNvPr id="11" name="Picture 10" descr="A picture containing text, toy, doll, vector graphics&#10;&#10;Description automatically generated">
            <a:extLst>
              <a:ext uri="{FF2B5EF4-FFF2-40B4-BE49-F238E27FC236}">
                <a16:creationId xmlns:a16="http://schemas.microsoft.com/office/drawing/2014/main" id="{21508A22-A212-6F4F-A7FC-6CD389DE90B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768988" y="3361737"/>
            <a:ext cx="1382882" cy="1766571"/>
          </a:xfrm>
          <a:prstGeom prst="rect">
            <a:avLst/>
          </a:prstGeom>
        </p:spPr>
      </p:pic>
      <p:pic>
        <p:nvPicPr>
          <p:cNvPr id="13" name="Picture 12" descr="A picture containing text, toy, wheel, gear&#10;&#10;Description automatically generated">
            <a:extLst>
              <a:ext uri="{FF2B5EF4-FFF2-40B4-BE49-F238E27FC236}">
                <a16:creationId xmlns:a16="http://schemas.microsoft.com/office/drawing/2014/main" id="{0689974C-F70D-A94C-AE59-05B8F399922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51392" y="5159463"/>
            <a:ext cx="1811168" cy="15376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061974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6000">
              <a:srgbClr val="FF40FF">
                <a:alpha val="50438"/>
              </a:srgb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6B62A4BC-E396-A64A-AEF4-A9407D74893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6604" y="0"/>
            <a:ext cx="8005396" cy="68580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8C17598A-8B1B-B04B-B4CE-B474B7FC83BD}"/>
              </a:ext>
            </a:extLst>
          </p:cNvPr>
          <p:cNvSpPr txBox="1"/>
          <p:nvPr/>
        </p:nvSpPr>
        <p:spPr>
          <a:xfrm>
            <a:off x="9626626" y="752654"/>
            <a:ext cx="2317724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2060"/>
                </a:solidFill>
              </a:rPr>
              <a:t>Dydd Llun</a:t>
            </a:r>
          </a:p>
          <a:p>
            <a:endParaRPr lang="en-US" sz="2800" b="1" dirty="0">
              <a:solidFill>
                <a:srgbClr val="002060"/>
              </a:solidFill>
            </a:endParaRPr>
          </a:p>
          <a:p>
            <a:r>
              <a:rPr lang="en-US" sz="2800" b="1" dirty="0">
                <a:solidFill>
                  <a:srgbClr val="002060"/>
                </a:solidFill>
              </a:rPr>
              <a:t>Dydd Mawrth</a:t>
            </a:r>
          </a:p>
          <a:p>
            <a:endParaRPr lang="en-US" sz="2800" b="1" dirty="0">
              <a:solidFill>
                <a:srgbClr val="002060"/>
              </a:solidFill>
            </a:endParaRPr>
          </a:p>
          <a:p>
            <a:r>
              <a:rPr lang="en-US" sz="2800" b="1" dirty="0">
                <a:solidFill>
                  <a:srgbClr val="002060"/>
                </a:solidFill>
              </a:rPr>
              <a:t>Dydd Mercher</a:t>
            </a:r>
          </a:p>
          <a:p>
            <a:endParaRPr lang="en-US" sz="2800" b="1" dirty="0">
              <a:solidFill>
                <a:srgbClr val="002060"/>
              </a:solidFill>
            </a:endParaRPr>
          </a:p>
          <a:p>
            <a:r>
              <a:rPr lang="en-US" sz="2800" b="1" dirty="0">
                <a:solidFill>
                  <a:srgbClr val="002060"/>
                </a:solidFill>
              </a:rPr>
              <a:t>Dydd Iau</a:t>
            </a:r>
          </a:p>
          <a:p>
            <a:endParaRPr lang="en-US" sz="2800" b="1" dirty="0">
              <a:solidFill>
                <a:srgbClr val="002060"/>
              </a:solidFill>
            </a:endParaRPr>
          </a:p>
          <a:p>
            <a:r>
              <a:rPr lang="en-US" sz="2800" b="1" dirty="0">
                <a:solidFill>
                  <a:srgbClr val="002060"/>
                </a:solidFill>
              </a:rPr>
              <a:t>Dydd Gwener</a:t>
            </a:r>
          </a:p>
          <a:p>
            <a:endParaRPr lang="en-US" sz="2800" b="1" dirty="0">
              <a:solidFill>
                <a:srgbClr val="002060"/>
              </a:solidFill>
            </a:endParaRPr>
          </a:p>
          <a:p>
            <a:r>
              <a:rPr lang="en-US" sz="2800" b="1" dirty="0">
                <a:solidFill>
                  <a:srgbClr val="002060"/>
                </a:solidFill>
              </a:rPr>
              <a:t>Dydd Sadwrn</a:t>
            </a:r>
          </a:p>
          <a:p>
            <a:endParaRPr lang="en-US" sz="2800" b="1" dirty="0">
              <a:solidFill>
                <a:srgbClr val="002060"/>
              </a:solidFill>
            </a:endParaRPr>
          </a:p>
          <a:p>
            <a:r>
              <a:rPr lang="en-US" sz="2800" b="1" dirty="0">
                <a:solidFill>
                  <a:srgbClr val="002060"/>
                </a:solidFill>
              </a:rPr>
              <a:t>Dydd Sul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C70FE5B-12EA-134A-8C63-2FD0D62EA408}"/>
              </a:ext>
            </a:extLst>
          </p:cNvPr>
          <p:cNvSpPr txBox="1"/>
          <p:nvPr/>
        </p:nvSpPr>
        <p:spPr>
          <a:xfrm>
            <a:off x="304800" y="221787"/>
            <a:ext cx="4484370" cy="1323439"/>
          </a:xfrm>
          <a:prstGeom prst="rect">
            <a:avLst/>
          </a:prstGeom>
          <a:gradFill>
            <a:gsLst>
              <a:gs pos="100000">
                <a:srgbClr val="00B9FF">
                  <a:alpha val="49559"/>
                </a:srgbClr>
              </a:gs>
              <a:gs pos="0">
                <a:schemeClr val="bg1"/>
              </a:gs>
            </a:gsLst>
            <a:lin ang="5400000" scaled="1"/>
          </a:gra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Dyddiau’r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wythnos</a:t>
            </a:r>
            <a:endParaRPr lang="en-US" sz="3600" b="1" dirty="0">
              <a:solidFill>
                <a:srgbClr val="002060"/>
              </a:solidFill>
            </a:endParaRPr>
          </a:p>
          <a:p>
            <a:r>
              <a:rPr lang="en-US" sz="3600" b="1" i="1" dirty="0">
                <a:solidFill>
                  <a:srgbClr val="002060"/>
                </a:solidFill>
              </a:rPr>
              <a:t>  </a:t>
            </a:r>
            <a:r>
              <a:rPr lang="en-US" sz="2800" i="1" dirty="0">
                <a:solidFill>
                  <a:srgbClr val="002060"/>
                </a:solidFill>
              </a:rPr>
              <a:t>Days of the week</a:t>
            </a:r>
            <a:endParaRPr lang="en-US" sz="2400" i="1" dirty="0">
              <a:solidFill>
                <a:srgbClr val="002060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93EE5FC-8EB3-334F-917A-96A0BF824E4C}"/>
              </a:ext>
            </a:extLst>
          </p:cNvPr>
          <p:cNvSpPr txBox="1"/>
          <p:nvPr/>
        </p:nvSpPr>
        <p:spPr>
          <a:xfrm>
            <a:off x="304800" y="1997839"/>
            <a:ext cx="6097904" cy="31393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 err="1">
                <a:solidFill>
                  <a:srgbClr val="002060"/>
                </a:solidFill>
                <a:effectLst/>
              </a:rPr>
              <a:t>Gwrandewch</a:t>
            </a:r>
            <a:r>
              <a:rPr lang="en-GB" sz="1800" b="1" dirty="0">
                <a:solidFill>
                  <a:srgbClr val="002060"/>
                </a:solidFill>
                <a:effectLst/>
              </a:rPr>
              <a:t> </a:t>
            </a:r>
            <a:r>
              <a:rPr lang="en-GB" sz="1800" b="1" dirty="0" err="1">
                <a:solidFill>
                  <a:srgbClr val="002060"/>
                </a:solidFill>
                <a:effectLst/>
              </a:rPr>
              <a:t>ar</a:t>
            </a:r>
            <a:r>
              <a:rPr lang="en-GB" sz="1800" b="1" dirty="0">
                <a:solidFill>
                  <a:srgbClr val="002060"/>
                </a:solidFill>
                <a:effectLst/>
              </a:rPr>
              <a:t> y </a:t>
            </a:r>
            <a:r>
              <a:rPr lang="en-GB" sz="1800" b="1" dirty="0" err="1">
                <a:solidFill>
                  <a:srgbClr val="002060"/>
                </a:solidFill>
                <a:effectLst/>
              </a:rPr>
              <a:t>caneuon</a:t>
            </a:r>
            <a:r>
              <a:rPr lang="en-GB" sz="1800" b="1" dirty="0">
                <a:solidFill>
                  <a:srgbClr val="002060"/>
                </a:solidFill>
                <a:effectLst/>
              </a:rPr>
              <a:t> </a:t>
            </a:r>
            <a:r>
              <a:rPr lang="en-GB" sz="1800" b="1" dirty="0" err="1">
                <a:solidFill>
                  <a:srgbClr val="002060"/>
                </a:solidFill>
                <a:effectLst/>
              </a:rPr>
              <a:t>hyn</a:t>
            </a:r>
            <a:r>
              <a:rPr lang="en-GB" sz="1800" b="1" dirty="0">
                <a:solidFill>
                  <a:srgbClr val="002060"/>
                </a:solidFill>
                <a:effectLst/>
              </a:rPr>
              <a:t> er </a:t>
            </a:r>
            <a:r>
              <a:rPr lang="en-GB" sz="1800" b="1" dirty="0" err="1">
                <a:solidFill>
                  <a:srgbClr val="002060"/>
                </a:solidFill>
                <a:effectLst/>
              </a:rPr>
              <a:t>mwyn</a:t>
            </a:r>
            <a:r>
              <a:rPr lang="en-GB" sz="1800" b="1" dirty="0">
                <a:solidFill>
                  <a:srgbClr val="002060"/>
                </a:solidFill>
                <a:effectLst/>
              </a:rPr>
              <a:t> </a:t>
            </a:r>
            <a:r>
              <a:rPr lang="en-GB" sz="1800" b="1" dirty="0" err="1">
                <a:solidFill>
                  <a:srgbClr val="002060"/>
                </a:solidFill>
                <a:effectLst/>
              </a:rPr>
              <a:t>eich</a:t>
            </a:r>
            <a:r>
              <a:rPr lang="en-GB" sz="1800" b="1" dirty="0">
                <a:solidFill>
                  <a:srgbClr val="002060"/>
                </a:solidFill>
                <a:effectLst/>
              </a:rPr>
              <a:t> </a:t>
            </a:r>
            <a:r>
              <a:rPr lang="en-GB" sz="1800" b="1" dirty="0" err="1">
                <a:solidFill>
                  <a:srgbClr val="002060"/>
                </a:solidFill>
                <a:effectLst/>
              </a:rPr>
              <a:t>helpu</a:t>
            </a:r>
            <a:r>
              <a:rPr lang="en-GB" sz="1800" b="1" dirty="0">
                <a:solidFill>
                  <a:srgbClr val="002060"/>
                </a:solidFill>
                <a:effectLst/>
              </a:rPr>
              <a:t> </a:t>
            </a:r>
            <a:r>
              <a:rPr lang="en-GB" sz="1800" b="1" dirty="0" err="1">
                <a:solidFill>
                  <a:srgbClr val="002060"/>
                </a:solidFill>
                <a:effectLst/>
              </a:rPr>
              <a:t>i</a:t>
            </a:r>
            <a:r>
              <a:rPr lang="en-GB" sz="1800" b="1" dirty="0">
                <a:solidFill>
                  <a:srgbClr val="002060"/>
                </a:solidFill>
                <a:effectLst/>
              </a:rPr>
              <a:t> </a:t>
            </a:r>
            <a:r>
              <a:rPr lang="en-GB" sz="1800" b="1" dirty="0" err="1">
                <a:solidFill>
                  <a:srgbClr val="002060"/>
                </a:solidFill>
                <a:effectLst/>
              </a:rPr>
              <a:t>ddysgu</a:t>
            </a:r>
            <a:r>
              <a:rPr lang="en-GB" sz="1800" b="1" dirty="0">
                <a:solidFill>
                  <a:srgbClr val="002060"/>
                </a:solidFill>
                <a:effectLst/>
              </a:rPr>
              <a:t> </a:t>
            </a:r>
            <a:r>
              <a:rPr lang="en-GB" sz="1800" b="1" dirty="0" err="1">
                <a:solidFill>
                  <a:srgbClr val="002060"/>
                </a:solidFill>
                <a:effectLst/>
              </a:rPr>
              <a:t>enwau</a:t>
            </a:r>
            <a:r>
              <a:rPr lang="en-GB" sz="1800" b="1" dirty="0">
                <a:solidFill>
                  <a:srgbClr val="002060"/>
                </a:solidFill>
                <a:effectLst/>
              </a:rPr>
              <a:t> </a:t>
            </a:r>
            <a:r>
              <a:rPr lang="en-GB" sz="1800" b="1" dirty="0" err="1">
                <a:solidFill>
                  <a:srgbClr val="002060"/>
                </a:solidFill>
                <a:effectLst/>
              </a:rPr>
              <a:t>dyddiau’r</a:t>
            </a:r>
            <a:r>
              <a:rPr lang="en-GB" sz="1800" b="1" dirty="0">
                <a:solidFill>
                  <a:srgbClr val="002060"/>
                </a:solidFill>
                <a:effectLst/>
              </a:rPr>
              <a:t> </a:t>
            </a:r>
            <a:r>
              <a:rPr lang="en-GB" sz="1800" b="1" dirty="0" err="1">
                <a:solidFill>
                  <a:srgbClr val="002060"/>
                </a:solidFill>
                <a:effectLst/>
              </a:rPr>
              <a:t>wythnos</a:t>
            </a:r>
            <a:r>
              <a:rPr lang="en-GB" sz="1800" b="1" dirty="0">
                <a:solidFill>
                  <a:srgbClr val="002060"/>
                </a:solidFill>
                <a:effectLst/>
              </a:rPr>
              <a:t>: </a:t>
            </a:r>
          </a:p>
          <a:p>
            <a:r>
              <a:rPr lang="en-GB" i="1" dirty="0">
                <a:solidFill>
                  <a:srgbClr val="002060"/>
                </a:solidFill>
              </a:rPr>
              <a:t>Listen to these songs to help you to learn the names of the days of the week:</a:t>
            </a:r>
          </a:p>
          <a:p>
            <a:endParaRPr lang="en-GB" sz="1800" i="1" dirty="0">
              <a:solidFill>
                <a:srgbClr val="002060"/>
              </a:solidFill>
              <a:effectLst/>
            </a:endParaRPr>
          </a:p>
          <a:p>
            <a:endParaRPr lang="en-GB" dirty="0">
              <a:effectLst/>
            </a:endParaRPr>
          </a:p>
          <a:p>
            <a:r>
              <a:rPr lang="en-GB" sz="1800" b="1" dirty="0">
                <a:solidFill>
                  <a:srgbClr val="002060"/>
                </a:solidFill>
                <a:effectLst/>
                <a:latin typeface="GillSansM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https://youtu.be/mFWbUtnG6VE</a:t>
            </a:r>
            <a:endParaRPr lang="en-GB" sz="1800" b="1" dirty="0">
              <a:solidFill>
                <a:srgbClr val="002060"/>
              </a:solidFill>
              <a:effectLst/>
              <a:latin typeface="GillSansMT"/>
            </a:endParaRPr>
          </a:p>
          <a:p>
            <a:endParaRPr lang="en-GB" sz="1800" b="1" dirty="0">
              <a:solidFill>
                <a:srgbClr val="002060"/>
              </a:solidFill>
              <a:effectLst/>
              <a:latin typeface="GillSansMT"/>
            </a:endParaRPr>
          </a:p>
          <a:p>
            <a:r>
              <a:rPr lang="en-GB" sz="1800" b="1" dirty="0">
                <a:solidFill>
                  <a:srgbClr val="002060"/>
                </a:solidFill>
                <a:effectLst/>
                <a:latin typeface="GillSansMT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https://youtu.be/tOyfub5kIYA</a:t>
            </a:r>
            <a:endParaRPr lang="en-GB" sz="1800" b="1" dirty="0">
              <a:solidFill>
                <a:srgbClr val="002060"/>
              </a:solidFill>
              <a:effectLst/>
              <a:latin typeface="GillSansMT"/>
            </a:endParaRPr>
          </a:p>
          <a:p>
            <a:br>
              <a:rPr lang="en-GB" sz="1800" b="1" dirty="0">
                <a:solidFill>
                  <a:srgbClr val="002060"/>
                </a:solidFill>
                <a:effectLst/>
                <a:latin typeface="GillSansMT"/>
              </a:rPr>
            </a:br>
            <a:r>
              <a:rPr lang="en-GB" sz="1800" b="1" dirty="0">
                <a:solidFill>
                  <a:srgbClr val="002060"/>
                </a:solidFill>
                <a:effectLst/>
                <a:latin typeface="GillSansMT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https://youtu.be/2DvoGZMcYOM</a:t>
            </a:r>
            <a:endParaRPr lang="en-GB" sz="1800" b="1" dirty="0">
              <a:solidFill>
                <a:srgbClr val="002060"/>
              </a:solidFill>
              <a:effectLst/>
              <a:latin typeface="GillSansMT"/>
            </a:endParaRPr>
          </a:p>
        </p:txBody>
      </p:sp>
    </p:spTree>
    <p:extLst>
      <p:ext uri="{BB962C8B-B14F-4D97-AF65-F5344CB8AC3E}">
        <p14:creationId xmlns:p14="http://schemas.microsoft.com/office/powerpoint/2010/main" val="133222565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5000">
              <a:srgbClr val="FFFF0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125368D-5CD7-1F4D-85C3-B34211D49686}"/>
              </a:ext>
            </a:extLst>
          </p:cNvPr>
          <p:cNvSpPr txBox="1"/>
          <p:nvPr/>
        </p:nvSpPr>
        <p:spPr>
          <a:xfrm>
            <a:off x="2800350" y="153207"/>
            <a:ext cx="6591300" cy="76944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Pwy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sy’n</a:t>
            </a:r>
            <a:r>
              <a:rPr lang="en-US" sz="4400" b="1" dirty="0">
                <a:solidFill>
                  <a:srgbClr val="002060"/>
                </a:solidFill>
              </a:rPr>
              <a:t> ….. </a:t>
            </a:r>
            <a:r>
              <a:rPr lang="en-US" sz="4400" b="1" dirty="0" err="1">
                <a:solidFill>
                  <a:srgbClr val="002060"/>
                </a:solidFill>
              </a:rPr>
              <a:t>ar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ddydd</a:t>
            </a:r>
            <a:r>
              <a:rPr lang="en-US" sz="4400" b="1" dirty="0">
                <a:solidFill>
                  <a:srgbClr val="002060"/>
                </a:solidFill>
              </a:rPr>
              <a:t> ….. ?</a:t>
            </a:r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9CB9EA30-C50B-A244-9467-AF554C2C616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6608233"/>
              </p:ext>
            </p:extLst>
          </p:nvPr>
        </p:nvGraphicFramePr>
        <p:xfrm>
          <a:off x="375285" y="1133400"/>
          <a:ext cx="11441430" cy="5547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06905">
                  <a:extLst>
                    <a:ext uri="{9D8B030D-6E8A-4147-A177-3AD203B41FA5}">
                      <a16:colId xmlns:a16="http://schemas.microsoft.com/office/drawing/2014/main" val="939524856"/>
                    </a:ext>
                  </a:extLst>
                </a:gridCol>
                <a:gridCol w="1906905">
                  <a:extLst>
                    <a:ext uri="{9D8B030D-6E8A-4147-A177-3AD203B41FA5}">
                      <a16:colId xmlns:a16="http://schemas.microsoft.com/office/drawing/2014/main" val="3893144264"/>
                    </a:ext>
                  </a:extLst>
                </a:gridCol>
                <a:gridCol w="1906905">
                  <a:extLst>
                    <a:ext uri="{9D8B030D-6E8A-4147-A177-3AD203B41FA5}">
                      <a16:colId xmlns:a16="http://schemas.microsoft.com/office/drawing/2014/main" val="874281992"/>
                    </a:ext>
                  </a:extLst>
                </a:gridCol>
                <a:gridCol w="1906905">
                  <a:extLst>
                    <a:ext uri="{9D8B030D-6E8A-4147-A177-3AD203B41FA5}">
                      <a16:colId xmlns:a16="http://schemas.microsoft.com/office/drawing/2014/main" val="2793382889"/>
                    </a:ext>
                  </a:extLst>
                </a:gridCol>
                <a:gridCol w="1906905">
                  <a:extLst>
                    <a:ext uri="{9D8B030D-6E8A-4147-A177-3AD203B41FA5}">
                      <a16:colId xmlns:a16="http://schemas.microsoft.com/office/drawing/2014/main" val="2914656110"/>
                    </a:ext>
                  </a:extLst>
                </a:gridCol>
                <a:gridCol w="1906905">
                  <a:extLst>
                    <a:ext uri="{9D8B030D-6E8A-4147-A177-3AD203B41FA5}">
                      <a16:colId xmlns:a16="http://schemas.microsoft.com/office/drawing/2014/main" val="368941126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en-US" sz="2800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200" dirty="0" err="1">
                          <a:solidFill>
                            <a:srgbClr val="002060"/>
                          </a:solidFill>
                        </a:rPr>
                        <a:t>Dydd</a:t>
                      </a:r>
                      <a:r>
                        <a:rPr lang="en-US" sz="2200" dirty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sz="2200" dirty="0" err="1">
                          <a:solidFill>
                            <a:srgbClr val="002060"/>
                          </a:solidFill>
                        </a:rPr>
                        <a:t>Llun</a:t>
                      </a:r>
                      <a:endParaRPr lang="en-US" sz="2200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200" dirty="0" err="1">
                          <a:solidFill>
                            <a:srgbClr val="002060"/>
                          </a:solidFill>
                        </a:rPr>
                        <a:t>Dydd</a:t>
                      </a:r>
                      <a:r>
                        <a:rPr lang="en-US" sz="2200" dirty="0">
                          <a:solidFill>
                            <a:srgbClr val="002060"/>
                          </a:solidFill>
                        </a:rPr>
                        <a:t> Mawrth</a:t>
                      </a:r>
                    </a:p>
                  </a:txBody>
                  <a:tcPr>
                    <a:lnL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200" dirty="0" err="1">
                          <a:solidFill>
                            <a:srgbClr val="002060"/>
                          </a:solidFill>
                        </a:rPr>
                        <a:t>Dydd</a:t>
                      </a:r>
                      <a:r>
                        <a:rPr lang="en-US" sz="2200" dirty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sz="2200" dirty="0" err="1">
                          <a:solidFill>
                            <a:srgbClr val="002060"/>
                          </a:solidFill>
                        </a:rPr>
                        <a:t>Mercher</a:t>
                      </a:r>
                      <a:endParaRPr lang="en-US" sz="2200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200" dirty="0" err="1">
                          <a:solidFill>
                            <a:srgbClr val="002060"/>
                          </a:solidFill>
                        </a:rPr>
                        <a:t>Dydd</a:t>
                      </a:r>
                      <a:r>
                        <a:rPr lang="en-US" sz="2200" dirty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sz="2200" dirty="0" err="1">
                          <a:solidFill>
                            <a:srgbClr val="002060"/>
                          </a:solidFill>
                        </a:rPr>
                        <a:t>Iau</a:t>
                      </a:r>
                      <a:r>
                        <a:rPr lang="en-US" sz="2200" dirty="0">
                          <a:solidFill>
                            <a:srgbClr val="002060"/>
                          </a:solidFill>
                        </a:rPr>
                        <a:t> </a:t>
                      </a:r>
                    </a:p>
                  </a:txBody>
                  <a:tcPr>
                    <a:lnL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200" dirty="0" err="1">
                          <a:solidFill>
                            <a:srgbClr val="002060"/>
                          </a:solidFill>
                        </a:rPr>
                        <a:t>Dydd</a:t>
                      </a:r>
                      <a:r>
                        <a:rPr lang="en-US" sz="2200" dirty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sz="2200" dirty="0" err="1">
                          <a:solidFill>
                            <a:srgbClr val="002060"/>
                          </a:solidFill>
                        </a:rPr>
                        <a:t>Gwener</a:t>
                      </a:r>
                      <a:endParaRPr lang="en-US" sz="2200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4540831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US" sz="1600" b="1" dirty="0">
                        <a:solidFill>
                          <a:srgbClr val="002060"/>
                        </a:solidFill>
                      </a:endParaRPr>
                    </a:p>
                    <a:p>
                      <a:pPr algn="ctr"/>
                      <a:endParaRPr lang="en-US" sz="2400" b="1" dirty="0">
                        <a:solidFill>
                          <a:srgbClr val="002060"/>
                        </a:solidFill>
                      </a:endParaRPr>
                    </a:p>
                    <a:p>
                      <a:pPr algn="ctr"/>
                      <a:r>
                        <a:rPr lang="en-US" sz="2400" b="1" dirty="0">
                          <a:solidFill>
                            <a:srgbClr val="002060"/>
                          </a:solidFill>
                        </a:rPr>
                        <a:t>Rhodri</a:t>
                      </a:r>
                    </a:p>
                    <a:p>
                      <a:pPr algn="ctr"/>
                      <a:endParaRPr lang="en-US" sz="2400" b="1" dirty="0">
                        <a:solidFill>
                          <a:srgbClr val="002060"/>
                        </a:solidFill>
                      </a:endParaRPr>
                    </a:p>
                    <a:p>
                      <a:pPr algn="ctr"/>
                      <a:endParaRPr lang="en-US" sz="1600" b="1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dirty="0">
                        <a:solidFill>
                          <a:srgbClr val="002060"/>
                        </a:solidFill>
                      </a:endParaRPr>
                    </a:p>
                    <a:p>
                      <a:pPr algn="ctr"/>
                      <a:endParaRPr lang="en-US" dirty="0">
                        <a:solidFill>
                          <a:srgbClr val="002060"/>
                        </a:solidFill>
                      </a:endParaRPr>
                    </a:p>
                    <a:p>
                      <a:pPr algn="ctr"/>
                      <a:endParaRPr lang="en-US" dirty="0">
                        <a:solidFill>
                          <a:srgbClr val="002060"/>
                        </a:solidFill>
                      </a:endParaRPr>
                    </a:p>
                    <a:p>
                      <a:pPr algn="ctr"/>
                      <a:endParaRPr lang="en-US" dirty="0">
                        <a:solidFill>
                          <a:srgbClr val="002060"/>
                        </a:solidFill>
                      </a:endParaRPr>
                    </a:p>
                    <a:p>
                      <a:pPr algn="ctr"/>
                      <a:endParaRPr lang="en-US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7239235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US" sz="1600" b="1" dirty="0">
                        <a:solidFill>
                          <a:srgbClr val="002060"/>
                        </a:solidFill>
                      </a:endParaRPr>
                    </a:p>
                    <a:p>
                      <a:pPr algn="ctr"/>
                      <a:endParaRPr lang="en-US" sz="2400" b="1" dirty="0">
                        <a:solidFill>
                          <a:srgbClr val="002060"/>
                        </a:solidFill>
                      </a:endParaRPr>
                    </a:p>
                    <a:p>
                      <a:pPr algn="ctr"/>
                      <a:r>
                        <a:rPr lang="en-US" sz="2400" b="1" dirty="0">
                          <a:solidFill>
                            <a:srgbClr val="002060"/>
                          </a:solidFill>
                        </a:rPr>
                        <a:t>Gareth</a:t>
                      </a:r>
                    </a:p>
                    <a:p>
                      <a:pPr algn="ctr"/>
                      <a:endParaRPr lang="en-US" sz="2400" b="1" dirty="0">
                        <a:solidFill>
                          <a:srgbClr val="002060"/>
                        </a:solidFill>
                      </a:endParaRPr>
                    </a:p>
                    <a:p>
                      <a:pPr algn="ctr"/>
                      <a:endParaRPr lang="en-US" sz="1600" b="1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dirty="0">
                        <a:solidFill>
                          <a:srgbClr val="002060"/>
                        </a:solidFill>
                      </a:endParaRPr>
                    </a:p>
                    <a:p>
                      <a:pPr algn="ctr"/>
                      <a:endParaRPr lang="en-US" dirty="0">
                        <a:solidFill>
                          <a:srgbClr val="002060"/>
                        </a:solidFill>
                      </a:endParaRPr>
                    </a:p>
                    <a:p>
                      <a:pPr algn="ctr"/>
                      <a:endParaRPr lang="en-US" dirty="0">
                        <a:solidFill>
                          <a:srgbClr val="002060"/>
                        </a:solidFill>
                      </a:endParaRPr>
                    </a:p>
                    <a:p>
                      <a:pPr algn="ctr"/>
                      <a:endParaRPr lang="en-US" dirty="0">
                        <a:solidFill>
                          <a:srgbClr val="002060"/>
                        </a:solidFill>
                      </a:endParaRPr>
                    </a:p>
                    <a:p>
                      <a:pPr algn="ctr"/>
                      <a:endParaRPr lang="en-US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2238518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US" sz="1600" b="1" dirty="0">
                        <a:solidFill>
                          <a:srgbClr val="002060"/>
                        </a:solidFill>
                      </a:endParaRPr>
                    </a:p>
                    <a:p>
                      <a:pPr algn="ctr"/>
                      <a:endParaRPr lang="en-US" sz="2400" b="1" dirty="0">
                        <a:solidFill>
                          <a:srgbClr val="002060"/>
                        </a:solidFill>
                      </a:endParaRPr>
                    </a:p>
                    <a:p>
                      <a:pPr algn="ctr"/>
                      <a:r>
                        <a:rPr lang="en-US" sz="2400" b="1" dirty="0" err="1">
                          <a:solidFill>
                            <a:srgbClr val="002060"/>
                          </a:solidFill>
                        </a:rPr>
                        <a:t>Steffan</a:t>
                      </a:r>
                      <a:endParaRPr lang="en-US" sz="2400" b="1" dirty="0">
                        <a:solidFill>
                          <a:srgbClr val="002060"/>
                        </a:solidFill>
                      </a:endParaRPr>
                    </a:p>
                    <a:p>
                      <a:pPr algn="ctr"/>
                      <a:endParaRPr lang="en-US" sz="2400" b="1" dirty="0">
                        <a:solidFill>
                          <a:srgbClr val="002060"/>
                        </a:solidFill>
                      </a:endParaRPr>
                    </a:p>
                    <a:p>
                      <a:pPr algn="ctr"/>
                      <a:endParaRPr lang="en-US" sz="1600" b="1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dirty="0">
                        <a:solidFill>
                          <a:srgbClr val="002060"/>
                        </a:solidFill>
                      </a:endParaRPr>
                    </a:p>
                    <a:p>
                      <a:pPr algn="ctr"/>
                      <a:endParaRPr lang="en-US" dirty="0">
                        <a:solidFill>
                          <a:srgbClr val="002060"/>
                        </a:solidFill>
                      </a:endParaRPr>
                    </a:p>
                    <a:p>
                      <a:pPr algn="ctr"/>
                      <a:endParaRPr lang="en-US" dirty="0">
                        <a:solidFill>
                          <a:srgbClr val="002060"/>
                        </a:solidFill>
                      </a:endParaRPr>
                    </a:p>
                    <a:p>
                      <a:pPr algn="ctr"/>
                      <a:endParaRPr lang="en-US" dirty="0">
                        <a:solidFill>
                          <a:srgbClr val="002060"/>
                        </a:solidFill>
                      </a:endParaRPr>
                    </a:p>
                    <a:p>
                      <a:pPr algn="ctr"/>
                      <a:endParaRPr lang="en-US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83819120"/>
                  </a:ext>
                </a:extLst>
              </a:tr>
            </a:tbl>
          </a:graphicData>
        </a:graphic>
      </p:graphicFrame>
      <p:pic>
        <p:nvPicPr>
          <p:cNvPr id="9" name="Picture 8" descr="A child sitting at a desk&#10;&#10;Description automatically generated with low confidence">
            <a:extLst>
              <a:ext uri="{FF2B5EF4-FFF2-40B4-BE49-F238E27FC236}">
                <a16:creationId xmlns:a16="http://schemas.microsoft.com/office/drawing/2014/main" id="{EB34FD7B-8451-594D-8A4B-3064C8183DF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34840" y="1794510"/>
            <a:ext cx="1415934" cy="1483359"/>
          </a:xfrm>
          <a:prstGeom prst="rect">
            <a:avLst/>
          </a:prstGeom>
        </p:spPr>
      </p:pic>
      <p:pic>
        <p:nvPicPr>
          <p:cNvPr id="11" name="Picture 10" descr="A child sitting at a desk&#10;&#10;Description automatically generated with low confidence">
            <a:extLst>
              <a:ext uri="{FF2B5EF4-FFF2-40B4-BE49-F238E27FC236}">
                <a16:creationId xmlns:a16="http://schemas.microsoft.com/office/drawing/2014/main" id="{B2D2E61F-715F-224A-AC55-DF0294122DE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47460" y="3429000"/>
            <a:ext cx="1415934" cy="1483359"/>
          </a:xfrm>
          <a:prstGeom prst="rect">
            <a:avLst/>
          </a:prstGeom>
        </p:spPr>
      </p:pic>
      <p:pic>
        <p:nvPicPr>
          <p:cNvPr id="12" name="Picture 11" descr="A child sitting at a desk&#10;&#10;Description automatically generated with low confidence">
            <a:extLst>
              <a:ext uri="{FF2B5EF4-FFF2-40B4-BE49-F238E27FC236}">
                <a16:creationId xmlns:a16="http://schemas.microsoft.com/office/drawing/2014/main" id="{2CDD13B2-A8AA-8B47-AA7F-DEC5EF2A309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67700" y="5135880"/>
            <a:ext cx="1415934" cy="1483359"/>
          </a:xfrm>
          <a:prstGeom prst="rect">
            <a:avLst/>
          </a:prstGeom>
        </p:spPr>
      </p:pic>
      <p:pic>
        <p:nvPicPr>
          <p:cNvPr id="14" name="Picture 13" descr="A white and black football ball&#10;&#10;Description automatically generated with medium confidence">
            <a:extLst>
              <a:ext uri="{FF2B5EF4-FFF2-40B4-BE49-F238E27FC236}">
                <a16:creationId xmlns:a16="http://schemas.microsoft.com/office/drawing/2014/main" id="{6FB26BC4-76BD-AF4E-B997-6624FA7F194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41228" y="1833022"/>
            <a:ext cx="1419528" cy="1338796"/>
          </a:xfrm>
          <a:prstGeom prst="rect">
            <a:avLst/>
          </a:prstGeom>
        </p:spPr>
      </p:pic>
      <p:pic>
        <p:nvPicPr>
          <p:cNvPr id="15" name="Picture 14" descr="A white and black football ball&#10;&#10;Description automatically generated with medium confidence">
            <a:extLst>
              <a:ext uri="{FF2B5EF4-FFF2-40B4-BE49-F238E27FC236}">
                <a16:creationId xmlns:a16="http://schemas.microsoft.com/office/drawing/2014/main" id="{084A44CF-4A62-0047-8519-3661F95E981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41228" y="5208161"/>
            <a:ext cx="1419528" cy="1338796"/>
          </a:xfrm>
          <a:prstGeom prst="rect">
            <a:avLst/>
          </a:prstGeom>
        </p:spPr>
      </p:pic>
      <p:pic>
        <p:nvPicPr>
          <p:cNvPr id="17" name="Picture 16" descr="A picture containing toy, doll&#10;&#10;Description automatically generated">
            <a:extLst>
              <a:ext uri="{FF2B5EF4-FFF2-40B4-BE49-F238E27FC236}">
                <a16:creationId xmlns:a16="http://schemas.microsoft.com/office/drawing/2014/main" id="{5F8EF6E8-7E83-0D4F-A156-DAB99BF0D92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51210" y="1755139"/>
            <a:ext cx="1376252" cy="1579881"/>
          </a:xfrm>
          <a:prstGeom prst="rect">
            <a:avLst/>
          </a:prstGeom>
        </p:spPr>
      </p:pic>
      <p:pic>
        <p:nvPicPr>
          <p:cNvPr id="18" name="Picture 17" descr="A picture containing toy, doll&#10;&#10;Description automatically generated">
            <a:extLst>
              <a:ext uri="{FF2B5EF4-FFF2-40B4-BE49-F238E27FC236}">
                <a16:creationId xmlns:a16="http://schemas.microsoft.com/office/drawing/2014/main" id="{3835FDF5-C167-DE4B-9116-A1955B58B3E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34420" y="3427408"/>
            <a:ext cx="1376252" cy="1579881"/>
          </a:xfrm>
          <a:prstGeom prst="rect">
            <a:avLst/>
          </a:prstGeom>
        </p:spPr>
      </p:pic>
      <p:pic>
        <p:nvPicPr>
          <p:cNvPr id="20" name="Picture 19" descr="A picture containing LEGO, toy&#10;&#10;Description automatically generated">
            <a:extLst>
              <a:ext uri="{FF2B5EF4-FFF2-40B4-BE49-F238E27FC236}">
                <a16:creationId xmlns:a16="http://schemas.microsoft.com/office/drawing/2014/main" id="{C52B129C-9552-9045-BDD7-1C6684CF7A2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241202" y="1797325"/>
            <a:ext cx="1376252" cy="1477727"/>
          </a:xfrm>
          <a:prstGeom prst="rect">
            <a:avLst/>
          </a:prstGeom>
        </p:spPr>
      </p:pic>
      <p:pic>
        <p:nvPicPr>
          <p:cNvPr id="21" name="Picture 20" descr="A picture containing LEGO, toy&#10;&#10;Description automatically generated">
            <a:extLst>
              <a:ext uri="{FF2B5EF4-FFF2-40B4-BE49-F238E27FC236}">
                <a16:creationId xmlns:a16="http://schemas.microsoft.com/office/drawing/2014/main" id="{309BF64C-0540-8242-B76D-ED2E716DBD5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16007" y="5135880"/>
            <a:ext cx="1376252" cy="1477727"/>
          </a:xfrm>
          <a:prstGeom prst="rect">
            <a:avLst/>
          </a:prstGeom>
        </p:spPr>
      </p:pic>
      <p:pic>
        <p:nvPicPr>
          <p:cNvPr id="23" name="Picture 22" descr="A picture containing toy&#10;&#10;Description automatically generated">
            <a:extLst>
              <a:ext uri="{FF2B5EF4-FFF2-40B4-BE49-F238E27FC236}">
                <a16:creationId xmlns:a16="http://schemas.microsoft.com/office/drawing/2014/main" id="{97956B2A-5574-2C4A-8476-851D00A6E73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756895" y="3405180"/>
            <a:ext cx="1072155" cy="1612035"/>
          </a:xfrm>
          <a:prstGeom prst="rect">
            <a:avLst/>
          </a:prstGeom>
        </p:spPr>
      </p:pic>
      <p:pic>
        <p:nvPicPr>
          <p:cNvPr id="24" name="Picture 23" descr="A picture containing toy&#10;&#10;Description automatically generated">
            <a:extLst>
              <a:ext uri="{FF2B5EF4-FFF2-40B4-BE49-F238E27FC236}">
                <a16:creationId xmlns:a16="http://schemas.microsoft.com/office/drawing/2014/main" id="{5AE310C7-8335-B848-A2D8-067108234CA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393250" y="5068725"/>
            <a:ext cx="1072155" cy="1612035"/>
          </a:xfrm>
          <a:prstGeom prst="rect">
            <a:avLst/>
          </a:prstGeom>
        </p:spPr>
      </p:pic>
      <p:pic>
        <p:nvPicPr>
          <p:cNvPr id="26" name="Picture 25" descr="A person swimming in a pool&#10;&#10;Description automatically generated with medium confidence">
            <a:extLst>
              <a:ext uri="{FF2B5EF4-FFF2-40B4-BE49-F238E27FC236}">
                <a16:creationId xmlns:a16="http://schemas.microsoft.com/office/drawing/2014/main" id="{9A9F387E-F049-5944-9FBF-4686776B234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944100" y="3866232"/>
            <a:ext cx="1792993" cy="717197"/>
          </a:xfrm>
          <a:prstGeom prst="rect">
            <a:avLst/>
          </a:prstGeom>
        </p:spPr>
      </p:pic>
      <p:pic>
        <p:nvPicPr>
          <p:cNvPr id="19" name="Picture 18" descr="A person swimming in a pool&#10;&#10;Description automatically generated with medium confidence">
            <a:extLst>
              <a:ext uri="{FF2B5EF4-FFF2-40B4-BE49-F238E27FC236}">
                <a16:creationId xmlns:a16="http://schemas.microsoft.com/office/drawing/2014/main" id="{2C64DE03-EC72-2744-9D3E-ACD98D33B5C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51960" y="5518402"/>
            <a:ext cx="1805941" cy="722377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C449B7CB-CB35-D044-8C54-5DD4E0AB4D13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1059777">
            <a:off x="4565893" y="3519793"/>
            <a:ext cx="1178074" cy="1301772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8156BB69-7A90-454A-A8CD-9D50487E6CB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1059777">
            <a:off x="2615095" y="1851534"/>
            <a:ext cx="1178074" cy="13017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63015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6000">
              <a:srgbClr val="00B0F0">
                <a:alpha val="50000"/>
              </a:srgb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person holding a yellow sign&#10;&#10;Description automatically generated with medium confidence">
            <a:extLst>
              <a:ext uri="{FF2B5EF4-FFF2-40B4-BE49-F238E27FC236}">
                <a16:creationId xmlns:a16="http://schemas.microsoft.com/office/drawing/2014/main" id="{62B8D99C-FD56-594E-B932-E6613EA9F96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7860" y="612000"/>
            <a:ext cx="5776280" cy="624600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08494CD-5FBE-EA4D-99D9-97B1282DA55F}"/>
              </a:ext>
            </a:extLst>
          </p:cNvPr>
          <p:cNvSpPr txBox="1"/>
          <p:nvPr/>
        </p:nvSpPr>
        <p:spPr>
          <a:xfrm>
            <a:off x="4451160" y="5257800"/>
            <a:ext cx="328968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</a:rPr>
              <a:t>Pa …?</a:t>
            </a:r>
          </a:p>
          <a:p>
            <a:pPr algn="ctr"/>
            <a:r>
              <a:rPr lang="en-US" sz="2800" i="1" dirty="0">
                <a:solidFill>
                  <a:srgbClr val="002060"/>
                </a:solidFill>
              </a:rPr>
              <a:t>What …? / Which …?</a:t>
            </a:r>
          </a:p>
        </p:txBody>
      </p:sp>
    </p:spTree>
    <p:extLst>
      <p:ext uri="{BB962C8B-B14F-4D97-AF65-F5344CB8AC3E}">
        <p14:creationId xmlns:p14="http://schemas.microsoft.com/office/powerpoint/2010/main" val="104298201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8000">
              <a:srgbClr val="00B0F0">
                <a:alpha val="49535"/>
              </a:srgb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1569D351-42FD-D046-B958-052F7EF3281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3607" y="0"/>
            <a:ext cx="7638393" cy="68580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EC120EE-4BFE-6741-83B6-759A31DAFCFE}"/>
              </a:ext>
            </a:extLst>
          </p:cNvPr>
          <p:cNvSpPr txBox="1"/>
          <p:nvPr/>
        </p:nvSpPr>
        <p:spPr>
          <a:xfrm>
            <a:off x="790921" y="1785910"/>
            <a:ext cx="3308343" cy="30469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b="1" dirty="0">
                <a:solidFill>
                  <a:srgbClr val="002060"/>
                </a:solidFill>
                <a:effectLst/>
              </a:rPr>
              <a:t>Pa </a:t>
            </a:r>
            <a:r>
              <a:rPr lang="en-GB" sz="3200" b="1" dirty="0" err="1">
                <a:solidFill>
                  <a:srgbClr val="FF0000"/>
                </a:solidFill>
                <a:effectLst/>
              </a:rPr>
              <a:t>r</a:t>
            </a:r>
            <a:r>
              <a:rPr lang="en-GB" sz="3200" b="1" dirty="0" err="1">
                <a:solidFill>
                  <a:srgbClr val="002060"/>
                </a:solidFill>
                <a:effectLst/>
              </a:rPr>
              <a:t>if</a:t>
            </a:r>
            <a:r>
              <a:rPr lang="en-GB" sz="3200" b="1" dirty="0">
                <a:solidFill>
                  <a:srgbClr val="002060"/>
                </a:solidFill>
                <a:effectLst/>
              </a:rPr>
              <a:t> ...? 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b="1" dirty="0">
                <a:solidFill>
                  <a:srgbClr val="002060"/>
                </a:solidFill>
                <a:effectLst/>
              </a:rPr>
              <a:t>Pa </a:t>
            </a:r>
            <a:r>
              <a:rPr lang="en-GB" sz="3200" b="1" dirty="0" err="1">
                <a:solidFill>
                  <a:srgbClr val="FF0000"/>
                </a:solidFill>
                <a:effectLst/>
              </a:rPr>
              <a:t>l</a:t>
            </a:r>
            <a:r>
              <a:rPr lang="en-GB" sz="3200" b="1" dirty="0" err="1">
                <a:solidFill>
                  <a:srgbClr val="002060"/>
                </a:solidFill>
                <a:effectLst/>
              </a:rPr>
              <a:t>iw</a:t>
            </a:r>
            <a:r>
              <a:rPr lang="en-GB" sz="3200" b="1" dirty="0">
                <a:solidFill>
                  <a:srgbClr val="002060"/>
                </a:solidFill>
                <a:effectLst/>
              </a:rPr>
              <a:t> ...?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b="1" dirty="0">
                <a:solidFill>
                  <a:srgbClr val="002060"/>
                </a:solidFill>
                <a:effectLst/>
              </a:rPr>
              <a:t>Pa </a:t>
            </a:r>
            <a:r>
              <a:rPr lang="en-GB" sz="3200" b="1" dirty="0" err="1">
                <a:solidFill>
                  <a:srgbClr val="FF0000"/>
                </a:solidFill>
                <a:effectLst/>
              </a:rPr>
              <a:t>l</a:t>
            </a:r>
            <a:r>
              <a:rPr lang="en-GB" sz="3200" b="1" dirty="0" err="1">
                <a:solidFill>
                  <a:srgbClr val="002060"/>
                </a:solidFill>
              </a:rPr>
              <a:t>yfr</a:t>
            </a:r>
            <a:r>
              <a:rPr lang="en-GB" sz="3200" b="1" dirty="0">
                <a:solidFill>
                  <a:srgbClr val="002060"/>
                </a:solidFill>
                <a:effectLst/>
              </a:rPr>
              <a:t> ...?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b="1" dirty="0">
                <a:solidFill>
                  <a:srgbClr val="002060"/>
                </a:solidFill>
                <a:effectLst/>
              </a:rPr>
              <a:t>Pa </a:t>
            </a:r>
            <a:r>
              <a:rPr lang="en-GB" sz="3200" b="1" dirty="0">
                <a:solidFill>
                  <a:srgbClr val="FF0000"/>
                </a:solidFill>
                <a:effectLst/>
              </a:rPr>
              <a:t>a</a:t>
            </a:r>
            <a:r>
              <a:rPr lang="en-GB" sz="3200" b="1" dirty="0">
                <a:solidFill>
                  <a:srgbClr val="002060"/>
                </a:solidFill>
                <a:effectLst/>
              </a:rPr>
              <a:t>ir ...?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b="1" dirty="0">
                <a:solidFill>
                  <a:srgbClr val="002060"/>
                </a:solidFill>
              </a:rPr>
              <a:t>Pa </a:t>
            </a:r>
            <a:r>
              <a:rPr lang="en-GB" sz="3200" b="1" dirty="0" err="1">
                <a:solidFill>
                  <a:srgbClr val="FF0000"/>
                </a:solidFill>
              </a:rPr>
              <a:t>f</a:t>
            </a:r>
            <a:r>
              <a:rPr lang="en-GB" sz="3200" b="1" dirty="0" err="1">
                <a:solidFill>
                  <a:srgbClr val="002060"/>
                </a:solidFill>
              </a:rPr>
              <a:t>lwyddyn</a:t>
            </a:r>
            <a:r>
              <a:rPr lang="en-GB" sz="3200" b="1" dirty="0">
                <a:solidFill>
                  <a:srgbClr val="002060"/>
                </a:solidFill>
              </a:rPr>
              <a:t> …?</a:t>
            </a:r>
            <a:endParaRPr lang="en-GB" sz="3200" b="1" dirty="0">
              <a:solidFill>
                <a:srgbClr val="002060"/>
              </a:solidFill>
              <a:effectLst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b="1" dirty="0">
                <a:solidFill>
                  <a:srgbClr val="002060"/>
                </a:solidFill>
              </a:rPr>
              <a:t>Pa </a:t>
            </a:r>
            <a:r>
              <a:rPr lang="en-GB" sz="3200" b="1" dirty="0" err="1">
                <a:solidFill>
                  <a:srgbClr val="FF0000"/>
                </a:solidFill>
              </a:rPr>
              <a:t>dd</a:t>
            </a:r>
            <a:r>
              <a:rPr lang="en-GB" sz="3200" b="1" dirty="0" err="1">
                <a:solidFill>
                  <a:srgbClr val="002060"/>
                </a:solidFill>
              </a:rPr>
              <a:t>ydd</a:t>
            </a:r>
            <a:r>
              <a:rPr lang="en-GB" sz="3200" b="1" dirty="0">
                <a:solidFill>
                  <a:srgbClr val="002060"/>
                </a:solidFill>
              </a:rPr>
              <a:t> …?</a:t>
            </a:r>
            <a:endParaRPr lang="en-GB" sz="3200" dirty="0">
              <a:solidFill>
                <a:srgbClr val="002060"/>
              </a:solidFill>
              <a:effectLst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EB1F34F-6FA6-E848-85DB-B566D0033B91}"/>
              </a:ext>
            </a:extLst>
          </p:cNvPr>
          <p:cNvSpPr txBox="1"/>
          <p:nvPr/>
        </p:nvSpPr>
        <p:spPr>
          <a:xfrm>
            <a:off x="304800" y="221787"/>
            <a:ext cx="4461510" cy="769441"/>
          </a:xfrm>
          <a:prstGeom prst="rect">
            <a:avLst/>
          </a:prstGeom>
          <a:gradFill>
            <a:gsLst>
              <a:gs pos="100000">
                <a:srgbClr val="00B9FF">
                  <a:alpha val="49559"/>
                </a:srgbClr>
              </a:gs>
              <a:gs pos="0">
                <a:schemeClr val="bg1"/>
              </a:gs>
            </a:gsLst>
            <a:lin ang="5400000" scaled="1"/>
          </a:gra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3600" b="1" dirty="0">
                <a:solidFill>
                  <a:srgbClr val="002060"/>
                </a:solidFill>
              </a:rPr>
              <a:t>Pa + </a:t>
            </a:r>
            <a:r>
              <a:rPr lang="en-US" sz="3600" b="1" dirty="0" err="1">
                <a:solidFill>
                  <a:srgbClr val="002060"/>
                </a:solidFill>
              </a:rPr>
              <a:t>Treiglad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Meddal</a:t>
            </a:r>
            <a:endParaRPr lang="en-US" sz="3600" b="1" dirty="0">
              <a:solidFill>
                <a:srgbClr val="002060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49F8EDE-0672-0243-91B0-03CBD598933F}"/>
              </a:ext>
            </a:extLst>
          </p:cNvPr>
          <p:cNvSpPr txBox="1"/>
          <p:nvPr/>
        </p:nvSpPr>
        <p:spPr>
          <a:xfrm>
            <a:off x="9327380" y="122223"/>
            <a:ext cx="2476960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 b="1" dirty="0">
                <a:solidFill>
                  <a:srgbClr val="002060"/>
                </a:solidFill>
              </a:rPr>
              <a:t>Y Treiglad Meddal</a:t>
            </a:r>
          </a:p>
          <a:p>
            <a:pPr algn="ctr"/>
            <a:r>
              <a:rPr lang="en-US" dirty="0">
                <a:solidFill>
                  <a:srgbClr val="002060"/>
                </a:solidFill>
              </a:rPr>
              <a:t>The Soft Mutation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C2C9E13-7A21-1143-BAF7-05E4E6F438EF}"/>
              </a:ext>
            </a:extLst>
          </p:cNvPr>
          <p:cNvSpPr txBox="1"/>
          <p:nvPr/>
        </p:nvSpPr>
        <p:spPr>
          <a:xfrm>
            <a:off x="9982101" y="1197176"/>
            <a:ext cx="1418978" cy="532453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b="1" dirty="0">
                <a:solidFill>
                  <a:srgbClr val="002060"/>
                </a:solidFill>
              </a:rPr>
              <a:t>p       &gt;</a:t>
            </a:r>
            <a:r>
              <a:rPr lang="en-US" sz="2000" b="1" dirty="0"/>
              <a:t>     </a:t>
            </a:r>
            <a:r>
              <a:rPr lang="en-US" sz="2000" b="1" dirty="0">
                <a:solidFill>
                  <a:srgbClr val="FF0000"/>
                </a:solidFill>
              </a:rPr>
              <a:t>b</a:t>
            </a:r>
          </a:p>
          <a:p>
            <a:endParaRPr lang="en-US" sz="2000" b="1" dirty="0"/>
          </a:p>
          <a:p>
            <a:r>
              <a:rPr lang="en-US" sz="2000" b="1" dirty="0">
                <a:solidFill>
                  <a:srgbClr val="002060"/>
                </a:solidFill>
              </a:rPr>
              <a:t>t        &gt;     </a:t>
            </a:r>
            <a:r>
              <a:rPr lang="en-US" sz="2000" b="1" dirty="0">
                <a:solidFill>
                  <a:srgbClr val="FF0000"/>
                </a:solidFill>
              </a:rPr>
              <a:t>d</a:t>
            </a:r>
          </a:p>
          <a:p>
            <a:endParaRPr lang="en-US" sz="2000" b="1" dirty="0"/>
          </a:p>
          <a:p>
            <a:r>
              <a:rPr lang="en-US" sz="2000" b="1" dirty="0">
                <a:solidFill>
                  <a:srgbClr val="002060"/>
                </a:solidFill>
              </a:rPr>
              <a:t>c        &gt;</a:t>
            </a:r>
            <a:r>
              <a:rPr lang="en-US" sz="2000" b="1" dirty="0"/>
              <a:t>     </a:t>
            </a:r>
            <a:r>
              <a:rPr lang="en-US" sz="2000" b="1" dirty="0">
                <a:solidFill>
                  <a:srgbClr val="FF0000"/>
                </a:solidFill>
              </a:rPr>
              <a:t>g</a:t>
            </a:r>
          </a:p>
          <a:p>
            <a:endParaRPr lang="en-US" sz="2000" b="1" dirty="0"/>
          </a:p>
          <a:p>
            <a:r>
              <a:rPr lang="en-US" sz="2000" b="1" dirty="0">
                <a:solidFill>
                  <a:srgbClr val="002060"/>
                </a:solidFill>
              </a:rPr>
              <a:t>b       &gt;</a:t>
            </a:r>
            <a:r>
              <a:rPr lang="en-US" sz="2000" b="1" dirty="0"/>
              <a:t>     </a:t>
            </a:r>
            <a:r>
              <a:rPr lang="en-US" sz="2000" b="1" dirty="0">
                <a:solidFill>
                  <a:srgbClr val="FF0000"/>
                </a:solidFill>
              </a:rPr>
              <a:t>f</a:t>
            </a:r>
          </a:p>
          <a:p>
            <a:endParaRPr lang="en-US" sz="2000" b="1" dirty="0"/>
          </a:p>
          <a:p>
            <a:r>
              <a:rPr lang="en-US" sz="2000" b="1" dirty="0">
                <a:solidFill>
                  <a:srgbClr val="002060"/>
                </a:solidFill>
              </a:rPr>
              <a:t>d       &gt;</a:t>
            </a:r>
            <a:r>
              <a:rPr lang="en-US" sz="2000" b="1" dirty="0"/>
              <a:t>     </a:t>
            </a:r>
            <a:r>
              <a:rPr lang="en-US" sz="2000" b="1" dirty="0">
                <a:solidFill>
                  <a:srgbClr val="FF0000"/>
                </a:solidFill>
              </a:rPr>
              <a:t>dd</a:t>
            </a:r>
          </a:p>
          <a:p>
            <a:endParaRPr lang="en-US" sz="2000" b="1" dirty="0"/>
          </a:p>
          <a:p>
            <a:r>
              <a:rPr lang="en-US" sz="2000" b="1" dirty="0">
                <a:solidFill>
                  <a:srgbClr val="002060"/>
                </a:solidFill>
              </a:rPr>
              <a:t>g        &gt;</a:t>
            </a:r>
            <a:r>
              <a:rPr lang="en-US" sz="2000" b="1" dirty="0"/>
              <a:t>      </a:t>
            </a:r>
            <a:r>
              <a:rPr lang="en-US" sz="2000" b="1" dirty="0">
                <a:solidFill>
                  <a:srgbClr val="FF0000"/>
                </a:solidFill>
              </a:rPr>
              <a:t>-</a:t>
            </a:r>
          </a:p>
          <a:p>
            <a:endParaRPr lang="en-US" sz="2000" b="1" dirty="0"/>
          </a:p>
          <a:p>
            <a:r>
              <a:rPr lang="en-US" sz="2000" b="1" dirty="0">
                <a:solidFill>
                  <a:srgbClr val="002060"/>
                </a:solidFill>
              </a:rPr>
              <a:t>m       &gt;</a:t>
            </a:r>
            <a:r>
              <a:rPr lang="en-US" sz="2000" b="1" dirty="0"/>
              <a:t>     </a:t>
            </a:r>
            <a:r>
              <a:rPr lang="en-US" sz="2000" b="1" dirty="0">
                <a:solidFill>
                  <a:srgbClr val="FF0000"/>
                </a:solidFill>
              </a:rPr>
              <a:t>f</a:t>
            </a:r>
          </a:p>
          <a:p>
            <a:endParaRPr lang="en-US" sz="2000" b="1" dirty="0"/>
          </a:p>
          <a:p>
            <a:r>
              <a:rPr lang="en-US" sz="2000" b="1" dirty="0" err="1">
                <a:solidFill>
                  <a:srgbClr val="002060"/>
                </a:solidFill>
              </a:rPr>
              <a:t>ll</a:t>
            </a:r>
            <a:r>
              <a:rPr lang="en-US" sz="2000" b="1" dirty="0">
                <a:solidFill>
                  <a:srgbClr val="002060"/>
                </a:solidFill>
              </a:rPr>
              <a:t>        &gt;      </a:t>
            </a:r>
            <a:r>
              <a:rPr lang="en-US" sz="2000" b="1" dirty="0">
                <a:solidFill>
                  <a:srgbClr val="FF0000"/>
                </a:solidFill>
              </a:rPr>
              <a:t>l</a:t>
            </a:r>
          </a:p>
          <a:p>
            <a:endParaRPr lang="en-US" sz="2000" b="1" dirty="0"/>
          </a:p>
          <a:p>
            <a:r>
              <a:rPr lang="en-US" sz="2000" b="1" dirty="0">
                <a:solidFill>
                  <a:srgbClr val="002060"/>
                </a:solidFill>
              </a:rPr>
              <a:t>rh      &gt;      </a:t>
            </a:r>
            <a:r>
              <a:rPr lang="en-US" sz="2000" b="1" dirty="0">
                <a:solidFill>
                  <a:srgbClr val="FF0000"/>
                </a:solidFill>
              </a:rPr>
              <a:t>r</a:t>
            </a:r>
          </a:p>
        </p:txBody>
      </p:sp>
    </p:spTree>
    <p:extLst>
      <p:ext uri="{BB962C8B-B14F-4D97-AF65-F5344CB8AC3E}">
        <p14:creationId xmlns:p14="http://schemas.microsoft.com/office/powerpoint/2010/main" val="86440594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8000">
              <a:srgbClr val="FFFF0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erson's face with a yellow background&#10;&#10;Description automatically generated with low confidence">
            <a:extLst>
              <a:ext uri="{FF2B5EF4-FFF2-40B4-BE49-F238E27FC236}">
                <a16:creationId xmlns:a16="http://schemas.microsoft.com/office/drawing/2014/main" id="{58938069-7DAE-EC4C-A644-815BD594175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17743" y="3109572"/>
            <a:ext cx="3035300" cy="3594100"/>
          </a:xfrm>
          <a:prstGeom prst="rect">
            <a:avLst/>
          </a:prstGeom>
        </p:spPr>
      </p:pic>
      <p:sp>
        <p:nvSpPr>
          <p:cNvPr id="7" name="Oval Callout 6">
            <a:extLst>
              <a:ext uri="{FF2B5EF4-FFF2-40B4-BE49-F238E27FC236}">
                <a16:creationId xmlns:a16="http://schemas.microsoft.com/office/drawing/2014/main" id="{793F3E10-BF07-ED48-A6B5-DFFA9E8E06C1}"/>
              </a:ext>
            </a:extLst>
          </p:cNvPr>
          <p:cNvSpPr/>
          <p:nvPr/>
        </p:nvSpPr>
        <p:spPr>
          <a:xfrm>
            <a:off x="3928423" y="2759758"/>
            <a:ext cx="5026480" cy="1632045"/>
          </a:xfrm>
          <a:prstGeom prst="wedgeEllipseCallout">
            <a:avLst>
              <a:gd name="adj1" fmla="val 46115"/>
              <a:gd name="adj2" fmla="val 71819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 err="1">
                <a:solidFill>
                  <a:srgbClr val="002060"/>
                </a:solidFill>
              </a:rPr>
              <a:t>Dydd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Iau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ydy</a:t>
            </a:r>
            <a:r>
              <a:rPr lang="en-US" sz="3600" b="1" dirty="0">
                <a:solidFill>
                  <a:srgbClr val="002060"/>
                </a:solidFill>
              </a:rPr>
              <a:t> hi </a:t>
            </a:r>
            <a:r>
              <a:rPr lang="en-US" sz="3600" b="1" dirty="0" err="1">
                <a:solidFill>
                  <a:srgbClr val="002060"/>
                </a:solidFill>
              </a:rPr>
              <a:t>heddiw</a:t>
            </a:r>
            <a:r>
              <a:rPr lang="en-US" sz="3600" b="1" dirty="0">
                <a:solidFill>
                  <a:srgbClr val="002060"/>
                </a:solidFill>
              </a:rPr>
              <a:t>.</a:t>
            </a:r>
          </a:p>
        </p:txBody>
      </p:sp>
      <p:pic>
        <p:nvPicPr>
          <p:cNvPr id="3" name="Picture 2" descr="A close-up of a cartoon&#10;&#10;Description automatically generated with low confidence">
            <a:extLst>
              <a:ext uri="{FF2B5EF4-FFF2-40B4-BE49-F238E27FC236}">
                <a16:creationId xmlns:a16="http://schemas.microsoft.com/office/drawing/2014/main" id="{1223D3E4-9DF5-C948-A656-429129E185C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1797" y="1348740"/>
            <a:ext cx="2503303" cy="2839769"/>
          </a:xfrm>
          <a:prstGeom prst="rect">
            <a:avLst/>
          </a:prstGeom>
        </p:spPr>
      </p:pic>
      <p:sp>
        <p:nvSpPr>
          <p:cNvPr id="10" name="Oval Callout 9">
            <a:extLst>
              <a:ext uri="{FF2B5EF4-FFF2-40B4-BE49-F238E27FC236}">
                <a16:creationId xmlns:a16="http://schemas.microsoft.com/office/drawing/2014/main" id="{D8E94ABB-4AC4-964A-8312-1CC1E8DC54E8}"/>
              </a:ext>
            </a:extLst>
          </p:cNvPr>
          <p:cNvSpPr/>
          <p:nvPr/>
        </p:nvSpPr>
        <p:spPr>
          <a:xfrm>
            <a:off x="2342060" y="532717"/>
            <a:ext cx="6951623" cy="1632046"/>
          </a:xfrm>
          <a:prstGeom prst="wedgeEllipseCallout">
            <a:avLst>
              <a:gd name="adj1" fmla="val -41655"/>
              <a:gd name="adj2" fmla="val 74210"/>
            </a:avLst>
          </a:prstGeom>
          <a:solidFill>
            <a:srgbClr val="00B0F0">
              <a:tint val="66000"/>
              <a:satMod val="16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>
                <a:solidFill>
                  <a:srgbClr val="002060"/>
                </a:solidFill>
              </a:rPr>
              <a:t>Pa </a:t>
            </a:r>
            <a:r>
              <a:rPr lang="en-US" sz="3600" b="1" dirty="0" err="1">
                <a:solidFill>
                  <a:srgbClr val="FF0000"/>
                </a:solidFill>
              </a:rPr>
              <a:t>dd</a:t>
            </a:r>
            <a:r>
              <a:rPr lang="en-US" sz="3600" b="1" dirty="0" err="1">
                <a:solidFill>
                  <a:srgbClr val="002060"/>
                </a:solidFill>
              </a:rPr>
              <a:t>ydd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ydy</a:t>
            </a:r>
            <a:r>
              <a:rPr lang="en-US" sz="3600" b="1" dirty="0">
                <a:solidFill>
                  <a:srgbClr val="002060"/>
                </a:solidFill>
              </a:rPr>
              <a:t> hi </a:t>
            </a:r>
            <a:r>
              <a:rPr lang="en-US" sz="3600" b="1" dirty="0" err="1">
                <a:solidFill>
                  <a:srgbClr val="002060"/>
                </a:solidFill>
              </a:rPr>
              <a:t>heddiw</a:t>
            </a:r>
            <a:r>
              <a:rPr lang="en-US" sz="3600" b="1" dirty="0">
                <a:solidFill>
                  <a:srgbClr val="002060"/>
                </a:solidFill>
              </a:rPr>
              <a:t>?</a:t>
            </a:r>
          </a:p>
          <a:p>
            <a:pPr algn="ctr"/>
            <a:endParaRPr lang="en-US" b="1" dirty="0">
              <a:solidFill>
                <a:srgbClr val="002060"/>
              </a:solidFill>
            </a:endParaRPr>
          </a:p>
          <a:p>
            <a:pPr algn="ctr"/>
            <a:r>
              <a:rPr lang="en-US" sz="2000" i="1" dirty="0">
                <a:solidFill>
                  <a:srgbClr val="002060"/>
                </a:solidFill>
              </a:rPr>
              <a:t>Which/What day is it today?</a:t>
            </a:r>
          </a:p>
        </p:txBody>
      </p:sp>
    </p:spTree>
    <p:extLst>
      <p:ext uri="{BB962C8B-B14F-4D97-AF65-F5344CB8AC3E}">
        <p14:creationId xmlns:p14="http://schemas.microsoft.com/office/powerpoint/2010/main" val="231628711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6000">
              <a:srgbClr val="00B0F0">
                <a:alpha val="50000"/>
              </a:srgb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person holding a yellow sign&#10;&#10;Description automatically generated with medium confidence">
            <a:extLst>
              <a:ext uri="{FF2B5EF4-FFF2-40B4-BE49-F238E27FC236}">
                <a16:creationId xmlns:a16="http://schemas.microsoft.com/office/drawing/2014/main" id="{62B8D99C-FD56-594E-B932-E6613EA9F96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7860" y="612000"/>
            <a:ext cx="5776280" cy="624600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08494CD-5FBE-EA4D-99D9-97B1282DA55F}"/>
              </a:ext>
            </a:extLst>
          </p:cNvPr>
          <p:cNvSpPr txBox="1"/>
          <p:nvPr/>
        </p:nvSpPr>
        <p:spPr>
          <a:xfrm>
            <a:off x="4881019" y="5257800"/>
            <a:ext cx="242996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</a:rPr>
              <a:t>Y </a:t>
            </a:r>
            <a:r>
              <a:rPr lang="en-US" sz="4400" b="1" dirty="0" err="1">
                <a:solidFill>
                  <a:srgbClr val="002060"/>
                </a:solidFill>
              </a:rPr>
              <a:t>Tywydd</a:t>
            </a:r>
            <a:endParaRPr lang="en-US" sz="4400" b="1" dirty="0">
              <a:solidFill>
                <a:srgbClr val="002060"/>
              </a:solidFill>
            </a:endParaRPr>
          </a:p>
          <a:p>
            <a:pPr algn="ctr"/>
            <a:r>
              <a:rPr lang="en-US" sz="2800" i="1" dirty="0">
                <a:solidFill>
                  <a:srgbClr val="002060"/>
                </a:solidFill>
              </a:rPr>
              <a:t>The Weather</a:t>
            </a:r>
          </a:p>
        </p:txBody>
      </p:sp>
    </p:spTree>
    <p:extLst>
      <p:ext uri="{BB962C8B-B14F-4D97-AF65-F5344CB8AC3E}">
        <p14:creationId xmlns:p14="http://schemas.microsoft.com/office/powerpoint/2010/main" val="238367542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7000">
              <a:srgbClr val="FFFF0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1551B75-EBDD-C449-9830-43828AA721AF}"/>
              </a:ext>
            </a:extLst>
          </p:cNvPr>
          <p:cNvSpPr txBox="1"/>
          <p:nvPr/>
        </p:nvSpPr>
        <p:spPr>
          <a:xfrm>
            <a:off x="2853181" y="5332445"/>
            <a:ext cx="5979266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</a:rPr>
              <a:t>Mae </a:t>
            </a:r>
            <a:r>
              <a:rPr lang="en-US" sz="4400" b="1" dirty="0" err="1">
                <a:solidFill>
                  <a:srgbClr val="002060"/>
                </a:solidFill>
              </a:rPr>
              <a:t>hi’n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heulog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heddiw</a:t>
            </a:r>
            <a:r>
              <a:rPr lang="en-US" sz="4400" b="1" dirty="0">
                <a:solidFill>
                  <a:srgbClr val="002060"/>
                </a:solidFill>
              </a:rPr>
              <a:t>.</a:t>
            </a:r>
          </a:p>
          <a:p>
            <a:pPr algn="ctr"/>
            <a:endParaRPr lang="en-US" sz="1600" i="1" dirty="0">
              <a:solidFill>
                <a:srgbClr val="002060"/>
              </a:solidFill>
            </a:endParaRPr>
          </a:p>
          <a:p>
            <a:pPr algn="ctr"/>
            <a:r>
              <a:rPr lang="en-US" sz="2000" i="1" dirty="0">
                <a:solidFill>
                  <a:srgbClr val="002060"/>
                </a:solidFill>
              </a:rPr>
              <a:t>It is sunny today.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E7576C98-F88C-4847-A5EC-748C87768381}"/>
              </a:ext>
            </a:extLst>
          </p:cNvPr>
          <p:cNvSpPr txBox="1"/>
          <p:nvPr/>
        </p:nvSpPr>
        <p:spPr>
          <a:xfrm>
            <a:off x="304800" y="221787"/>
            <a:ext cx="5538014" cy="1323439"/>
          </a:xfrm>
          <a:prstGeom prst="rect">
            <a:avLst/>
          </a:prstGeom>
          <a:gradFill>
            <a:gsLst>
              <a:gs pos="100000">
                <a:srgbClr val="00B9FF">
                  <a:alpha val="49559"/>
                </a:srgbClr>
              </a:gs>
              <a:gs pos="0">
                <a:schemeClr val="bg1"/>
              </a:gs>
            </a:gsLst>
            <a:lin ang="5400000" scaled="1"/>
          </a:gra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3600" b="1" dirty="0">
                <a:solidFill>
                  <a:srgbClr val="002060"/>
                </a:solidFill>
              </a:rPr>
              <a:t>Sut </a:t>
            </a:r>
            <a:r>
              <a:rPr lang="en-US" sz="3600" b="1" dirty="0" err="1">
                <a:solidFill>
                  <a:srgbClr val="002060"/>
                </a:solidFill>
              </a:rPr>
              <a:t>mae’r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tywydd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heddiw</a:t>
            </a:r>
            <a:r>
              <a:rPr lang="en-US" sz="3600" b="1" dirty="0">
                <a:solidFill>
                  <a:srgbClr val="002060"/>
                </a:solidFill>
              </a:rPr>
              <a:t>?</a:t>
            </a:r>
          </a:p>
          <a:p>
            <a:r>
              <a:rPr lang="en-US" sz="3600" b="1" i="1" dirty="0">
                <a:solidFill>
                  <a:srgbClr val="002060"/>
                </a:solidFill>
              </a:rPr>
              <a:t>  </a:t>
            </a:r>
            <a:r>
              <a:rPr lang="en-US" sz="2800" i="1" dirty="0">
                <a:solidFill>
                  <a:srgbClr val="002060"/>
                </a:solidFill>
              </a:rPr>
              <a:t>What’s the weather like today?</a:t>
            </a:r>
            <a:endParaRPr lang="en-US" sz="2400" i="1" dirty="0">
              <a:solidFill>
                <a:srgbClr val="002060"/>
              </a:solidFill>
            </a:endParaRPr>
          </a:p>
        </p:txBody>
      </p:sp>
      <p:pic>
        <p:nvPicPr>
          <p:cNvPr id="35" name="Picture 34" descr="Diagram, schematic&#10;&#10;Description automatically generated">
            <a:extLst>
              <a:ext uri="{FF2B5EF4-FFF2-40B4-BE49-F238E27FC236}">
                <a16:creationId xmlns:a16="http://schemas.microsoft.com/office/drawing/2014/main" id="{15C648DA-3AC4-E147-A41C-AD30E84A5B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25062" y="1989664"/>
            <a:ext cx="3035502" cy="3035502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154789382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7000">
              <a:srgbClr val="FFFF0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1551B75-EBDD-C449-9830-43828AA721AF}"/>
              </a:ext>
            </a:extLst>
          </p:cNvPr>
          <p:cNvSpPr txBox="1"/>
          <p:nvPr/>
        </p:nvSpPr>
        <p:spPr>
          <a:xfrm>
            <a:off x="3305603" y="5227771"/>
            <a:ext cx="5325882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</a:rPr>
              <a:t>Mae </a:t>
            </a:r>
            <a:r>
              <a:rPr lang="en-US" sz="4400" b="1" dirty="0" err="1">
                <a:solidFill>
                  <a:srgbClr val="002060"/>
                </a:solidFill>
              </a:rPr>
              <a:t>hi’n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braf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heddiw</a:t>
            </a:r>
            <a:r>
              <a:rPr lang="en-US" sz="4400" b="1" dirty="0">
                <a:solidFill>
                  <a:srgbClr val="002060"/>
                </a:solidFill>
              </a:rPr>
              <a:t>.</a:t>
            </a:r>
          </a:p>
          <a:p>
            <a:pPr algn="ctr"/>
            <a:endParaRPr lang="en-US" sz="2000" i="1" dirty="0">
              <a:solidFill>
                <a:srgbClr val="002060"/>
              </a:solidFill>
            </a:endParaRPr>
          </a:p>
          <a:p>
            <a:pPr algn="ctr"/>
            <a:r>
              <a:rPr lang="en-US" sz="2000" i="1" dirty="0">
                <a:solidFill>
                  <a:srgbClr val="002060"/>
                </a:solidFill>
              </a:rPr>
              <a:t>It is fine/nice today.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E7576C98-F88C-4847-A5EC-748C87768381}"/>
              </a:ext>
            </a:extLst>
          </p:cNvPr>
          <p:cNvSpPr txBox="1"/>
          <p:nvPr/>
        </p:nvSpPr>
        <p:spPr>
          <a:xfrm>
            <a:off x="304800" y="221787"/>
            <a:ext cx="5538014" cy="769441"/>
          </a:xfrm>
          <a:prstGeom prst="rect">
            <a:avLst/>
          </a:prstGeom>
          <a:gradFill>
            <a:gsLst>
              <a:gs pos="100000">
                <a:srgbClr val="00B9FF">
                  <a:alpha val="49559"/>
                </a:srgbClr>
              </a:gs>
              <a:gs pos="0">
                <a:schemeClr val="bg1"/>
              </a:gs>
            </a:gsLst>
            <a:lin ang="5400000" scaled="1"/>
          </a:gra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3600" b="1" dirty="0">
                <a:solidFill>
                  <a:srgbClr val="002060"/>
                </a:solidFill>
              </a:rPr>
              <a:t>Sut </a:t>
            </a:r>
            <a:r>
              <a:rPr lang="en-US" sz="3600" b="1" dirty="0" err="1">
                <a:solidFill>
                  <a:srgbClr val="002060"/>
                </a:solidFill>
              </a:rPr>
              <a:t>mae’r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tywydd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heddiw</a:t>
            </a:r>
            <a:r>
              <a:rPr lang="en-US" sz="3600" b="1" dirty="0">
                <a:solidFill>
                  <a:srgbClr val="002060"/>
                </a:solidFill>
              </a:rPr>
              <a:t>?</a:t>
            </a:r>
          </a:p>
        </p:txBody>
      </p:sp>
      <p:pic>
        <p:nvPicPr>
          <p:cNvPr id="5" name="Picture 4" descr="A picture containing chart&#10;&#10;Description automatically generated">
            <a:extLst>
              <a:ext uri="{FF2B5EF4-FFF2-40B4-BE49-F238E27FC236}">
                <a16:creationId xmlns:a16="http://schemas.microsoft.com/office/drawing/2014/main" id="{1316803D-66B0-3B4F-8C59-AA75877ABAE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38055" y="1630229"/>
            <a:ext cx="3809517" cy="3218087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39089134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7000">
              <a:srgbClr val="FFFF0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1551B75-EBDD-C449-9830-43828AA721AF}"/>
              </a:ext>
            </a:extLst>
          </p:cNvPr>
          <p:cNvSpPr txBox="1"/>
          <p:nvPr/>
        </p:nvSpPr>
        <p:spPr>
          <a:xfrm>
            <a:off x="2619375" y="5251218"/>
            <a:ext cx="6953250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</a:rPr>
              <a:t>Mae </a:t>
            </a:r>
            <a:r>
              <a:rPr lang="en-US" sz="4400" b="1" dirty="0" err="1">
                <a:solidFill>
                  <a:srgbClr val="002060"/>
                </a:solidFill>
              </a:rPr>
              <a:t>hi’n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bwrw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glaw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heddiw</a:t>
            </a:r>
            <a:r>
              <a:rPr lang="en-US" sz="4400" b="1" dirty="0">
                <a:solidFill>
                  <a:srgbClr val="002060"/>
                </a:solidFill>
              </a:rPr>
              <a:t>.</a:t>
            </a:r>
          </a:p>
          <a:p>
            <a:pPr algn="ctr"/>
            <a:endParaRPr lang="en-US" sz="2000" i="1" dirty="0">
              <a:solidFill>
                <a:srgbClr val="002060"/>
              </a:solidFill>
            </a:endParaRPr>
          </a:p>
          <a:p>
            <a:pPr algn="ctr"/>
            <a:r>
              <a:rPr lang="en-US" sz="2000" i="1" dirty="0">
                <a:solidFill>
                  <a:srgbClr val="002060"/>
                </a:solidFill>
              </a:rPr>
              <a:t>It is raining today.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E7576C98-F88C-4847-A5EC-748C87768381}"/>
              </a:ext>
            </a:extLst>
          </p:cNvPr>
          <p:cNvSpPr txBox="1"/>
          <p:nvPr/>
        </p:nvSpPr>
        <p:spPr>
          <a:xfrm>
            <a:off x="304800" y="221787"/>
            <a:ext cx="5538014" cy="769441"/>
          </a:xfrm>
          <a:prstGeom prst="rect">
            <a:avLst/>
          </a:prstGeom>
          <a:gradFill>
            <a:gsLst>
              <a:gs pos="100000">
                <a:srgbClr val="00B9FF">
                  <a:alpha val="49559"/>
                </a:srgbClr>
              </a:gs>
              <a:gs pos="0">
                <a:schemeClr val="bg1"/>
              </a:gs>
            </a:gsLst>
            <a:lin ang="5400000" scaled="1"/>
          </a:gra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3600" b="1" dirty="0">
                <a:solidFill>
                  <a:srgbClr val="002060"/>
                </a:solidFill>
              </a:rPr>
              <a:t>Sut </a:t>
            </a:r>
            <a:r>
              <a:rPr lang="en-US" sz="3600" b="1" dirty="0" err="1">
                <a:solidFill>
                  <a:srgbClr val="002060"/>
                </a:solidFill>
              </a:rPr>
              <a:t>mae’r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tywydd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heddiw</a:t>
            </a:r>
            <a:r>
              <a:rPr lang="en-US" sz="3600" b="1" dirty="0">
                <a:solidFill>
                  <a:srgbClr val="002060"/>
                </a:solidFill>
              </a:rPr>
              <a:t>?</a:t>
            </a:r>
          </a:p>
        </p:txBody>
      </p:sp>
      <p:pic>
        <p:nvPicPr>
          <p:cNvPr id="6" name="Picture 5" descr="Icon&#10;&#10;Description automatically generated">
            <a:extLst>
              <a:ext uri="{FF2B5EF4-FFF2-40B4-BE49-F238E27FC236}">
                <a16:creationId xmlns:a16="http://schemas.microsoft.com/office/drawing/2014/main" id="{DCAEFBF4-F45E-924C-8038-CBD2BB761C7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87541" y="1520159"/>
            <a:ext cx="3416918" cy="3416918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422544314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7000">
              <a:srgbClr val="FFFF0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1551B75-EBDD-C449-9830-43828AA721AF}"/>
              </a:ext>
            </a:extLst>
          </p:cNvPr>
          <p:cNvSpPr txBox="1"/>
          <p:nvPr/>
        </p:nvSpPr>
        <p:spPr>
          <a:xfrm>
            <a:off x="3384471" y="5227771"/>
            <a:ext cx="5168146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</a:rPr>
              <a:t>Mae </a:t>
            </a:r>
            <a:r>
              <a:rPr lang="en-US" sz="4400" b="1" dirty="0" err="1">
                <a:solidFill>
                  <a:srgbClr val="002060"/>
                </a:solidFill>
              </a:rPr>
              <a:t>hi’n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oer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heddiw</a:t>
            </a:r>
            <a:r>
              <a:rPr lang="en-US" sz="4400" b="1" dirty="0">
                <a:solidFill>
                  <a:srgbClr val="002060"/>
                </a:solidFill>
              </a:rPr>
              <a:t>.</a:t>
            </a:r>
          </a:p>
          <a:p>
            <a:pPr algn="ctr"/>
            <a:endParaRPr lang="en-US" sz="2000" i="1" dirty="0">
              <a:solidFill>
                <a:srgbClr val="002060"/>
              </a:solidFill>
            </a:endParaRPr>
          </a:p>
          <a:p>
            <a:pPr algn="ctr"/>
            <a:r>
              <a:rPr lang="en-US" sz="2000" i="1" dirty="0">
                <a:solidFill>
                  <a:srgbClr val="002060"/>
                </a:solidFill>
              </a:rPr>
              <a:t>It is cold today.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E7576C98-F88C-4847-A5EC-748C87768381}"/>
              </a:ext>
            </a:extLst>
          </p:cNvPr>
          <p:cNvSpPr txBox="1"/>
          <p:nvPr/>
        </p:nvSpPr>
        <p:spPr>
          <a:xfrm>
            <a:off x="304800" y="221787"/>
            <a:ext cx="5538014" cy="769441"/>
          </a:xfrm>
          <a:prstGeom prst="rect">
            <a:avLst/>
          </a:prstGeom>
          <a:gradFill>
            <a:gsLst>
              <a:gs pos="100000">
                <a:srgbClr val="00B9FF">
                  <a:alpha val="49559"/>
                </a:srgbClr>
              </a:gs>
              <a:gs pos="0">
                <a:schemeClr val="bg1"/>
              </a:gs>
            </a:gsLst>
            <a:lin ang="5400000" scaled="1"/>
          </a:gra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3600" b="1" dirty="0">
                <a:solidFill>
                  <a:srgbClr val="002060"/>
                </a:solidFill>
              </a:rPr>
              <a:t>Sut </a:t>
            </a:r>
            <a:r>
              <a:rPr lang="en-US" sz="3600" b="1" dirty="0" err="1">
                <a:solidFill>
                  <a:srgbClr val="002060"/>
                </a:solidFill>
              </a:rPr>
              <a:t>mae’r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tywydd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heddiw</a:t>
            </a:r>
            <a:r>
              <a:rPr lang="en-US" sz="3600" b="1" dirty="0">
                <a:solidFill>
                  <a:srgbClr val="002060"/>
                </a:solidFill>
              </a:rPr>
              <a:t>?</a:t>
            </a:r>
          </a:p>
        </p:txBody>
      </p:sp>
      <p:pic>
        <p:nvPicPr>
          <p:cNvPr id="6" name="Picture 5" descr="Icon&#10;&#10;Description automatically generated">
            <a:extLst>
              <a:ext uri="{FF2B5EF4-FFF2-40B4-BE49-F238E27FC236}">
                <a16:creationId xmlns:a16="http://schemas.microsoft.com/office/drawing/2014/main" id="{09409DF4-83AE-4943-A2D4-A473BC4DA1A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09537" y="1670407"/>
            <a:ext cx="3118013" cy="3186919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169454419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7000">
              <a:srgbClr val="FFFF0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1551B75-EBDD-C449-9830-43828AA721AF}"/>
              </a:ext>
            </a:extLst>
          </p:cNvPr>
          <p:cNvSpPr txBox="1"/>
          <p:nvPr/>
        </p:nvSpPr>
        <p:spPr>
          <a:xfrm>
            <a:off x="2956807" y="5251218"/>
            <a:ext cx="6278386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</a:rPr>
              <a:t>Mae </a:t>
            </a:r>
            <a:r>
              <a:rPr lang="en-US" sz="4400" b="1" dirty="0" err="1">
                <a:solidFill>
                  <a:srgbClr val="002060"/>
                </a:solidFill>
              </a:rPr>
              <a:t>hi’n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stormus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heddiw</a:t>
            </a:r>
            <a:r>
              <a:rPr lang="en-US" sz="4400" b="1" dirty="0">
                <a:solidFill>
                  <a:srgbClr val="002060"/>
                </a:solidFill>
              </a:rPr>
              <a:t>.</a:t>
            </a:r>
          </a:p>
          <a:p>
            <a:pPr algn="ctr"/>
            <a:endParaRPr lang="en-US" sz="2000" i="1" dirty="0">
              <a:solidFill>
                <a:srgbClr val="002060"/>
              </a:solidFill>
            </a:endParaRPr>
          </a:p>
          <a:p>
            <a:pPr algn="ctr"/>
            <a:r>
              <a:rPr lang="en-US" sz="2000" i="1" dirty="0">
                <a:solidFill>
                  <a:srgbClr val="002060"/>
                </a:solidFill>
              </a:rPr>
              <a:t>It is stormy today.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E7576C98-F88C-4847-A5EC-748C87768381}"/>
              </a:ext>
            </a:extLst>
          </p:cNvPr>
          <p:cNvSpPr txBox="1"/>
          <p:nvPr/>
        </p:nvSpPr>
        <p:spPr>
          <a:xfrm>
            <a:off x="304800" y="221787"/>
            <a:ext cx="5538014" cy="769441"/>
          </a:xfrm>
          <a:prstGeom prst="rect">
            <a:avLst/>
          </a:prstGeom>
          <a:gradFill>
            <a:gsLst>
              <a:gs pos="100000">
                <a:srgbClr val="00B9FF">
                  <a:alpha val="49559"/>
                </a:srgbClr>
              </a:gs>
              <a:gs pos="0">
                <a:schemeClr val="bg1"/>
              </a:gs>
            </a:gsLst>
            <a:lin ang="5400000" scaled="1"/>
          </a:gra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3600" b="1" dirty="0">
                <a:solidFill>
                  <a:srgbClr val="002060"/>
                </a:solidFill>
              </a:rPr>
              <a:t>Sut </a:t>
            </a:r>
            <a:r>
              <a:rPr lang="en-US" sz="3600" b="1" dirty="0" err="1">
                <a:solidFill>
                  <a:srgbClr val="002060"/>
                </a:solidFill>
              </a:rPr>
              <a:t>mae’r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tywydd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heddiw</a:t>
            </a:r>
            <a:r>
              <a:rPr lang="en-US" sz="3600" b="1" dirty="0">
                <a:solidFill>
                  <a:srgbClr val="002060"/>
                </a:solidFill>
              </a:rPr>
              <a:t>?</a:t>
            </a:r>
          </a:p>
        </p:txBody>
      </p:sp>
      <p:pic>
        <p:nvPicPr>
          <p:cNvPr id="5" name="Picture 4" descr="Icon&#10;&#10;Description automatically generated">
            <a:extLst>
              <a:ext uri="{FF2B5EF4-FFF2-40B4-BE49-F238E27FC236}">
                <a16:creationId xmlns:a16="http://schemas.microsoft.com/office/drawing/2014/main" id="{D4078152-5418-A449-9893-04130E41A18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51199" y="1533776"/>
            <a:ext cx="3143249" cy="3439083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258365147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7000">
              <a:srgbClr val="FFFF0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1551B75-EBDD-C449-9830-43828AA721AF}"/>
              </a:ext>
            </a:extLst>
          </p:cNvPr>
          <p:cNvSpPr txBox="1"/>
          <p:nvPr/>
        </p:nvSpPr>
        <p:spPr>
          <a:xfrm>
            <a:off x="2725142" y="5251218"/>
            <a:ext cx="6741718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</a:rPr>
              <a:t>Mae </a:t>
            </a:r>
            <a:r>
              <a:rPr lang="en-US" sz="4400" b="1" dirty="0" err="1">
                <a:solidFill>
                  <a:srgbClr val="002060"/>
                </a:solidFill>
              </a:rPr>
              <a:t>hi’n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bwrw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eira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heddiw</a:t>
            </a:r>
            <a:r>
              <a:rPr lang="en-US" sz="4400" b="1" dirty="0">
                <a:solidFill>
                  <a:srgbClr val="002060"/>
                </a:solidFill>
              </a:rPr>
              <a:t>.</a:t>
            </a:r>
          </a:p>
          <a:p>
            <a:pPr algn="ctr"/>
            <a:endParaRPr lang="en-US" sz="2000" i="1" dirty="0">
              <a:solidFill>
                <a:srgbClr val="002060"/>
              </a:solidFill>
            </a:endParaRPr>
          </a:p>
          <a:p>
            <a:pPr algn="ctr"/>
            <a:r>
              <a:rPr lang="en-US" sz="2000" i="1" dirty="0">
                <a:solidFill>
                  <a:srgbClr val="002060"/>
                </a:solidFill>
              </a:rPr>
              <a:t>It is snowing today.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E7576C98-F88C-4847-A5EC-748C87768381}"/>
              </a:ext>
            </a:extLst>
          </p:cNvPr>
          <p:cNvSpPr txBox="1"/>
          <p:nvPr/>
        </p:nvSpPr>
        <p:spPr>
          <a:xfrm>
            <a:off x="304800" y="221787"/>
            <a:ext cx="5538014" cy="769441"/>
          </a:xfrm>
          <a:prstGeom prst="rect">
            <a:avLst/>
          </a:prstGeom>
          <a:gradFill>
            <a:gsLst>
              <a:gs pos="100000">
                <a:srgbClr val="00B9FF">
                  <a:alpha val="49559"/>
                </a:srgbClr>
              </a:gs>
              <a:gs pos="0">
                <a:schemeClr val="bg1"/>
              </a:gs>
            </a:gsLst>
            <a:lin ang="5400000" scaled="1"/>
          </a:gra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3600" b="1" dirty="0">
                <a:solidFill>
                  <a:srgbClr val="002060"/>
                </a:solidFill>
              </a:rPr>
              <a:t>Sut </a:t>
            </a:r>
            <a:r>
              <a:rPr lang="en-US" sz="3600" b="1" dirty="0" err="1">
                <a:solidFill>
                  <a:srgbClr val="002060"/>
                </a:solidFill>
              </a:rPr>
              <a:t>mae’r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tywydd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heddiw</a:t>
            </a:r>
            <a:r>
              <a:rPr lang="en-US" sz="3600" b="1" dirty="0">
                <a:solidFill>
                  <a:srgbClr val="002060"/>
                </a:solidFill>
              </a:rPr>
              <a:t>?</a:t>
            </a:r>
          </a:p>
        </p:txBody>
      </p:sp>
      <p:pic>
        <p:nvPicPr>
          <p:cNvPr id="6" name="Picture 5" descr="A picture containing toy&#10;&#10;Description automatically generated">
            <a:extLst>
              <a:ext uri="{FF2B5EF4-FFF2-40B4-BE49-F238E27FC236}">
                <a16:creationId xmlns:a16="http://schemas.microsoft.com/office/drawing/2014/main" id="{AB8D6902-F394-F349-9E18-32CCC6DB34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8803" y="1503482"/>
            <a:ext cx="3108022" cy="3434278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138591216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7000">
              <a:srgbClr val="FFFF0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1551B75-EBDD-C449-9830-43828AA721AF}"/>
              </a:ext>
            </a:extLst>
          </p:cNvPr>
          <p:cNvSpPr txBox="1"/>
          <p:nvPr/>
        </p:nvSpPr>
        <p:spPr>
          <a:xfrm>
            <a:off x="3120794" y="5251218"/>
            <a:ext cx="5950412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</a:rPr>
              <a:t>Mae </a:t>
            </a:r>
            <a:r>
              <a:rPr lang="en-US" sz="4400" b="1" dirty="0" err="1">
                <a:solidFill>
                  <a:srgbClr val="002060"/>
                </a:solidFill>
              </a:rPr>
              <a:t>hi’n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niwlog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heddiw</a:t>
            </a:r>
            <a:r>
              <a:rPr lang="en-US" sz="4400" b="1" dirty="0">
                <a:solidFill>
                  <a:srgbClr val="002060"/>
                </a:solidFill>
              </a:rPr>
              <a:t>.</a:t>
            </a:r>
          </a:p>
          <a:p>
            <a:pPr algn="ctr"/>
            <a:endParaRPr lang="en-US" sz="2000" i="1" dirty="0">
              <a:solidFill>
                <a:srgbClr val="002060"/>
              </a:solidFill>
            </a:endParaRPr>
          </a:p>
          <a:p>
            <a:pPr algn="ctr"/>
            <a:r>
              <a:rPr lang="en-US" sz="2000" i="1" dirty="0">
                <a:solidFill>
                  <a:srgbClr val="002060"/>
                </a:solidFill>
              </a:rPr>
              <a:t>It is foggy today.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E7576C98-F88C-4847-A5EC-748C87768381}"/>
              </a:ext>
            </a:extLst>
          </p:cNvPr>
          <p:cNvSpPr txBox="1"/>
          <p:nvPr/>
        </p:nvSpPr>
        <p:spPr>
          <a:xfrm>
            <a:off x="304800" y="221787"/>
            <a:ext cx="5538014" cy="769441"/>
          </a:xfrm>
          <a:prstGeom prst="rect">
            <a:avLst/>
          </a:prstGeom>
          <a:gradFill>
            <a:gsLst>
              <a:gs pos="100000">
                <a:srgbClr val="00B9FF">
                  <a:alpha val="49559"/>
                </a:srgbClr>
              </a:gs>
              <a:gs pos="0">
                <a:schemeClr val="bg1"/>
              </a:gs>
            </a:gsLst>
            <a:lin ang="5400000" scaled="1"/>
          </a:gra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3600" b="1" dirty="0">
                <a:solidFill>
                  <a:srgbClr val="002060"/>
                </a:solidFill>
              </a:rPr>
              <a:t>Sut </a:t>
            </a:r>
            <a:r>
              <a:rPr lang="en-US" sz="3600" b="1" dirty="0" err="1">
                <a:solidFill>
                  <a:srgbClr val="002060"/>
                </a:solidFill>
              </a:rPr>
              <a:t>mae’r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tywydd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heddiw</a:t>
            </a:r>
            <a:r>
              <a:rPr lang="en-US" sz="3600" b="1" dirty="0">
                <a:solidFill>
                  <a:srgbClr val="002060"/>
                </a:solidFill>
              </a:rPr>
              <a:t>?</a:t>
            </a:r>
          </a:p>
        </p:txBody>
      </p:sp>
      <p:pic>
        <p:nvPicPr>
          <p:cNvPr id="5" name="Picture 4" descr="Icon&#10;&#10;Description automatically generated">
            <a:extLst>
              <a:ext uri="{FF2B5EF4-FFF2-40B4-BE49-F238E27FC236}">
                <a16:creationId xmlns:a16="http://schemas.microsoft.com/office/drawing/2014/main" id="{F3C8C915-726C-E448-9EB8-6784691E080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82055" y="1575382"/>
            <a:ext cx="3427890" cy="3357213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196365919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7000">
              <a:srgbClr val="FFFF0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1551B75-EBDD-C449-9830-43828AA721AF}"/>
              </a:ext>
            </a:extLst>
          </p:cNvPr>
          <p:cNvSpPr txBox="1"/>
          <p:nvPr/>
        </p:nvSpPr>
        <p:spPr>
          <a:xfrm>
            <a:off x="3234383" y="5251218"/>
            <a:ext cx="5723234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</a:rPr>
              <a:t>Mae </a:t>
            </a:r>
            <a:r>
              <a:rPr lang="en-US" sz="4400" b="1" dirty="0" err="1">
                <a:solidFill>
                  <a:srgbClr val="002060"/>
                </a:solidFill>
              </a:rPr>
              <a:t>hi’n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rhewi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heddiw</a:t>
            </a:r>
            <a:r>
              <a:rPr lang="en-US" sz="4400" b="1" dirty="0">
                <a:solidFill>
                  <a:srgbClr val="002060"/>
                </a:solidFill>
              </a:rPr>
              <a:t>.</a:t>
            </a:r>
          </a:p>
          <a:p>
            <a:pPr algn="ctr"/>
            <a:endParaRPr lang="en-US" sz="2000" i="1" dirty="0">
              <a:solidFill>
                <a:srgbClr val="002060"/>
              </a:solidFill>
            </a:endParaRPr>
          </a:p>
          <a:p>
            <a:pPr algn="ctr"/>
            <a:r>
              <a:rPr lang="en-US" sz="2000" i="1" dirty="0">
                <a:solidFill>
                  <a:srgbClr val="002060"/>
                </a:solidFill>
              </a:rPr>
              <a:t>It is freezing today.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E7576C98-F88C-4847-A5EC-748C87768381}"/>
              </a:ext>
            </a:extLst>
          </p:cNvPr>
          <p:cNvSpPr txBox="1"/>
          <p:nvPr/>
        </p:nvSpPr>
        <p:spPr>
          <a:xfrm>
            <a:off x="304800" y="221787"/>
            <a:ext cx="5538014" cy="769441"/>
          </a:xfrm>
          <a:prstGeom prst="rect">
            <a:avLst/>
          </a:prstGeom>
          <a:gradFill>
            <a:gsLst>
              <a:gs pos="100000">
                <a:srgbClr val="00B9FF">
                  <a:alpha val="49559"/>
                </a:srgbClr>
              </a:gs>
              <a:gs pos="0">
                <a:schemeClr val="bg1"/>
              </a:gs>
            </a:gsLst>
            <a:lin ang="5400000" scaled="1"/>
          </a:gra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3600" b="1" dirty="0">
                <a:solidFill>
                  <a:srgbClr val="002060"/>
                </a:solidFill>
              </a:rPr>
              <a:t>Sut </a:t>
            </a:r>
            <a:r>
              <a:rPr lang="en-US" sz="3600" b="1" dirty="0" err="1">
                <a:solidFill>
                  <a:srgbClr val="002060"/>
                </a:solidFill>
              </a:rPr>
              <a:t>mae’r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tywydd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heddiw</a:t>
            </a:r>
            <a:r>
              <a:rPr lang="en-US" sz="3600" b="1" dirty="0">
                <a:solidFill>
                  <a:srgbClr val="002060"/>
                </a:solidFill>
              </a:rPr>
              <a:t>?</a:t>
            </a:r>
          </a:p>
        </p:txBody>
      </p:sp>
      <p:pic>
        <p:nvPicPr>
          <p:cNvPr id="3" name="Picture 2" descr="Icon&#10;&#10;Description automatically generated">
            <a:extLst>
              <a:ext uri="{FF2B5EF4-FFF2-40B4-BE49-F238E27FC236}">
                <a16:creationId xmlns:a16="http://schemas.microsoft.com/office/drawing/2014/main" id="{EAB5D040-2311-1049-BB7B-AC293D53818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61180" y="1404937"/>
            <a:ext cx="3469640" cy="3686493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125220673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7000">
              <a:srgbClr val="FFFF0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1551B75-EBDD-C449-9830-43828AA721AF}"/>
              </a:ext>
            </a:extLst>
          </p:cNvPr>
          <p:cNvSpPr txBox="1"/>
          <p:nvPr/>
        </p:nvSpPr>
        <p:spPr>
          <a:xfrm>
            <a:off x="2925516" y="5209367"/>
            <a:ext cx="6340968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</a:rPr>
              <a:t>Mae </a:t>
            </a:r>
            <a:r>
              <a:rPr lang="en-US" sz="4400" b="1" dirty="0" err="1">
                <a:solidFill>
                  <a:srgbClr val="002060"/>
                </a:solidFill>
              </a:rPr>
              <a:t>hi’n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FF0000"/>
                </a:solidFill>
              </a:rPr>
              <a:t>g</a:t>
            </a:r>
            <a:r>
              <a:rPr lang="en-US" sz="4400" b="1" dirty="0" err="1">
                <a:solidFill>
                  <a:srgbClr val="002060"/>
                </a:solidFill>
              </a:rPr>
              <a:t>ymylog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heddiw</a:t>
            </a:r>
            <a:r>
              <a:rPr lang="en-US" sz="4400" b="1" dirty="0">
                <a:solidFill>
                  <a:srgbClr val="002060"/>
                </a:solidFill>
              </a:rPr>
              <a:t>.</a:t>
            </a:r>
          </a:p>
          <a:p>
            <a:pPr algn="ctr"/>
            <a:endParaRPr lang="en-US" sz="2000" i="1" dirty="0">
              <a:solidFill>
                <a:srgbClr val="002060"/>
              </a:solidFill>
            </a:endParaRPr>
          </a:p>
          <a:p>
            <a:pPr algn="ctr"/>
            <a:r>
              <a:rPr lang="en-US" sz="2000" i="1" dirty="0">
                <a:solidFill>
                  <a:srgbClr val="002060"/>
                </a:solidFill>
              </a:rPr>
              <a:t>It is cloudy today.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E7576C98-F88C-4847-A5EC-748C87768381}"/>
              </a:ext>
            </a:extLst>
          </p:cNvPr>
          <p:cNvSpPr txBox="1"/>
          <p:nvPr/>
        </p:nvSpPr>
        <p:spPr>
          <a:xfrm>
            <a:off x="304800" y="221787"/>
            <a:ext cx="5538014" cy="769441"/>
          </a:xfrm>
          <a:prstGeom prst="rect">
            <a:avLst/>
          </a:prstGeom>
          <a:gradFill>
            <a:gsLst>
              <a:gs pos="100000">
                <a:srgbClr val="00B9FF">
                  <a:alpha val="49559"/>
                </a:srgbClr>
              </a:gs>
              <a:gs pos="0">
                <a:schemeClr val="bg1"/>
              </a:gs>
            </a:gsLst>
            <a:lin ang="5400000" scaled="1"/>
          </a:gra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3600" b="1" dirty="0">
                <a:solidFill>
                  <a:srgbClr val="002060"/>
                </a:solidFill>
              </a:rPr>
              <a:t>Sut </a:t>
            </a:r>
            <a:r>
              <a:rPr lang="en-US" sz="3600" b="1" dirty="0" err="1">
                <a:solidFill>
                  <a:srgbClr val="002060"/>
                </a:solidFill>
              </a:rPr>
              <a:t>mae’r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tywydd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heddiw</a:t>
            </a:r>
            <a:r>
              <a:rPr lang="en-US" sz="3600" b="1" dirty="0">
                <a:solidFill>
                  <a:srgbClr val="002060"/>
                </a:solidFill>
              </a:rPr>
              <a:t>?</a:t>
            </a:r>
          </a:p>
        </p:txBody>
      </p:sp>
      <p:pic>
        <p:nvPicPr>
          <p:cNvPr id="6" name="Picture 5" descr="A picture containing light&#10;&#10;Description automatically generated">
            <a:extLst>
              <a:ext uri="{FF2B5EF4-FFF2-40B4-BE49-F238E27FC236}">
                <a16:creationId xmlns:a16="http://schemas.microsoft.com/office/drawing/2014/main" id="{C0133558-0BFA-924D-B184-47969BD81D3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38209" y="1652108"/>
            <a:ext cx="4315582" cy="3123966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B5882D8A-F478-AE43-9595-97185881BD36}"/>
              </a:ext>
            </a:extLst>
          </p:cNvPr>
          <p:cNvSpPr/>
          <p:nvPr/>
        </p:nvSpPr>
        <p:spPr>
          <a:xfrm>
            <a:off x="8994079" y="414387"/>
            <a:ext cx="2893121" cy="1153682"/>
          </a:xfrm>
          <a:prstGeom prst="roundRect">
            <a:avLst/>
          </a:prstGeom>
          <a:solidFill>
            <a:srgbClr val="00B0F0">
              <a:tint val="66000"/>
              <a:satMod val="160000"/>
            </a:srgbClr>
          </a:solidFill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000" b="1" dirty="0">
                <a:solidFill>
                  <a:srgbClr val="002060"/>
                </a:solidFill>
              </a:rPr>
              <a:t>yn</a:t>
            </a:r>
            <a:r>
              <a:rPr lang="cy-GB" sz="2000" dirty="0">
                <a:solidFill>
                  <a:srgbClr val="002060"/>
                </a:solidFill>
              </a:rPr>
              <a:t> / </a:t>
            </a:r>
            <a:r>
              <a:rPr lang="cy-GB" sz="2000" b="1" dirty="0">
                <a:solidFill>
                  <a:srgbClr val="002060"/>
                </a:solidFill>
              </a:rPr>
              <a:t>‘n</a:t>
            </a:r>
            <a:r>
              <a:rPr lang="cy-GB" sz="2000" dirty="0">
                <a:solidFill>
                  <a:srgbClr val="002060"/>
                </a:solidFill>
              </a:rPr>
              <a:t>  causes a soft mutation with adjectives</a:t>
            </a:r>
          </a:p>
        </p:txBody>
      </p:sp>
    </p:spTree>
    <p:extLst>
      <p:ext uri="{BB962C8B-B14F-4D97-AF65-F5344CB8AC3E}">
        <p14:creationId xmlns:p14="http://schemas.microsoft.com/office/powerpoint/2010/main" val="123639542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7000">
              <a:srgbClr val="FFFF0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1551B75-EBDD-C449-9830-43828AA721AF}"/>
              </a:ext>
            </a:extLst>
          </p:cNvPr>
          <p:cNvSpPr txBox="1"/>
          <p:nvPr/>
        </p:nvSpPr>
        <p:spPr>
          <a:xfrm>
            <a:off x="3030352" y="5150058"/>
            <a:ext cx="6131294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</a:rPr>
              <a:t>Mae </a:t>
            </a:r>
            <a:r>
              <a:rPr lang="en-US" sz="4400" b="1" dirty="0" err="1">
                <a:solidFill>
                  <a:srgbClr val="002060"/>
                </a:solidFill>
              </a:rPr>
              <a:t>hi’n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FF0000"/>
                </a:solidFill>
              </a:rPr>
              <a:t>w</a:t>
            </a:r>
            <a:r>
              <a:rPr lang="en-US" sz="4400" b="1" dirty="0" err="1">
                <a:solidFill>
                  <a:srgbClr val="002060"/>
                </a:solidFill>
              </a:rPr>
              <a:t>yntog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heddiw</a:t>
            </a:r>
            <a:r>
              <a:rPr lang="en-US" sz="4400" b="1" dirty="0">
                <a:solidFill>
                  <a:srgbClr val="002060"/>
                </a:solidFill>
              </a:rPr>
              <a:t>.</a:t>
            </a:r>
          </a:p>
          <a:p>
            <a:pPr algn="ctr"/>
            <a:endParaRPr lang="en-US" sz="2000" i="1" dirty="0">
              <a:solidFill>
                <a:srgbClr val="002060"/>
              </a:solidFill>
            </a:endParaRPr>
          </a:p>
          <a:p>
            <a:pPr algn="ctr"/>
            <a:r>
              <a:rPr lang="en-US" sz="2000" i="1" dirty="0">
                <a:solidFill>
                  <a:srgbClr val="002060"/>
                </a:solidFill>
              </a:rPr>
              <a:t>It is windy today.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E7576C98-F88C-4847-A5EC-748C87768381}"/>
              </a:ext>
            </a:extLst>
          </p:cNvPr>
          <p:cNvSpPr txBox="1"/>
          <p:nvPr/>
        </p:nvSpPr>
        <p:spPr>
          <a:xfrm>
            <a:off x="304800" y="221787"/>
            <a:ext cx="5538014" cy="769441"/>
          </a:xfrm>
          <a:prstGeom prst="rect">
            <a:avLst/>
          </a:prstGeom>
          <a:gradFill>
            <a:gsLst>
              <a:gs pos="100000">
                <a:srgbClr val="00B9FF">
                  <a:alpha val="49559"/>
                </a:srgbClr>
              </a:gs>
              <a:gs pos="0">
                <a:schemeClr val="bg1"/>
              </a:gs>
            </a:gsLst>
            <a:lin ang="5400000" scaled="1"/>
          </a:gra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3600" b="1" dirty="0">
                <a:solidFill>
                  <a:srgbClr val="002060"/>
                </a:solidFill>
              </a:rPr>
              <a:t>Sut </a:t>
            </a:r>
            <a:r>
              <a:rPr lang="en-US" sz="3600" b="1" dirty="0" err="1">
                <a:solidFill>
                  <a:srgbClr val="002060"/>
                </a:solidFill>
              </a:rPr>
              <a:t>mae’r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tywydd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heddiw</a:t>
            </a:r>
            <a:r>
              <a:rPr lang="en-US" sz="3600" b="1" dirty="0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B5882D8A-F478-AE43-9595-97185881BD36}"/>
              </a:ext>
            </a:extLst>
          </p:cNvPr>
          <p:cNvSpPr/>
          <p:nvPr/>
        </p:nvSpPr>
        <p:spPr>
          <a:xfrm>
            <a:off x="8994079" y="414387"/>
            <a:ext cx="2893121" cy="1153682"/>
          </a:xfrm>
          <a:prstGeom prst="roundRect">
            <a:avLst/>
          </a:prstGeom>
          <a:solidFill>
            <a:srgbClr val="00B0F0">
              <a:tint val="66000"/>
              <a:satMod val="160000"/>
            </a:srgbClr>
          </a:solidFill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000" b="1" dirty="0">
                <a:solidFill>
                  <a:srgbClr val="002060"/>
                </a:solidFill>
              </a:rPr>
              <a:t>yn</a:t>
            </a:r>
            <a:r>
              <a:rPr lang="cy-GB" sz="2000" dirty="0">
                <a:solidFill>
                  <a:srgbClr val="002060"/>
                </a:solidFill>
              </a:rPr>
              <a:t> / </a:t>
            </a:r>
            <a:r>
              <a:rPr lang="cy-GB" sz="2000" b="1" dirty="0">
                <a:solidFill>
                  <a:srgbClr val="002060"/>
                </a:solidFill>
              </a:rPr>
              <a:t>‘n</a:t>
            </a:r>
            <a:r>
              <a:rPr lang="cy-GB" sz="2000" dirty="0">
                <a:solidFill>
                  <a:srgbClr val="002060"/>
                </a:solidFill>
              </a:rPr>
              <a:t>  causes a soft mutation with adjectives</a:t>
            </a:r>
          </a:p>
        </p:txBody>
      </p:sp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808546F5-D6A4-7D47-932B-619D1189FD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64344" y="1568069"/>
            <a:ext cx="3463311" cy="3243685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3666394639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7000">
              <a:srgbClr val="FFFF0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1551B75-EBDD-C449-9830-43828AA721AF}"/>
              </a:ext>
            </a:extLst>
          </p:cNvPr>
          <p:cNvSpPr txBox="1"/>
          <p:nvPr/>
        </p:nvSpPr>
        <p:spPr>
          <a:xfrm>
            <a:off x="3228654" y="5251218"/>
            <a:ext cx="5765425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</a:rPr>
              <a:t>Mae </a:t>
            </a:r>
            <a:r>
              <a:rPr lang="en-US" sz="4400" b="1" dirty="0" err="1">
                <a:solidFill>
                  <a:srgbClr val="002060"/>
                </a:solidFill>
              </a:rPr>
              <a:t>hi’n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FF0000"/>
                </a:solidFill>
              </a:rPr>
              <a:t>b</a:t>
            </a:r>
            <a:r>
              <a:rPr lang="en-US" sz="4400" b="1" dirty="0" err="1">
                <a:solidFill>
                  <a:srgbClr val="002060"/>
                </a:solidFill>
              </a:rPr>
              <a:t>oeth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heddiw</a:t>
            </a:r>
            <a:r>
              <a:rPr lang="en-US" sz="4400" b="1" dirty="0">
                <a:solidFill>
                  <a:srgbClr val="002060"/>
                </a:solidFill>
              </a:rPr>
              <a:t>.</a:t>
            </a:r>
          </a:p>
          <a:p>
            <a:pPr algn="ctr"/>
            <a:endParaRPr lang="en-US" sz="2000" i="1" dirty="0">
              <a:solidFill>
                <a:srgbClr val="002060"/>
              </a:solidFill>
            </a:endParaRPr>
          </a:p>
          <a:p>
            <a:pPr algn="ctr"/>
            <a:r>
              <a:rPr lang="en-US" sz="2000" i="1" dirty="0">
                <a:solidFill>
                  <a:srgbClr val="002060"/>
                </a:solidFill>
              </a:rPr>
              <a:t>It is hot today.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E7576C98-F88C-4847-A5EC-748C87768381}"/>
              </a:ext>
            </a:extLst>
          </p:cNvPr>
          <p:cNvSpPr txBox="1"/>
          <p:nvPr/>
        </p:nvSpPr>
        <p:spPr>
          <a:xfrm>
            <a:off x="304800" y="221787"/>
            <a:ext cx="5538014" cy="769441"/>
          </a:xfrm>
          <a:prstGeom prst="rect">
            <a:avLst/>
          </a:prstGeom>
          <a:gradFill>
            <a:gsLst>
              <a:gs pos="100000">
                <a:srgbClr val="00B9FF">
                  <a:alpha val="49559"/>
                </a:srgbClr>
              </a:gs>
              <a:gs pos="0">
                <a:schemeClr val="bg1"/>
              </a:gs>
            </a:gsLst>
            <a:lin ang="5400000" scaled="1"/>
          </a:gra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3600" b="1" dirty="0">
                <a:solidFill>
                  <a:srgbClr val="002060"/>
                </a:solidFill>
              </a:rPr>
              <a:t>Sut </a:t>
            </a:r>
            <a:r>
              <a:rPr lang="en-US" sz="3600" b="1" dirty="0" err="1">
                <a:solidFill>
                  <a:srgbClr val="002060"/>
                </a:solidFill>
              </a:rPr>
              <a:t>mae’r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tywydd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heddiw</a:t>
            </a:r>
            <a:r>
              <a:rPr lang="en-US" sz="3600" b="1" dirty="0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B5882D8A-F478-AE43-9595-97185881BD36}"/>
              </a:ext>
            </a:extLst>
          </p:cNvPr>
          <p:cNvSpPr/>
          <p:nvPr/>
        </p:nvSpPr>
        <p:spPr>
          <a:xfrm>
            <a:off x="8994079" y="414387"/>
            <a:ext cx="2893121" cy="1153682"/>
          </a:xfrm>
          <a:prstGeom prst="roundRect">
            <a:avLst/>
          </a:prstGeom>
          <a:solidFill>
            <a:srgbClr val="00B0F0">
              <a:tint val="66000"/>
              <a:satMod val="160000"/>
            </a:srgbClr>
          </a:solidFill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000" b="1" dirty="0">
                <a:solidFill>
                  <a:srgbClr val="002060"/>
                </a:solidFill>
              </a:rPr>
              <a:t>yn</a:t>
            </a:r>
            <a:r>
              <a:rPr lang="cy-GB" sz="2000" dirty="0">
                <a:solidFill>
                  <a:srgbClr val="002060"/>
                </a:solidFill>
              </a:rPr>
              <a:t> / </a:t>
            </a:r>
            <a:r>
              <a:rPr lang="cy-GB" sz="2000" b="1" dirty="0">
                <a:solidFill>
                  <a:srgbClr val="002060"/>
                </a:solidFill>
              </a:rPr>
              <a:t>‘n</a:t>
            </a:r>
            <a:r>
              <a:rPr lang="cy-GB" sz="2000" dirty="0">
                <a:solidFill>
                  <a:srgbClr val="002060"/>
                </a:solidFill>
              </a:rPr>
              <a:t>  causes a soft mutation with adjectives</a:t>
            </a:r>
          </a:p>
        </p:txBody>
      </p:sp>
      <p:pic>
        <p:nvPicPr>
          <p:cNvPr id="6" name="Picture 5" descr="Icon&#10;&#10;Description automatically generated">
            <a:extLst>
              <a:ext uri="{FF2B5EF4-FFF2-40B4-BE49-F238E27FC236}">
                <a16:creationId xmlns:a16="http://schemas.microsoft.com/office/drawing/2014/main" id="{A3657A79-AE47-5845-A50C-37CB617A407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01463" y="1459090"/>
            <a:ext cx="3589071" cy="3495605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1640385089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7000">
              <a:srgbClr val="FFFF0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1551B75-EBDD-C449-9830-43828AA721AF}"/>
              </a:ext>
            </a:extLst>
          </p:cNvPr>
          <p:cNvSpPr txBox="1"/>
          <p:nvPr/>
        </p:nvSpPr>
        <p:spPr>
          <a:xfrm>
            <a:off x="3356573" y="5251218"/>
            <a:ext cx="5509586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</a:rPr>
              <a:t>Mae </a:t>
            </a:r>
            <a:r>
              <a:rPr lang="en-US" sz="4400" b="1" dirty="0" err="1">
                <a:solidFill>
                  <a:srgbClr val="002060"/>
                </a:solidFill>
              </a:rPr>
              <a:t>hi’n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FF0000"/>
                </a:solidFill>
              </a:rPr>
              <a:t>w</a:t>
            </a:r>
            <a:r>
              <a:rPr lang="en-US" sz="4400" b="1" dirty="0" err="1">
                <a:solidFill>
                  <a:srgbClr val="002060"/>
                </a:solidFill>
              </a:rPr>
              <a:t>lyb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heddiw</a:t>
            </a:r>
            <a:r>
              <a:rPr lang="en-US" sz="4400" b="1" dirty="0">
                <a:solidFill>
                  <a:srgbClr val="002060"/>
                </a:solidFill>
              </a:rPr>
              <a:t>.</a:t>
            </a:r>
          </a:p>
          <a:p>
            <a:pPr algn="ctr"/>
            <a:endParaRPr lang="en-US" sz="2000" i="1" dirty="0">
              <a:solidFill>
                <a:srgbClr val="002060"/>
              </a:solidFill>
            </a:endParaRPr>
          </a:p>
          <a:p>
            <a:pPr algn="ctr"/>
            <a:r>
              <a:rPr lang="en-US" sz="2000" i="1" dirty="0">
                <a:solidFill>
                  <a:srgbClr val="002060"/>
                </a:solidFill>
              </a:rPr>
              <a:t>It is wet today.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E7576C98-F88C-4847-A5EC-748C87768381}"/>
              </a:ext>
            </a:extLst>
          </p:cNvPr>
          <p:cNvSpPr txBox="1"/>
          <p:nvPr/>
        </p:nvSpPr>
        <p:spPr>
          <a:xfrm>
            <a:off x="304800" y="221787"/>
            <a:ext cx="5538014" cy="769441"/>
          </a:xfrm>
          <a:prstGeom prst="rect">
            <a:avLst/>
          </a:prstGeom>
          <a:gradFill>
            <a:gsLst>
              <a:gs pos="100000">
                <a:srgbClr val="00B9FF">
                  <a:alpha val="49559"/>
                </a:srgbClr>
              </a:gs>
              <a:gs pos="0">
                <a:schemeClr val="bg1"/>
              </a:gs>
            </a:gsLst>
            <a:lin ang="5400000" scaled="1"/>
          </a:gra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3600" b="1" dirty="0">
                <a:solidFill>
                  <a:srgbClr val="002060"/>
                </a:solidFill>
              </a:rPr>
              <a:t>Sut </a:t>
            </a:r>
            <a:r>
              <a:rPr lang="en-US" sz="3600" b="1" dirty="0" err="1">
                <a:solidFill>
                  <a:srgbClr val="002060"/>
                </a:solidFill>
              </a:rPr>
              <a:t>mae’r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tywydd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heddiw</a:t>
            </a:r>
            <a:r>
              <a:rPr lang="en-US" sz="3600" b="1" dirty="0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B5882D8A-F478-AE43-9595-97185881BD36}"/>
              </a:ext>
            </a:extLst>
          </p:cNvPr>
          <p:cNvSpPr/>
          <p:nvPr/>
        </p:nvSpPr>
        <p:spPr>
          <a:xfrm>
            <a:off x="8994079" y="414387"/>
            <a:ext cx="2893121" cy="1153682"/>
          </a:xfrm>
          <a:prstGeom prst="roundRect">
            <a:avLst/>
          </a:prstGeom>
          <a:solidFill>
            <a:srgbClr val="00B0F0">
              <a:tint val="66000"/>
              <a:satMod val="160000"/>
            </a:srgbClr>
          </a:solidFill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000" b="1" dirty="0">
                <a:solidFill>
                  <a:srgbClr val="002060"/>
                </a:solidFill>
              </a:rPr>
              <a:t>yn</a:t>
            </a:r>
            <a:r>
              <a:rPr lang="cy-GB" sz="2000" dirty="0">
                <a:solidFill>
                  <a:srgbClr val="002060"/>
                </a:solidFill>
              </a:rPr>
              <a:t> / </a:t>
            </a:r>
            <a:r>
              <a:rPr lang="cy-GB" sz="2000" b="1" dirty="0">
                <a:solidFill>
                  <a:srgbClr val="002060"/>
                </a:solidFill>
              </a:rPr>
              <a:t>‘n</a:t>
            </a:r>
            <a:r>
              <a:rPr lang="cy-GB" sz="2000" dirty="0">
                <a:solidFill>
                  <a:srgbClr val="002060"/>
                </a:solidFill>
              </a:rPr>
              <a:t>  causes a soft mutation with adjectives</a:t>
            </a:r>
          </a:p>
        </p:txBody>
      </p:sp>
      <p:pic>
        <p:nvPicPr>
          <p:cNvPr id="3" name="Picture 2" descr="Icon&#10;&#10;Description automatically generated">
            <a:extLst>
              <a:ext uri="{FF2B5EF4-FFF2-40B4-BE49-F238E27FC236}">
                <a16:creationId xmlns:a16="http://schemas.microsoft.com/office/drawing/2014/main" id="{0365EC72-88BD-1444-A38D-5084BAF385E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3551" y="1440746"/>
            <a:ext cx="3135630" cy="3602423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1980222672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7000">
              <a:srgbClr val="FF40F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ard 1">
            <a:extLst>
              <a:ext uri="{FF2B5EF4-FFF2-40B4-BE49-F238E27FC236}">
                <a16:creationId xmlns:a16="http://schemas.microsoft.com/office/drawing/2014/main" id="{D13502B8-51C9-5D4F-B476-5E25B80E02FF}"/>
              </a:ext>
            </a:extLst>
          </p:cNvPr>
          <p:cNvSpPr/>
          <p:nvPr/>
        </p:nvSpPr>
        <p:spPr>
          <a:xfrm>
            <a:off x="2263775" y="2108200"/>
            <a:ext cx="1422400" cy="1727200"/>
          </a:xfrm>
          <a:prstGeom prst="rect">
            <a:avLst/>
          </a:prstGeom>
          <a:solidFill>
            <a:srgbClr val="FFFF00"/>
          </a:solidFill>
          <a:ln w="38100">
            <a:solidFill>
              <a:srgbClr val="002060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anchor="ctr"/>
          <a:lstStyle>
            <a:lvl1pPr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defRPr/>
            </a:pPr>
            <a:r>
              <a:rPr lang="en-GB" altLang="en-US" b="1" dirty="0">
                <a:solidFill>
                  <a:srgbClr val="002060"/>
                </a:solidFill>
                <a:latin typeface="+mn-lt"/>
              </a:rPr>
              <a:t>Mae </a:t>
            </a:r>
            <a:r>
              <a:rPr lang="en-GB" altLang="en-US" b="1" dirty="0" err="1">
                <a:solidFill>
                  <a:srgbClr val="002060"/>
                </a:solidFill>
                <a:latin typeface="+mn-lt"/>
              </a:rPr>
              <a:t>hi’n</a:t>
            </a:r>
            <a:r>
              <a:rPr lang="en-GB" altLang="en-US" b="1" dirty="0">
                <a:solidFill>
                  <a:srgbClr val="002060"/>
                </a:solidFill>
                <a:latin typeface="+mn-lt"/>
              </a:rPr>
              <a:t> </a:t>
            </a:r>
            <a:r>
              <a:rPr lang="en-GB" altLang="en-US" b="1" dirty="0" err="1">
                <a:solidFill>
                  <a:srgbClr val="002060"/>
                </a:solidFill>
                <a:latin typeface="+mn-lt"/>
              </a:rPr>
              <a:t>bwrw</a:t>
            </a:r>
            <a:r>
              <a:rPr lang="en-GB" altLang="en-US" b="1" dirty="0">
                <a:solidFill>
                  <a:srgbClr val="002060"/>
                </a:solidFill>
                <a:latin typeface="+mn-lt"/>
              </a:rPr>
              <a:t> </a:t>
            </a:r>
            <a:r>
              <a:rPr lang="en-GB" altLang="en-US" b="1" dirty="0" err="1">
                <a:solidFill>
                  <a:srgbClr val="002060"/>
                </a:solidFill>
                <a:latin typeface="+mn-lt"/>
              </a:rPr>
              <a:t>glaw</a:t>
            </a:r>
            <a:r>
              <a:rPr lang="en-GB" altLang="en-US" b="1" dirty="0">
                <a:solidFill>
                  <a:srgbClr val="002060"/>
                </a:solidFill>
                <a:latin typeface="+mn-lt"/>
              </a:rPr>
              <a:t>.</a:t>
            </a:r>
          </a:p>
        </p:txBody>
      </p:sp>
      <p:sp>
        <p:nvSpPr>
          <p:cNvPr id="13" name="top card 1">
            <a:extLst>
              <a:ext uri="{FF2B5EF4-FFF2-40B4-BE49-F238E27FC236}">
                <a16:creationId xmlns:a16="http://schemas.microsoft.com/office/drawing/2014/main" id="{80A7A9E1-00A9-1F45-9594-2A6871838D1C}"/>
              </a:ext>
            </a:extLst>
          </p:cNvPr>
          <p:cNvSpPr/>
          <p:nvPr/>
        </p:nvSpPr>
        <p:spPr>
          <a:xfrm>
            <a:off x="2263775" y="2117725"/>
            <a:ext cx="1422400" cy="1727200"/>
          </a:xfrm>
          <a:prstGeom prst="rect">
            <a:avLst/>
          </a:prstGeom>
          <a:solidFill>
            <a:srgbClr val="00B9FF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2000" b="1" dirty="0"/>
              <a:t>It is raining.</a:t>
            </a:r>
          </a:p>
        </p:txBody>
      </p:sp>
      <p:sp>
        <p:nvSpPr>
          <p:cNvPr id="25" name="card 2">
            <a:extLst>
              <a:ext uri="{FF2B5EF4-FFF2-40B4-BE49-F238E27FC236}">
                <a16:creationId xmlns:a16="http://schemas.microsoft.com/office/drawing/2014/main" id="{252C15D0-DE5D-AC43-B6A9-543875F06804}"/>
              </a:ext>
            </a:extLst>
          </p:cNvPr>
          <p:cNvSpPr/>
          <p:nvPr/>
        </p:nvSpPr>
        <p:spPr>
          <a:xfrm>
            <a:off x="3825875" y="2108200"/>
            <a:ext cx="1422400" cy="1727200"/>
          </a:xfrm>
          <a:prstGeom prst="rect">
            <a:avLst/>
          </a:prstGeom>
          <a:solidFill>
            <a:srgbClr val="FFFF00"/>
          </a:solidFill>
          <a:ln w="38100">
            <a:solidFill>
              <a:srgbClr val="002060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anchor="ctr"/>
          <a:lstStyle>
            <a:lvl1pPr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defRPr/>
            </a:pPr>
            <a:r>
              <a:rPr lang="en-GB" altLang="en-US" b="1" dirty="0">
                <a:solidFill>
                  <a:srgbClr val="002060"/>
                </a:solidFill>
                <a:latin typeface="+mn-lt"/>
              </a:rPr>
              <a:t>Mae </a:t>
            </a:r>
            <a:r>
              <a:rPr lang="en-GB" altLang="en-US" b="1" dirty="0" err="1">
                <a:solidFill>
                  <a:srgbClr val="002060"/>
                </a:solidFill>
                <a:latin typeface="+mn-lt"/>
              </a:rPr>
              <a:t>hi’n</a:t>
            </a:r>
            <a:r>
              <a:rPr lang="en-GB" altLang="en-US" b="1" dirty="0">
                <a:solidFill>
                  <a:srgbClr val="002060"/>
                </a:solidFill>
                <a:latin typeface="+mn-lt"/>
              </a:rPr>
              <a:t> </a:t>
            </a:r>
            <a:r>
              <a:rPr lang="en-GB" altLang="en-US" b="1" dirty="0" err="1">
                <a:solidFill>
                  <a:srgbClr val="002060"/>
                </a:solidFill>
                <a:latin typeface="+mn-lt"/>
              </a:rPr>
              <a:t>heulog</a:t>
            </a:r>
            <a:r>
              <a:rPr lang="en-GB" altLang="en-US" b="1" dirty="0">
                <a:solidFill>
                  <a:srgbClr val="002060"/>
                </a:solidFill>
                <a:latin typeface="+mn-lt"/>
              </a:rPr>
              <a:t>.</a:t>
            </a:r>
          </a:p>
        </p:txBody>
      </p:sp>
      <p:sp>
        <p:nvSpPr>
          <p:cNvPr id="26" name="top card 2">
            <a:extLst>
              <a:ext uri="{FF2B5EF4-FFF2-40B4-BE49-F238E27FC236}">
                <a16:creationId xmlns:a16="http://schemas.microsoft.com/office/drawing/2014/main" id="{0E75265E-0D68-7043-8699-A2BFCA87CA9E}"/>
              </a:ext>
            </a:extLst>
          </p:cNvPr>
          <p:cNvSpPr/>
          <p:nvPr/>
        </p:nvSpPr>
        <p:spPr>
          <a:xfrm>
            <a:off x="3825875" y="2108200"/>
            <a:ext cx="1422400" cy="1736725"/>
          </a:xfrm>
          <a:prstGeom prst="rect">
            <a:avLst/>
          </a:prstGeom>
          <a:solidFill>
            <a:srgbClr val="00B9FF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2000" b="1" dirty="0"/>
              <a:t>It is sunny.</a:t>
            </a:r>
          </a:p>
        </p:txBody>
      </p:sp>
      <p:sp>
        <p:nvSpPr>
          <p:cNvPr id="27" name="card 3">
            <a:extLst>
              <a:ext uri="{FF2B5EF4-FFF2-40B4-BE49-F238E27FC236}">
                <a16:creationId xmlns:a16="http://schemas.microsoft.com/office/drawing/2014/main" id="{789E617E-28DB-6941-9EEF-ACC94B1387D2}"/>
              </a:ext>
            </a:extLst>
          </p:cNvPr>
          <p:cNvSpPr/>
          <p:nvPr/>
        </p:nvSpPr>
        <p:spPr>
          <a:xfrm>
            <a:off x="5387975" y="2108200"/>
            <a:ext cx="1422400" cy="1727200"/>
          </a:xfrm>
          <a:prstGeom prst="rect">
            <a:avLst/>
          </a:prstGeom>
          <a:solidFill>
            <a:srgbClr val="FFFF00"/>
          </a:solidFill>
          <a:ln w="38100">
            <a:solidFill>
              <a:srgbClr val="002060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anchor="ctr"/>
          <a:lstStyle>
            <a:lvl1pPr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defRPr/>
            </a:pPr>
            <a:r>
              <a:rPr lang="en-GB" altLang="en-US" b="1" dirty="0">
                <a:solidFill>
                  <a:srgbClr val="002060"/>
                </a:solidFill>
                <a:latin typeface="+mn-lt"/>
              </a:rPr>
              <a:t>Mae </a:t>
            </a:r>
            <a:r>
              <a:rPr lang="en-GB" altLang="en-US" b="1" dirty="0" err="1">
                <a:solidFill>
                  <a:srgbClr val="002060"/>
                </a:solidFill>
                <a:latin typeface="+mn-lt"/>
              </a:rPr>
              <a:t>hi’n</a:t>
            </a:r>
            <a:r>
              <a:rPr lang="en-GB" altLang="en-US" b="1" dirty="0">
                <a:solidFill>
                  <a:srgbClr val="002060"/>
                </a:solidFill>
                <a:latin typeface="+mn-lt"/>
              </a:rPr>
              <a:t> </a:t>
            </a:r>
            <a:r>
              <a:rPr lang="en-GB" altLang="en-US" b="1" dirty="0" err="1">
                <a:solidFill>
                  <a:srgbClr val="FF0000"/>
                </a:solidFill>
                <a:latin typeface="+mn-lt"/>
              </a:rPr>
              <a:t>b</a:t>
            </a:r>
            <a:r>
              <a:rPr lang="en-GB" altLang="en-US" b="1" dirty="0" err="1">
                <a:solidFill>
                  <a:srgbClr val="002060"/>
                </a:solidFill>
                <a:latin typeface="+mn-lt"/>
              </a:rPr>
              <a:t>oeth</a:t>
            </a:r>
            <a:r>
              <a:rPr lang="en-GB" altLang="en-US" b="1" dirty="0">
                <a:solidFill>
                  <a:srgbClr val="002060"/>
                </a:solidFill>
                <a:latin typeface="+mn-lt"/>
              </a:rPr>
              <a:t>.</a:t>
            </a:r>
          </a:p>
        </p:txBody>
      </p:sp>
      <p:sp>
        <p:nvSpPr>
          <p:cNvPr id="28" name="top card 3">
            <a:extLst>
              <a:ext uri="{FF2B5EF4-FFF2-40B4-BE49-F238E27FC236}">
                <a16:creationId xmlns:a16="http://schemas.microsoft.com/office/drawing/2014/main" id="{E9BD740E-7941-B24C-B9DD-EC9DED339D1E}"/>
              </a:ext>
            </a:extLst>
          </p:cNvPr>
          <p:cNvSpPr/>
          <p:nvPr/>
        </p:nvSpPr>
        <p:spPr>
          <a:xfrm>
            <a:off x="5387975" y="2117725"/>
            <a:ext cx="1422400" cy="1727200"/>
          </a:xfrm>
          <a:prstGeom prst="rect">
            <a:avLst/>
          </a:prstGeom>
          <a:solidFill>
            <a:srgbClr val="00B9FF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2000" b="1" dirty="0"/>
              <a:t>It is hot.</a:t>
            </a:r>
          </a:p>
        </p:txBody>
      </p:sp>
      <p:sp>
        <p:nvSpPr>
          <p:cNvPr id="29" name="card 4">
            <a:extLst>
              <a:ext uri="{FF2B5EF4-FFF2-40B4-BE49-F238E27FC236}">
                <a16:creationId xmlns:a16="http://schemas.microsoft.com/office/drawing/2014/main" id="{831F20BA-5E43-EC41-A921-85253C05CA48}"/>
              </a:ext>
            </a:extLst>
          </p:cNvPr>
          <p:cNvSpPr/>
          <p:nvPr/>
        </p:nvSpPr>
        <p:spPr>
          <a:xfrm>
            <a:off x="6950075" y="2108200"/>
            <a:ext cx="1422400" cy="1727200"/>
          </a:xfrm>
          <a:prstGeom prst="rect">
            <a:avLst/>
          </a:prstGeom>
          <a:solidFill>
            <a:srgbClr val="FFFF00"/>
          </a:solidFill>
          <a:ln w="38100">
            <a:solidFill>
              <a:srgbClr val="002060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anchor="ctr"/>
          <a:lstStyle>
            <a:lvl1pPr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defRPr/>
            </a:pPr>
            <a:r>
              <a:rPr lang="en-GB" altLang="en-US" b="1" dirty="0">
                <a:solidFill>
                  <a:srgbClr val="002060"/>
                </a:solidFill>
                <a:latin typeface="+mn-lt"/>
              </a:rPr>
              <a:t>Mae </a:t>
            </a:r>
            <a:r>
              <a:rPr lang="en-GB" altLang="en-US" b="1" dirty="0" err="1">
                <a:solidFill>
                  <a:srgbClr val="002060"/>
                </a:solidFill>
                <a:latin typeface="+mn-lt"/>
              </a:rPr>
              <a:t>hi’n</a:t>
            </a:r>
            <a:r>
              <a:rPr lang="en-GB" altLang="en-US" b="1" dirty="0">
                <a:solidFill>
                  <a:srgbClr val="002060"/>
                </a:solidFill>
                <a:latin typeface="+mn-lt"/>
              </a:rPr>
              <a:t> </a:t>
            </a:r>
            <a:r>
              <a:rPr lang="en-GB" altLang="en-US" b="1" dirty="0" err="1">
                <a:solidFill>
                  <a:srgbClr val="FF0000"/>
                </a:solidFill>
                <a:latin typeface="+mn-lt"/>
              </a:rPr>
              <a:t>g</a:t>
            </a:r>
            <a:r>
              <a:rPr lang="en-GB" altLang="en-US" b="1" dirty="0" err="1">
                <a:solidFill>
                  <a:srgbClr val="002060"/>
                </a:solidFill>
                <a:latin typeface="+mn-lt"/>
              </a:rPr>
              <a:t>ymylog</a:t>
            </a:r>
            <a:r>
              <a:rPr lang="en-GB" altLang="en-US" b="1" dirty="0">
                <a:solidFill>
                  <a:srgbClr val="002060"/>
                </a:solidFill>
                <a:latin typeface="+mn-lt"/>
              </a:rPr>
              <a:t>.</a:t>
            </a:r>
          </a:p>
        </p:txBody>
      </p:sp>
      <p:sp>
        <p:nvSpPr>
          <p:cNvPr id="30" name="top card 4">
            <a:extLst>
              <a:ext uri="{FF2B5EF4-FFF2-40B4-BE49-F238E27FC236}">
                <a16:creationId xmlns:a16="http://schemas.microsoft.com/office/drawing/2014/main" id="{20807748-2540-794A-990C-2530560BBF3B}"/>
              </a:ext>
            </a:extLst>
          </p:cNvPr>
          <p:cNvSpPr/>
          <p:nvPr/>
        </p:nvSpPr>
        <p:spPr>
          <a:xfrm>
            <a:off x="6949757" y="2117725"/>
            <a:ext cx="1422400" cy="1727200"/>
          </a:xfrm>
          <a:prstGeom prst="rect">
            <a:avLst/>
          </a:prstGeom>
          <a:solidFill>
            <a:srgbClr val="00B9FF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2000" b="1" dirty="0"/>
              <a:t>It is cloudy.</a:t>
            </a:r>
          </a:p>
        </p:txBody>
      </p:sp>
      <p:sp>
        <p:nvSpPr>
          <p:cNvPr id="31" name="card 5">
            <a:extLst>
              <a:ext uri="{FF2B5EF4-FFF2-40B4-BE49-F238E27FC236}">
                <a16:creationId xmlns:a16="http://schemas.microsoft.com/office/drawing/2014/main" id="{F3225B4D-C8C3-5B4A-A58F-9A750ED42C6D}"/>
              </a:ext>
            </a:extLst>
          </p:cNvPr>
          <p:cNvSpPr/>
          <p:nvPr/>
        </p:nvSpPr>
        <p:spPr>
          <a:xfrm>
            <a:off x="8512175" y="2108200"/>
            <a:ext cx="1422400" cy="1727200"/>
          </a:xfrm>
          <a:prstGeom prst="rect">
            <a:avLst/>
          </a:prstGeom>
          <a:solidFill>
            <a:srgbClr val="FFFF00"/>
          </a:solidFill>
          <a:ln w="38100">
            <a:solidFill>
              <a:srgbClr val="002060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anchor="ctr"/>
          <a:lstStyle>
            <a:lvl1pPr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defRPr/>
            </a:pPr>
            <a:r>
              <a:rPr lang="en-GB" altLang="en-US" b="1" dirty="0">
                <a:solidFill>
                  <a:srgbClr val="000000"/>
                </a:solidFill>
                <a:latin typeface="+mn-lt"/>
              </a:rPr>
              <a:t>Mae </a:t>
            </a:r>
            <a:r>
              <a:rPr lang="en-GB" altLang="en-US" b="1" dirty="0" err="1">
                <a:solidFill>
                  <a:srgbClr val="000000"/>
                </a:solidFill>
                <a:latin typeface="+mn-lt"/>
              </a:rPr>
              <a:t>hi’n</a:t>
            </a:r>
            <a:r>
              <a:rPr lang="en-GB" altLang="en-US" b="1" dirty="0">
                <a:solidFill>
                  <a:srgbClr val="000000"/>
                </a:solidFill>
                <a:latin typeface="+mn-lt"/>
              </a:rPr>
              <a:t> </a:t>
            </a:r>
            <a:r>
              <a:rPr lang="en-GB" altLang="en-US" b="1" dirty="0" err="1">
                <a:solidFill>
                  <a:srgbClr val="FF0000"/>
                </a:solidFill>
                <a:latin typeface="+mn-lt"/>
              </a:rPr>
              <a:t>w</a:t>
            </a:r>
            <a:r>
              <a:rPr lang="en-GB" altLang="en-US" b="1" dirty="0" err="1">
                <a:solidFill>
                  <a:srgbClr val="000000"/>
                </a:solidFill>
                <a:latin typeface="+mn-lt"/>
              </a:rPr>
              <a:t>lyb</a:t>
            </a:r>
            <a:r>
              <a:rPr lang="en-GB" altLang="en-US" b="1" dirty="0">
                <a:solidFill>
                  <a:srgbClr val="000000"/>
                </a:solidFill>
                <a:latin typeface="+mn-lt"/>
              </a:rPr>
              <a:t>.</a:t>
            </a:r>
          </a:p>
        </p:txBody>
      </p:sp>
      <p:sp>
        <p:nvSpPr>
          <p:cNvPr id="32" name="top card 5">
            <a:extLst>
              <a:ext uri="{FF2B5EF4-FFF2-40B4-BE49-F238E27FC236}">
                <a16:creationId xmlns:a16="http://schemas.microsoft.com/office/drawing/2014/main" id="{11E80AA9-9051-F54C-9D84-24E63DA66A45}"/>
              </a:ext>
            </a:extLst>
          </p:cNvPr>
          <p:cNvSpPr/>
          <p:nvPr/>
        </p:nvSpPr>
        <p:spPr>
          <a:xfrm>
            <a:off x="8512175" y="2117725"/>
            <a:ext cx="1422400" cy="1727200"/>
          </a:xfrm>
          <a:prstGeom prst="rect">
            <a:avLst/>
          </a:prstGeom>
          <a:solidFill>
            <a:srgbClr val="00B9FF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2000" b="1" dirty="0"/>
              <a:t>It is wet.</a:t>
            </a:r>
          </a:p>
        </p:txBody>
      </p:sp>
      <p:sp>
        <p:nvSpPr>
          <p:cNvPr id="33" name="card 6">
            <a:extLst>
              <a:ext uri="{FF2B5EF4-FFF2-40B4-BE49-F238E27FC236}">
                <a16:creationId xmlns:a16="http://schemas.microsoft.com/office/drawing/2014/main" id="{A71641E5-7DBC-5A49-98B0-39ABB3A52E15}"/>
              </a:ext>
            </a:extLst>
          </p:cNvPr>
          <p:cNvSpPr/>
          <p:nvPr/>
        </p:nvSpPr>
        <p:spPr>
          <a:xfrm>
            <a:off x="2263775" y="4165600"/>
            <a:ext cx="1422400" cy="1727200"/>
          </a:xfrm>
          <a:prstGeom prst="rect">
            <a:avLst/>
          </a:prstGeom>
          <a:solidFill>
            <a:srgbClr val="FFFF00"/>
          </a:solidFill>
          <a:ln w="38100">
            <a:solidFill>
              <a:srgbClr val="002060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r>
              <a:rPr lang="en-GB" altLang="en-US" b="1" dirty="0">
                <a:solidFill>
                  <a:srgbClr val="002060"/>
                </a:solidFill>
              </a:rPr>
              <a:t>Mae </a:t>
            </a:r>
            <a:r>
              <a:rPr lang="en-GB" altLang="en-US" b="1" dirty="0" err="1">
                <a:solidFill>
                  <a:srgbClr val="002060"/>
                </a:solidFill>
              </a:rPr>
              <a:t>hi’n</a:t>
            </a:r>
            <a:r>
              <a:rPr lang="en-GB" altLang="en-US" b="1" dirty="0">
                <a:solidFill>
                  <a:srgbClr val="002060"/>
                </a:solidFill>
              </a:rPr>
              <a:t> </a:t>
            </a:r>
            <a:r>
              <a:rPr lang="en-GB" altLang="en-US" b="1" dirty="0" err="1">
                <a:solidFill>
                  <a:srgbClr val="FF0000"/>
                </a:solidFill>
              </a:rPr>
              <a:t>w</a:t>
            </a:r>
            <a:r>
              <a:rPr lang="en-GB" altLang="en-US" b="1" dirty="0" err="1">
                <a:solidFill>
                  <a:srgbClr val="002060"/>
                </a:solidFill>
              </a:rPr>
              <a:t>yntog</a:t>
            </a:r>
            <a:r>
              <a:rPr lang="en-GB" altLang="en-US" b="1" dirty="0">
                <a:solidFill>
                  <a:srgbClr val="002060"/>
                </a:solidFill>
              </a:rPr>
              <a:t>.</a:t>
            </a:r>
            <a:r>
              <a:rPr lang="en-GB" altLang="en-US" dirty="0">
                <a:solidFill>
                  <a:srgbClr val="002060"/>
                </a:solidFill>
                <a:latin typeface="SASSOON PRIMARY" pitchFamily="2" charset="0"/>
              </a:rPr>
              <a:t> </a:t>
            </a:r>
          </a:p>
        </p:txBody>
      </p:sp>
      <p:sp>
        <p:nvSpPr>
          <p:cNvPr id="34" name="top card 6">
            <a:extLst>
              <a:ext uri="{FF2B5EF4-FFF2-40B4-BE49-F238E27FC236}">
                <a16:creationId xmlns:a16="http://schemas.microsoft.com/office/drawing/2014/main" id="{6CF258ED-3925-9C49-A60E-E78C84BE98FD}"/>
              </a:ext>
            </a:extLst>
          </p:cNvPr>
          <p:cNvSpPr/>
          <p:nvPr/>
        </p:nvSpPr>
        <p:spPr>
          <a:xfrm>
            <a:off x="2271712" y="4165600"/>
            <a:ext cx="1422400" cy="1727200"/>
          </a:xfrm>
          <a:prstGeom prst="rect">
            <a:avLst/>
          </a:prstGeom>
          <a:solidFill>
            <a:srgbClr val="00B9FF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2000" b="1" dirty="0"/>
              <a:t>It is windy</a:t>
            </a:r>
            <a:r>
              <a:rPr lang="en-GB" sz="2000" dirty="0">
                <a:latin typeface="SASSOON PRIMARY" pitchFamily="2" charset="0"/>
              </a:rPr>
              <a:t>.</a:t>
            </a:r>
          </a:p>
        </p:txBody>
      </p:sp>
      <p:sp>
        <p:nvSpPr>
          <p:cNvPr id="35" name="card 7">
            <a:extLst>
              <a:ext uri="{FF2B5EF4-FFF2-40B4-BE49-F238E27FC236}">
                <a16:creationId xmlns:a16="http://schemas.microsoft.com/office/drawing/2014/main" id="{BCF573AC-EA1D-244D-B9A9-61C821CAF5D9}"/>
              </a:ext>
            </a:extLst>
          </p:cNvPr>
          <p:cNvSpPr/>
          <p:nvPr/>
        </p:nvSpPr>
        <p:spPr>
          <a:xfrm>
            <a:off x="3825875" y="4165600"/>
            <a:ext cx="1422400" cy="1727200"/>
          </a:xfrm>
          <a:prstGeom prst="rect">
            <a:avLst/>
          </a:prstGeom>
          <a:solidFill>
            <a:srgbClr val="FFFF00"/>
          </a:solidFill>
          <a:ln w="38100">
            <a:solidFill>
              <a:srgbClr val="002060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anchor="ctr"/>
          <a:lstStyle>
            <a:lvl1pPr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en-GB" altLang="en-US" b="1" dirty="0">
                <a:solidFill>
                  <a:srgbClr val="002060"/>
                </a:solidFill>
                <a:latin typeface="+mn-lt"/>
              </a:rPr>
              <a:t>Mae </a:t>
            </a:r>
            <a:r>
              <a:rPr lang="en-GB" altLang="en-US" b="1" dirty="0" err="1">
                <a:solidFill>
                  <a:srgbClr val="002060"/>
                </a:solidFill>
                <a:latin typeface="+mn-lt"/>
              </a:rPr>
              <a:t>hi’n</a:t>
            </a:r>
            <a:r>
              <a:rPr lang="en-GB" altLang="en-US" b="1" dirty="0">
                <a:solidFill>
                  <a:srgbClr val="002060"/>
                </a:solidFill>
                <a:latin typeface="+mn-lt"/>
              </a:rPr>
              <a:t> </a:t>
            </a:r>
            <a:r>
              <a:rPr lang="en-GB" altLang="en-US" b="1" dirty="0" err="1">
                <a:solidFill>
                  <a:srgbClr val="002060"/>
                </a:solidFill>
                <a:latin typeface="+mn-lt"/>
              </a:rPr>
              <a:t>bwrw</a:t>
            </a:r>
            <a:r>
              <a:rPr lang="en-GB" altLang="en-US" b="1" dirty="0">
                <a:solidFill>
                  <a:srgbClr val="002060"/>
                </a:solidFill>
                <a:latin typeface="+mn-lt"/>
              </a:rPr>
              <a:t> </a:t>
            </a:r>
            <a:r>
              <a:rPr lang="en-GB" altLang="en-US" b="1" dirty="0" err="1">
                <a:solidFill>
                  <a:srgbClr val="002060"/>
                </a:solidFill>
                <a:latin typeface="+mn-lt"/>
              </a:rPr>
              <a:t>eira</a:t>
            </a:r>
            <a:r>
              <a:rPr lang="en-GB" altLang="en-US" b="1" dirty="0">
                <a:solidFill>
                  <a:srgbClr val="002060"/>
                </a:solidFill>
                <a:latin typeface="SASSOON PRIMARY" pitchFamily="2" charset="0"/>
              </a:rPr>
              <a:t>.</a:t>
            </a:r>
          </a:p>
        </p:txBody>
      </p:sp>
      <p:sp>
        <p:nvSpPr>
          <p:cNvPr id="36" name="top card 7">
            <a:extLst>
              <a:ext uri="{FF2B5EF4-FFF2-40B4-BE49-F238E27FC236}">
                <a16:creationId xmlns:a16="http://schemas.microsoft.com/office/drawing/2014/main" id="{CD062E03-1FB5-C442-BDF8-139A38C2E092}"/>
              </a:ext>
            </a:extLst>
          </p:cNvPr>
          <p:cNvSpPr/>
          <p:nvPr/>
        </p:nvSpPr>
        <p:spPr>
          <a:xfrm>
            <a:off x="3833494" y="4175125"/>
            <a:ext cx="1414781" cy="1717675"/>
          </a:xfrm>
          <a:prstGeom prst="rect">
            <a:avLst/>
          </a:prstGeom>
          <a:solidFill>
            <a:srgbClr val="00B9FF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2000" b="1" dirty="0"/>
              <a:t>It is snowing.</a:t>
            </a:r>
          </a:p>
        </p:txBody>
      </p:sp>
      <p:sp>
        <p:nvSpPr>
          <p:cNvPr id="37" name="card 8">
            <a:extLst>
              <a:ext uri="{FF2B5EF4-FFF2-40B4-BE49-F238E27FC236}">
                <a16:creationId xmlns:a16="http://schemas.microsoft.com/office/drawing/2014/main" id="{8CFDE82D-075F-1545-99C7-5FECE7DF8803}"/>
              </a:ext>
            </a:extLst>
          </p:cNvPr>
          <p:cNvSpPr/>
          <p:nvPr/>
        </p:nvSpPr>
        <p:spPr>
          <a:xfrm>
            <a:off x="5387975" y="4165600"/>
            <a:ext cx="1422400" cy="1727200"/>
          </a:xfrm>
          <a:prstGeom prst="rect">
            <a:avLst/>
          </a:prstGeom>
          <a:solidFill>
            <a:srgbClr val="FFFF00"/>
          </a:solidFill>
          <a:ln w="38100">
            <a:solidFill>
              <a:srgbClr val="002060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anchor="ctr"/>
          <a:lstStyle>
            <a:lvl1pPr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en-GB" altLang="en-US" b="1" dirty="0">
                <a:solidFill>
                  <a:srgbClr val="002060"/>
                </a:solidFill>
                <a:latin typeface="+mn-lt"/>
              </a:rPr>
              <a:t>Mae </a:t>
            </a:r>
            <a:r>
              <a:rPr lang="en-GB" altLang="en-US" b="1" dirty="0" err="1">
                <a:solidFill>
                  <a:srgbClr val="002060"/>
                </a:solidFill>
                <a:latin typeface="+mn-lt"/>
              </a:rPr>
              <a:t>hi’n</a:t>
            </a:r>
            <a:r>
              <a:rPr lang="en-GB" altLang="en-US" b="1" dirty="0">
                <a:solidFill>
                  <a:srgbClr val="002060"/>
                </a:solidFill>
                <a:latin typeface="+mn-lt"/>
              </a:rPr>
              <a:t> </a:t>
            </a:r>
            <a:r>
              <a:rPr lang="en-GB" altLang="en-US" b="1" dirty="0" err="1">
                <a:solidFill>
                  <a:srgbClr val="002060"/>
                </a:solidFill>
                <a:latin typeface="+mn-lt"/>
              </a:rPr>
              <a:t>oer</a:t>
            </a:r>
            <a:r>
              <a:rPr lang="en-GB" altLang="en-US" b="1" dirty="0">
                <a:solidFill>
                  <a:srgbClr val="002060"/>
                </a:solidFill>
                <a:latin typeface="+mn-lt"/>
              </a:rPr>
              <a:t>.</a:t>
            </a:r>
          </a:p>
        </p:txBody>
      </p:sp>
      <p:sp>
        <p:nvSpPr>
          <p:cNvPr id="38" name="top card 8">
            <a:extLst>
              <a:ext uri="{FF2B5EF4-FFF2-40B4-BE49-F238E27FC236}">
                <a16:creationId xmlns:a16="http://schemas.microsoft.com/office/drawing/2014/main" id="{76BF55C4-6715-0E43-A17D-D10E9233B017}"/>
              </a:ext>
            </a:extLst>
          </p:cNvPr>
          <p:cNvSpPr/>
          <p:nvPr/>
        </p:nvSpPr>
        <p:spPr>
          <a:xfrm>
            <a:off x="5380038" y="4175125"/>
            <a:ext cx="1430019" cy="1717675"/>
          </a:xfrm>
          <a:prstGeom prst="rect">
            <a:avLst/>
          </a:prstGeom>
          <a:solidFill>
            <a:srgbClr val="00B9FF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2000" b="1" dirty="0"/>
              <a:t>It is cold.</a:t>
            </a:r>
          </a:p>
        </p:txBody>
      </p:sp>
      <p:sp>
        <p:nvSpPr>
          <p:cNvPr id="39" name="card 9">
            <a:extLst>
              <a:ext uri="{FF2B5EF4-FFF2-40B4-BE49-F238E27FC236}">
                <a16:creationId xmlns:a16="http://schemas.microsoft.com/office/drawing/2014/main" id="{6C93A77A-8DD5-CE4E-A6DC-B0EC9F86B879}"/>
              </a:ext>
            </a:extLst>
          </p:cNvPr>
          <p:cNvSpPr/>
          <p:nvPr/>
        </p:nvSpPr>
        <p:spPr>
          <a:xfrm>
            <a:off x="6950075" y="4165600"/>
            <a:ext cx="1422400" cy="1727200"/>
          </a:xfrm>
          <a:prstGeom prst="rect">
            <a:avLst/>
          </a:prstGeom>
          <a:solidFill>
            <a:srgbClr val="FFFF00"/>
          </a:solidFill>
          <a:ln w="38100">
            <a:solidFill>
              <a:srgbClr val="002060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anchor="ctr"/>
          <a:lstStyle>
            <a:lvl1pPr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en-GB" altLang="en-US" b="1" dirty="0">
                <a:solidFill>
                  <a:srgbClr val="002060"/>
                </a:solidFill>
                <a:latin typeface="+mn-lt"/>
              </a:rPr>
              <a:t>Mae </a:t>
            </a:r>
            <a:r>
              <a:rPr lang="en-GB" altLang="en-US" b="1" dirty="0" err="1">
                <a:solidFill>
                  <a:srgbClr val="002060"/>
                </a:solidFill>
                <a:latin typeface="+mn-lt"/>
              </a:rPr>
              <a:t>hi’n</a:t>
            </a:r>
            <a:r>
              <a:rPr lang="en-GB" altLang="en-US" b="1" dirty="0">
                <a:solidFill>
                  <a:srgbClr val="002060"/>
                </a:solidFill>
                <a:latin typeface="+mn-lt"/>
              </a:rPr>
              <a:t> </a:t>
            </a:r>
            <a:r>
              <a:rPr lang="en-GB" altLang="en-US" b="1" dirty="0" err="1">
                <a:solidFill>
                  <a:srgbClr val="002060"/>
                </a:solidFill>
                <a:latin typeface="+mn-lt"/>
              </a:rPr>
              <a:t>braf</a:t>
            </a:r>
            <a:r>
              <a:rPr lang="en-GB" altLang="en-US" b="1" dirty="0">
                <a:solidFill>
                  <a:srgbClr val="002060"/>
                </a:solidFill>
                <a:latin typeface="+mn-lt"/>
              </a:rPr>
              <a:t>.</a:t>
            </a:r>
          </a:p>
        </p:txBody>
      </p:sp>
      <p:sp>
        <p:nvSpPr>
          <p:cNvPr id="40" name="top card 9">
            <a:extLst>
              <a:ext uri="{FF2B5EF4-FFF2-40B4-BE49-F238E27FC236}">
                <a16:creationId xmlns:a16="http://schemas.microsoft.com/office/drawing/2014/main" id="{59B9BB1D-A1BA-C946-BBB3-B549B23209C3}"/>
              </a:ext>
            </a:extLst>
          </p:cNvPr>
          <p:cNvSpPr/>
          <p:nvPr/>
        </p:nvSpPr>
        <p:spPr>
          <a:xfrm>
            <a:off x="6949757" y="4165600"/>
            <a:ext cx="1422400" cy="1727200"/>
          </a:xfrm>
          <a:prstGeom prst="rect">
            <a:avLst/>
          </a:prstGeom>
          <a:solidFill>
            <a:srgbClr val="00B9FF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2000" b="1" dirty="0"/>
              <a:t>It is fine.</a:t>
            </a:r>
          </a:p>
        </p:txBody>
      </p:sp>
      <p:sp>
        <p:nvSpPr>
          <p:cNvPr id="41" name="card 10">
            <a:extLst>
              <a:ext uri="{FF2B5EF4-FFF2-40B4-BE49-F238E27FC236}">
                <a16:creationId xmlns:a16="http://schemas.microsoft.com/office/drawing/2014/main" id="{73E5A89F-1D5C-FB41-9F40-6526B7F80158}"/>
              </a:ext>
            </a:extLst>
          </p:cNvPr>
          <p:cNvSpPr/>
          <p:nvPr/>
        </p:nvSpPr>
        <p:spPr>
          <a:xfrm>
            <a:off x="8512175" y="4165600"/>
            <a:ext cx="1422400" cy="1727200"/>
          </a:xfrm>
          <a:prstGeom prst="rect">
            <a:avLst/>
          </a:prstGeom>
          <a:solidFill>
            <a:srgbClr val="FFFF00"/>
          </a:solidFill>
          <a:ln w="38100">
            <a:solidFill>
              <a:srgbClr val="002060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anchor="ctr"/>
          <a:lstStyle>
            <a:lvl1pPr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en-GB" altLang="en-US" b="1" dirty="0">
                <a:solidFill>
                  <a:srgbClr val="002060"/>
                </a:solidFill>
                <a:latin typeface="+mn-lt"/>
              </a:rPr>
              <a:t>Mae </a:t>
            </a:r>
            <a:r>
              <a:rPr lang="en-GB" altLang="en-US" b="1" dirty="0" err="1">
                <a:solidFill>
                  <a:srgbClr val="002060"/>
                </a:solidFill>
                <a:latin typeface="+mn-lt"/>
              </a:rPr>
              <a:t>hi’n</a:t>
            </a:r>
            <a:r>
              <a:rPr lang="en-GB" altLang="en-US" b="1" dirty="0">
                <a:solidFill>
                  <a:srgbClr val="002060"/>
                </a:solidFill>
                <a:latin typeface="+mn-lt"/>
              </a:rPr>
              <a:t> </a:t>
            </a:r>
            <a:r>
              <a:rPr lang="en-GB" altLang="en-US" b="1" dirty="0" err="1">
                <a:solidFill>
                  <a:srgbClr val="002060"/>
                </a:solidFill>
                <a:latin typeface="+mn-lt"/>
              </a:rPr>
              <a:t>stormus</a:t>
            </a:r>
            <a:r>
              <a:rPr lang="en-GB" altLang="en-US" b="1" dirty="0">
                <a:solidFill>
                  <a:srgbClr val="002060"/>
                </a:solidFill>
                <a:latin typeface="+mn-lt"/>
              </a:rPr>
              <a:t>.</a:t>
            </a:r>
          </a:p>
        </p:txBody>
      </p:sp>
      <p:sp>
        <p:nvSpPr>
          <p:cNvPr id="42" name="top card 10">
            <a:extLst>
              <a:ext uri="{FF2B5EF4-FFF2-40B4-BE49-F238E27FC236}">
                <a16:creationId xmlns:a16="http://schemas.microsoft.com/office/drawing/2014/main" id="{C5641FAA-5ACD-114C-AD35-1C4DB09B0CD4}"/>
              </a:ext>
            </a:extLst>
          </p:cNvPr>
          <p:cNvSpPr/>
          <p:nvPr/>
        </p:nvSpPr>
        <p:spPr>
          <a:xfrm>
            <a:off x="8512175" y="4165600"/>
            <a:ext cx="1422400" cy="1727200"/>
          </a:xfrm>
          <a:prstGeom prst="rect">
            <a:avLst/>
          </a:prstGeom>
          <a:solidFill>
            <a:srgbClr val="00B9FF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2000" b="1" dirty="0"/>
              <a:t>It is stormy.</a:t>
            </a:r>
          </a:p>
        </p:txBody>
      </p:sp>
      <p:sp>
        <p:nvSpPr>
          <p:cNvPr id="54300" name="TextBox 1">
            <a:extLst>
              <a:ext uri="{FF2B5EF4-FFF2-40B4-BE49-F238E27FC236}">
                <a16:creationId xmlns:a16="http://schemas.microsoft.com/office/drawing/2014/main" id="{5489D525-2AD7-094B-A0CE-FAF891C18C4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29388" y="1219200"/>
            <a:ext cx="18415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9pPr>
          </a:lstStyle>
          <a:p>
            <a:endParaRPr lang="en-US" altLang="en-US"/>
          </a:p>
        </p:txBody>
      </p:sp>
      <p:sp>
        <p:nvSpPr>
          <p:cNvPr id="43" name="Title 1">
            <a:extLst>
              <a:ext uri="{FF2B5EF4-FFF2-40B4-BE49-F238E27FC236}">
                <a16:creationId xmlns:a16="http://schemas.microsoft.com/office/drawing/2014/main" id="{6BD569A9-A915-9D4F-825A-92384DD479BF}"/>
              </a:ext>
            </a:extLst>
          </p:cNvPr>
          <p:cNvSpPr txBox="1">
            <a:spLocks/>
          </p:cNvSpPr>
          <p:nvPr/>
        </p:nvSpPr>
        <p:spPr>
          <a:xfrm>
            <a:off x="1014211" y="689929"/>
            <a:ext cx="4253114" cy="942339"/>
          </a:xfrm>
          <a:gradFill>
            <a:gsLst>
              <a:gs pos="0">
                <a:schemeClr val="bg1"/>
              </a:gs>
              <a:gs pos="97000">
                <a:srgbClr val="00B050"/>
              </a:gs>
            </a:gsLst>
            <a:lin ang="5400000" scaled="0"/>
          </a:gradFill>
        </p:spPr>
        <p:txBody>
          <a:bodyPr vert="horz" lIns="91440" tIns="45720" rIns="91440" bIns="45720" rtlCol="0" anchor="ctr">
            <a:normAutofit fontScale="925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b="1" dirty="0" err="1">
                <a:solidFill>
                  <a:srgbClr val="002060"/>
                </a:solidFill>
                <a:latin typeface="+mn-lt"/>
              </a:rPr>
              <a:t>Ydych</a:t>
            </a:r>
            <a:r>
              <a:rPr lang="en-US" b="1" dirty="0">
                <a:solidFill>
                  <a:srgbClr val="002060"/>
                </a:solidFill>
                <a:latin typeface="+mn-lt"/>
              </a:rPr>
              <a:t> </a:t>
            </a:r>
            <a:r>
              <a:rPr lang="en-US" b="1" dirty="0" err="1">
                <a:solidFill>
                  <a:srgbClr val="002060"/>
                </a:solidFill>
                <a:latin typeface="+mn-lt"/>
              </a:rPr>
              <a:t>chi’n</a:t>
            </a:r>
            <a:r>
              <a:rPr lang="en-US" b="1" dirty="0">
                <a:solidFill>
                  <a:srgbClr val="002060"/>
                </a:solidFill>
                <a:latin typeface="+mn-lt"/>
              </a:rPr>
              <a:t> </a:t>
            </a:r>
            <a:r>
              <a:rPr lang="en-US" b="1" dirty="0" err="1">
                <a:solidFill>
                  <a:srgbClr val="002060"/>
                </a:solidFill>
                <a:latin typeface="+mn-lt"/>
              </a:rPr>
              <a:t>cofio</a:t>
            </a:r>
            <a:r>
              <a:rPr lang="en-US" b="1" dirty="0">
                <a:solidFill>
                  <a:srgbClr val="002060"/>
                </a:solidFill>
                <a:latin typeface="+mn-lt"/>
              </a:rPr>
              <a:t>?!</a:t>
            </a:r>
          </a:p>
          <a:p>
            <a:pPr>
              <a:spcAft>
                <a:spcPts val="600"/>
              </a:spcAft>
            </a:pPr>
            <a:r>
              <a:rPr lang="en-US" sz="2600" i="1" dirty="0">
                <a:solidFill>
                  <a:srgbClr val="002060"/>
                </a:solidFill>
                <a:latin typeface="+mn-lt"/>
              </a:rPr>
              <a:t>Do you remember?!</a:t>
            </a:r>
            <a:r>
              <a:rPr lang="en-US" sz="2600" b="1" dirty="0">
                <a:solidFill>
                  <a:srgbClr val="002060"/>
                </a:solidFill>
                <a:latin typeface="+mn-lt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5704809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2018"/>
    </mc:Choice>
    <mc:Fallback xmlns="">
      <p:transition spd="slow" advTm="3201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8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4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0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6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2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8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4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0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</p:childTnLst>
        </p:cTn>
      </p:par>
    </p:tnLst>
    <p:bldLst>
      <p:bldP spid="13" grpId="1" animBg="1"/>
      <p:bldP spid="26" grpId="0" animBg="1"/>
      <p:bldP spid="28" grpId="0" animBg="1"/>
      <p:bldP spid="30" grpId="0" animBg="1"/>
      <p:bldP spid="32" grpId="0" animBg="1"/>
      <p:bldP spid="34" grpId="0" animBg="1"/>
      <p:bldP spid="36" grpId="0" animBg="1"/>
      <p:bldP spid="38" grpId="0" animBg="1"/>
      <p:bldP spid="40" grpId="0" animBg="1"/>
      <p:bldP spid="42" grpId="0" animBg="1"/>
    </p:bldLst>
  </p:timing>
  <p:extLst>
    <p:ext uri="{E180D4A7-C9FB-4DFB-919C-405C955672EB}">
      <p14:showEvtLst xmlns:p14="http://schemas.microsoft.com/office/powerpoint/2010/main">
        <p14:triggerEvt type="onClick" time="8709" objId="13"/>
        <p14:triggerEvt type="onClick" time="11767" objId="42"/>
      </p14:showEvtLst>
    </p:ext>
  </p:extLs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7000">
              <a:srgbClr val="FF40FF">
                <a:alpha val="51335"/>
              </a:srgb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Shape, circle&#10;&#10;Description automatically generated">
            <a:extLst>
              <a:ext uri="{FF2B5EF4-FFF2-40B4-BE49-F238E27FC236}">
                <a16:creationId xmlns:a16="http://schemas.microsoft.com/office/drawing/2014/main" id="{0BA9D7A5-6B58-D744-AC32-4B9E947A349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2091" y="1969948"/>
            <a:ext cx="2819111" cy="2744679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E43745A-27A1-C24F-B175-DE7D740C70CA}"/>
              </a:ext>
            </a:extLst>
          </p:cNvPr>
          <p:cNvSpPr txBox="1"/>
          <p:nvPr/>
        </p:nvSpPr>
        <p:spPr>
          <a:xfrm>
            <a:off x="557135" y="4879368"/>
            <a:ext cx="3449021" cy="98488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b="1" dirty="0">
                <a:solidFill>
                  <a:srgbClr val="002060"/>
                </a:solidFill>
              </a:rPr>
              <a:t>Mae’r haul yn gwenu!</a:t>
            </a:r>
          </a:p>
          <a:p>
            <a:pPr algn="ctr"/>
            <a:endParaRPr lang="en-US" sz="1000" i="1" dirty="0">
              <a:solidFill>
                <a:srgbClr val="002060"/>
              </a:solidFill>
            </a:endParaRPr>
          </a:p>
          <a:p>
            <a:pPr algn="ctr"/>
            <a:r>
              <a:rPr lang="en-US" sz="2000" i="1" dirty="0">
                <a:solidFill>
                  <a:srgbClr val="002060"/>
                </a:solidFill>
              </a:rPr>
              <a:t>The sun is shining!</a:t>
            </a:r>
          </a:p>
        </p:txBody>
      </p:sp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E242AABA-01D0-5447-86F8-CF0BAFEE302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9553" y="1969948"/>
            <a:ext cx="2819111" cy="2747387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F089937C-6923-6944-9A81-6E9542F857CB}"/>
              </a:ext>
            </a:extLst>
          </p:cNvPr>
          <p:cNvSpPr txBox="1"/>
          <p:nvPr/>
        </p:nvSpPr>
        <p:spPr>
          <a:xfrm>
            <a:off x="4299132" y="4879368"/>
            <a:ext cx="3799951" cy="98488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b="1" dirty="0">
                <a:solidFill>
                  <a:srgbClr val="002060"/>
                </a:solidFill>
              </a:rPr>
              <a:t>Mae hi’n arllwys y glaw!</a:t>
            </a:r>
          </a:p>
          <a:p>
            <a:pPr algn="ctr"/>
            <a:endParaRPr lang="en-US" sz="1000" i="1" dirty="0">
              <a:solidFill>
                <a:srgbClr val="002060"/>
              </a:solidFill>
            </a:endParaRPr>
          </a:p>
          <a:p>
            <a:pPr algn="ctr"/>
            <a:r>
              <a:rPr lang="en-US" sz="2000" i="1" dirty="0">
                <a:solidFill>
                  <a:srgbClr val="002060"/>
                </a:solidFill>
              </a:rPr>
              <a:t>It’s pouring down!</a:t>
            </a:r>
          </a:p>
        </p:txBody>
      </p:sp>
      <p:pic>
        <p:nvPicPr>
          <p:cNvPr id="12" name="Picture 11" descr="A picture containing text, clipart, automaton&#10;&#10;Description automatically generated">
            <a:extLst>
              <a:ext uri="{FF2B5EF4-FFF2-40B4-BE49-F238E27FC236}">
                <a16:creationId xmlns:a16="http://schemas.microsoft.com/office/drawing/2014/main" id="{CE8A8220-5D12-884C-9935-AAB101A97DA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89721" y="1969948"/>
            <a:ext cx="2034542" cy="2760184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F0C9E1F7-54E4-AA47-AD32-DD4A26523BBD}"/>
              </a:ext>
            </a:extLst>
          </p:cNvPr>
          <p:cNvSpPr txBox="1"/>
          <p:nvPr/>
        </p:nvSpPr>
        <p:spPr>
          <a:xfrm>
            <a:off x="8307016" y="4879368"/>
            <a:ext cx="3799951" cy="14157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rgbClr val="002060"/>
                </a:solidFill>
              </a:rPr>
              <a:t>Mae hi’n bwrw hen wragedd a </a:t>
            </a:r>
            <a:r>
              <a:rPr lang="en-US" sz="2800" b="1" dirty="0" err="1">
                <a:solidFill>
                  <a:srgbClr val="002060"/>
                </a:solidFill>
              </a:rPr>
              <a:t>ffyn</a:t>
            </a:r>
            <a:r>
              <a:rPr lang="en-US" sz="2800" b="1" dirty="0">
                <a:solidFill>
                  <a:srgbClr val="002060"/>
                </a:solidFill>
              </a:rPr>
              <a:t>!</a:t>
            </a:r>
          </a:p>
          <a:p>
            <a:pPr algn="ctr"/>
            <a:endParaRPr lang="en-US" sz="1000" b="1" dirty="0">
              <a:solidFill>
                <a:srgbClr val="002060"/>
              </a:solidFill>
            </a:endParaRPr>
          </a:p>
          <a:p>
            <a:pPr algn="ctr"/>
            <a:r>
              <a:rPr lang="en-US" sz="2000" i="1" dirty="0">
                <a:solidFill>
                  <a:srgbClr val="002060"/>
                </a:solidFill>
              </a:rPr>
              <a:t>It’s raining cats and dogs!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5816333-ACC5-1044-B092-3F966C3AA30C}"/>
              </a:ext>
            </a:extLst>
          </p:cNvPr>
          <p:cNvSpPr txBox="1"/>
          <p:nvPr/>
        </p:nvSpPr>
        <p:spPr>
          <a:xfrm>
            <a:off x="254837" y="236019"/>
            <a:ext cx="2191183" cy="1323439"/>
          </a:xfrm>
          <a:prstGeom prst="rect">
            <a:avLst/>
          </a:prstGeom>
          <a:gradFill>
            <a:gsLst>
              <a:gs pos="100000">
                <a:srgbClr val="00B9FF">
                  <a:alpha val="49559"/>
                </a:srgbClr>
              </a:gs>
              <a:gs pos="0">
                <a:schemeClr val="bg1"/>
              </a:gs>
            </a:gsLst>
            <a:lin ang="5400000" scaled="1"/>
          </a:gra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Idiomau</a:t>
            </a:r>
            <a:endParaRPr lang="en-US" sz="3600" b="1" dirty="0">
              <a:solidFill>
                <a:srgbClr val="002060"/>
              </a:solidFill>
            </a:endParaRPr>
          </a:p>
          <a:p>
            <a:r>
              <a:rPr lang="en-US" sz="3600" b="1" dirty="0">
                <a:solidFill>
                  <a:srgbClr val="002060"/>
                </a:solidFill>
              </a:rPr>
              <a:t>  </a:t>
            </a:r>
            <a:r>
              <a:rPr lang="en-US" sz="2400" i="1" dirty="0">
                <a:solidFill>
                  <a:srgbClr val="002060"/>
                </a:solidFill>
              </a:rPr>
              <a:t>Idioms</a:t>
            </a:r>
            <a:endParaRPr lang="en-US" sz="36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7346409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7000">
              <a:srgbClr val="FF40FF">
                <a:alpha val="51335"/>
              </a:srgb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86F0B61D-F38C-5740-8755-C5F4C0207E9C}"/>
              </a:ext>
            </a:extLst>
          </p:cNvPr>
          <p:cNvSpPr txBox="1"/>
          <p:nvPr/>
        </p:nvSpPr>
        <p:spPr>
          <a:xfrm>
            <a:off x="3047048" y="216218"/>
            <a:ext cx="6097904" cy="10464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4400" b="0" dirty="0">
                <a:solidFill>
                  <a:srgbClr val="002060"/>
                </a:solidFill>
                <a:effectLst/>
              </a:rPr>
              <a:t>Y </a:t>
            </a:r>
            <a:r>
              <a:rPr lang="en-GB" sz="4400" b="0" dirty="0" err="1">
                <a:solidFill>
                  <a:srgbClr val="002060"/>
                </a:solidFill>
                <a:effectLst/>
              </a:rPr>
              <a:t>Tywydd</a:t>
            </a:r>
            <a:r>
              <a:rPr lang="en-GB" sz="4400" dirty="0">
                <a:solidFill>
                  <a:srgbClr val="002060"/>
                </a:solidFill>
              </a:rPr>
              <a:t>!</a:t>
            </a:r>
            <a:endParaRPr lang="en-GB" sz="4400" dirty="0">
              <a:solidFill>
                <a:srgbClr val="002060"/>
              </a:solidFill>
              <a:effectLst/>
            </a:endParaRPr>
          </a:p>
          <a:p>
            <a:pPr algn="ctr"/>
            <a:r>
              <a:rPr lang="en-GB" sz="1800" b="0" dirty="0">
                <a:solidFill>
                  <a:srgbClr val="002060"/>
                </a:solidFill>
                <a:effectLst/>
              </a:rPr>
              <a:t>(#SHE’LL BE COMING ROUND THE MOUNTAIN) </a:t>
            </a:r>
            <a:endParaRPr lang="en-GB" dirty="0">
              <a:solidFill>
                <a:srgbClr val="002060"/>
              </a:solidFill>
              <a:effectLst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7F1274E-A59E-5C4D-9635-83C9F1B7DA80}"/>
              </a:ext>
            </a:extLst>
          </p:cNvPr>
          <p:cNvSpPr txBox="1"/>
          <p:nvPr/>
        </p:nvSpPr>
        <p:spPr>
          <a:xfrm>
            <a:off x="854393" y="1756529"/>
            <a:ext cx="5241607" cy="4154984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>
            <a:spAutoFit/>
          </a:bodyPr>
          <a:lstStyle/>
          <a:p>
            <a:r>
              <a:rPr lang="en-GB" sz="2400" b="1" dirty="0">
                <a:solidFill>
                  <a:srgbClr val="002060"/>
                </a:solidFill>
                <a:effectLst/>
              </a:rPr>
              <a:t>Mae </a:t>
            </a:r>
            <a:r>
              <a:rPr lang="en-GB" sz="2400" b="1" dirty="0" err="1">
                <a:solidFill>
                  <a:srgbClr val="002060"/>
                </a:solidFill>
                <a:effectLst/>
              </a:rPr>
              <a:t>hi’n</a:t>
            </a:r>
            <a:r>
              <a:rPr lang="en-GB" sz="2400" b="1" dirty="0">
                <a:solidFill>
                  <a:srgbClr val="002060"/>
                </a:solidFill>
                <a:effectLst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effectLst/>
              </a:rPr>
              <a:t>heulog</a:t>
            </a:r>
            <a:r>
              <a:rPr lang="en-GB" sz="2400" b="1" dirty="0">
                <a:solidFill>
                  <a:srgbClr val="002060"/>
                </a:solidFill>
                <a:effectLst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effectLst/>
              </a:rPr>
              <a:t>heddiw</a:t>
            </a:r>
            <a:r>
              <a:rPr lang="en-GB" sz="2400" b="1" dirty="0">
                <a:solidFill>
                  <a:srgbClr val="002060"/>
                </a:solidFill>
                <a:effectLst/>
              </a:rPr>
              <a:t>, hip-</a:t>
            </a:r>
            <a:r>
              <a:rPr lang="en-GB" sz="2400" b="1" dirty="0" err="1">
                <a:solidFill>
                  <a:srgbClr val="002060"/>
                </a:solidFill>
                <a:effectLst/>
              </a:rPr>
              <a:t>hwre</a:t>
            </a:r>
            <a:r>
              <a:rPr lang="en-GB" sz="2400" b="1" dirty="0">
                <a:solidFill>
                  <a:srgbClr val="002060"/>
                </a:solidFill>
                <a:effectLst/>
              </a:rPr>
              <a:t>! </a:t>
            </a:r>
          </a:p>
          <a:p>
            <a:r>
              <a:rPr lang="en-GB" sz="2400" b="1" dirty="0">
                <a:solidFill>
                  <a:srgbClr val="002060"/>
                </a:solidFill>
                <a:effectLst/>
              </a:rPr>
              <a:t>Mae </a:t>
            </a:r>
            <a:r>
              <a:rPr lang="en-GB" sz="2400" b="1" dirty="0" err="1">
                <a:solidFill>
                  <a:srgbClr val="002060"/>
                </a:solidFill>
                <a:effectLst/>
              </a:rPr>
              <a:t>hi’n</a:t>
            </a:r>
            <a:r>
              <a:rPr lang="en-GB" sz="2400" b="1" dirty="0">
                <a:solidFill>
                  <a:srgbClr val="002060"/>
                </a:solidFill>
                <a:effectLst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effectLst/>
              </a:rPr>
              <a:t>heulog</a:t>
            </a:r>
            <a:r>
              <a:rPr lang="en-GB" sz="2400" b="1" dirty="0">
                <a:solidFill>
                  <a:srgbClr val="002060"/>
                </a:solidFill>
                <a:effectLst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effectLst/>
              </a:rPr>
              <a:t>heddiw</a:t>
            </a:r>
            <a:r>
              <a:rPr lang="en-GB" sz="2400" b="1" dirty="0">
                <a:solidFill>
                  <a:srgbClr val="002060"/>
                </a:solidFill>
                <a:effectLst/>
              </a:rPr>
              <a:t>, hip-</a:t>
            </a:r>
            <a:r>
              <a:rPr lang="en-GB" sz="2400" b="1" dirty="0" err="1">
                <a:solidFill>
                  <a:srgbClr val="002060"/>
                </a:solidFill>
                <a:effectLst/>
              </a:rPr>
              <a:t>hwre</a:t>
            </a:r>
            <a:r>
              <a:rPr lang="en-GB" sz="2400" b="1" dirty="0">
                <a:solidFill>
                  <a:srgbClr val="002060"/>
                </a:solidFill>
                <a:effectLst/>
              </a:rPr>
              <a:t>! </a:t>
            </a:r>
          </a:p>
          <a:p>
            <a:r>
              <a:rPr lang="en-GB" sz="2400" b="1" dirty="0">
                <a:solidFill>
                  <a:srgbClr val="002060"/>
                </a:solidFill>
                <a:effectLst/>
              </a:rPr>
              <a:t>Mae </a:t>
            </a:r>
            <a:r>
              <a:rPr lang="en-GB" sz="2400" b="1" dirty="0" err="1">
                <a:solidFill>
                  <a:srgbClr val="002060"/>
                </a:solidFill>
                <a:effectLst/>
              </a:rPr>
              <a:t>hi’n</a:t>
            </a:r>
            <a:r>
              <a:rPr lang="en-GB" sz="2400" b="1" dirty="0">
                <a:solidFill>
                  <a:srgbClr val="002060"/>
                </a:solidFill>
                <a:effectLst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effectLst/>
              </a:rPr>
              <a:t>heulog</a:t>
            </a:r>
            <a:r>
              <a:rPr lang="en-GB" sz="2400" b="1" dirty="0">
                <a:solidFill>
                  <a:srgbClr val="002060"/>
                </a:solidFill>
                <a:effectLst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effectLst/>
              </a:rPr>
              <a:t>heddiw</a:t>
            </a:r>
            <a:r>
              <a:rPr lang="en-GB" sz="2400" b="1" dirty="0">
                <a:solidFill>
                  <a:srgbClr val="002060"/>
                </a:solidFill>
                <a:effectLst/>
              </a:rPr>
              <a:t>,</a:t>
            </a:r>
            <a:br>
              <a:rPr lang="en-GB" sz="2400" b="1" dirty="0">
                <a:solidFill>
                  <a:srgbClr val="002060"/>
                </a:solidFill>
                <a:effectLst/>
              </a:rPr>
            </a:br>
            <a:r>
              <a:rPr lang="en-GB" sz="2400" b="1" dirty="0" err="1">
                <a:solidFill>
                  <a:srgbClr val="002060"/>
                </a:solidFill>
                <a:effectLst/>
              </a:rPr>
              <a:t>Heulog</a:t>
            </a:r>
            <a:r>
              <a:rPr lang="en-GB" sz="2400" b="1" dirty="0">
                <a:solidFill>
                  <a:srgbClr val="002060"/>
                </a:solidFill>
                <a:effectLst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effectLst/>
              </a:rPr>
              <a:t>heddiw</a:t>
            </a:r>
            <a:r>
              <a:rPr lang="en-GB" sz="2400" b="1" dirty="0">
                <a:solidFill>
                  <a:srgbClr val="002060"/>
                </a:solidFill>
                <a:effectLst/>
              </a:rPr>
              <a:t>, </a:t>
            </a:r>
            <a:endParaRPr lang="en-GB" sz="2400" dirty="0">
              <a:solidFill>
                <a:srgbClr val="002060"/>
              </a:solidFill>
              <a:effectLst/>
            </a:endParaRPr>
          </a:p>
          <a:p>
            <a:r>
              <a:rPr lang="en-GB" sz="2400" b="1" dirty="0" err="1">
                <a:solidFill>
                  <a:srgbClr val="002060"/>
                </a:solidFill>
                <a:effectLst/>
              </a:rPr>
              <a:t>Heulog</a:t>
            </a:r>
            <a:r>
              <a:rPr lang="en-GB" sz="2400" b="1" dirty="0">
                <a:solidFill>
                  <a:srgbClr val="002060"/>
                </a:solidFill>
                <a:effectLst/>
              </a:rPr>
              <a:t> Heddiw, hip-</a:t>
            </a:r>
            <a:r>
              <a:rPr lang="en-GB" sz="2400" b="1" dirty="0" err="1">
                <a:solidFill>
                  <a:srgbClr val="002060"/>
                </a:solidFill>
                <a:effectLst/>
              </a:rPr>
              <a:t>hwre</a:t>
            </a:r>
            <a:r>
              <a:rPr lang="en-GB" sz="2400" b="1" dirty="0">
                <a:solidFill>
                  <a:srgbClr val="002060"/>
                </a:solidFill>
                <a:effectLst/>
              </a:rPr>
              <a:t>! </a:t>
            </a:r>
          </a:p>
          <a:p>
            <a:endParaRPr lang="en-GB" sz="2400" dirty="0">
              <a:solidFill>
                <a:srgbClr val="002060"/>
              </a:solidFill>
              <a:effectLst/>
            </a:endParaRPr>
          </a:p>
          <a:p>
            <a:r>
              <a:rPr lang="en-GB" sz="2400" b="1" dirty="0">
                <a:solidFill>
                  <a:srgbClr val="002060"/>
                </a:solidFill>
                <a:effectLst/>
              </a:rPr>
              <a:t>Mae </a:t>
            </a:r>
            <a:r>
              <a:rPr lang="en-GB" sz="2400" b="1" dirty="0" err="1">
                <a:solidFill>
                  <a:srgbClr val="002060"/>
                </a:solidFill>
                <a:effectLst/>
              </a:rPr>
              <a:t>hi’n</a:t>
            </a:r>
            <a:r>
              <a:rPr lang="en-GB" sz="2400" b="1" dirty="0">
                <a:solidFill>
                  <a:srgbClr val="002060"/>
                </a:solidFill>
                <a:effectLst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effectLst/>
              </a:rPr>
              <a:t>bwrw</a:t>
            </a:r>
            <a:r>
              <a:rPr lang="en-GB" sz="2400" b="1" dirty="0">
                <a:solidFill>
                  <a:srgbClr val="002060"/>
                </a:solidFill>
                <a:effectLst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effectLst/>
              </a:rPr>
              <a:t>glaw</a:t>
            </a:r>
            <a:r>
              <a:rPr lang="en-GB" sz="2400" b="1" dirty="0">
                <a:solidFill>
                  <a:srgbClr val="002060"/>
                </a:solidFill>
                <a:effectLst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effectLst/>
              </a:rPr>
              <a:t>heddiw</a:t>
            </a:r>
            <a:r>
              <a:rPr lang="en-GB" sz="2400" b="1" dirty="0">
                <a:solidFill>
                  <a:srgbClr val="002060"/>
                </a:solidFill>
                <a:effectLst/>
              </a:rPr>
              <a:t>, </a:t>
            </a:r>
            <a:r>
              <a:rPr lang="en-GB" sz="2400" b="1" dirty="0" err="1">
                <a:solidFill>
                  <a:srgbClr val="002060"/>
                </a:solidFill>
                <a:effectLst/>
              </a:rPr>
              <a:t>ych</a:t>
            </a:r>
            <a:r>
              <a:rPr lang="en-GB" sz="2400" b="1" dirty="0">
                <a:solidFill>
                  <a:srgbClr val="002060"/>
                </a:solidFill>
                <a:effectLst/>
              </a:rPr>
              <a:t>-a-fi! </a:t>
            </a:r>
          </a:p>
          <a:p>
            <a:r>
              <a:rPr lang="en-GB" sz="2400" b="1" dirty="0">
                <a:solidFill>
                  <a:srgbClr val="002060"/>
                </a:solidFill>
                <a:effectLst/>
              </a:rPr>
              <a:t>Mae </a:t>
            </a:r>
            <a:r>
              <a:rPr lang="en-GB" sz="2400" b="1" dirty="0" err="1">
                <a:solidFill>
                  <a:srgbClr val="002060"/>
                </a:solidFill>
                <a:effectLst/>
              </a:rPr>
              <a:t>hi’n</a:t>
            </a:r>
            <a:r>
              <a:rPr lang="en-GB" sz="2400" b="1" dirty="0">
                <a:solidFill>
                  <a:srgbClr val="002060"/>
                </a:solidFill>
                <a:effectLst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effectLst/>
              </a:rPr>
              <a:t>bwrw</a:t>
            </a:r>
            <a:r>
              <a:rPr lang="en-GB" sz="2400" b="1" dirty="0">
                <a:solidFill>
                  <a:srgbClr val="002060"/>
                </a:solidFill>
                <a:effectLst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effectLst/>
              </a:rPr>
              <a:t>glaw</a:t>
            </a:r>
            <a:r>
              <a:rPr lang="en-GB" sz="2400" b="1" dirty="0">
                <a:solidFill>
                  <a:srgbClr val="002060"/>
                </a:solidFill>
                <a:effectLst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effectLst/>
              </a:rPr>
              <a:t>heddiw</a:t>
            </a:r>
            <a:r>
              <a:rPr lang="en-GB" sz="2400" b="1" dirty="0">
                <a:solidFill>
                  <a:srgbClr val="002060"/>
                </a:solidFill>
                <a:effectLst/>
              </a:rPr>
              <a:t>, </a:t>
            </a:r>
            <a:r>
              <a:rPr lang="en-GB" sz="2400" b="1" dirty="0" err="1">
                <a:solidFill>
                  <a:srgbClr val="002060"/>
                </a:solidFill>
                <a:effectLst/>
              </a:rPr>
              <a:t>ych</a:t>
            </a:r>
            <a:r>
              <a:rPr lang="en-GB" sz="2400" b="1" dirty="0">
                <a:solidFill>
                  <a:srgbClr val="002060"/>
                </a:solidFill>
                <a:effectLst/>
              </a:rPr>
              <a:t>-a-fi! </a:t>
            </a:r>
            <a:endParaRPr lang="en-GB" sz="2400" dirty="0">
              <a:solidFill>
                <a:srgbClr val="002060"/>
              </a:solidFill>
              <a:effectLst/>
            </a:endParaRPr>
          </a:p>
          <a:p>
            <a:r>
              <a:rPr lang="en-GB" sz="2400" b="1" dirty="0">
                <a:solidFill>
                  <a:srgbClr val="002060"/>
                </a:solidFill>
                <a:effectLst/>
              </a:rPr>
              <a:t>Mae </a:t>
            </a:r>
            <a:r>
              <a:rPr lang="en-GB" sz="2400" b="1" dirty="0" err="1">
                <a:solidFill>
                  <a:srgbClr val="002060"/>
                </a:solidFill>
                <a:effectLst/>
              </a:rPr>
              <a:t>hi’n</a:t>
            </a:r>
            <a:r>
              <a:rPr lang="en-GB" sz="2400" b="1" dirty="0">
                <a:solidFill>
                  <a:srgbClr val="002060"/>
                </a:solidFill>
                <a:effectLst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effectLst/>
              </a:rPr>
              <a:t>bwrw</a:t>
            </a:r>
            <a:r>
              <a:rPr lang="en-GB" sz="2400" b="1" dirty="0">
                <a:solidFill>
                  <a:srgbClr val="002060"/>
                </a:solidFill>
                <a:effectLst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effectLst/>
              </a:rPr>
              <a:t>glaw</a:t>
            </a:r>
            <a:r>
              <a:rPr lang="en-GB" sz="2400" b="1" dirty="0">
                <a:solidFill>
                  <a:srgbClr val="002060"/>
                </a:solidFill>
                <a:effectLst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effectLst/>
              </a:rPr>
              <a:t>heddiw</a:t>
            </a:r>
            <a:r>
              <a:rPr lang="en-GB" sz="2400" b="1" dirty="0">
                <a:solidFill>
                  <a:srgbClr val="002060"/>
                </a:solidFill>
                <a:effectLst/>
              </a:rPr>
              <a:t>, </a:t>
            </a:r>
          </a:p>
          <a:p>
            <a:r>
              <a:rPr lang="en-GB" sz="2400" b="1" dirty="0" err="1">
                <a:solidFill>
                  <a:srgbClr val="002060"/>
                </a:solidFill>
                <a:effectLst/>
              </a:rPr>
              <a:t>Bwrw</a:t>
            </a:r>
            <a:r>
              <a:rPr lang="en-GB" sz="2400" b="1" dirty="0">
                <a:solidFill>
                  <a:srgbClr val="002060"/>
                </a:solidFill>
                <a:effectLst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effectLst/>
              </a:rPr>
              <a:t>glaw</a:t>
            </a:r>
            <a:r>
              <a:rPr lang="en-GB" sz="2400" b="1" dirty="0">
                <a:solidFill>
                  <a:srgbClr val="002060"/>
                </a:solidFill>
                <a:effectLst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effectLst/>
              </a:rPr>
              <a:t>heddiw</a:t>
            </a:r>
            <a:r>
              <a:rPr lang="en-GB" sz="2400" b="1" dirty="0">
                <a:solidFill>
                  <a:srgbClr val="002060"/>
                </a:solidFill>
                <a:effectLst/>
              </a:rPr>
              <a:t> </a:t>
            </a:r>
            <a:endParaRPr lang="en-GB" sz="2400" dirty="0">
              <a:solidFill>
                <a:srgbClr val="002060"/>
              </a:solidFill>
              <a:effectLst/>
            </a:endParaRPr>
          </a:p>
          <a:p>
            <a:r>
              <a:rPr lang="en-GB" sz="2400" b="1" dirty="0" err="1">
                <a:solidFill>
                  <a:srgbClr val="002060"/>
                </a:solidFill>
                <a:effectLst/>
              </a:rPr>
              <a:t>Bwrw</a:t>
            </a:r>
            <a:r>
              <a:rPr lang="en-GB" sz="2400" b="1" dirty="0">
                <a:solidFill>
                  <a:srgbClr val="002060"/>
                </a:solidFill>
                <a:effectLst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effectLst/>
              </a:rPr>
              <a:t>glaw</a:t>
            </a:r>
            <a:r>
              <a:rPr lang="en-GB" sz="2400" b="1" dirty="0">
                <a:solidFill>
                  <a:srgbClr val="002060"/>
                </a:solidFill>
                <a:effectLst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effectLst/>
              </a:rPr>
              <a:t>heddiw</a:t>
            </a:r>
            <a:r>
              <a:rPr lang="en-GB" sz="2400" b="1" dirty="0">
                <a:solidFill>
                  <a:srgbClr val="002060"/>
                </a:solidFill>
                <a:effectLst/>
              </a:rPr>
              <a:t>, </a:t>
            </a:r>
            <a:r>
              <a:rPr lang="en-GB" sz="2400" b="1" dirty="0" err="1">
                <a:solidFill>
                  <a:srgbClr val="002060"/>
                </a:solidFill>
                <a:effectLst/>
              </a:rPr>
              <a:t>ych</a:t>
            </a:r>
            <a:r>
              <a:rPr lang="en-GB" sz="2400" b="1" dirty="0">
                <a:solidFill>
                  <a:srgbClr val="002060"/>
                </a:solidFill>
                <a:effectLst/>
              </a:rPr>
              <a:t>-a-fi! </a:t>
            </a:r>
            <a:endParaRPr lang="en-GB" sz="2400" dirty="0">
              <a:solidFill>
                <a:srgbClr val="002060"/>
              </a:solidFill>
              <a:effectLst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D311B4D-42AA-A043-AA8F-0AB08375996B}"/>
              </a:ext>
            </a:extLst>
          </p:cNvPr>
          <p:cNvSpPr txBox="1"/>
          <p:nvPr/>
        </p:nvSpPr>
        <p:spPr>
          <a:xfrm>
            <a:off x="7906703" y="6126897"/>
            <a:ext cx="350138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>
                <a:solidFill>
                  <a:srgbClr val="002060"/>
                </a:solidFill>
                <a:effectLst/>
                <a:latin typeface="GillSansM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https://youtu.be/rFDedewekhA</a:t>
            </a:r>
            <a:r>
              <a:rPr lang="en-GB" sz="1800" b="1" dirty="0">
                <a:solidFill>
                  <a:srgbClr val="002060"/>
                </a:solidFill>
                <a:effectLst/>
                <a:latin typeface="GillSansMT"/>
              </a:rPr>
              <a:t> </a:t>
            </a:r>
            <a:endParaRPr lang="en-GB" dirty="0">
              <a:solidFill>
                <a:srgbClr val="002060"/>
              </a:solidFill>
              <a:effectLst/>
            </a:endParaRPr>
          </a:p>
        </p:txBody>
      </p:sp>
      <p:pic>
        <p:nvPicPr>
          <p:cNvPr id="13" name="Picture 12" descr="A picture containing toy, doll&#10;&#10;Description automatically generated">
            <a:extLst>
              <a:ext uri="{FF2B5EF4-FFF2-40B4-BE49-F238E27FC236}">
                <a16:creationId xmlns:a16="http://schemas.microsoft.com/office/drawing/2014/main" id="{963C99B2-F2BA-8D44-AEE6-C6DBC2CB428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68757" y="1756529"/>
            <a:ext cx="5152390" cy="39229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874986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7000">
              <a:srgbClr val="FF40FF">
                <a:alpha val="51335"/>
              </a:srgb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86F0B61D-F38C-5740-8755-C5F4C0207E9C}"/>
              </a:ext>
            </a:extLst>
          </p:cNvPr>
          <p:cNvSpPr txBox="1"/>
          <p:nvPr/>
        </p:nvSpPr>
        <p:spPr>
          <a:xfrm>
            <a:off x="3047048" y="216218"/>
            <a:ext cx="6097904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4400" dirty="0" err="1">
                <a:solidFill>
                  <a:srgbClr val="002060"/>
                </a:solidFill>
              </a:rPr>
              <a:t>Bwrw</a:t>
            </a:r>
            <a:r>
              <a:rPr lang="en-GB" sz="4400" dirty="0">
                <a:solidFill>
                  <a:srgbClr val="002060"/>
                </a:solidFill>
              </a:rPr>
              <a:t> </a:t>
            </a:r>
            <a:r>
              <a:rPr lang="en-GB" sz="4400" dirty="0" err="1">
                <a:solidFill>
                  <a:srgbClr val="002060"/>
                </a:solidFill>
              </a:rPr>
              <a:t>Glaw</a:t>
            </a:r>
            <a:r>
              <a:rPr lang="en-GB" sz="4400" dirty="0">
                <a:solidFill>
                  <a:srgbClr val="002060"/>
                </a:solidFill>
              </a:rPr>
              <a:t>!</a:t>
            </a:r>
            <a:r>
              <a:rPr lang="en-GB" sz="1800" b="0" dirty="0">
                <a:solidFill>
                  <a:srgbClr val="002060"/>
                </a:solidFill>
                <a:effectLst/>
              </a:rPr>
              <a:t> </a:t>
            </a:r>
            <a:endParaRPr lang="en-GB" dirty="0">
              <a:solidFill>
                <a:srgbClr val="002060"/>
              </a:solidFill>
              <a:effectLst/>
            </a:endParaRPr>
          </a:p>
        </p:txBody>
      </p:sp>
      <p:pic>
        <p:nvPicPr>
          <p:cNvPr id="13" name="Picture 12" descr="A picture containing toy, doll&#10;&#10;Description automatically generated">
            <a:extLst>
              <a:ext uri="{FF2B5EF4-FFF2-40B4-BE49-F238E27FC236}">
                <a16:creationId xmlns:a16="http://schemas.microsoft.com/office/drawing/2014/main" id="{963C99B2-F2BA-8D44-AEE6-C6DBC2CB428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68757" y="1756529"/>
            <a:ext cx="5152390" cy="3922969"/>
          </a:xfrm>
          <a:prstGeom prst="rect">
            <a:avLst/>
          </a:prstGeom>
        </p:spPr>
      </p:pic>
      <p:sp>
        <p:nvSpPr>
          <p:cNvPr id="3" name="Rectangle 4">
            <a:extLst>
              <a:ext uri="{FF2B5EF4-FFF2-40B4-BE49-F238E27FC236}">
                <a16:creationId xmlns:a16="http://schemas.microsoft.com/office/drawing/2014/main" id="{B433588F-174A-F049-AF0B-0A4FC8674AE3}"/>
              </a:ext>
            </a:extLst>
          </p:cNvPr>
          <p:cNvSpPr>
            <a:spLocks noChangeArrowheads="1"/>
          </p:cNvSpPr>
          <p:nvPr/>
        </p:nvSpPr>
        <p:spPr bwMode="auto">
          <a:xfrm>
            <a:off x="795338" y="1131038"/>
            <a:ext cx="4503420" cy="5416868"/>
          </a:xfrm>
          <a:prstGeom prst="rect">
            <a:avLst/>
          </a:prstGeom>
          <a:solidFill>
            <a:srgbClr val="FFFF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1" i="0" u="none" strike="noStrike" cap="none" normalizeH="0" baseline="0" dirty="0" err="1">
                <a:ln>
                  <a:noFill/>
                </a:ln>
                <a:solidFill>
                  <a:srgbClr val="002060"/>
                </a:solidFill>
                <a:effectLst/>
              </a:rPr>
              <a:t>Bwrw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</a:rPr>
              <a:t>, </a:t>
            </a:r>
            <a:r>
              <a:rPr kumimoji="0" lang="en-US" altLang="en-US" sz="2400" b="1" i="0" u="none" strike="noStrike" cap="none" normalizeH="0" baseline="0" dirty="0" err="1">
                <a:ln>
                  <a:noFill/>
                </a:ln>
                <a:solidFill>
                  <a:srgbClr val="002060"/>
                </a:solidFill>
                <a:effectLst/>
              </a:rPr>
              <a:t>bwrw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</a:rPr>
              <a:t>, </a:t>
            </a:r>
            <a:r>
              <a:rPr kumimoji="0" lang="en-US" altLang="en-US" sz="2400" b="1" i="0" u="none" strike="noStrike" cap="none" normalizeH="0" baseline="0" dirty="0" err="1">
                <a:ln>
                  <a:noFill/>
                </a:ln>
                <a:solidFill>
                  <a:srgbClr val="002060"/>
                </a:solidFill>
                <a:effectLst/>
              </a:rPr>
              <a:t>bwrw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</a:rPr>
              <a:t> </a:t>
            </a:r>
            <a:r>
              <a:rPr kumimoji="0" lang="en-US" altLang="en-US" sz="2400" b="1" i="0" u="none" strike="noStrike" cap="none" normalizeH="0" baseline="0" dirty="0" err="1">
                <a:ln>
                  <a:noFill/>
                </a:ln>
                <a:solidFill>
                  <a:srgbClr val="002060"/>
                </a:solidFill>
                <a:effectLst/>
              </a:rPr>
              <a:t>glaw</a:t>
            </a:r>
            <a:r>
              <a:rPr lang="en-US" altLang="en-US" sz="2400" b="1" dirty="0">
                <a:solidFill>
                  <a:srgbClr val="002060"/>
                </a:solidFill>
              </a:rPr>
              <a:t>,</a:t>
            </a:r>
            <a:endParaRPr kumimoji="0" lang="en-US" altLang="en-US" sz="2400" b="1" i="0" u="none" strike="noStrike" cap="none" normalizeH="0" baseline="0" dirty="0">
              <a:ln>
                <a:noFill/>
              </a:ln>
              <a:solidFill>
                <a:srgbClr val="002060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1" i="0" u="none" strike="noStrike" cap="none" normalizeH="0" baseline="0" dirty="0" err="1">
                <a:ln>
                  <a:noFill/>
                </a:ln>
                <a:solidFill>
                  <a:srgbClr val="002060"/>
                </a:solidFill>
                <a:effectLst/>
              </a:rPr>
              <a:t>Bwrw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</a:rPr>
              <a:t>, </a:t>
            </a:r>
            <a:r>
              <a:rPr kumimoji="0" lang="en-US" altLang="en-US" sz="2400" b="1" i="0" u="none" strike="noStrike" cap="none" normalizeH="0" baseline="0" dirty="0" err="1">
                <a:ln>
                  <a:noFill/>
                </a:ln>
                <a:solidFill>
                  <a:srgbClr val="002060"/>
                </a:solidFill>
                <a:effectLst/>
              </a:rPr>
              <a:t>bwrw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</a:rPr>
              <a:t>, </a:t>
            </a:r>
            <a:r>
              <a:rPr kumimoji="0" lang="en-US" altLang="en-US" sz="2400" b="1" i="0" u="none" strike="noStrike" cap="none" normalizeH="0" baseline="0" dirty="0" err="1">
                <a:ln>
                  <a:noFill/>
                </a:ln>
                <a:solidFill>
                  <a:srgbClr val="002060"/>
                </a:solidFill>
                <a:effectLst/>
              </a:rPr>
              <a:t>bwrw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</a:rPr>
              <a:t> </a:t>
            </a:r>
            <a:r>
              <a:rPr kumimoji="0" lang="en-US" altLang="en-US" sz="2400" b="1" i="0" u="none" strike="noStrike" cap="none" normalizeH="0" baseline="0" dirty="0" err="1">
                <a:ln>
                  <a:noFill/>
                </a:ln>
                <a:solidFill>
                  <a:srgbClr val="002060"/>
                </a:solidFill>
                <a:effectLst/>
              </a:rPr>
              <a:t>glaw</a:t>
            </a:r>
            <a:r>
              <a:rPr lang="en-US" altLang="en-US" sz="2400" b="1" dirty="0">
                <a:solidFill>
                  <a:srgbClr val="002060"/>
                </a:solidFill>
              </a:rPr>
              <a:t>,</a:t>
            </a:r>
            <a:endParaRPr kumimoji="0" lang="en-US" altLang="en-US" sz="2400" b="1" i="0" u="none" strike="noStrike" cap="none" normalizeH="0" baseline="0" dirty="0">
              <a:ln>
                <a:noFill/>
              </a:ln>
              <a:solidFill>
                <a:srgbClr val="002060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1" i="0" u="none" strike="noStrike" cap="none" normalizeH="0" baseline="0" dirty="0" err="1">
                <a:ln>
                  <a:noFill/>
                </a:ln>
                <a:solidFill>
                  <a:srgbClr val="002060"/>
                </a:solidFill>
                <a:effectLst/>
              </a:rPr>
              <a:t>Gwisgo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</a:rPr>
              <a:t> het a </a:t>
            </a:r>
            <a:r>
              <a:rPr kumimoji="0" lang="en-US" altLang="en-US" sz="2400" b="1" i="0" u="none" strike="noStrike" cap="none" normalizeH="0" baseline="0" dirty="0" err="1">
                <a:ln>
                  <a:noFill/>
                </a:ln>
                <a:solidFill>
                  <a:srgbClr val="002060"/>
                </a:solidFill>
                <a:effectLst/>
              </a:rPr>
              <a:t>welis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</a:rPr>
              <a:t>, </a:t>
            </a:r>
            <a:r>
              <a:rPr kumimoji="0" lang="en-US" altLang="en-US" sz="2400" b="1" i="0" u="none" strike="noStrike" cap="none" normalizeH="0" baseline="0" dirty="0" err="1">
                <a:ln>
                  <a:noFill/>
                </a:ln>
                <a:solidFill>
                  <a:srgbClr val="002060"/>
                </a:solidFill>
                <a:effectLst/>
              </a:rPr>
              <a:t>bwrw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</a:rPr>
              <a:t> </a:t>
            </a:r>
            <a:r>
              <a:rPr kumimoji="0" lang="en-US" altLang="en-US" sz="2400" b="1" i="0" u="none" strike="noStrike" cap="none" normalizeH="0" baseline="0" dirty="0" err="1">
                <a:ln>
                  <a:noFill/>
                </a:ln>
                <a:solidFill>
                  <a:srgbClr val="002060"/>
                </a:solidFill>
                <a:effectLst/>
              </a:rPr>
              <a:t>glaw</a:t>
            </a:r>
            <a:r>
              <a:rPr lang="en-US" altLang="en-US" sz="2400" b="1" dirty="0">
                <a:solidFill>
                  <a:srgbClr val="002060"/>
                </a:solidFill>
              </a:rPr>
              <a:t>,</a:t>
            </a:r>
            <a:endParaRPr kumimoji="0" lang="en-US" altLang="en-US" sz="2400" b="1" i="0" u="none" strike="noStrike" cap="none" normalizeH="0" baseline="0" dirty="0">
              <a:ln>
                <a:noFill/>
              </a:ln>
              <a:solidFill>
                <a:srgbClr val="002060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1" i="0" u="none" strike="noStrike" cap="none" normalizeH="0" baseline="0" dirty="0" err="1">
                <a:ln>
                  <a:noFill/>
                </a:ln>
                <a:solidFill>
                  <a:srgbClr val="002060"/>
                </a:solidFill>
                <a:effectLst/>
              </a:rPr>
              <a:t>Gwisgo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</a:rPr>
              <a:t> het a </a:t>
            </a:r>
            <a:r>
              <a:rPr kumimoji="0" lang="en-US" altLang="en-US" sz="2400" b="1" i="0" u="none" strike="noStrike" cap="none" normalizeH="0" baseline="0" dirty="0" err="1">
                <a:ln>
                  <a:noFill/>
                </a:ln>
                <a:solidFill>
                  <a:srgbClr val="002060"/>
                </a:solidFill>
                <a:effectLst/>
              </a:rPr>
              <a:t>welis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</a:rPr>
              <a:t>, </a:t>
            </a:r>
            <a:r>
              <a:rPr kumimoji="0" lang="en-US" altLang="en-US" sz="2400" b="1" i="0" u="none" strike="noStrike" cap="none" normalizeH="0" baseline="0" dirty="0" err="1">
                <a:ln>
                  <a:noFill/>
                </a:ln>
                <a:solidFill>
                  <a:srgbClr val="002060"/>
                </a:solidFill>
                <a:effectLst/>
              </a:rPr>
              <a:t>bwrw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</a:rPr>
              <a:t> </a:t>
            </a:r>
            <a:r>
              <a:rPr kumimoji="0" lang="en-US" altLang="en-US" sz="2400" b="1" i="0" u="none" strike="noStrike" cap="none" normalizeH="0" baseline="0" dirty="0" err="1">
                <a:ln>
                  <a:noFill/>
                </a:ln>
                <a:solidFill>
                  <a:srgbClr val="002060"/>
                </a:solidFill>
                <a:effectLst/>
              </a:rPr>
              <a:t>glaw</a:t>
            </a:r>
            <a:r>
              <a:rPr lang="en-US" altLang="en-US" sz="2400" b="1" dirty="0">
                <a:solidFill>
                  <a:srgbClr val="002060"/>
                </a:solidFill>
              </a:rPr>
              <a:t>!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rgbClr val="002060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1" i="0" u="none" strike="noStrike" cap="none" normalizeH="0" baseline="0" dirty="0" err="1">
                <a:ln>
                  <a:noFill/>
                </a:ln>
                <a:solidFill>
                  <a:srgbClr val="002060"/>
                </a:solidFill>
                <a:effectLst/>
              </a:rPr>
              <a:t>Bwrw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</a:rPr>
              <a:t>, </a:t>
            </a:r>
            <a:r>
              <a:rPr kumimoji="0" lang="en-US" altLang="en-US" sz="2400" b="1" i="0" u="none" strike="noStrike" cap="none" normalizeH="0" baseline="0" dirty="0" err="1">
                <a:ln>
                  <a:noFill/>
                </a:ln>
                <a:solidFill>
                  <a:srgbClr val="002060"/>
                </a:solidFill>
                <a:effectLst/>
              </a:rPr>
              <a:t>bwrw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</a:rPr>
              <a:t>, </a:t>
            </a:r>
            <a:r>
              <a:rPr kumimoji="0" lang="en-US" altLang="en-US" sz="2400" b="1" i="0" u="none" strike="noStrike" cap="none" normalizeH="0" baseline="0" dirty="0" err="1">
                <a:ln>
                  <a:noFill/>
                </a:ln>
                <a:solidFill>
                  <a:srgbClr val="002060"/>
                </a:solidFill>
                <a:effectLst/>
              </a:rPr>
              <a:t>bwrw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</a:rPr>
              <a:t> </a:t>
            </a:r>
            <a:r>
              <a:rPr kumimoji="0" lang="en-US" altLang="en-US" sz="2400" b="1" i="0" u="none" strike="noStrike" cap="none" normalizeH="0" baseline="0" dirty="0" err="1">
                <a:ln>
                  <a:noFill/>
                </a:ln>
                <a:solidFill>
                  <a:srgbClr val="002060"/>
                </a:solidFill>
                <a:effectLst/>
              </a:rPr>
              <a:t>glaw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</a:rPr>
              <a:t>,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1" i="0" u="none" strike="noStrike" cap="none" normalizeH="0" baseline="0" dirty="0" err="1">
                <a:ln>
                  <a:noFill/>
                </a:ln>
                <a:solidFill>
                  <a:srgbClr val="002060"/>
                </a:solidFill>
                <a:effectLst/>
              </a:rPr>
              <a:t>Bwrw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</a:rPr>
              <a:t>, </a:t>
            </a:r>
            <a:r>
              <a:rPr kumimoji="0" lang="en-US" altLang="en-US" sz="2400" b="1" i="0" u="none" strike="noStrike" cap="none" normalizeH="0" baseline="0" dirty="0" err="1">
                <a:ln>
                  <a:noFill/>
                </a:ln>
                <a:solidFill>
                  <a:srgbClr val="002060"/>
                </a:solidFill>
                <a:effectLst/>
              </a:rPr>
              <a:t>bwrw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</a:rPr>
              <a:t>, </a:t>
            </a:r>
            <a:r>
              <a:rPr kumimoji="0" lang="en-US" altLang="en-US" sz="2400" b="1" i="0" u="none" strike="noStrike" cap="none" normalizeH="0" baseline="0" dirty="0" err="1">
                <a:ln>
                  <a:noFill/>
                </a:ln>
                <a:solidFill>
                  <a:srgbClr val="002060"/>
                </a:solidFill>
                <a:effectLst/>
              </a:rPr>
              <a:t>bwrw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</a:rPr>
              <a:t> </a:t>
            </a:r>
            <a:r>
              <a:rPr kumimoji="0" lang="en-US" altLang="en-US" sz="2400" b="1" i="0" u="none" strike="noStrike" cap="none" normalizeH="0" baseline="0" dirty="0" err="1">
                <a:ln>
                  <a:noFill/>
                </a:ln>
                <a:solidFill>
                  <a:srgbClr val="002060"/>
                </a:solidFill>
                <a:effectLst/>
              </a:rPr>
              <a:t>glaw</a:t>
            </a:r>
            <a:r>
              <a:rPr lang="en-US" altLang="en-US" sz="2400" b="1" dirty="0">
                <a:solidFill>
                  <a:srgbClr val="002060"/>
                </a:solidFill>
              </a:rPr>
              <a:t>,</a:t>
            </a:r>
            <a:endParaRPr kumimoji="0" lang="en-US" altLang="en-US" sz="2400" b="1" i="0" u="none" strike="noStrike" cap="none" normalizeH="0" baseline="0" dirty="0">
              <a:ln>
                <a:noFill/>
              </a:ln>
              <a:solidFill>
                <a:srgbClr val="002060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1" i="0" u="none" strike="noStrike" cap="none" normalizeH="0" baseline="0" dirty="0" err="1">
                <a:ln>
                  <a:noFill/>
                </a:ln>
                <a:solidFill>
                  <a:srgbClr val="002060"/>
                </a:solidFill>
                <a:effectLst/>
              </a:rPr>
              <a:t>Neidio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</a:rPr>
              <a:t> </a:t>
            </a:r>
            <a:r>
              <a:rPr kumimoji="0" lang="en-US" altLang="en-US" sz="2400" b="1" i="0" u="none" strike="noStrike" cap="none" normalizeH="0" baseline="0" dirty="0" err="1">
                <a:ln>
                  <a:noFill/>
                </a:ln>
                <a:solidFill>
                  <a:srgbClr val="002060"/>
                </a:solidFill>
                <a:effectLst/>
              </a:rPr>
              <a:t>yn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</a:rPr>
              <a:t> y </a:t>
            </a:r>
            <a:r>
              <a:rPr kumimoji="0" lang="en-US" altLang="en-US" sz="2400" b="1" i="0" u="none" strike="noStrike" cap="none" normalizeH="0" baseline="0" dirty="0" err="1">
                <a:ln>
                  <a:noFill/>
                </a:ln>
                <a:solidFill>
                  <a:srgbClr val="002060"/>
                </a:solidFill>
                <a:effectLst/>
              </a:rPr>
              <a:t>pyllau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</a:rPr>
              <a:t>, </a:t>
            </a:r>
            <a:r>
              <a:rPr kumimoji="0" lang="en-US" altLang="en-US" sz="2400" b="1" i="0" u="none" strike="noStrike" cap="none" normalizeH="0" baseline="0" dirty="0" err="1">
                <a:ln>
                  <a:noFill/>
                </a:ln>
                <a:solidFill>
                  <a:srgbClr val="002060"/>
                </a:solidFill>
                <a:effectLst/>
              </a:rPr>
              <a:t>bwrw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</a:rPr>
              <a:t> </a:t>
            </a:r>
            <a:r>
              <a:rPr kumimoji="0" lang="en-US" altLang="en-US" sz="2400" b="1" i="0" u="none" strike="noStrike" cap="none" normalizeH="0" baseline="0" dirty="0" err="1">
                <a:ln>
                  <a:noFill/>
                </a:ln>
                <a:solidFill>
                  <a:srgbClr val="002060"/>
                </a:solidFill>
                <a:effectLst/>
              </a:rPr>
              <a:t>glaw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</a:rPr>
              <a:t>,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1" i="0" u="none" strike="noStrike" cap="none" normalizeH="0" baseline="0" dirty="0" err="1">
                <a:ln>
                  <a:noFill/>
                </a:ln>
                <a:solidFill>
                  <a:srgbClr val="002060"/>
                </a:solidFill>
                <a:effectLst/>
              </a:rPr>
              <a:t>Neidio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</a:rPr>
              <a:t> </a:t>
            </a:r>
            <a:r>
              <a:rPr kumimoji="0" lang="en-US" altLang="en-US" sz="2400" b="1" i="0" u="none" strike="noStrike" cap="none" normalizeH="0" baseline="0" dirty="0" err="1">
                <a:ln>
                  <a:noFill/>
                </a:ln>
                <a:solidFill>
                  <a:srgbClr val="002060"/>
                </a:solidFill>
                <a:effectLst/>
              </a:rPr>
              <a:t>yn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</a:rPr>
              <a:t> y </a:t>
            </a:r>
            <a:r>
              <a:rPr kumimoji="0" lang="en-US" altLang="en-US" sz="2400" b="1" i="0" u="none" strike="noStrike" cap="none" normalizeH="0" baseline="0" dirty="0" err="1">
                <a:ln>
                  <a:noFill/>
                </a:ln>
                <a:solidFill>
                  <a:srgbClr val="002060"/>
                </a:solidFill>
                <a:effectLst/>
              </a:rPr>
              <a:t>pyllau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</a:rPr>
              <a:t>, </a:t>
            </a:r>
            <a:r>
              <a:rPr kumimoji="0" lang="en-US" altLang="en-US" sz="2400" b="1" i="0" u="none" strike="noStrike" cap="none" normalizeH="0" baseline="0" dirty="0" err="1">
                <a:ln>
                  <a:noFill/>
                </a:ln>
                <a:solidFill>
                  <a:srgbClr val="002060"/>
                </a:solidFill>
                <a:effectLst/>
              </a:rPr>
              <a:t>bwrw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</a:rPr>
              <a:t> </a:t>
            </a:r>
            <a:r>
              <a:rPr kumimoji="0" lang="en-US" altLang="en-US" sz="2400" b="1" i="0" u="none" strike="noStrike" cap="none" normalizeH="0" baseline="0" dirty="0" err="1">
                <a:ln>
                  <a:noFill/>
                </a:ln>
                <a:solidFill>
                  <a:srgbClr val="002060"/>
                </a:solidFill>
                <a:effectLst/>
              </a:rPr>
              <a:t>glaw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</a:rPr>
              <a:t>!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2400" b="1" dirty="0">
              <a:solidFill>
                <a:srgbClr val="002060"/>
              </a:solidFill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2400" b="1" dirty="0" err="1">
                <a:solidFill>
                  <a:srgbClr val="002060"/>
                </a:solidFill>
              </a:rPr>
              <a:t>Bwrw</a:t>
            </a:r>
            <a:r>
              <a:rPr lang="en-US" altLang="en-US" sz="2400" b="1" dirty="0">
                <a:solidFill>
                  <a:srgbClr val="002060"/>
                </a:solidFill>
              </a:rPr>
              <a:t>, </a:t>
            </a:r>
            <a:r>
              <a:rPr lang="en-US" altLang="en-US" sz="2400" b="1" dirty="0" err="1">
                <a:solidFill>
                  <a:srgbClr val="002060"/>
                </a:solidFill>
              </a:rPr>
              <a:t>bwrw</a:t>
            </a:r>
            <a:r>
              <a:rPr lang="en-US" altLang="en-US" sz="2400" b="1" dirty="0">
                <a:solidFill>
                  <a:srgbClr val="002060"/>
                </a:solidFill>
              </a:rPr>
              <a:t>, </a:t>
            </a:r>
            <a:r>
              <a:rPr lang="en-US" altLang="en-US" sz="2400" b="1" dirty="0" err="1">
                <a:solidFill>
                  <a:srgbClr val="002060"/>
                </a:solidFill>
              </a:rPr>
              <a:t>bwrw</a:t>
            </a:r>
            <a:r>
              <a:rPr lang="en-US" altLang="en-US" sz="2400" b="1" dirty="0">
                <a:solidFill>
                  <a:srgbClr val="002060"/>
                </a:solidFill>
              </a:rPr>
              <a:t> </a:t>
            </a:r>
            <a:r>
              <a:rPr lang="en-US" altLang="en-US" sz="2400" b="1" dirty="0" err="1">
                <a:solidFill>
                  <a:srgbClr val="002060"/>
                </a:solidFill>
              </a:rPr>
              <a:t>glaw</a:t>
            </a:r>
            <a:r>
              <a:rPr lang="en-US" altLang="en-US" sz="2400" b="1" dirty="0">
                <a:solidFill>
                  <a:srgbClr val="002060"/>
                </a:solidFill>
              </a:rPr>
              <a:t>,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2400" b="1" dirty="0" err="1">
                <a:solidFill>
                  <a:srgbClr val="002060"/>
                </a:solidFill>
              </a:rPr>
              <a:t>Bwrw</a:t>
            </a:r>
            <a:r>
              <a:rPr lang="en-US" altLang="en-US" sz="2400" b="1" dirty="0">
                <a:solidFill>
                  <a:srgbClr val="002060"/>
                </a:solidFill>
              </a:rPr>
              <a:t>, </a:t>
            </a:r>
            <a:r>
              <a:rPr lang="en-US" altLang="en-US" sz="2400" b="1" dirty="0" err="1">
                <a:solidFill>
                  <a:srgbClr val="002060"/>
                </a:solidFill>
              </a:rPr>
              <a:t>bwrw</a:t>
            </a:r>
            <a:r>
              <a:rPr lang="en-US" altLang="en-US" sz="2400" b="1" dirty="0">
                <a:solidFill>
                  <a:srgbClr val="002060"/>
                </a:solidFill>
              </a:rPr>
              <a:t>, </a:t>
            </a:r>
            <a:r>
              <a:rPr lang="en-US" altLang="en-US" sz="2400" b="1" dirty="0" err="1">
                <a:solidFill>
                  <a:srgbClr val="002060"/>
                </a:solidFill>
              </a:rPr>
              <a:t>bwrw</a:t>
            </a:r>
            <a:r>
              <a:rPr lang="en-US" altLang="en-US" sz="2400" b="1" dirty="0">
                <a:solidFill>
                  <a:srgbClr val="002060"/>
                </a:solidFill>
              </a:rPr>
              <a:t> </a:t>
            </a:r>
            <a:r>
              <a:rPr lang="en-US" altLang="en-US" sz="2400" b="1" dirty="0" err="1">
                <a:solidFill>
                  <a:srgbClr val="002060"/>
                </a:solidFill>
              </a:rPr>
              <a:t>glaw</a:t>
            </a:r>
            <a:r>
              <a:rPr lang="en-US" altLang="en-US" sz="2400" b="1" dirty="0">
                <a:solidFill>
                  <a:srgbClr val="002060"/>
                </a:solidFill>
              </a:rPr>
              <a:t>,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2400" b="1" dirty="0" err="1">
                <a:solidFill>
                  <a:srgbClr val="002060"/>
                </a:solidFill>
              </a:rPr>
              <a:t>Sblasio</a:t>
            </a:r>
            <a:r>
              <a:rPr lang="en-US" altLang="en-US" sz="2400" b="1" dirty="0">
                <a:solidFill>
                  <a:srgbClr val="002060"/>
                </a:solidFill>
              </a:rPr>
              <a:t> </a:t>
            </a:r>
            <a:r>
              <a:rPr lang="en-US" altLang="en-US" sz="2400" b="1" dirty="0" err="1">
                <a:solidFill>
                  <a:srgbClr val="002060"/>
                </a:solidFill>
              </a:rPr>
              <a:t>yn</a:t>
            </a:r>
            <a:r>
              <a:rPr lang="en-US" altLang="en-US" sz="2400" b="1" dirty="0">
                <a:solidFill>
                  <a:srgbClr val="002060"/>
                </a:solidFill>
              </a:rPr>
              <a:t> y </a:t>
            </a:r>
            <a:r>
              <a:rPr lang="en-US" altLang="en-US" sz="2400" b="1" dirty="0" err="1">
                <a:solidFill>
                  <a:srgbClr val="002060"/>
                </a:solidFill>
              </a:rPr>
              <a:t>pyllau</a:t>
            </a:r>
            <a:r>
              <a:rPr lang="en-US" altLang="en-US" sz="2400" b="1" dirty="0">
                <a:solidFill>
                  <a:srgbClr val="002060"/>
                </a:solidFill>
              </a:rPr>
              <a:t>, </a:t>
            </a:r>
            <a:r>
              <a:rPr lang="en-US" altLang="en-US" sz="2400" b="1" dirty="0" err="1">
                <a:solidFill>
                  <a:srgbClr val="002060"/>
                </a:solidFill>
              </a:rPr>
              <a:t>bwrw</a:t>
            </a:r>
            <a:r>
              <a:rPr lang="en-US" altLang="en-US" sz="2400" b="1" dirty="0">
                <a:solidFill>
                  <a:srgbClr val="002060"/>
                </a:solidFill>
              </a:rPr>
              <a:t> </a:t>
            </a:r>
            <a:r>
              <a:rPr lang="en-US" altLang="en-US" sz="2400" b="1" dirty="0" err="1">
                <a:solidFill>
                  <a:srgbClr val="002060"/>
                </a:solidFill>
              </a:rPr>
              <a:t>glaw</a:t>
            </a:r>
            <a:r>
              <a:rPr lang="en-US" altLang="en-US" sz="2400" b="1" dirty="0">
                <a:solidFill>
                  <a:srgbClr val="002060"/>
                </a:solidFill>
              </a:rPr>
              <a:t>,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2400" b="1" dirty="0" err="1">
                <a:solidFill>
                  <a:srgbClr val="002060"/>
                </a:solidFill>
              </a:rPr>
              <a:t>Sblasio</a:t>
            </a:r>
            <a:r>
              <a:rPr lang="en-US" altLang="en-US" sz="2400" b="1" dirty="0">
                <a:solidFill>
                  <a:srgbClr val="002060"/>
                </a:solidFill>
              </a:rPr>
              <a:t> </a:t>
            </a:r>
            <a:r>
              <a:rPr lang="en-US" altLang="en-US" sz="2400" b="1" dirty="0" err="1">
                <a:solidFill>
                  <a:srgbClr val="002060"/>
                </a:solidFill>
              </a:rPr>
              <a:t>yn</a:t>
            </a:r>
            <a:r>
              <a:rPr lang="en-US" altLang="en-US" sz="2400" b="1" dirty="0">
                <a:solidFill>
                  <a:srgbClr val="002060"/>
                </a:solidFill>
              </a:rPr>
              <a:t> y </a:t>
            </a:r>
            <a:r>
              <a:rPr lang="en-US" altLang="en-US" sz="2400" b="1" dirty="0" err="1">
                <a:solidFill>
                  <a:srgbClr val="002060"/>
                </a:solidFill>
              </a:rPr>
              <a:t>pyllau</a:t>
            </a:r>
            <a:r>
              <a:rPr lang="en-US" altLang="en-US" sz="2400" b="1" dirty="0">
                <a:solidFill>
                  <a:srgbClr val="002060"/>
                </a:solidFill>
              </a:rPr>
              <a:t>, </a:t>
            </a:r>
            <a:r>
              <a:rPr lang="en-US" altLang="en-US" sz="2400" b="1" dirty="0" err="1">
                <a:solidFill>
                  <a:srgbClr val="002060"/>
                </a:solidFill>
              </a:rPr>
              <a:t>bwrw</a:t>
            </a:r>
            <a:r>
              <a:rPr lang="en-US" altLang="en-US" sz="2400" b="1" dirty="0">
                <a:solidFill>
                  <a:srgbClr val="002060"/>
                </a:solidFill>
              </a:rPr>
              <a:t> </a:t>
            </a:r>
            <a:r>
              <a:rPr lang="en-US" altLang="en-US" sz="2400" b="1" dirty="0" err="1">
                <a:solidFill>
                  <a:srgbClr val="002060"/>
                </a:solidFill>
              </a:rPr>
              <a:t>glaw</a:t>
            </a:r>
            <a:r>
              <a:rPr lang="en-US" altLang="en-US" sz="2400" b="1" dirty="0">
                <a:solidFill>
                  <a:srgbClr val="002060"/>
                </a:solidFill>
              </a:rPr>
              <a:t>!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798485799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7000">
              <a:srgbClr val="FF40FF">
                <a:alpha val="51335"/>
              </a:srgb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86F0B61D-F38C-5740-8755-C5F4C0207E9C}"/>
              </a:ext>
            </a:extLst>
          </p:cNvPr>
          <p:cNvSpPr txBox="1"/>
          <p:nvPr/>
        </p:nvSpPr>
        <p:spPr>
          <a:xfrm>
            <a:off x="3047048" y="216218"/>
            <a:ext cx="6097904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4400" dirty="0" err="1">
                <a:solidFill>
                  <a:srgbClr val="002060"/>
                </a:solidFill>
              </a:rPr>
              <a:t>Pawb</a:t>
            </a:r>
            <a:r>
              <a:rPr lang="en-GB" sz="4400" dirty="0">
                <a:solidFill>
                  <a:srgbClr val="002060"/>
                </a:solidFill>
              </a:rPr>
              <a:t> i </a:t>
            </a:r>
            <a:r>
              <a:rPr lang="en-GB" sz="4400" dirty="0" err="1">
                <a:solidFill>
                  <a:srgbClr val="002060"/>
                </a:solidFill>
              </a:rPr>
              <a:t>wisgo</a:t>
            </a:r>
            <a:r>
              <a:rPr lang="en-GB" sz="4400" dirty="0">
                <a:solidFill>
                  <a:srgbClr val="002060"/>
                </a:solidFill>
              </a:rPr>
              <a:t>!</a:t>
            </a:r>
          </a:p>
          <a:p>
            <a:pPr algn="ctr"/>
            <a:r>
              <a:rPr lang="en-GB" dirty="0">
                <a:solidFill>
                  <a:srgbClr val="002060"/>
                </a:solidFill>
              </a:rPr>
              <a:t>(#LONDON BRIDGE) </a:t>
            </a:r>
          </a:p>
          <a:p>
            <a:pPr algn="ctr"/>
            <a:r>
              <a:rPr lang="en-GB" sz="1800" b="0" dirty="0">
                <a:solidFill>
                  <a:srgbClr val="002060"/>
                </a:solidFill>
                <a:effectLst/>
              </a:rPr>
              <a:t> </a:t>
            </a:r>
            <a:endParaRPr lang="en-GB" dirty="0">
              <a:solidFill>
                <a:srgbClr val="002060"/>
              </a:solidFill>
              <a:effectLst/>
            </a:endParaRPr>
          </a:p>
        </p:txBody>
      </p:sp>
      <p:pic>
        <p:nvPicPr>
          <p:cNvPr id="13" name="Picture 12" descr="A picture containing toy, doll&#10;&#10;Description automatically generated">
            <a:extLst>
              <a:ext uri="{FF2B5EF4-FFF2-40B4-BE49-F238E27FC236}">
                <a16:creationId xmlns:a16="http://schemas.microsoft.com/office/drawing/2014/main" id="{963C99B2-F2BA-8D44-AEE6-C6DBC2CB428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03451" y="1748790"/>
            <a:ext cx="4877717" cy="3713836"/>
          </a:xfrm>
          <a:prstGeom prst="rect">
            <a:avLst/>
          </a:prstGeom>
        </p:spPr>
      </p:pic>
      <p:sp>
        <p:nvSpPr>
          <p:cNvPr id="3" name="Rectangle 4">
            <a:extLst>
              <a:ext uri="{FF2B5EF4-FFF2-40B4-BE49-F238E27FC236}">
                <a16:creationId xmlns:a16="http://schemas.microsoft.com/office/drawing/2014/main" id="{B433588F-174A-F049-AF0B-0A4FC8674AE3}"/>
              </a:ext>
            </a:extLst>
          </p:cNvPr>
          <p:cNvSpPr>
            <a:spLocks noChangeArrowheads="1"/>
          </p:cNvSpPr>
          <p:nvPr/>
        </p:nvSpPr>
        <p:spPr bwMode="auto">
          <a:xfrm>
            <a:off x="425132" y="2129700"/>
            <a:ext cx="6272848" cy="3170099"/>
          </a:xfrm>
          <a:prstGeom prst="rect">
            <a:avLst/>
          </a:prstGeom>
          <a:solidFill>
            <a:srgbClr val="FFFFFF"/>
          </a:solidFill>
          <a:ln w="9525">
            <a:solidFill>
              <a:srgbClr val="00206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 err="1">
                <a:solidFill>
                  <a:srgbClr val="002060"/>
                </a:solidFill>
              </a:rPr>
              <a:t>Pawb</a:t>
            </a:r>
            <a:r>
              <a:rPr lang="en-GB" sz="2000" b="1" dirty="0">
                <a:solidFill>
                  <a:srgbClr val="002060"/>
                </a:solidFill>
              </a:rPr>
              <a:t> </a:t>
            </a:r>
            <a:r>
              <a:rPr lang="en-GB" sz="2000" b="1" dirty="0" err="1">
                <a:solidFill>
                  <a:srgbClr val="002060"/>
                </a:solidFill>
              </a:rPr>
              <a:t>i</a:t>
            </a:r>
            <a:r>
              <a:rPr lang="en-GB" sz="2000" b="1" dirty="0">
                <a:solidFill>
                  <a:srgbClr val="002060"/>
                </a:solidFill>
              </a:rPr>
              <a:t> </a:t>
            </a:r>
            <a:r>
              <a:rPr lang="en-GB" sz="2000" b="1" dirty="0" err="1">
                <a:solidFill>
                  <a:srgbClr val="002060"/>
                </a:solidFill>
              </a:rPr>
              <a:t>wisgo</a:t>
            </a:r>
            <a:r>
              <a:rPr lang="en-GB" sz="2000" b="1" dirty="0">
                <a:solidFill>
                  <a:srgbClr val="002060"/>
                </a:solidFill>
              </a:rPr>
              <a:t> cot a het,                </a:t>
            </a:r>
            <a:r>
              <a:rPr lang="en-GB" sz="2000" b="1" dirty="0" err="1">
                <a:solidFill>
                  <a:srgbClr val="002060"/>
                </a:solidFill>
              </a:rPr>
              <a:t>Pawb</a:t>
            </a:r>
            <a:r>
              <a:rPr lang="en-GB" sz="2000" b="1" dirty="0">
                <a:solidFill>
                  <a:srgbClr val="002060"/>
                </a:solidFill>
              </a:rPr>
              <a:t> </a:t>
            </a:r>
            <a:r>
              <a:rPr lang="en-GB" sz="2000" b="1" dirty="0" err="1">
                <a:solidFill>
                  <a:srgbClr val="002060"/>
                </a:solidFill>
              </a:rPr>
              <a:t>i</a:t>
            </a:r>
            <a:r>
              <a:rPr lang="en-GB" sz="2000" b="1" dirty="0">
                <a:solidFill>
                  <a:srgbClr val="002060"/>
                </a:solidFill>
              </a:rPr>
              <a:t> </a:t>
            </a:r>
            <a:r>
              <a:rPr lang="en-GB" sz="2000" b="1" dirty="0" err="1">
                <a:solidFill>
                  <a:srgbClr val="002060"/>
                </a:solidFill>
              </a:rPr>
              <a:t>wisgo</a:t>
            </a:r>
            <a:r>
              <a:rPr lang="en-GB" sz="2000" b="1" dirty="0">
                <a:solidFill>
                  <a:srgbClr val="002060"/>
                </a:solidFill>
              </a:rPr>
              <a:t> </a:t>
            </a:r>
            <a:r>
              <a:rPr lang="en-GB" sz="2000" b="1" dirty="0" err="1">
                <a:solidFill>
                  <a:srgbClr val="002060"/>
                </a:solidFill>
              </a:rPr>
              <a:t>sgidiau</a:t>
            </a:r>
            <a:r>
              <a:rPr lang="en-GB" sz="2000" b="1" dirty="0">
                <a:solidFill>
                  <a:srgbClr val="002060"/>
                </a:solidFill>
              </a:rPr>
              <a:t> </a:t>
            </a:r>
            <a:r>
              <a:rPr lang="en-GB" sz="2000" b="1" dirty="0" err="1">
                <a:solidFill>
                  <a:srgbClr val="002060"/>
                </a:solidFill>
              </a:rPr>
              <a:t>glaw</a:t>
            </a:r>
            <a:r>
              <a:rPr lang="en-GB" sz="2000" b="1" dirty="0">
                <a:solidFill>
                  <a:srgbClr val="002060"/>
                </a:solidFill>
              </a:rPr>
              <a:t>, </a:t>
            </a:r>
          </a:p>
          <a:p>
            <a:r>
              <a:rPr lang="en-GB" sz="2000" b="1" dirty="0">
                <a:solidFill>
                  <a:srgbClr val="002060"/>
                </a:solidFill>
              </a:rPr>
              <a:t>Cot a het, cot a het,                      </a:t>
            </a:r>
            <a:r>
              <a:rPr lang="en-GB" sz="2000" b="1" dirty="0" err="1">
                <a:solidFill>
                  <a:srgbClr val="002060"/>
                </a:solidFill>
              </a:rPr>
              <a:t>Sgidiau</a:t>
            </a:r>
            <a:r>
              <a:rPr lang="en-GB" sz="2000" b="1" dirty="0">
                <a:solidFill>
                  <a:srgbClr val="002060"/>
                </a:solidFill>
              </a:rPr>
              <a:t> </a:t>
            </a:r>
            <a:r>
              <a:rPr lang="en-GB" sz="2000" b="1" dirty="0" err="1">
                <a:solidFill>
                  <a:srgbClr val="002060"/>
                </a:solidFill>
              </a:rPr>
              <a:t>glaw</a:t>
            </a:r>
            <a:r>
              <a:rPr lang="en-GB" sz="2000" b="1" dirty="0">
                <a:solidFill>
                  <a:srgbClr val="002060"/>
                </a:solidFill>
              </a:rPr>
              <a:t>, </a:t>
            </a:r>
            <a:r>
              <a:rPr lang="en-GB" sz="2000" b="1" dirty="0" err="1">
                <a:solidFill>
                  <a:srgbClr val="002060"/>
                </a:solidFill>
              </a:rPr>
              <a:t>sgidiau</a:t>
            </a:r>
            <a:r>
              <a:rPr lang="en-GB" sz="2000" b="1" dirty="0">
                <a:solidFill>
                  <a:srgbClr val="002060"/>
                </a:solidFill>
              </a:rPr>
              <a:t> </a:t>
            </a:r>
            <a:r>
              <a:rPr lang="en-GB" sz="2000" b="1" dirty="0" err="1">
                <a:solidFill>
                  <a:srgbClr val="002060"/>
                </a:solidFill>
              </a:rPr>
              <a:t>glaw</a:t>
            </a:r>
            <a:r>
              <a:rPr lang="en-GB" sz="2000" b="1" dirty="0">
                <a:solidFill>
                  <a:srgbClr val="002060"/>
                </a:solidFill>
              </a:rPr>
              <a:t>, </a:t>
            </a:r>
          </a:p>
          <a:p>
            <a:r>
              <a:rPr lang="en-GB" sz="2000" b="1" dirty="0" err="1">
                <a:solidFill>
                  <a:srgbClr val="002060"/>
                </a:solidFill>
              </a:rPr>
              <a:t>Pawb</a:t>
            </a:r>
            <a:r>
              <a:rPr lang="en-GB" sz="2000" b="1" dirty="0">
                <a:solidFill>
                  <a:srgbClr val="002060"/>
                </a:solidFill>
              </a:rPr>
              <a:t> </a:t>
            </a:r>
            <a:r>
              <a:rPr lang="en-GB" sz="2000" b="1" dirty="0" err="1">
                <a:solidFill>
                  <a:srgbClr val="002060"/>
                </a:solidFill>
              </a:rPr>
              <a:t>i</a:t>
            </a:r>
            <a:r>
              <a:rPr lang="en-GB" sz="2000" b="1" dirty="0">
                <a:solidFill>
                  <a:srgbClr val="002060"/>
                </a:solidFill>
              </a:rPr>
              <a:t> </a:t>
            </a:r>
            <a:r>
              <a:rPr lang="en-GB" sz="2000" b="1" dirty="0" err="1">
                <a:solidFill>
                  <a:srgbClr val="002060"/>
                </a:solidFill>
              </a:rPr>
              <a:t>wisgo</a:t>
            </a:r>
            <a:r>
              <a:rPr lang="en-GB" sz="2000" b="1" dirty="0">
                <a:solidFill>
                  <a:srgbClr val="002060"/>
                </a:solidFill>
              </a:rPr>
              <a:t> cot a het,                </a:t>
            </a:r>
            <a:r>
              <a:rPr lang="en-GB" sz="2000" b="1" dirty="0" err="1">
                <a:solidFill>
                  <a:srgbClr val="002060"/>
                </a:solidFill>
              </a:rPr>
              <a:t>Pawb</a:t>
            </a:r>
            <a:r>
              <a:rPr lang="en-GB" sz="2000" b="1" dirty="0">
                <a:solidFill>
                  <a:srgbClr val="002060"/>
                </a:solidFill>
              </a:rPr>
              <a:t> </a:t>
            </a:r>
            <a:r>
              <a:rPr lang="en-GB" sz="2000" b="1" dirty="0" err="1">
                <a:solidFill>
                  <a:srgbClr val="002060"/>
                </a:solidFill>
              </a:rPr>
              <a:t>i</a:t>
            </a:r>
            <a:r>
              <a:rPr lang="en-GB" sz="2000" b="1" dirty="0">
                <a:solidFill>
                  <a:srgbClr val="002060"/>
                </a:solidFill>
              </a:rPr>
              <a:t> </a:t>
            </a:r>
            <a:r>
              <a:rPr lang="en-GB" sz="2000" b="1" dirty="0" err="1">
                <a:solidFill>
                  <a:srgbClr val="002060"/>
                </a:solidFill>
              </a:rPr>
              <a:t>wisgo</a:t>
            </a:r>
            <a:r>
              <a:rPr lang="en-GB" sz="2000" b="1" dirty="0">
                <a:solidFill>
                  <a:srgbClr val="002060"/>
                </a:solidFill>
              </a:rPr>
              <a:t> </a:t>
            </a:r>
            <a:r>
              <a:rPr lang="en-GB" sz="2000" b="1" dirty="0" err="1">
                <a:solidFill>
                  <a:srgbClr val="002060"/>
                </a:solidFill>
              </a:rPr>
              <a:t>sgidiau</a:t>
            </a:r>
            <a:r>
              <a:rPr lang="en-GB" sz="2000" b="1" dirty="0">
                <a:solidFill>
                  <a:srgbClr val="002060"/>
                </a:solidFill>
              </a:rPr>
              <a:t> </a:t>
            </a:r>
            <a:r>
              <a:rPr lang="en-GB" sz="2000" b="1" dirty="0" err="1">
                <a:solidFill>
                  <a:srgbClr val="002060"/>
                </a:solidFill>
              </a:rPr>
              <a:t>glaw</a:t>
            </a:r>
            <a:r>
              <a:rPr lang="en-GB" sz="2000" b="1" dirty="0">
                <a:solidFill>
                  <a:srgbClr val="002060"/>
                </a:solidFill>
              </a:rPr>
              <a:t>, </a:t>
            </a:r>
          </a:p>
          <a:p>
            <a:r>
              <a:rPr lang="en-GB" sz="2000" b="1" dirty="0">
                <a:solidFill>
                  <a:srgbClr val="002060"/>
                </a:solidFill>
              </a:rPr>
              <a:t>Mae </a:t>
            </a:r>
            <a:r>
              <a:rPr lang="en-GB" sz="2000" b="1" dirty="0" err="1">
                <a:solidFill>
                  <a:srgbClr val="002060"/>
                </a:solidFill>
              </a:rPr>
              <a:t>hi’n</a:t>
            </a:r>
            <a:r>
              <a:rPr lang="en-GB" sz="2000" b="1" dirty="0">
                <a:solidFill>
                  <a:srgbClr val="002060"/>
                </a:solidFill>
              </a:rPr>
              <a:t> </a:t>
            </a:r>
            <a:r>
              <a:rPr lang="en-GB" sz="2000" b="1" dirty="0" err="1">
                <a:solidFill>
                  <a:srgbClr val="002060"/>
                </a:solidFill>
              </a:rPr>
              <a:t>oer</a:t>
            </a:r>
            <a:r>
              <a:rPr lang="en-GB" sz="2000" b="1" dirty="0">
                <a:solidFill>
                  <a:srgbClr val="002060"/>
                </a:solidFill>
              </a:rPr>
              <a:t>!                                 Mae </a:t>
            </a:r>
            <a:r>
              <a:rPr lang="en-GB" sz="2000" b="1" dirty="0" err="1">
                <a:solidFill>
                  <a:srgbClr val="002060"/>
                </a:solidFill>
              </a:rPr>
              <a:t>hi’n</a:t>
            </a:r>
            <a:r>
              <a:rPr lang="en-GB" sz="2000" b="1" dirty="0">
                <a:solidFill>
                  <a:srgbClr val="002060"/>
                </a:solidFill>
              </a:rPr>
              <a:t> </a:t>
            </a:r>
            <a:r>
              <a:rPr lang="en-GB" sz="2000" b="1" dirty="0" err="1">
                <a:solidFill>
                  <a:srgbClr val="002060"/>
                </a:solidFill>
              </a:rPr>
              <a:t>wlyb</a:t>
            </a:r>
            <a:r>
              <a:rPr lang="en-GB" sz="2000" b="1" dirty="0">
                <a:solidFill>
                  <a:srgbClr val="002060"/>
                </a:solidFill>
              </a:rPr>
              <a:t>! </a:t>
            </a:r>
            <a:endParaRPr lang="en-GB" sz="2000" dirty="0">
              <a:solidFill>
                <a:srgbClr val="002060"/>
              </a:solidFill>
            </a:endParaRPr>
          </a:p>
          <a:p>
            <a:endParaRPr lang="en-GB" sz="2000" dirty="0">
              <a:solidFill>
                <a:srgbClr val="002060"/>
              </a:solidFill>
            </a:endParaRPr>
          </a:p>
          <a:p>
            <a:endParaRPr lang="en-GB" sz="2000" dirty="0">
              <a:solidFill>
                <a:srgbClr val="002060"/>
              </a:solidFill>
            </a:endParaRPr>
          </a:p>
          <a:p>
            <a:r>
              <a:rPr lang="en-GB" sz="2000" b="1" dirty="0" err="1">
                <a:solidFill>
                  <a:srgbClr val="002060"/>
                </a:solidFill>
              </a:rPr>
              <a:t>Pawb</a:t>
            </a:r>
            <a:r>
              <a:rPr lang="en-GB" sz="2000" b="1" dirty="0">
                <a:solidFill>
                  <a:srgbClr val="002060"/>
                </a:solidFill>
              </a:rPr>
              <a:t> </a:t>
            </a:r>
            <a:r>
              <a:rPr lang="en-GB" sz="2000" b="1" dirty="0" err="1">
                <a:solidFill>
                  <a:srgbClr val="002060"/>
                </a:solidFill>
              </a:rPr>
              <a:t>i</a:t>
            </a:r>
            <a:r>
              <a:rPr lang="en-GB" sz="2000" b="1" dirty="0">
                <a:solidFill>
                  <a:srgbClr val="002060"/>
                </a:solidFill>
              </a:rPr>
              <a:t> </a:t>
            </a:r>
            <a:r>
              <a:rPr lang="en-GB" sz="2000" b="1" dirty="0" err="1">
                <a:solidFill>
                  <a:srgbClr val="002060"/>
                </a:solidFill>
              </a:rPr>
              <a:t>wisgo</a:t>
            </a:r>
            <a:r>
              <a:rPr lang="en-GB" sz="2000" b="1" dirty="0">
                <a:solidFill>
                  <a:srgbClr val="002060"/>
                </a:solidFill>
              </a:rPr>
              <a:t> </a:t>
            </a:r>
            <a:r>
              <a:rPr lang="en-GB" sz="2000" b="1" dirty="0" err="1">
                <a:solidFill>
                  <a:srgbClr val="002060"/>
                </a:solidFill>
              </a:rPr>
              <a:t>sbectol</a:t>
            </a:r>
            <a:r>
              <a:rPr lang="en-GB" sz="2000" b="1" dirty="0">
                <a:solidFill>
                  <a:srgbClr val="002060"/>
                </a:solidFill>
              </a:rPr>
              <a:t> haul,          </a:t>
            </a:r>
            <a:r>
              <a:rPr lang="en-GB" sz="2000" b="1" dirty="0" err="1">
                <a:solidFill>
                  <a:srgbClr val="002060"/>
                </a:solidFill>
              </a:rPr>
              <a:t>Pawb</a:t>
            </a:r>
            <a:r>
              <a:rPr lang="en-GB" sz="2000" b="1" dirty="0">
                <a:solidFill>
                  <a:srgbClr val="002060"/>
                </a:solidFill>
              </a:rPr>
              <a:t> </a:t>
            </a:r>
            <a:r>
              <a:rPr lang="en-GB" sz="2000" b="1" dirty="0" err="1">
                <a:solidFill>
                  <a:srgbClr val="002060"/>
                </a:solidFill>
              </a:rPr>
              <a:t>i</a:t>
            </a:r>
            <a:r>
              <a:rPr lang="en-GB" sz="2000" b="1" dirty="0">
                <a:solidFill>
                  <a:srgbClr val="002060"/>
                </a:solidFill>
              </a:rPr>
              <a:t> </a:t>
            </a:r>
            <a:r>
              <a:rPr lang="en-GB" sz="2000" b="1" dirty="0" err="1">
                <a:solidFill>
                  <a:srgbClr val="002060"/>
                </a:solidFill>
              </a:rPr>
              <a:t>wisgo</a:t>
            </a:r>
            <a:r>
              <a:rPr lang="en-GB" sz="2000" b="1" dirty="0">
                <a:solidFill>
                  <a:srgbClr val="002060"/>
                </a:solidFill>
              </a:rPr>
              <a:t> cot a </a:t>
            </a:r>
            <a:r>
              <a:rPr lang="en-GB" sz="2000" b="1" dirty="0" err="1">
                <a:solidFill>
                  <a:srgbClr val="002060"/>
                </a:solidFill>
              </a:rPr>
              <a:t>sgarff</a:t>
            </a:r>
            <a:r>
              <a:rPr lang="en-GB" sz="2000" b="1" dirty="0">
                <a:solidFill>
                  <a:srgbClr val="002060"/>
                </a:solidFill>
              </a:rPr>
              <a:t>, </a:t>
            </a:r>
          </a:p>
          <a:p>
            <a:r>
              <a:rPr lang="en-GB" sz="2000" b="1" dirty="0" err="1">
                <a:solidFill>
                  <a:srgbClr val="002060"/>
                </a:solidFill>
              </a:rPr>
              <a:t>Sbectol</a:t>
            </a:r>
            <a:r>
              <a:rPr lang="en-GB" sz="2000" b="1" dirty="0">
                <a:solidFill>
                  <a:srgbClr val="002060"/>
                </a:solidFill>
              </a:rPr>
              <a:t> haul, </a:t>
            </a:r>
            <a:r>
              <a:rPr lang="en-GB" sz="2000" b="1" dirty="0" err="1">
                <a:solidFill>
                  <a:srgbClr val="002060"/>
                </a:solidFill>
              </a:rPr>
              <a:t>sbectol</a:t>
            </a:r>
            <a:r>
              <a:rPr lang="en-GB" sz="2000" b="1" dirty="0">
                <a:solidFill>
                  <a:srgbClr val="002060"/>
                </a:solidFill>
              </a:rPr>
              <a:t> haul,          Cot a </a:t>
            </a:r>
            <a:r>
              <a:rPr lang="en-GB" sz="2000" b="1" dirty="0" err="1">
                <a:solidFill>
                  <a:srgbClr val="002060"/>
                </a:solidFill>
              </a:rPr>
              <a:t>sgarff</a:t>
            </a:r>
            <a:r>
              <a:rPr lang="en-GB" sz="2000" b="1" dirty="0">
                <a:solidFill>
                  <a:srgbClr val="002060"/>
                </a:solidFill>
              </a:rPr>
              <a:t>, cot a </a:t>
            </a:r>
            <a:r>
              <a:rPr lang="en-GB" sz="2000" b="1" dirty="0" err="1">
                <a:solidFill>
                  <a:srgbClr val="002060"/>
                </a:solidFill>
              </a:rPr>
              <a:t>sgarff</a:t>
            </a:r>
            <a:r>
              <a:rPr lang="en-GB" sz="2000" b="1" dirty="0">
                <a:solidFill>
                  <a:srgbClr val="002060"/>
                </a:solidFill>
              </a:rPr>
              <a:t>,</a:t>
            </a:r>
          </a:p>
          <a:p>
            <a:r>
              <a:rPr lang="en-GB" sz="2000" b="1" dirty="0" err="1">
                <a:solidFill>
                  <a:srgbClr val="002060"/>
                </a:solidFill>
              </a:rPr>
              <a:t>Pawb</a:t>
            </a:r>
            <a:r>
              <a:rPr lang="en-GB" sz="2000" b="1" dirty="0">
                <a:solidFill>
                  <a:srgbClr val="002060"/>
                </a:solidFill>
              </a:rPr>
              <a:t> </a:t>
            </a:r>
            <a:r>
              <a:rPr lang="en-GB" sz="2000" b="1" dirty="0" err="1">
                <a:solidFill>
                  <a:srgbClr val="002060"/>
                </a:solidFill>
              </a:rPr>
              <a:t>i</a:t>
            </a:r>
            <a:r>
              <a:rPr lang="en-GB" sz="2000" b="1" dirty="0">
                <a:solidFill>
                  <a:srgbClr val="002060"/>
                </a:solidFill>
              </a:rPr>
              <a:t> </a:t>
            </a:r>
            <a:r>
              <a:rPr lang="en-GB" sz="2000" b="1" dirty="0" err="1">
                <a:solidFill>
                  <a:srgbClr val="002060"/>
                </a:solidFill>
              </a:rPr>
              <a:t>wisgo</a:t>
            </a:r>
            <a:r>
              <a:rPr lang="en-GB" sz="2000" b="1" dirty="0">
                <a:solidFill>
                  <a:srgbClr val="002060"/>
                </a:solidFill>
              </a:rPr>
              <a:t> </a:t>
            </a:r>
            <a:r>
              <a:rPr lang="en-GB" sz="2000" b="1" dirty="0" err="1">
                <a:solidFill>
                  <a:srgbClr val="002060"/>
                </a:solidFill>
              </a:rPr>
              <a:t>sbectol</a:t>
            </a:r>
            <a:r>
              <a:rPr lang="en-GB" sz="2000" b="1" dirty="0">
                <a:solidFill>
                  <a:srgbClr val="002060"/>
                </a:solidFill>
              </a:rPr>
              <a:t> haul,          </a:t>
            </a:r>
            <a:r>
              <a:rPr lang="en-GB" sz="2000" b="1" dirty="0" err="1">
                <a:solidFill>
                  <a:srgbClr val="002060"/>
                </a:solidFill>
              </a:rPr>
              <a:t>Pawb</a:t>
            </a:r>
            <a:r>
              <a:rPr lang="en-GB" sz="2000" b="1" dirty="0">
                <a:solidFill>
                  <a:srgbClr val="002060"/>
                </a:solidFill>
              </a:rPr>
              <a:t> </a:t>
            </a:r>
            <a:r>
              <a:rPr lang="en-GB" sz="2000" b="1" dirty="0" err="1">
                <a:solidFill>
                  <a:srgbClr val="002060"/>
                </a:solidFill>
              </a:rPr>
              <a:t>i</a:t>
            </a:r>
            <a:r>
              <a:rPr lang="en-GB" sz="2000" b="1" dirty="0">
                <a:solidFill>
                  <a:srgbClr val="002060"/>
                </a:solidFill>
              </a:rPr>
              <a:t> </a:t>
            </a:r>
            <a:r>
              <a:rPr lang="en-GB" sz="2000" b="1" dirty="0" err="1">
                <a:solidFill>
                  <a:srgbClr val="002060"/>
                </a:solidFill>
              </a:rPr>
              <a:t>wisgo</a:t>
            </a:r>
            <a:r>
              <a:rPr lang="en-GB" sz="2000" b="1" dirty="0">
                <a:solidFill>
                  <a:srgbClr val="002060"/>
                </a:solidFill>
              </a:rPr>
              <a:t> cot a </a:t>
            </a:r>
            <a:r>
              <a:rPr lang="en-GB" sz="2000" b="1" dirty="0" err="1">
                <a:solidFill>
                  <a:srgbClr val="002060"/>
                </a:solidFill>
              </a:rPr>
              <a:t>sgarff</a:t>
            </a:r>
            <a:r>
              <a:rPr lang="en-GB" sz="2000" b="1" dirty="0">
                <a:solidFill>
                  <a:srgbClr val="002060"/>
                </a:solidFill>
              </a:rPr>
              <a:t>, </a:t>
            </a:r>
          </a:p>
          <a:p>
            <a:r>
              <a:rPr lang="en-GB" sz="2000" b="1" dirty="0">
                <a:solidFill>
                  <a:srgbClr val="002060"/>
                </a:solidFill>
              </a:rPr>
              <a:t>Mae </a:t>
            </a:r>
            <a:r>
              <a:rPr lang="en-GB" sz="2000" b="1" dirty="0" err="1">
                <a:solidFill>
                  <a:srgbClr val="002060"/>
                </a:solidFill>
              </a:rPr>
              <a:t>hi’n</a:t>
            </a:r>
            <a:r>
              <a:rPr lang="en-GB" sz="2000" b="1" dirty="0">
                <a:solidFill>
                  <a:srgbClr val="002060"/>
                </a:solidFill>
              </a:rPr>
              <a:t> </a:t>
            </a:r>
            <a:r>
              <a:rPr lang="en-GB" sz="2000" b="1" dirty="0" err="1">
                <a:solidFill>
                  <a:srgbClr val="002060"/>
                </a:solidFill>
              </a:rPr>
              <a:t>heulog</a:t>
            </a:r>
            <a:r>
              <a:rPr lang="en-GB" sz="2000" b="1" dirty="0">
                <a:solidFill>
                  <a:srgbClr val="002060"/>
                </a:solidFill>
              </a:rPr>
              <a:t>!                           Mae </a:t>
            </a:r>
            <a:r>
              <a:rPr lang="en-GB" sz="2000" b="1" dirty="0" err="1">
                <a:solidFill>
                  <a:srgbClr val="002060"/>
                </a:solidFill>
              </a:rPr>
              <a:t>hi’n</a:t>
            </a:r>
            <a:r>
              <a:rPr lang="en-GB" sz="2000" b="1" dirty="0">
                <a:solidFill>
                  <a:srgbClr val="002060"/>
                </a:solidFill>
              </a:rPr>
              <a:t> </a:t>
            </a:r>
            <a:r>
              <a:rPr lang="en-GB" sz="2000" b="1" dirty="0" err="1">
                <a:solidFill>
                  <a:srgbClr val="002060"/>
                </a:solidFill>
              </a:rPr>
              <a:t>wyntog</a:t>
            </a:r>
            <a:r>
              <a:rPr lang="en-GB" sz="2000" b="1" dirty="0">
                <a:solidFill>
                  <a:srgbClr val="002060"/>
                </a:solidFill>
              </a:rPr>
              <a:t>! </a:t>
            </a:r>
            <a:endParaRPr lang="en-GB" sz="20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2138272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7000">
              <a:srgbClr val="FFFF0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1551B75-EBDD-C449-9830-43828AA721AF}"/>
              </a:ext>
            </a:extLst>
          </p:cNvPr>
          <p:cNvSpPr txBox="1"/>
          <p:nvPr/>
        </p:nvSpPr>
        <p:spPr>
          <a:xfrm>
            <a:off x="234560" y="3334188"/>
            <a:ext cx="4526367" cy="523220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en-US" sz="2800" b="1" dirty="0" err="1">
                <a:solidFill>
                  <a:srgbClr val="FF0000"/>
                </a:solidFill>
              </a:rPr>
              <a:t>Ydy</a:t>
            </a:r>
            <a:r>
              <a:rPr lang="en-US" sz="2800" b="1" dirty="0">
                <a:solidFill>
                  <a:srgbClr val="002060"/>
                </a:solidFill>
              </a:rPr>
              <a:t>, </a:t>
            </a:r>
            <a:r>
              <a:rPr lang="en-US" sz="2800" b="1" dirty="0" err="1">
                <a:solidFill>
                  <a:srgbClr val="002060"/>
                </a:solidFill>
              </a:rPr>
              <a:t>mae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hi’n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heulog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heddiw</a:t>
            </a:r>
            <a:r>
              <a:rPr lang="en-US" sz="2800" b="1" dirty="0">
                <a:solidFill>
                  <a:srgbClr val="002060"/>
                </a:solidFill>
              </a:rPr>
              <a:t>.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E7576C98-F88C-4847-A5EC-748C87768381}"/>
              </a:ext>
            </a:extLst>
          </p:cNvPr>
          <p:cNvSpPr txBox="1"/>
          <p:nvPr/>
        </p:nvSpPr>
        <p:spPr>
          <a:xfrm>
            <a:off x="973293" y="266789"/>
            <a:ext cx="5567447" cy="769441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4000" b="1" dirty="0" err="1">
                <a:solidFill>
                  <a:srgbClr val="FF0000"/>
                </a:solidFill>
              </a:rPr>
              <a:t>Ydy</a:t>
            </a:r>
            <a:r>
              <a:rPr lang="en-US" sz="4000" b="1" dirty="0">
                <a:solidFill>
                  <a:srgbClr val="002060"/>
                </a:solidFill>
              </a:rPr>
              <a:t> </a:t>
            </a:r>
            <a:r>
              <a:rPr lang="en-US" sz="4000" b="1" dirty="0" err="1">
                <a:solidFill>
                  <a:srgbClr val="002060"/>
                </a:solidFill>
              </a:rPr>
              <a:t>hi’n</a:t>
            </a:r>
            <a:r>
              <a:rPr lang="en-US" sz="4000" b="1" dirty="0">
                <a:solidFill>
                  <a:srgbClr val="002060"/>
                </a:solidFill>
              </a:rPr>
              <a:t> </a:t>
            </a:r>
            <a:r>
              <a:rPr lang="en-US" sz="4000" b="1" dirty="0" err="1">
                <a:solidFill>
                  <a:srgbClr val="002060"/>
                </a:solidFill>
              </a:rPr>
              <a:t>heulog</a:t>
            </a:r>
            <a:r>
              <a:rPr lang="en-US" sz="4000" b="1" dirty="0">
                <a:solidFill>
                  <a:srgbClr val="002060"/>
                </a:solidFill>
              </a:rPr>
              <a:t> </a:t>
            </a:r>
            <a:r>
              <a:rPr lang="en-US" sz="4000" b="1" dirty="0" err="1">
                <a:solidFill>
                  <a:srgbClr val="002060"/>
                </a:solidFill>
              </a:rPr>
              <a:t>heddiw</a:t>
            </a:r>
            <a:r>
              <a:rPr lang="en-US" sz="4000" b="1" dirty="0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B5882D8A-F478-AE43-9595-97185881BD36}"/>
              </a:ext>
            </a:extLst>
          </p:cNvPr>
          <p:cNvSpPr/>
          <p:nvPr/>
        </p:nvSpPr>
        <p:spPr>
          <a:xfrm>
            <a:off x="3476625" y="4679324"/>
            <a:ext cx="5238749" cy="1757296"/>
          </a:xfrm>
          <a:prstGeom prst="roundRect">
            <a:avLst/>
          </a:prstGeom>
          <a:solidFill>
            <a:srgbClr val="00B0F0">
              <a:tint val="66000"/>
              <a:satMod val="160000"/>
            </a:srgbClr>
          </a:solidFill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b="1" dirty="0"/>
          </a:p>
          <a:p>
            <a:pPr algn="ctr"/>
            <a:r>
              <a:rPr lang="en-GB" b="1" dirty="0">
                <a:solidFill>
                  <a:srgbClr val="002060"/>
                </a:solidFill>
              </a:rPr>
              <a:t>RHEOL: </a:t>
            </a:r>
          </a:p>
          <a:p>
            <a:pPr algn="ctr"/>
            <a:r>
              <a:rPr lang="en-GB" b="1" dirty="0" err="1">
                <a:solidFill>
                  <a:srgbClr val="FF0000"/>
                </a:solidFill>
              </a:rPr>
              <a:t>Ydy</a:t>
            </a:r>
            <a:r>
              <a:rPr lang="en-GB" b="1" dirty="0">
                <a:solidFill>
                  <a:srgbClr val="002060"/>
                </a:solidFill>
              </a:rPr>
              <a:t> </a:t>
            </a:r>
            <a:r>
              <a:rPr lang="en-GB" b="1" dirty="0" err="1">
                <a:solidFill>
                  <a:srgbClr val="002060"/>
                </a:solidFill>
              </a:rPr>
              <a:t>yn</a:t>
            </a:r>
            <a:r>
              <a:rPr lang="en-GB" b="1" dirty="0">
                <a:solidFill>
                  <a:srgbClr val="002060"/>
                </a:solidFill>
              </a:rPr>
              <a:t> y </a:t>
            </a:r>
            <a:r>
              <a:rPr lang="en-GB" b="1" dirty="0" err="1">
                <a:solidFill>
                  <a:srgbClr val="002060"/>
                </a:solidFill>
              </a:rPr>
              <a:t>cwestiwn</a:t>
            </a:r>
            <a:r>
              <a:rPr lang="en-GB" b="1" dirty="0">
                <a:solidFill>
                  <a:srgbClr val="002060"/>
                </a:solidFill>
              </a:rPr>
              <a:t> = </a:t>
            </a:r>
            <a:r>
              <a:rPr lang="en-GB" b="1" dirty="0" err="1">
                <a:solidFill>
                  <a:srgbClr val="FF0000"/>
                </a:solidFill>
              </a:rPr>
              <a:t>Ydy</a:t>
            </a:r>
            <a:r>
              <a:rPr lang="en-GB" b="1" dirty="0">
                <a:solidFill>
                  <a:srgbClr val="002060"/>
                </a:solidFill>
              </a:rPr>
              <a:t> / </a:t>
            </a:r>
            <a:r>
              <a:rPr lang="en-GB" b="1" dirty="0" err="1">
                <a:solidFill>
                  <a:srgbClr val="FF0000"/>
                </a:solidFill>
              </a:rPr>
              <a:t>Nac</a:t>
            </a:r>
            <a:r>
              <a:rPr lang="en-GB" b="1" dirty="0">
                <a:solidFill>
                  <a:srgbClr val="FF0000"/>
                </a:solidFill>
              </a:rPr>
              <a:t> </a:t>
            </a:r>
            <a:r>
              <a:rPr lang="en-GB" b="1" dirty="0" err="1">
                <a:solidFill>
                  <a:srgbClr val="FF0000"/>
                </a:solidFill>
              </a:rPr>
              <a:t>ydy</a:t>
            </a:r>
            <a:r>
              <a:rPr lang="en-GB" b="1" dirty="0">
                <a:solidFill>
                  <a:srgbClr val="FF0000"/>
                </a:solidFill>
              </a:rPr>
              <a:t> </a:t>
            </a:r>
            <a:r>
              <a:rPr lang="en-GB" b="1" dirty="0" err="1">
                <a:solidFill>
                  <a:srgbClr val="002060"/>
                </a:solidFill>
              </a:rPr>
              <a:t>yn</a:t>
            </a:r>
            <a:r>
              <a:rPr lang="en-GB" b="1" dirty="0">
                <a:solidFill>
                  <a:srgbClr val="002060"/>
                </a:solidFill>
              </a:rPr>
              <a:t> </a:t>
            </a:r>
            <a:r>
              <a:rPr lang="en-GB" b="1" dirty="0" err="1">
                <a:solidFill>
                  <a:srgbClr val="002060"/>
                </a:solidFill>
              </a:rPr>
              <a:t>yr</a:t>
            </a:r>
            <a:r>
              <a:rPr lang="en-GB" b="1" dirty="0">
                <a:solidFill>
                  <a:srgbClr val="002060"/>
                </a:solidFill>
              </a:rPr>
              <a:t> </a:t>
            </a:r>
            <a:r>
              <a:rPr lang="en-GB" b="1" dirty="0" err="1">
                <a:solidFill>
                  <a:srgbClr val="002060"/>
                </a:solidFill>
              </a:rPr>
              <a:t>ateb</a:t>
            </a:r>
            <a:endParaRPr lang="en-GB" b="1" dirty="0">
              <a:solidFill>
                <a:srgbClr val="002060"/>
              </a:solidFill>
            </a:endParaRPr>
          </a:p>
          <a:p>
            <a:pPr algn="ctr"/>
            <a:r>
              <a:rPr lang="en-GB" dirty="0"/>
              <a:t> </a:t>
            </a:r>
          </a:p>
          <a:p>
            <a:pPr algn="ctr"/>
            <a:r>
              <a:rPr lang="en-GB" i="1" dirty="0">
                <a:solidFill>
                  <a:srgbClr val="002060"/>
                </a:solidFill>
              </a:rPr>
              <a:t>RULE: </a:t>
            </a:r>
          </a:p>
          <a:p>
            <a:pPr algn="ctr"/>
            <a:r>
              <a:rPr lang="en-GB" i="1" dirty="0" err="1">
                <a:solidFill>
                  <a:srgbClr val="FF0000"/>
                </a:solidFill>
              </a:rPr>
              <a:t>Ydy</a:t>
            </a:r>
            <a:r>
              <a:rPr lang="en-GB" i="1" dirty="0">
                <a:solidFill>
                  <a:srgbClr val="002060"/>
                </a:solidFill>
              </a:rPr>
              <a:t> in the question = </a:t>
            </a:r>
            <a:r>
              <a:rPr lang="en-GB" i="1" dirty="0" err="1">
                <a:solidFill>
                  <a:srgbClr val="FF0000"/>
                </a:solidFill>
              </a:rPr>
              <a:t>Ydy</a:t>
            </a:r>
            <a:r>
              <a:rPr lang="en-GB" i="1" dirty="0">
                <a:solidFill>
                  <a:srgbClr val="002060"/>
                </a:solidFill>
              </a:rPr>
              <a:t> / </a:t>
            </a:r>
            <a:r>
              <a:rPr lang="en-GB" i="1" dirty="0" err="1">
                <a:solidFill>
                  <a:srgbClr val="FF0000"/>
                </a:solidFill>
              </a:rPr>
              <a:t>Nac</a:t>
            </a:r>
            <a:r>
              <a:rPr lang="en-GB" i="1" dirty="0">
                <a:solidFill>
                  <a:srgbClr val="FF0000"/>
                </a:solidFill>
              </a:rPr>
              <a:t> </a:t>
            </a:r>
            <a:r>
              <a:rPr lang="en-GB" i="1" dirty="0" err="1">
                <a:solidFill>
                  <a:srgbClr val="FF0000"/>
                </a:solidFill>
              </a:rPr>
              <a:t>ydy</a:t>
            </a:r>
            <a:r>
              <a:rPr lang="en-GB" i="1" dirty="0">
                <a:solidFill>
                  <a:srgbClr val="FF0000"/>
                </a:solidFill>
              </a:rPr>
              <a:t> </a:t>
            </a:r>
            <a:r>
              <a:rPr lang="en-GB" i="1" dirty="0">
                <a:solidFill>
                  <a:srgbClr val="002060"/>
                </a:solidFill>
              </a:rPr>
              <a:t>in the answer</a:t>
            </a:r>
            <a:r>
              <a:rPr lang="en-GB" dirty="0">
                <a:solidFill>
                  <a:srgbClr val="002060"/>
                </a:solidFill>
              </a:rPr>
              <a:t>. </a:t>
            </a:r>
            <a:endParaRPr lang="en-GB" sz="2000" dirty="0">
              <a:solidFill>
                <a:srgbClr val="002060"/>
              </a:solidFill>
            </a:endParaRPr>
          </a:p>
          <a:p>
            <a:pPr algn="ctr"/>
            <a:endParaRPr lang="cy-GB" sz="2000" dirty="0">
              <a:solidFill>
                <a:srgbClr val="002060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88ED894-47A7-AE40-8C32-FA6487A52CDA}"/>
              </a:ext>
            </a:extLst>
          </p:cNvPr>
          <p:cNvSpPr txBox="1"/>
          <p:nvPr/>
        </p:nvSpPr>
        <p:spPr>
          <a:xfrm>
            <a:off x="5701560" y="3334188"/>
            <a:ext cx="6255880" cy="523220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en-US" sz="2800" b="1" dirty="0" err="1">
                <a:solidFill>
                  <a:srgbClr val="FF0000"/>
                </a:solidFill>
              </a:rPr>
              <a:t>Nac</a:t>
            </a:r>
            <a:r>
              <a:rPr lang="en-US" sz="2800" b="1" dirty="0">
                <a:solidFill>
                  <a:srgbClr val="FF0000"/>
                </a:solidFill>
              </a:rPr>
              <a:t> </a:t>
            </a:r>
            <a:r>
              <a:rPr lang="en-US" sz="2800" b="1" dirty="0" err="1">
                <a:solidFill>
                  <a:srgbClr val="FF0000"/>
                </a:solidFill>
              </a:rPr>
              <a:t>ydy</a:t>
            </a:r>
            <a:r>
              <a:rPr lang="en-US" sz="2800" b="1" dirty="0">
                <a:solidFill>
                  <a:srgbClr val="002060"/>
                </a:solidFill>
              </a:rPr>
              <a:t>, </a:t>
            </a:r>
            <a:r>
              <a:rPr lang="en-US" sz="2800" b="1" dirty="0" err="1">
                <a:solidFill>
                  <a:srgbClr val="002060"/>
                </a:solidFill>
              </a:rPr>
              <a:t>dydy</a:t>
            </a:r>
            <a:r>
              <a:rPr lang="en-US" sz="2800" b="1" dirty="0">
                <a:solidFill>
                  <a:srgbClr val="002060"/>
                </a:solidFill>
              </a:rPr>
              <a:t> hi </a:t>
            </a:r>
            <a:r>
              <a:rPr lang="en-US" sz="2800" b="1" dirty="0" err="1">
                <a:solidFill>
                  <a:srgbClr val="002060"/>
                </a:solidFill>
              </a:rPr>
              <a:t>ddim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yn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heulog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heddiw</a:t>
            </a:r>
            <a:r>
              <a:rPr lang="en-US" sz="2800" b="1" dirty="0">
                <a:solidFill>
                  <a:srgbClr val="002060"/>
                </a:solidFill>
              </a:rPr>
              <a:t>.</a:t>
            </a:r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01802A27-A51C-374E-BAE9-1A07CDC14AC3}"/>
              </a:ext>
            </a:extLst>
          </p:cNvPr>
          <p:cNvCxnSpPr>
            <a:cxnSpLocks/>
          </p:cNvCxnSpPr>
          <p:nvPr/>
        </p:nvCxnSpPr>
        <p:spPr>
          <a:xfrm flipH="1">
            <a:off x="2111561" y="1184808"/>
            <a:ext cx="711650" cy="2004162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62A7287E-0AF3-2C48-98F3-B083ED590D42}"/>
              </a:ext>
            </a:extLst>
          </p:cNvPr>
          <p:cNvCxnSpPr>
            <a:cxnSpLocks/>
          </p:cNvCxnSpPr>
          <p:nvPr/>
        </p:nvCxnSpPr>
        <p:spPr>
          <a:xfrm>
            <a:off x="4378256" y="1237068"/>
            <a:ext cx="2834074" cy="1951902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5" name="Picture 24" descr="Diagram, schematic&#10;&#10;Description automatically generated">
            <a:extLst>
              <a:ext uri="{FF2B5EF4-FFF2-40B4-BE49-F238E27FC236}">
                <a16:creationId xmlns:a16="http://schemas.microsoft.com/office/drawing/2014/main" id="{7AF3B4C5-45F4-C040-B138-759F2C447D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86850" y="544093"/>
            <a:ext cx="2131857" cy="2131857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472502706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7000">
              <a:srgbClr val="FFFF0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1551B75-EBDD-C449-9830-43828AA721AF}"/>
              </a:ext>
            </a:extLst>
          </p:cNvPr>
          <p:cNvSpPr txBox="1"/>
          <p:nvPr/>
        </p:nvSpPr>
        <p:spPr>
          <a:xfrm>
            <a:off x="491841" y="3334188"/>
            <a:ext cx="4011804" cy="523220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en-US" sz="2800" b="1" dirty="0" err="1">
                <a:solidFill>
                  <a:srgbClr val="FF0000"/>
                </a:solidFill>
              </a:rPr>
              <a:t>Ydy</a:t>
            </a:r>
            <a:r>
              <a:rPr lang="en-US" sz="2800" b="1" dirty="0">
                <a:solidFill>
                  <a:srgbClr val="002060"/>
                </a:solidFill>
              </a:rPr>
              <a:t>, </a:t>
            </a:r>
            <a:r>
              <a:rPr lang="en-US" sz="2800" b="1" dirty="0" err="1">
                <a:solidFill>
                  <a:srgbClr val="002060"/>
                </a:solidFill>
              </a:rPr>
              <a:t>mae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hi’n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oer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heddiw</a:t>
            </a:r>
            <a:r>
              <a:rPr lang="en-US" sz="2800" b="1" dirty="0">
                <a:solidFill>
                  <a:srgbClr val="002060"/>
                </a:solidFill>
              </a:rPr>
              <a:t>.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E7576C98-F88C-4847-A5EC-748C87768381}"/>
              </a:ext>
            </a:extLst>
          </p:cNvPr>
          <p:cNvSpPr txBox="1"/>
          <p:nvPr/>
        </p:nvSpPr>
        <p:spPr>
          <a:xfrm>
            <a:off x="973293" y="266789"/>
            <a:ext cx="5567447" cy="769441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4000" b="1" dirty="0" err="1">
                <a:solidFill>
                  <a:srgbClr val="FF0000"/>
                </a:solidFill>
              </a:rPr>
              <a:t>Ydy</a:t>
            </a:r>
            <a:r>
              <a:rPr lang="en-US" sz="4000" b="1" dirty="0">
                <a:solidFill>
                  <a:srgbClr val="002060"/>
                </a:solidFill>
              </a:rPr>
              <a:t> </a:t>
            </a:r>
            <a:r>
              <a:rPr lang="en-US" sz="4000" b="1" dirty="0" err="1">
                <a:solidFill>
                  <a:srgbClr val="002060"/>
                </a:solidFill>
              </a:rPr>
              <a:t>hi’n</a:t>
            </a:r>
            <a:r>
              <a:rPr lang="en-US" sz="4000" b="1" dirty="0">
                <a:solidFill>
                  <a:srgbClr val="002060"/>
                </a:solidFill>
              </a:rPr>
              <a:t> </a:t>
            </a:r>
            <a:r>
              <a:rPr lang="en-US" sz="4000" b="1" dirty="0" err="1">
                <a:solidFill>
                  <a:srgbClr val="002060"/>
                </a:solidFill>
              </a:rPr>
              <a:t>oer</a:t>
            </a:r>
            <a:r>
              <a:rPr lang="en-US" sz="4000" b="1" dirty="0">
                <a:solidFill>
                  <a:srgbClr val="002060"/>
                </a:solidFill>
              </a:rPr>
              <a:t> </a:t>
            </a:r>
            <a:r>
              <a:rPr lang="en-US" sz="4000" b="1" dirty="0" err="1">
                <a:solidFill>
                  <a:srgbClr val="002060"/>
                </a:solidFill>
              </a:rPr>
              <a:t>heddiw</a:t>
            </a:r>
            <a:r>
              <a:rPr lang="en-US" sz="4000" b="1" dirty="0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B5882D8A-F478-AE43-9595-97185881BD36}"/>
              </a:ext>
            </a:extLst>
          </p:cNvPr>
          <p:cNvSpPr/>
          <p:nvPr/>
        </p:nvSpPr>
        <p:spPr>
          <a:xfrm>
            <a:off x="3476625" y="4679324"/>
            <a:ext cx="5238749" cy="1757296"/>
          </a:xfrm>
          <a:prstGeom prst="roundRect">
            <a:avLst/>
          </a:prstGeom>
          <a:solidFill>
            <a:srgbClr val="00B0F0">
              <a:tint val="66000"/>
              <a:satMod val="160000"/>
            </a:srgbClr>
          </a:solidFill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b="1" dirty="0"/>
          </a:p>
          <a:p>
            <a:pPr algn="ctr"/>
            <a:r>
              <a:rPr lang="en-GB" b="1" dirty="0">
                <a:solidFill>
                  <a:srgbClr val="002060"/>
                </a:solidFill>
              </a:rPr>
              <a:t>RHEOL: </a:t>
            </a:r>
          </a:p>
          <a:p>
            <a:pPr algn="ctr"/>
            <a:r>
              <a:rPr lang="en-GB" b="1" dirty="0" err="1">
                <a:solidFill>
                  <a:srgbClr val="FF0000"/>
                </a:solidFill>
              </a:rPr>
              <a:t>Ydy</a:t>
            </a:r>
            <a:r>
              <a:rPr lang="en-GB" b="1" dirty="0">
                <a:solidFill>
                  <a:srgbClr val="002060"/>
                </a:solidFill>
              </a:rPr>
              <a:t> </a:t>
            </a:r>
            <a:r>
              <a:rPr lang="en-GB" b="1" dirty="0" err="1">
                <a:solidFill>
                  <a:srgbClr val="002060"/>
                </a:solidFill>
              </a:rPr>
              <a:t>yn</a:t>
            </a:r>
            <a:r>
              <a:rPr lang="en-GB" b="1" dirty="0">
                <a:solidFill>
                  <a:srgbClr val="002060"/>
                </a:solidFill>
              </a:rPr>
              <a:t> y </a:t>
            </a:r>
            <a:r>
              <a:rPr lang="en-GB" b="1" dirty="0" err="1">
                <a:solidFill>
                  <a:srgbClr val="002060"/>
                </a:solidFill>
              </a:rPr>
              <a:t>cwestiwn</a:t>
            </a:r>
            <a:r>
              <a:rPr lang="en-GB" b="1" dirty="0">
                <a:solidFill>
                  <a:srgbClr val="002060"/>
                </a:solidFill>
              </a:rPr>
              <a:t> = </a:t>
            </a:r>
            <a:r>
              <a:rPr lang="en-GB" b="1" dirty="0" err="1">
                <a:solidFill>
                  <a:srgbClr val="FF0000"/>
                </a:solidFill>
              </a:rPr>
              <a:t>Ydy</a:t>
            </a:r>
            <a:r>
              <a:rPr lang="en-GB" b="1" dirty="0">
                <a:solidFill>
                  <a:srgbClr val="002060"/>
                </a:solidFill>
              </a:rPr>
              <a:t> / </a:t>
            </a:r>
            <a:r>
              <a:rPr lang="en-GB" b="1" dirty="0" err="1">
                <a:solidFill>
                  <a:srgbClr val="FF0000"/>
                </a:solidFill>
              </a:rPr>
              <a:t>Nac</a:t>
            </a:r>
            <a:r>
              <a:rPr lang="en-GB" b="1" dirty="0">
                <a:solidFill>
                  <a:srgbClr val="FF0000"/>
                </a:solidFill>
              </a:rPr>
              <a:t> </a:t>
            </a:r>
            <a:r>
              <a:rPr lang="en-GB" b="1" dirty="0" err="1">
                <a:solidFill>
                  <a:srgbClr val="FF0000"/>
                </a:solidFill>
              </a:rPr>
              <a:t>ydy</a:t>
            </a:r>
            <a:r>
              <a:rPr lang="en-GB" b="1" dirty="0">
                <a:solidFill>
                  <a:srgbClr val="FF0000"/>
                </a:solidFill>
              </a:rPr>
              <a:t> </a:t>
            </a:r>
            <a:r>
              <a:rPr lang="en-GB" b="1" dirty="0" err="1">
                <a:solidFill>
                  <a:srgbClr val="002060"/>
                </a:solidFill>
              </a:rPr>
              <a:t>yn</a:t>
            </a:r>
            <a:r>
              <a:rPr lang="en-GB" b="1" dirty="0">
                <a:solidFill>
                  <a:srgbClr val="002060"/>
                </a:solidFill>
              </a:rPr>
              <a:t> </a:t>
            </a:r>
            <a:r>
              <a:rPr lang="en-GB" b="1" dirty="0" err="1">
                <a:solidFill>
                  <a:srgbClr val="002060"/>
                </a:solidFill>
              </a:rPr>
              <a:t>yr</a:t>
            </a:r>
            <a:r>
              <a:rPr lang="en-GB" b="1" dirty="0">
                <a:solidFill>
                  <a:srgbClr val="002060"/>
                </a:solidFill>
              </a:rPr>
              <a:t> </a:t>
            </a:r>
            <a:r>
              <a:rPr lang="en-GB" b="1" dirty="0" err="1">
                <a:solidFill>
                  <a:srgbClr val="002060"/>
                </a:solidFill>
              </a:rPr>
              <a:t>ateb</a:t>
            </a:r>
            <a:endParaRPr lang="en-GB" b="1" dirty="0">
              <a:solidFill>
                <a:srgbClr val="002060"/>
              </a:solidFill>
            </a:endParaRPr>
          </a:p>
          <a:p>
            <a:pPr algn="ctr"/>
            <a:r>
              <a:rPr lang="en-GB" dirty="0"/>
              <a:t> </a:t>
            </a:r>
          </a:p>
          <a:p>
            <a:pPr algn="ctr"/>
            <a:r>
              <a:rPr lang="en-GB" i="1" dirty="0">
                <a:solidFill>
                  <a:srgbClr val="002060"/>
                </a:solidFill>
              </a:rPr>
              <a:t>RULE: </a:t>
            </a:r>
          </a:p>
          <a:p>
            <a:pPr algn="ctr"/>
            <a:r>
              <a:rPr lang="en-GB" i="1" dirty="0" err="1">
                <a:solidFill>
                  <a:srgbClr val="FF0000"/>
                </a:solidFill>
              </a:rPr>
              <a:t>Ydy</a:t>
            </a:r>
            <a:r>
              <a:rPr lang="en-GB" i="1" dirty="0">
                <a:solidFill>
                  <a:srgbClr val="002060"/>
                </a:solidFill>
              </a:rPr>
              <a:t> in the question = </a:t>
            </a:r>
            <a:r>
              <a:rPr lang="en-GB" i="1" dirty="0" err="1">
                <a:solidFill>
                  <a:srgbClr val="FF0000"/>
                </a:solidFill>
              </a:rPr>
              <a:t>Ydy</a:t>
            </a:r>
            <a:r>
              <a:rPr lang="en-GB" i="1" dirty="0">
                <a:solidFill>
                  <a:srgbClr val="002060"/>
                </a:solidFill>
              </a:rPr>
              <a:t> / </a:t>
            </a:r>
            <a:r>
              <a:rPr lang="en-GB" i="1" dirty="0" err="1">
                <a:solidFill>
                  <a:srgbClr val="FF0000"/>
                </a:solidFill>
              </a:rPr>
              <a:t>Nac</a:t>
            </a:r>
            <a:r>
              <a:rPr lang="en-GB" i="1" dirty="0">
                <a:solidFill>
                  <a:srgbClr val="FF0000"/>
                </a:solidFill>
              </a:rPr>
              <a:t> </a:t>
            </a:r>
            <a:r>
              <a:rPr lang="en-GB" i="1" dirty="0" err="1">
                <a:solidFill>
                  <a:srgbClr val="FF0000"/>
                </a:solidFill>
              </a:rPr>
              <a:t>ydy</a:t>
            </a:r>
            <a:r>
              <a:rPr lang="en-GB" i="1" dirty="0">
                <a:solidFill>
                  <a:srgbClr val="FF0000"/>
                </a:solidFill>
              </a:rPr>
              <a:t> </a:t>
            </a:r>
            <a:r>
              <a:rPr lang="en-GB" i="1" dirty="0">
                <a:solidFill>
                  <a:srgbClr val="002060"/>
                </a:solidFill>
              </a:rPr>
              <a:t>in the answer</a:t>
            </a:r>
            <a:r>
              <a:rPr lang="en-GB" dirty="0">
                <a:solidFill>
                  <a:srgbClr val="002060"/>
                </a:solidFill>
              </a:rPr>
              <a:t>. </a:t>
            </a:r>
            <a:endParaRPr lang="en-GB" sz="2000" dirty="0">
              <a:solidFill>
                <a:srgbClr val="002060"/>
              </a:solidFill>
            </a:endParaRPr>
          </a:p>
          <a:p>
            <a:pPr algn="ctr"/>
            <a:endParaRPr lang="cy-GB" sz="2000" dirty="0">
              <a:solidFill>
                <a:srgbClr val="002060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88ED894-47A7-AE40-8C32-FA6487A52CDA}"/>
              </a:ext>
            </a:extLst>
          </p:cNvPr>
          <p:cNvSpPr txBox="1"/>
          <p:nvPr/>
        </p:nvSpPr>
        <p:spPr>
          <a:xfrm>
            <a:off x="5958842" y="3334188"/>
            <a:ext cx="5741315" cy="523220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en-US" sz="2800" b="1" dirty="0" err="1">
                <a:solidFill>
                  <a:srgbClr val="FF0000"/>
                </a:solidFill>
              </a:rPr>
              <a:t>Nac</a:t>
            </a:r>
            <a:r>
              <a:rPr lang="en-US" sz="2800" b="1" dirty="0">
                <a:solidFill>
                  <a:srgbClr val="FF0000"/>
                </a:solidFill>
              </a:rPr>
              <a:t> </a:t>
            </a:r>
            <a:r>
              <a:rPr lang="en-US" sz="2800" b="1" dirty="0" err="1">
                <a:solidFill>
                  <a:srgbClr val="FF0000"/>
                </a:solidFill>
              </a:rPr>
              <a:t>ydy</a:t>
            </a:r>
            <a:r>
              <a:rPr lang="en-US" sz="2800" b="1" dirty="0">
                <a:solidFill>
                  <a:srgbClr val="002060"/>
                </a:solidFill>
              </a:rPr>
              <a:t>, </a:t>
            </a:r>
            <a:r>
              <a:rPr lang="en-US" sz="2800" b="1" dirty="0" err="1">
                <a:solidFill>
                  <a:srgbClr val="002060"/>
                </a:solidFill>
              </a:rPr>
              <a:t>dydy</a:t>
            </a:r>
            <a:r>
              <a:rPr lang="en-US" sz="2800" b="1" dirty="0">
                <a:solidFill>
                  <a:srgbClr val="002060"/>
                </a:solidFill>
              </a:rPr>
              <a:t> hi </a:t>
            </a:r>
            <a:r>
              <a:rPr lang="en-US" sz="2800" b="1" dirty="0" err="1">
                <a:solidFill>
                  <a:srgbClr val="002060"/>
                </a:solidFill>
              </a:rPr>
              <a:t>ddim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yn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oer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heddiw</a:t>
            </a:r>
            <a:r>
              <a:rPr lang="en-US" sz="2800" b="1" dirty="0">
                <a:solidFill>
                  <a:srgbClr val="002060"/>
                </a:solidFill>
              </a:rPr>
              <a:t>.</a:t>
            </a:r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01802A27-A51C-374E-BAE9-1A07CDC14AC3}"/>
              </a:ext>
            </a:extLst>
          </p:cNvPr>
          <p:cNvCxnSpPr>
            <a:cxnSpLocks/>
          </p:cNvCxnSpPr>
          <p:nvPr/>
        </p:nvCxnSpPr>
        <p:spPr>
          <a:xfrm flipH="1">
            <a:off x="2111561" y="1184808"/>
            <a:ext cx="711650" cy="2004162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62A7287E-0AF3-2C48-98F3-B083ED590D42}"/>
              </a:ext>
            </a:extLst>
          </p:cNvPr>
          <p:cNvCxnSpPr>
            <a:cxnSpLocks/>
          </p:cNvCxnSpPr>
          <p:nvPr/>
        </p:nvCxnSpPr>
        <p:spPr>
          <a:xfrm>
            <a:off x="4378256" y="1237068"/>
            <a:ext cx="2834074" cy="1951902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723A6DAF-F7E1-974E-A711-D4863D50832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26479" y="607338"/>
            <a:ext cx="1992228" cy="2036255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3587464805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7000">
              <a:srgbClr val="FFFF0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1551B75-EBDD-C449-9830-43828AA721AF}"/>
              </a:ext>
            </a:extLst>
          </p:cNvPr>
          <p:cNvSpPr txBox="1"/>
          <p:nvPr/>
        </p:nvSpPr>
        <p:spPr>
          <a:xfrm>
            <a:off x="348578" y="3334188"/>
            <a:ext cx="4755533" cy="523220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en-US" sz="2800" b="1" dirty="0" err="1">
                <a:solidFill>
                  <a:srgbClr val="FF0000"/>
                </a:solidFill>
              </a:rPr>
              <a:t>Ydy</a:t>
            </a:r>
            <a:r>
              <a:rPr lang="en-US" sz="2800" b="1" dirty="0">
                <a:solidFill>
                  <a:srgbClr val="002060"/>
                </a:solidFill>
              </a:rPr>
              <a:t>, </a:t>
            </a:r>
            <a:r>
              <a:rPr lang="en-US" sz="2800" b="1" dirty="0" err="1">
                <a:solidFill>
                  <a:srgbClr val="002060"/>
                </a:solidFill>
              </a:rPr>
              <a:t>mae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hi’n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FF0000"/>
                </a:solidFill>
              </a:rPr>
              <a:t>g</a:t>
            </a:r>
            <a:r>
              <a:rPr lang="en-US" sz="2800" b="1" dirty="0" err="1">
                <a:solidFill>
                  <a:srgbClr val="002060"/>
                </a:solidFill>
              </a:rPr>
              <a:t>ymylog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heddiw</a:t>
            </a:r>
            <a:r>
              <a:rPr lang="en-US" sz="2800" b="1" dirty="0">
                <a:solidFill>
                  <a:srgbClr val="002060"/>
                </a:solidFill>
              </a:rPr>
              <a:t>.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E7576C98-F88C-4847-A5EC-748C87768381}"/>
              </a:ext>
            </a:extLst>
          </p:cNvPr>
          <p:cNvSpPr txBox="1"/>
          <p:nvPr/>
        </p:nvSpPr>
        <p:spPr>
          <a:xfrm>
            <a:off x="973293" y="266789"/>
            <a:ext cx="6044727" cy="769441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4000" b="1" dirty="0" err="1">
                <a:solidFill>
                  <a:srgbClr val="FF0000"/>
                </a:solidFill>
              </a:rPr>
              <a:t>Ydy</a:t>
            </a:r>
            <a:r>
              <a:rPr lang="en-US" sz="4000" b="1" dirty="0">
                <a:solidFill>
                  <a:srgbClr val="002060"/>
                </a:solidFill>
              </a:rPr>
              <a:t> </a:t>
            </a:r>
            <a:r>
              <a:rPr lang="en-US" sz="4000" b="1" dirty="0" err="1">
                <a:solidFill>
                  <a:srgbClr val="002060"/>
                </a:solidFill>
              </a:rPr>
              <a:t>hi’n</a:t>
            </a:r>
            <a:r>
              <a:rPr lang="en-US" sz="4000" b="1" dirty="0">
                <a:solidFill>
                  <a:srgbClr val="002060"/>
                </a:solidFill>
              </a:rPr>
              <a:t> </a:t>
            </a:r>
            <a:r>
              <a:rPr lang="en-US" sz="4000" b="1" dirty="0" err="1">
                <a:solidFill>
                  <a:srgbClr val="FF0000"/>
                </a:solidFill>
              </a:rPr>
              <a:t>g</a:t>
            </a:r>
            <a:r>
              <a:rPr lang="en-US" sz="4000" b="1" dirty="0" err="1">
                <a:solidFill>
                  <a:srgbClr val="002060"/>
                </a:solidFill>
              </a:rPr>
              <a:t>ymylog</a:t>
            </a:r>
            <a:r>
              <a:rPr lang="en-US" sz="4000" b="1" dirty="0">
                <a:solidFill>
                  <a:srgbClr val="002060"/>
                </a:solidFill>
              </a:rPr>
              <a:t> </a:t>
            </a:r>
            <a:r>
              <a:rPr lang="en-US" sz="4000" b="1" dirty="0" err="1">
                <a:solidFill>
                  <a:srgbClr val="002060"/>
                </a:solidFill>
              </a:rPr>
              <a:t>heddiw</a:t>
            </a:r>
            <a:r>
              <a:rPr lang="en-US" sz="4000" b="1" dirty="0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B5882D8A-F478-AE43-9595-97185881BD36}"/>
              </a:ext>
            </a:extLst>
          </p:cNvPr>
          <p:cNvSpPr/>
          <p:nvPr/>
        </p:nvSpPr>
        <p:spPr>
          <a:xfrm>
            <a:off x="3476625" y="4679324"/>
            <a:ext cx="5238749" cy="1757296"/>
          </a:xfrm>
          <a:prstGeom prst="roundRect">
            <a:avLst/>
          </a:prstGeom>
          <a:solidFill>
            <a:srgbClr val="00B0F0">
              <a:tint val="66000"/>
              <a:satMod val="160000"/>
            </a:srgbClr>
          </a:solidFill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b="1" dirty="0"/>
          </a:p>
          <a:p>
            <a:pPr algn="ctr"/>
            <a:r>
              <a:rPr lang="en-GB" b="1" dirty="0">
                <a:solidFill>
                  <a:srgbClr val="002060"/>
                </a:solidFill>
              </a:rPr>
              <a:t>RHEOL: </a:t>
            </a:r>
          </a:p>
          <a:p>
            <a:pPr algn="ctr"/>
            <a:r>
              <a:rPr lang="en-GB" b="1" dirty="0" err="1">
                <a:solidFill>
                  <a:srgbClr val="FF0000"/>
                </a:solidFill>
              </a:rPr>
              <a:t>Ydy</a:t>
            </a:r>
            <a:r>
              <a:rPr lang="en-GB" b="1" dirty="0">
                <a:solidFill>
                  <a:srgbClr val="002060"/>
                </a:solidFill>
              </a:rPr>
              <a:t> </a:t>
            </a:r>
            <a:r>
              <a:rPr lang="en-GB" b="1" dirty="0" err="1">
                <a:solidFill>
                  <a:srgbClr val="002060"/>
                </a:solidFill>
              </a:rPr>
              <a:t>yn</a:t>
            </a:r>
            <a:r>
              <a:rPr lang="en-GB" b="1" dirty="0">
                <a:solidFill>
                  <a:srgbClr val="002060"/>
                </a:solidFill>
              </a:rPr>
              <a:t> y </a:t>
            </a:r>
            <a:r>
              <a:rPr lang="en-GB" b="1" dirty="0" err="1">
                <a:solidFill>
                  <a:srgbClr val="002060"/>
                </a:solidFill>
              </a:rPr>
              <a:t>cwestiwn</a:t>
            </a:r>
            <a:r>
              <a:rPr lang="en-GB" b="1" dirty="0">
                <a:solidFill>
                  <a:srgbClr val="002060"/>
                </a:solidFill>
              </a:rPr>
              <a:t> = </a:t>
            </a:r>
            <a:r>
              <a:rPr lang="en-GB" b="1" dirty="0" err="1">
                <a:solidFill>
                  <a:srgbClr val="FF0000"/>
                </a:solidFill>
              </a:rPr>
              <a:t>Ydy</a:t>
            </a:r>
            <a:r>
              <a:rPr lang="en-GB" b="1" dirty="0">
                <a:solidFill>
                  <a:srgbClr val="002060"/>
                </a:solidFill>
              </a:rPr>
              <a:t> / </a:t>
            </a:r>
            <a:r>
              <a:rPr lang="en-GB" b="1" dirty="0" err="1">
                <a:solidFill>
                  <a:srgbClr val="FF0000"/>
                </a:solidFill>
              </a:rPr>
              <a:t>Nac</a:t>
            </a:r>
            <a:r>
              <a:rPr lang="en-GB" b="1" dirty="0">
                <a:solidFill>
                  <a:srgbClr val="FF0000"/>
                </a:solidFill>
              </a:rPr>
              <a:t> </a:t>
            </a:r>
            <a:r>
              <a:rPr lang="en-GB" b="1" dirty="0" err="1">
                <a:solidFill>
                  <a:srgbClr val="FF0000"/>
                </a:solidFill>
              </a:rPr>
              <a:t>ydy</a:t>
            </a:r>
            <a:r>
              <a:rPr lang="en-GB" b="1" dirty="0">
                <a:solidFill>
                  <a:srgbClr val="FF0000"/>
                </a:solidFill>
              </a:rPr>
              <a:t> </a:t>
            </a:r>
            <a:r>
              <a:rPr lang="en-GB" b="1" dirty="0" err="1">
                <a:solidFill>
                  <a:srgbClr val="002060"/>
                </a:solidFill>
              </a:rPr>
              <a:t>yn</a:t>
            </a:r>
            <a:r>
              <a:rPr lang="en-GB" b="1" dirty="0">
                <a:solidFill>
                  <a:srgbClr val="002060"/>
                </a:solidFill>
              </a:rPr>
              <a:t> </a:t>
            </a:r>
            <a:r>
              <a:rPr lang="en-GB" b="1" dirty="0" err="1">
                <a:solidFill>
                  <a:srgbClr val="002060"/>
                </a:solidFill>
              </a:rPr>
              <a:t>yr</a:t>
            </a:r>
            <a:r>
              <a:rPr lang="en-GB" b="1" dirty="0">
                <a:solidFill>
                  <a:srgbClr val="002060"/>
                </a:solidFill>
              </a:rPr>
              <a:t> </a:t>
            </a:r>
            <a:r>
              <a:rPr lang="en-GB" b="1" dirty="0" err="1">
                <a:solidFill>
                  <a:srgbClr val="002060"/>
                </a:solidFill>
              </a:rPr>
              <a:t>ateb</a:t>
            </a:r>
            <a:endParaRPr lang="en-GB" b="1" dirty="0">
              <a:solidFill>
                <a:srgbClr val="002060"/>
              </a:solidFill>
            </a:endParaRPr>
          </a:p>
          <a:p>
            <a:pPr algn="ctr"/>
            <a:r>
              <a:rPr lang="en-GB" dirty="0"/>
              <a:t> </a:t>
            </a:r>
          </a:p>
          <a:p>
            <a:pPr algn="ctr"/>
            <a:r>
              <a:rPr lang="en-GB" i="1" dirty="0">
                <a:solidFill>
                  <a:srgbClr val="002060"/>
                </a:solidFill>
              </a:rPr>
              <a:t>RULE: </a:t>
            </a:r>
          </a:p>
          <a:p>
            <a:pPr algn="ctr"/>
            <a:r>
              <a:rPr lang="en-GB" i="1" dirty="0" err="1">
                <a:solidFill>
                  <a:srgbClr val="FF0000"/>
                </a:solidFill>
              </a:rPr>
              <a:t>Ydy</a:t>
            </a:r>
            <a:r>
              <a:rPr lang="en-GB" i="1" dirty="0">
                <a:solidFill>
                  <a:srgbClr val="002060"/>
                </a:solidFill>
              </a:rPr>
              <a:t> in the question = </a:t>
            </a:r>
            <a:r>
              <a:rPr lang="en-GB" i="1" dirty="0" err="1">
                <a:solidFill>
                  <a:srgbClr val="FF0000"/>
                </a:solidFill>
              </a:rPr>
              <a:t>Ydy</a:t>
            </a:r>
            <a:r>
              <a:rPr lang="en-GB" i="1" dirty="0">
                <a:solidFill>
                  <a:srgbClr val="002060"/>
                </a:solidFill>
              </a:rPr>
              <a:t> / </a:t>
            </a:r>
            <a:r>
              <a:rPr lang="en-GB" i="1" dirty="0" err="1">
                <a:solidFill>
                  <a:srgbClr val="FF0000"/>
                </a:solidFill>
              </a:rPr>
              <a:t>Nac</a:t>
            </a:r>
            <a:r>
              <a:rPr lang="en-GB" i="1" dirty="0">
                <a:solidFill>
                  <a:srgbClr val="FF0000"/>
                </a:solidFill>
              </a:rPr>
              <a:t> </a:t>
            </a:r>
            <a:r>
              <a:rPr lang="en-GB" i="1" dirty="0" err="1">
                <a:solidFill>
                  <a:srgbClr val="FF0000"/>
                </a:solidFill>
              </a:rPr>
              <a:t>ydy</a:t>
            </a:r>
            <a:r>
              <a:rPr lang="en-GB" i="1" dirty="0">
                <a:solidFill>
                  <a:srgbClr val="FF0000"/>
                </a:solidFill>
              </a:rPr>
              <a:t> </a:t>
            </a:r>
            <a:r>
              <a:rPr lang="en-GB" i="1" dirty="0">
                <a:solidFill>
                  <a:srgbClr val="002060"/>
                </a:solidFill>
              </a:rPr>
              <a:t>in the answer</a:t>
            </a:r>
            <a:r>
              <a:rPr lang="en-GB" dirty="0">
                <a:solidFill>
                  <a:srgbClr val="002060"/>
                </a:solidFill>
              </a:rPr>
              <a:t>. </a:t>
            </a:r>
            <a:endParaRPr lang="en-GB" sz="2000" dirty="0">
              <a:solidFill>
                <a:srgbClr val="002060"/>
              </a:solidFill>
            </a:endParaRPr>
          </a:p>
          <a:p>
            <a:pPr algn="ctr"/>
            <a:endParaRPr lang="cy-GB" sz="2000" dirty="0">
              <a:solidFill>
                <a:srgbClr val="002060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88ED894-47A7-AE40-8C32-FA6487A52CDA}"/>
              </a:ext>
            </a:extLst>
          </p:cNvPr>
          <p:cNvSpPr txBox="1"/>
          <p:nvPr/>
        </p:nvSpPr>
        <p:spPr>
          <a:xfrm>
            <a:off x="5586978" y="3334188"/>
            <a:ext cx="6485045" cy="523220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en-US" sz="2800" b="1" dirty="0" err="1">
                <a:solidFill>
                  <a:srgbClr val="002060"/>
                </a:solidFill>
              </a:rPr>
              <a:t>Nac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ydy</a:t>
            </a:r>
            <a:r>
              <a:rPr lang="en-US" sz="2800" b="1" dirty="0">
                <a:solidFill>
                  <a:srgbClr val="002060"/>
                </a:solidFill>
              </a:rPr>
              <a:t>, </a:t>
            </a:r>
            <a:r>
              <a:rPr lang="en-US" sz="2800" b="1" dirty="0" err="1">
                <a:solidFill>
                  <a:srgbClr val="002060"/>
                </a:solidFill>
              </a:rPr>
              <a:t>dydy</a:t>
            </a:r>
            <a:r>
              <a:rPr lang="en-US" sz="2800" b="1" dirty="0">
                <a:solidFill>
                  <a:srgbClr val="002060"/>
                </a:solidFill>
              </a:rPr>
              <a:t> hi </a:t>
            </a:r>
            <a:r>
              <a:rPr lang="en-US" sz="2800" b="1" dirty="0" err="1">
                <a:solidFill>
                  <a:srgbClr val="002060"/>
                </a:solidFill>
              </a:rPr>
              <a:t>ddim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yn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FF0000"/>
                </a:solidFill>
              </a:rPr>
              <a:t>g</a:t>
            </a:r>
            <a:r>
              <a:rPr lang="en-US" sz="2800" b="1" dirty="0" err="1">
                <a:solidFill>
                  <a:srgbClr val="002060"/>
                </a:solidFill>
              </a:rPr>
              <a:t>ymylog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heddiw</a:t>
            </a:r>
            <a:r>
              <a:rPr lang="en-US" sz="2800" b="1" dirty="0">
                <a:solidFill>
                  <a:srgbClr val="002060"/>
                </a:solidFill>
              </a:rPr>
              <a:t>.</a:t>
            </a:r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01802A27-A51C-374E-BAE9-1A07CDC14AC3}"/>
              </a:ext>
            </a:extLst>
          </p:cNvPr>
          <p:cNvCxnSpPr>
            <a:cxnSpLocks/>
          </p:cNvCxnSpPr>
          <p:nvPr/>
        </p:nvCxnSpPr>
        <p:spPr>
          <a:xfrm flipH="1">
            <a:off x="2111561" y="1184808"/>
            <a:ext cx="711650" cy="2004162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62A7287E-0AF3-2C48-98F3-B083ED590D42}"/>
              </a:ext>
            </a:extLst>
          </p:cNvPr>
          <p:cNvCxnSpPr>
            <a:cxnSpLocks/>
          </p:cNvCxnSpPr>
          <p:nvPr/>
        </p:nvCxnSpPr>
        <p:spPr>
          <a:xfrm>
            <a:off x="4378256" y="1237068"/>
            <a:ext cx="2834074" cy="1951902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Picture 9" descr="A picture containing light&#10;&#10;Description automatically generated">
            <a:extLst>
              <a:ext uri="{FF2B5EF4-FFF2-40B4-BE49-F238E27FC236}">
                <a16:creationId xmlns:a16="http://schemas.microsoft.com/office/drawing/2014/main" id="{38A23253-81BD-B044-8DDE-F9CA05C3F86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1124" y="651509"/>
            <a:ext cx="2503333" cy="1812114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38218184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6" grpId="0" animBg="1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7000">
              <a:srgbClr val="FFFF0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1551B75-EBDD-C449-9830-43828AA721AF}"/>
              </a:ext>
            </a:extLst>
          </p:cNvPr>
          <p:cNvSpPr txBox="1"/>
          <p:nvPr/>
        </p:nvSpPr>
        <p:spPr>
          <a:xfrm>
            <a:off x="670043" y="3334188"/>
            <a:ext cx="4112601" cy="523220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en-US" sz="2800" b="1" dirty="0" err="1">
                <a:solidFill>
                  <a:srgbClr val="FF0000"/>
                </a:solidFill>
              </a:rPr>
              <a:t>Ydy</a:t>
            </a:r>
            <a:r>
              <a:rPr lang="en-US" sz="2800" b="1" dirty="0">
                <a:solidFill>
                  <a:srgbClr val="002060"/>
                </a:solidFill>
              </a:rPr>
              <a:t>, </a:t>
            </a:r>
            <a:r>
              <a:rPr lang="en-US" sz="2800" b="1" dirty="0" err="1">
                <a:solidFill>
                  <a:srgbClr val="002060"/>
                </a:solidFill>
              </a:rPr>
              <a:t>mae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hi’n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braf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heddiw</a:t>
            </a:r>
            <a:r>
              <a:rPr lang="en-US" sz="2800" b="1" dirty="0">
                <a:solidFill>
                  <a:srgbClr val="002060"/>
                </a:solidFill>
              </a:rPr>
              <a:t>.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E7576C98-F88C-4847-A5EC-748C87768381}"/>
              </a:ext>
            </a:extLst>
          </p:cNvPr>
          <p:cNvSpPr txBox="1"/>
          <p:nvPr/>
        </p:nvSpPr>
        <p:spPr>
          <a:xfrm>
            <a:off x="973293" y="266789"/>
            <a:ext cx="6044727" cy="769441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4000" b="1" dirty="0" err="1">
                <a:solidFill>
                  <a:srgbClr val="FF0000"/>
                </a:solidFill>
              </a:rPr>
              <a:t>Ydy</a:t>
            </a:r>
            <a:r>
              <a:rPr lang="en-US" sz="4000" b="1" dirty="0">
                <a:solidFill>
                  <a:srgbClr val="002060"/>
                </a:solidFill>
              </a:rPr>
              <a:t> </a:t>
            </a:r>
            <a:r>
              <a:rPr lang="en-US" sz="4000" b="1" dirty="0" err="1">
                <a:solidFill>
                  <a:srgbClr val="002060"/>
                </a:solidFill>
              </a:rPr>
              <a:t>hi’n</a:t>
            </a:r>
            <a:r>
              <a:rPr lang="en-US" sz="4000" b="1" dirty="0">
                <a:solidFill>
                  <a:srgbClr val="002060"/>
                </a:solidFill>
              </a:rPr>
              <a:t> </a:t>
            </a:r>
            <a:r>
              <a:rPr lang="en-US" sz="4000" b="1" dirty="0" err="1">
                <a:solidFill>
                  <a:srgbClr val="002060"/>
                </a:solidFill>
              </a:rPr>
              <a:t>braf</a:t>
            </a:r>
            <a:r>
              <a:rPr lang="en-US" sz="4000" b="1" dirty="0">
                <a:solidFill>
                  <a:srgbClr val="002060"/>
                </a:solidFill>
              </a:rPr>
              <a:t> </a:t>
            </a:r>
            <a:r>
              <a:rPr lang="en-US" sz="4000" b="1" dirty="0" err="1">
                <a:solidFill>
                  <a:srgbClr val="002060"/>
                </a:solidFill>
              </a:rPr>
              <a:t>heddiw</a:t>
            </a:r>
            <a:r>
              <a:rPr lang="en-US" sz="4000" b="1" dirty="0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B5882D8A-F478-AE43-9595-97185881BD36}"/>
              </a:ext>
            </a:extLst>
          </p:cNvPr>
          <p:cNvSpPr/>
          <p:nvPr/>
        </p:nvSpPr>
        <p:spPr>
          <a:xfrm>
            <a:off x="3476625" y="4679324"/>
            <a:ext cx="5238749" cy="1757296"/>
          </a:xfrm>
          <a:prstGeom prst="roundRect">
            <a:avLst/>
          </a:prstGeom>
          <a:solidFill>
            <a:srgbClr val="00B0F0">
              <a:tint val="66000"/>
              <a:satMod val="160000"/>
            </a:srgbClr>
          </a:solidFill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b="1" dirty="0"/>
          </a:p>
          <a:p>
            <a:pPr algn="ctr"/>
            <a:r>
              <a:rPr lang="en-GB" b="1" dirty="0">
                <a:solidFill>
                  <a:srgbClr val="002060"/>
                </a:solidFill>
              </a:rPr>
              <a:t>RHEOL: </a:t>
            </a:r>
          </a:p>
          <a:p>
            <a:pPr algn="ctr"/>
            <a:r>
              <a:rPr lang="en-GB" b="1" dirty="0" err="1">
                <a:solidFill>
                  <a:srgbClr val="FF0000"/>
                </a:solidFill>
              </a:rPr>
              <a:t>Ydy</a:t>
            </a:r>
            <a:r>
              <a:rPr lang="en-GB" b="1" dirty="0">
                <a:solidFill>
                  <a:srgbClr val="002060"/>
                </a:solidFill>
              </a:rPr>
              <a:t> </a:t>
            </a:r>
            <a:r>
              <a:rPr lang="en-GB" b="1" dirty="0" err="1">
                <a:solidFill>
                  <a:srgbClr val="002060"/>
                </a:solidFill>
              </a:rPr>
              <a:t>yn</a:t>
            </a:r>
            <a:r>
              <a:rPr lang="en-GB" b="1" dirty="0">
                <a:solidFill>
                  <a:srgbClr val="002060"/>
                </a:solidFill>
              </a:rPr>
              <a:t> y </a:t>
            </a:r>
            <a:r>
              <a:rPr lang="en-GB" b="1" dirty="0" err="1">
                <a:solidFill>
                  <a:srgbClr val="002060"/>
                </a:solidFill>
              </a:rPr>
              <a:t>cwestiwn</a:t>
            </a:r>
            <a:r>
              <a:rPr lang="en-GB" b="1" dirty="0">
                <a:solidFill>
                  <a:srgbClr val="002060"/>
                </a:solidFill>
              </a:rPr>
              <a:t> = </a:t>
            </a:r>
            <a:r>
              <a:rPr lang="en-GB" b="1" dirty="0" err="1">
                <a:solidFill>
                  <a:srgbClr val="FF0000"/>
                </a:solidFill>
              </a:rPr>
              <a:t>Ydy</a:t>
            </a:r>
            <a:r>
              <a:rPr lang="en-GB" b="1" dirty="0">
                <a:solidFill>
                  <a:srgbClr val="002060"/>
                </a:solidFill>
              </a:rPr>
              <a:t> / </a:t>
            </a:r>
            <a:r>
              <a:rPr lang="en-GB" b="1" dirty="0" err="1">
                <a:solidFill>
                  <a:srgbClr val="FF0000"/>
                </a:solidFill>
              </a:rPr>
              <a:t>Nac</a:t>
            </a:r>
            <a:r>
              <a:rPr lang="en-GB" b="1" dirty="0">
                <a:solidFill>
                  <a:srgbClr val="FF0000"/>
                </a:solidFill>
              </a:rPr>
              <a:t> </a:t>
            </a:r>
            <a:r>
              <a:rPr lang="en-GB" b="1" dirty="0" err="1">
                <a:solidFill>
                  <a:srgbClr val="FF0000"/>
                </a:solidFill>
              </a:rPr>
              <a:t>ydy</a:t>
            </a:r>
            <a:r>
              <a:rPr lang="en-GB" b="1" dirty="0">
                <a:solidFill>
                  <a:srgbClr val="FF0000"/>
                </a:solidFill>
              </a:rPr>
              <a:t> </a:t>
            </a:r>
            <a:r>
              <a:rPr lang="en-GB" b="1" dirty="0" err="1">
                <a:solidFill>
                  <a:srgbClr val="002060"/>
                </a:solidFill>
              </a:rPr>
              <a:t>yn</a:t>
            </a:r>
            <a:r>
              <a:rPr lang="en-GB" b="1" dirty="0">
                <a:solidFill>
                  <a:srgbClr val="002060"/>
                </a:solidFill>
              </a:rPr>
              <a:t> </a:t>
            </a:r>
            <a:r>
              <a:rPr lang="en-GB" b="1" dirty="0" err="1">
                <a:solidFill>
                  <a:srgbClr val="002060"/>
                </a:solidFill>
              </a:rPr>
              <a:t>yr</a:t>
            </a:r>
            <a:r>
              <a:rPr lang="en-GB" b="1" dirty="0">
                <a:solidFill>
                  <a:srgbClr val="002060"/>
                </a:solidFill>
              </a:rPr>
              <a:t> </a:t>
            </a:r>
            <a:r>
              <a:rPr lang="en-GB" b="1" dirty="0" err="1">
                <a:solidFill>
                  <a:srgbClr val="002060"/>
                </a:solidFill>
              </a:rPr>
              <a:t>ateb</a:t>
            </a:r>
            <a:endParaRPr lang="en-GB" b="1" dirty="0">
              <a:solidFill>
                <a:srgbClr val="002060"/>
              </a:solidFill>
            </a:endParaRPr>
          </a:p>
          <a:p>
            <a:pPr algn="ctr"/>
            <a:r>
              <a:rPr lang="en-GB" dirty="0"/>
              <a:t> </a:t>
            </a:r>
          </a:p>
          <a:p>
            <a:pPr algn="ctr"/>
            <a:r>
              <a:rPr lang="en-GB" i="1" dirty="0">
                <a:solidFill>
                  <a:srgbClr val="002060"/>
                </a:solidFill>
              </a:rPr>
              <a:t>RULE: </a:t>
            </a:r>
          </a:p>
          <a:p>
            <a:pPr algn="ctr"/>
            <a:r>
              <a:rPr lang="en-GB" i="1" dirty="0" err="1">
                <a:solidFill>
                  <a:srgbClr val="FF0000"/>
                </a:solidFill>
              </a:rPr>
              <a:t>Ydy</a:t>
            </a:r>
            <a:r>
              <a:rPr lang="en-GB" i="1" dirty="0">
                <a:solidFill>
                  <a:srgbClr val="002060"/>
                </a:solidFill>
              </a:rPr>
              <a:t> in the question = </a:t>
            </a:r>
            <a:r>
              <a:rPr lang="en-GB" i="1" dirty="0" err="1">
                <a:solidFill>
                  <a:srgbClr val="FF0000"/>
                </a:solidFill>
              </a:rPr>
              <a:t>Ydy</a:t>
            </a:r>
            <a:r>
              <a:rPr lang="en-GB" i="1" dirty="0">
                <a:solidFill>
                  <a:srgbClr val="002060"/>
                </a:solidFill>
              </a:rPr>
              <a:t> / </a:t>
            </a:r>
            <a:r>
              <a:rPr lang="en-GB" i="1" dirty="0" err="1">
                <a:solidFill>
                  <a:srgbClr val="FF0000"/>
                </a:solidFill>
              </a:rPr>
              <a:t>Nac</a:t>
            </a:r>
            <a:r>
              <a:rPr lang="en-GB" i="1" dirty="0">
                <a:solidFill>
                  <a:srgbClr val="FF0000"/>
                </a:solidFill>
              </a:rPr>
              <a:t> </a:t>
            </a:r>
            <a:r>
              <a:rPr lang="en-GB" i="1" dirty="0" err="1">
                <a:solidFill>
                  <a:srgbClr val="FF0000"/>
                </a:solidFill>
              </a:rPr>
              <a:t>ydy</a:t>
            </a:r>
            <a:r>
              <a:rPr lang="en-GB" i="1" dirty="0">
                <a:solidFill>
                  <a:srgbClr val="FF0000"/>
                </a:solidFill>
              </a:rPr>
              <a:t> </a:t>
            </a:r>
            <a:r>
              <a:rPr lang="en-GB" i="1" dirty="0">
                <a:solidFill>
                  <a:srgbClr val="002060"/>
                </a:solidFill>
              </a:rPr>
              <a:t>in the answer</a:t>
            </a:r>
            <a:r>
              <a:rPr lang="en-GB" dirty="0">
                <a:solidFill>
                  <a:srgbClr val="002060"/>
                </a:solidFill>
              </a:rPr>
              <a:t>. </a:t>
            </a:r>
            <a:endParaRPr lang="en-GB" sz="2000" dirty="0">
              <a:solidFill>
                <a:srgbClr val="002060"/>
              </a:solidFill>
            </a:endParaRPr>
          </a:p>
          <a:p>
            <a:pPr algn="ctr"/>
            <a:endParaRPr lang="cy-GB" sz="2000" dirty="0">
              <a:solidFill>
                <a:srgbClr val="002060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88ED894-47A7-AE40-8C32-FA6487A52CDA}"/>
              </a:ext>
            </a:extLst>
          </p:cNvPr>
          <p:cNvSpPr txBox="1"/>
          <p:nvPr/>
        </p:nvSpPr>
        <p:spPr>
          <a:xfrm>
            <a:off x="5908443" y="3334188"/>
            <a:ext cx="5842113" cy="523220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en-US" sz="2800" b="1" dirty="0" err="1">
                <a:solidFill>
                  <a:srgbClr val="002060"/>
                </a:solidFill>
              </a:rPr>
              <a:t>Nac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ydy</a:t>
            </a:r>
            <a:r>
              <a:rPr lang="en-US" sz="2800" b="1" dirty="0">
                <a:solidFill>
                  <a:srgbClr val="002060"/>
                </a:solidFill>
              </a:rPr>
              <a:t>, </a:t>
            </a:r>
            <a:r>
              <a:rPr lang="en-US" sz="2800" b="1" dirty="0" err="1">
                <a:solidFill>
                  <a:srgbClr val="002060"/>
                </a:solidFill>
              </a:rPr>
              <a:t>dydy</a:t>
            </a:r>
            <a:r>
              <a:rPr lang="en-US" sz="2800" b="1" dirty="0">
                <a:solidFill>
                  <a:srgbClr val="002060"/>
                </a:solidFill>
              </a:rPr>
              <a:t> hi </a:t>
            </a:r>
            <a:r>
              <a:rPr lang="en-US" sz="2800" b="1" dirty="0" err="1">
                <a:solidFill>
                  <a:srgbClr val="002060"/>
                </a:solidFill>
              </a:rPr>
              <a:t>ddim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yn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braf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heddiw</a:t>
            </a:r>
            <a:r>
              <a:rPr lang="en-US" sz="2800" b="1" dirty="0">
                <a:solidFill>
                  <a:srgbClr val="002060"/>
                </a:solidFill>
              </a:rPr>
              <a:t>.</a:t>
            </a:r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01802A27-A51C-374E-BAE9-1A07CDC14AC3}"/>
              </a:ext>
            </a:extLst>
          </p:cNvPr>
          <p:cNvCxnSpPr>
            <a:cxnSpLocks/>
          </p:cNvCxnSpPr>
          <p:nvPr/>
        </p:nvCxnSpPr>
        <p:spPr>
          <a:xfrm flipH="1">
            <a:off x="2111561" y="1184808"/>
            <a:ext cx="711650" cy="2004162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62A7287E-0AF3-2C48-98F3-B083ED590D42}"/>
              </a:ext>
            </a:extLst>
          </p:cNvPr>
          <p:cNvCxnSpPr>
            <a:cxnSpLocks/>
          </p:cNvCxnSpPr>
          <p:nvPr/>
        </p:nvCxnSpPr>
        <p:spPr>
          <a:xfrm>
            <a:off x="4378256" y="1237068"/>
            <a:ext cx="2834074" cy="1951902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8" descr="A picture containing chart&#10;&#10;Description automatically generated">
            <a:extLst>
              <a:ext uri="{FF2B5EF4-FFF2-40B4-BE49-F238E27FC236}">
                <a16:creationId xmlns:a16="http://schemas.microsoft.com/office/drawing/2014/main" id="{631D7158-B1A8-D94C-9E35-026DB172D20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74815" y="700768"/>
            <a:ext cx="2252316" cy="1902643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4887481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6" grpId="0" animBg="1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7000">
              <a:srgbClr val="00B0F0">
                <a:alpha val="50000"/>
              </a:srgb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extBox 29">
            <a:extLst>
              <a:ext uri="{FF2B5EF4-FFF2-40B4-BE49-F238E27FC236}">
                <a16:creationId xmlns:a16="http://schemas.microsoft.com/office/drawing/2014/main" id="{E7576C98-F88C-4847-A5EC-748C87768381}"/>
              </a:ext>
            </a:extLst>
          </p:cNvPr>
          <p:cNvSpPr txBox="1"/>
          <p:nvPr/>
        </p:nvSpPr>
        <p:spPr>
          <a:xfrm>
            <a:off x="2416411" y="276621"/>
            <a:ext cx="7359177" cy="1138773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4000" b="1" dirty="0" err="1">
                <a:solidFill>
                  <a:srgbClr val="FF0000"/>
                </a:solidFill>
              </a:rPr>
              <a:t>Ydy</a:t>
            </a:r>
            <a:r>
              <a:rPr lang="en-US" sz="4000" b="1" dirty="0">
                <a:solidFill>
                  <a:srgbClr val="002060"/>
                </a:solidFill>
              </a:rPr>
              <a:t> </a:t>
            </a:r>
            <a:r>
              <a:rPr lang="en-US" sz="4000" b="1" dirty="0" err="1">
                <a:solidFill>
                  <a:srgbClr val="002060"/>
                </a:solidFill>
              </a:rPr>
              <a:t>hi’n</a:t>
            </a:r>
            <a:r>
              <a:rPr lang="en-US" sz="4000" b="1" dirty="0">
                <a:solidFill>
                  <a:srgbClr val="002060"/>
                </a:solidFill>
              </a:rPr>
              <a:t> </a:t>
            </a:r>
            <a:r>
              <a:rPr lang="en-US" sz="4000" b="1" dirty="0" err="1">
                <a:solidFill>
                  <a:srgbClr val="002060"/>
                </a:solidFill>
              </a:rPr>
              <a:t>ddydd</a:t>
            </a:r>
            <a:r>
              <a:rPr lang="en-US" sz="4000" b="1" dirty="0">
                <a:solidFill>
                  <a:srgbClr val="002060"/>
                </a:solidFill>
              </a:rPr>
              <a:t> Mawrth </a:t>
            </a:r>
            <a:r>
              <a:rPr lang="en-US" sz="4000" b="1" dirty="0" err="1">
                <a:solidFill>
                  <a:srgbClr val="002060"/>
                </a:solidFill>
              </a:rPr>
              <a:t>heddiw</a:t>
            </a:r>
            <a:r>
              <a:rPr lang="en-US" sz="4000" b="1" dirty="0">
                <a:solidFill>
                  <a:srgbClr val="002060"/>
                </a:solidFill>
              </a:rPr>
              <a:t>?</a:t>
            </a:r>
          </a:p>
          <a:p>
            <a:pPr algn="ctr"/>
            <a:r>
              <a:rPr lang="en-US" sz="2400" i="1" dirty="0">
                <a:solidFill>
                  <a:srgbClr val="002060"/>
                </a:solidFill>
              </a:rPr>
              <a:t>Is it Tuesday today?</a:t>
            </a:r>
          </a:p>
        </p:txBody>
      </p:sp>
      <p:pic>
        <p:nvPicPr>
          <p:cNvPr id="11" name="Picture 10" descr="A person in a blue shirt&#10;&#10;Description automatically generated with low confidence">
            <a:extLst>
              <a:ext uri="{FF2B5EF4-FFF2-40B4-BE49-F238E27FC236}">
                <a16:creationId xmlns:a16="http://schemas.microsoft.com/office/drawing/2014/main" id="{BB326A84-2D1D-8D40-B39A-A64628B349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054" y="1576419"/>
            <a:ext cx="4616468" cy="4732939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1551B75-EBDD-C449-9830-43828AA721AF}"/>
              </a:ext>
            </a:extLst>
          </p:cNvPr>
          <p:cNvSpPr txBox="1"/>
          <p:nvPr/>
        </p:nvSpPr>
        <p:spPr>
          <a:xfrm>
            <a:off x="4540457" y="3296558"/>
            <a:ext cx="7317324" cy="646331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pPr algn="ctr"/>
            <a:r>
              <a:rPr lang="en-US" sz="3600" b="1" dirty="0" err="1">
                <a:solidFill>
                  <a:srgbClr val="FF0000"/>
                </a:solidFill>
              </a:rPr>
              <a:t>Ydy</a:t>
            </a:r>
            <a:r>
              <a:rPr lang="en-US" sz="3600" b="1" dirty="0">
                <a:solidFill>
                  <a:srgbClr val="002060"/>
                </a:solidFill>
              </a:rPr>
              <a:t>, </a:t>
            </a:r>
            <a:r>
              <a:rPr lang="en-US" sz="3600" b="1" dirty="0" err="1">
                <a:solidFill>
                  <a:srgbClr val="002060"/>
                </a:solidFill>
              </a:rPr>
              <a:t>mae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hi’n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ddydd</a:t>
            </a:r>
            <a:r>
              <a:rPr lang="en-US" sz="3600" b="1" dirty="0">
                <a:solidFill>
                  <a:srgbClr val="002060"/>
                </a:solidFill>
              </a:rPr>
              <a:t> Mawrth </a:t>
            </a:r>
            <a:r>
              <a:rPr lang="en-US" sz="3600" b="1" dirty="0" err="1">
                <a:solidFill>
                  <a:srgbClr val="002060"/>
                </a:solidFill>
              </a:rPr>
              <a:t>heddiw</a:t>
            </a:r>
            <a:r>
              <a:rPr lang="en-US" sz="3600" b="1" dirty="0">
                <a:solidFill>
                  <a:srgbClr val="002060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95604779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7000">
              <a:srgbClr val="00B0F0">
                <a:alpha val="50000"/>
              </a:srgb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extBox 29">
            <a:extLst>
              <a:ext uri="{FF2B5EF4-FFF2-40B4-BE49-F238E27FC236}">
                <a16:creationId xmlns:a16="http://schemas.microsoft.com/office/drawing/2014/main" id="{E7576C98-F88C-4847-A5EC-748C87768381}"/>
              </a:ext>
            </a:extLst>
          </p:cNvPr>
          <p:cNvSpPr txBox="1"/>
          <p:nvPr/>
        </p:nvSpPr>
        <p:spPr>
          <a:xfrm>
            <a:off x="2416410" y="368061"/>
            <a:ext cx="7359177" cy="1138773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4000" b="1" dirty="0" err="1">
                <a:solidFill>
                  <a:srgbClr val="FF0000"/>
                </a:solidFill>
              </a:rPr>
              <a:t>Ydy</a:t>
            </a:r>
            <a:r>
              <a:rPr lang="en-US" sz="4000" b="1" dirty="0">
                <a:solidFill>
                  <a:srgbClr val="002060"/>
                </a:solidFill>
              </a:rPr>
              <a:t> </a:t>
            </a:r>
            <a:r>
              <a:rPr lang="en-US" sz="4000" b="1" dirty="0" err="1">
                <a:solidFill>
                  <a:srgbClr val="002060"/>
                </a:solidFill>
              </a:rPr>
              <a:t>hi’n</a:t>
            </a:r>
            <a:r>
              <a:rPr lang="en-US" sz="4000" b="1" dirty="0">
                <a:solidFill>
                  <a:srgbClr val="002060"/>
                </a:solidFill>
              </a:rPr>
              <a:t> </a:t>
            </a:r>
            <a:r>
              <a:rPr lang="en-US" sz="4000" b="1" dirty="0" err="1">
                <a:solidFill>
                  <a:srgbClr val="002060"/>
                </a:solidFill>
              </a:rPr>
              <a:t>ddydd</a:t>
            </a:r>
            <a:r>
              <a:rPr lang="en-US" sz="4000" b="1" dirty="0">
                <a:solidFill>
                  <a:srgbClr val="002060"/>
                </a:solidFill>
              </a:rPr>
              <a:t> </a:t>
            </a:r>
            <a:r>
              <a:rPr lang="en-US" sz="4000" b="1" dirty="0" err="1">
                <a:solidFill>
                  <a:srgbClr val="002060"/>
                </a:solidFill>
              </a:rPr>
              <a:t>Sadwrn</a:t>
            </a:r>
            <a:r>
              <a:rPr lang="en-US" sz="4000" b="1" dirty="0">
                <a:solidFill>
                  <a:srgbClr val="002060"/>
                </a:solidFill>
              </a:rPr>
              <a:t> </a:t>
            </a:r>
            <a:r>
              <a:rPr lang="en-US" sz="4000" b="1" dirty="0" err="1">
                <a:solidFill>
                  <a:srgbClr val="002060"/>
                </a:solidFill>
              </a:rPr>
              <a:t>heddiw</a:t>
            </a:r>
            <a:r>
              <a:rPr lang="en-US" sz="4000" b="1" dirty="0">
                <a:solidFill>
                  <a:srgbClr val="002060"/>
                </a:solidFill>
              </a:rPr>
              <a:t>?</a:t>
            </a:r>
          </a:p>
          <a:p>
            <a:pPr algn="ctr"/>
            <a:r>
              <a:rPr lang="en-US" sz="2400" i="1" dirty="0">
                <a:solidFill>
                  <a:srgbClr val="002060"/>
                </a:solidFill>
              </a:rPr>
              <a:t>Is it Saturday today?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1551B75-EBDD-C449-9830-43828AA721AF}"/>
              </a:ext>
            </a:extLst>
          </p:cNvPr>
          <p:cNvSpPr txBox="1"/>
          <p:nvPr/>
        </p:nvSpPr>
        <p:spPr>
          <a:xfrm>
            <a:off x="4312947" y="3235448"/>
            <a:ext cx="6948543" cy="120032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 err="1">
                <a:solidFill>
                  <a:srgbClr val="FF0000"/>
                </a:solidFill>
              </a:rPr>
              <a:t>Nac</a:t>
            </a:r>
            <a:r>
              <a:rPr lang="en-US" sz="3600" b="1" dirty="0">
                <a:solidFill>
                  <a:srgbClr val="FF0000"/>
                </a:solidFill>
              </a:rPr>
              <a:t> </a:t>
            </a:r>
            <a:r>
              <a:rPr lang="en-US" sz="3600" b="1" dirty="0" err="1">
                <a:solidFill>
                  <a:srgbClr val="FF0000"/>
                </a:solidFill>
              </a:rPr>
              <a:t>ydy</a:t>
            </a:r>
            <a:r>
              <a:rPr lang="en-US" sz="3600" b="1" dirty="0">
                <a:solidFill>
                  <a:srgbClr val="002060"/>
                </a:solidFill>
              </a:rPr>
              <a:t>, </a:t>
            </a:r>
            <a:r>
              <a:rPr lang="en-US" sz="3600" b="1" dirty="0" err="1">
                <a:solidFill>
                  <a:srgbClr val="002060"/>
                </a:solidFill>
              </a:rPr>
              <a:t>dydy</a:t>
            </a:r>
            <a:r>
              <a:rPr lang="en-US" sz="3600" b="1" dirty="0">
                <a:solidFill>
                  <a:srgbClr val="002060"/>
                </a:solidFill>
              </a:rPr>
              <a:t> hi </a:t>
            </a:r>
            <a:r>
              <a:rPr lang="en-US" sz="3600" b="1" dirty="0" err="1">
                <a:solidFill>
                  <a:srgbClr val="002060"/>
                </a:solidFill>
              </a:rPr>
              <a:t>ddim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yn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ddydd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Sadwrn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heddiw</a:t>
            </a:r>
            <a:r>
              <a:rPr lang="en-US" sz="3600" b="1" dirty="0">
                <a:solidFill>
                  <a:srgbClr val="002060"/>
                </a:solidFill>
              </a:rPr>
              <a:t>.</a:t>
            </a:r>
          </a:p>
        </p:txBody>
      </p:sp>
      <p:pic>
        <p:nvPicPr>
          <p:cNvPr id="10" name="Picture 9" descr="A picture containing text, toy, doll, vector graphics&#10;&#10;Description automatically generated">
            <a:extLst>
              <a:ext uri="{FF2B5EF4-FFF2-40B4-BE49-F238E27FC236}">
                <a16:creationId xmlns:a16="http://schemas.microsoft.com/office/drawing/2014/main" id="{E13603FD-9F24-0748-A97B-9DEDCBE1C29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67165" y="2029302"/>
            <a:ext cx="2498490" cy="42025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0135404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6000">
              <a:srgbClr val="00B0F0">
                <a:alpha val="50000"/>
              </a:srgb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person holding a yellow sign&#10;&#10;Description automatically generated with medium confidence">
            <a:extLst>
              <a:ext uri="{FF2B5EF4-FFF2-40B4-BE49-F238E27FC236}">
                <a16:creationId xmlns:a16="http://schemas.microsoft.com/office/drawing/2014/main" id="{62B8D99C-FD56-594E-B932-E6613EA9F96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7860" y="612000"/>
            <a:ext cx="5776280" cy="624600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08494CD-5FBE-EA4D-99D9-97B1282DA55F}"/>
              </a:ext>
            </a:extLst>
          </p:cNvPr>
          <p:cNvSpPr txBox="1"/>
          <p:nvPr/>
        </p:nvSpPr>
        <p:spPr>
          <a:xfrm>
            <a:off x="4286147" y="5257800"/>
            <a:ext cx="361970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</a:rPr>
              <a:t>Gwaith </a:t>
            </a:r>
            <a:r>
              <a:rPr lang="en-US" sz="4400" b="1" dirty="0" err="1">
                <a:solidFill>
                  <a:srgbClr val="002060"/>
                </a:solidFill>
              </a:rPr>
              <a:t>Cartref</a:t>
            </a:r>
            <a:endParaRPr lang="en-US" sz="4400" b="1" dirty="0">
              <a:solidFill>
                <a:srgbClr val="002060"/>
              </a:solidFill>
            </a:endParaRPr>
          </a:p>
          <a:p>
            <a:pPr algn="ctr"/>
            <a:r>
              <a:rPr lang="en-US" sz="2800" i="1" dirty="0">
                <a:solidFill>
                  <a:srgbClr val="002060"/>
                </a:solidFill>
              </a:rPr>
              <a:t>Homework</a:t>
            </a:r>
          </a:p>
        </p:txBody>
      </p:sp>
    </p:spTree>
    <p:extLst>
      <p:ext uri="{BB962C8B-B14F-4D97-AF65-F5344CB8AC3E}">
        <p14:creationId xmlns:p14="http://schemas.microsoft.com/office/powerpoint/2010/main" val="4170118976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6000">
              <a:srgbClr val="FF40FF">
                <a:alpha val="50243"/>
              </a:srgb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Table&#10;&#10;Description automatically generated">
            <a:extLst>
              <a:ext uri="{FF2B5EF4-FFF2-40B4-BE49-F238E27FC236}">
                <a16:creationId xmlns:a16="http://schemas.microsoft.com/office/drawing/2014/main" id="{00C35AFC-080B-7143-B69D-1C889648550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3900" y="308610"/>
            <a:ext cx="4534967" cy="6240780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9" name="Picture 8" descr="A picture containing text, vector graphics&#10;&#10;Description automatically generated">
            <a:extLst>
              <a:ext uri="{FF2B5EF4-FFF2-40B4-BE49-F238E27FC236}">
                <a16:creationId xmlns:a16="http://schemas.microsoft.com/office/drawing/2014/main" id="{E651B696-227C-6D4D-A691-AE1DCAAD0EF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89267" y="405765"/>
            <a:ext cx="4534967" cy="4947237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92B852E2-65DA-9343-A340-A50FA566C789}"/>
              </a:ext>
            </a:extLst>
          </p:cNvPr>
          <p:cNvSpPr txBox="1"/>
          <p:nvPr/>
        </p:nvSpPr>
        <p:spPr>
          <a:xfrm rot="20961556">
            <a:off x="8059561" y="4000500"/>
            <a:ext cx="1600118" cy="8002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b="1" dirty="0" err="1">
                <a:solidFill>
                  <a:srgbClr val="002060"/>
                </a:solidFill>
              </a:rPr>
              <a:t>Eich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tasg</a:t>
            </a:r>
            <a:r>
              <a:rPr lang="en-US" sz="2800" b="1" dirty="0">
                <a:solidFill>
                  <a:srgbClr val="002060"/>
                </a:solidFill>
              </a:rPr>
              <a:t>!</a:t>
            </a:r>
          </a:p>
          <a:p>
            <a:pPr algn="ctr"/>
            <a:r>
              <a:rPr lang="en-US" i="1" dirty="0">
                <a:solidFill>
                  <a:srgbClr val="002060"/>
                </a:solidFill>
              </a:rPr>
              <a:t>Your task!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9DE8319-BB76-9748-8169-A059EE7CD1DF}"/>
              </a:ext>
            </a:extLst>
          </p:cNvPr>
          <p:cNvSpPr txBox="1"/>
          <p:nvPr/>
        </p:nvSpPr>
        <p:spPr>
          <a:xfrm>
            <a:off x="6128659" y="5715000"/>
            <a:ext cx="525618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b="1" dirty="0" err="1">
                <a:solidFill>
                  <a:srgbClr val="002060"/>
                </a:solidFill>
              </a:rPr>
              <a:t>Cwblhewch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erbyn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wythnos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nesaf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os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gwelwch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yn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dda</a:t>
            </a:r>
            <a:r>
              <a:rPr lang="en-US" b="1" dirty="0">
                <a:solidFill>
                  <a:srgbClr val="002060"/>
                </a:solidFill>
              </a:rPr>
              <a:t>.</a:t>
            </a:r>
          </a:p>
          <a:p>
            <a:pPr algn="ctr"/>
            <a:r>
              <a:rPr lang="en-US" i="1" dirty="0">
                <a:solidFill>
                  <a:srgbClr val="002060"/>
                </a:solidFill>
              </a:rPr>
              <a:t>Please complete by next week.</a:t>
            </a:r>
          </a:p>
        </p:txBody>
      </p:sp>
    </p:spTree>
    <p:extLst>
      <p:ext uri="{BB962C8B-B14F-4D97-AF65-F5344CB8AC3E}">
        <p14:creationId xmlns:p14="http://schemas.microsoft.com/office/powerpoint/2010/main" val="3467620570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6000">
              <a:srgbClr val="00B0F0">
                <a:alpha val="46345"/>
              </a:srgb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BB9738B8-5480-5B4C-8CF6-8C2225BA5B0B}"/>
              </a:ext>
            </a:extLst>
          </p:cNvPr>
          <p:cNvSpPr txBox="1"/>
          <p:nvPr/>
        </p:nvSpPr>
        <p:spPr>
          <a:xfrm>
            <a:off x="5641230" y="1702689"/>
            <a:ext cx="5389989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8000" dirty="0">
                <a:solidFill>
                  <a:srgbClr val="002060"/>
                </a:solidFill>
              </a:rPr>
              <a:t>Da iawn chi!</a:t>
            </a:r>
          </a:p>
          <a:p>
            <a:pPr algn="ctr"/>
            <a:r>
              <a:rPr lang="en-US" sz="8000" dirty="0">
                <a:solidFill>
                  <a:srgbClr val="002060"/>
                </a:solidFill>
              </a:rPr>
              <a:t>Hwyl </a:t>
            </a:r>
            <a:r>
              <a:rPr lang="en-US" sz="8000" dirty="0" err="1">
                <a:solidFill>
                  <a:srgbClr val="002060"/>
                </a:solidFill>
              </a:rPr>
              <a:t>fawr</a:t>
            </a:r>
            <a:r>
              <a:rPr lang="en-US" sz="8000" dirty="0">
                <a:solidFill>
                  <a:srgbClr val="002060"/>
                </a:solidFill>
              </a:rPr>
              <a:t>!</a:t>
            </a:r>
          </a:p>
        </p:txBody>
      </p:sp>
      <p:pic>
        <p:nvPicPr>
          <p:cNvPr id="6" name="Picture 2">
            <a:extLst>
              <a:ext uri="{FF2B5EF4-FFF2-40B4-BE49-F238E27FC236}">
                <a16:creationId xmlns:a16="http://schemas.microsoft.com/office/drawing/2014/main" id="{889DC500-7449-9243-8094-6080E450F6C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77200" y="53019"/>
            <a:ext cx="4114800" cy="927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4">
            <a:extLst>
              <a:ext uri="{FF2B5EF4-FFF2-40B4-BE49-F238E27FC236}">
                <a16:creationId xmlns:a16="http://schemas.microsoft.com/office/drawing/2014/main" id="{1A5EE887-17CA-9349-90B1-894C86E3059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921060"/>
            <a:ext cx="12192000" cy="974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0" descr="A person in a blue shirt&#10;&#10;Description automatically generated with medium confidence">
            <a:extLst>
              <a:ext uri="{FF2B5EF4-FFF2-40B4-BE49-F238E27FC236}">
                <a16:creationId xmlns:a16="http://schemas.microsoft.com/office/drawing/2014/main" id="{214C2D28-9709-A546-A8EB-C01D67F828D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9852" y="422656"/>
            <a:ext cx="4922012" cy="5114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304474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1766</TotalTime>
  <Words>1741</Words>
  <Application>Microsoft Macintosh PowerPoint</Application>
  <PresentationFormat>Widescreen</PresentationFormat>
  <Paragraphs>429</Paragraphs>
  <Slides>50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50</vt:i4>
      </vt:variant>
    </vt:vector>
  </HeadingPairs>
  <TitlesOfParts>
    <vt:vector size="59" baseType="lpstr">
      <vt:lpstr>Arial</vt:lpstr>
      <vt:lpstr>Calibri</vt:lpstr>
      <vt:lpstr>Calibri Light</vt:lpstr>
      <vt:lpstr>Courier</vt:lpstr>
      <vt:lpstr>Garamond</vt:lpstr>
      <vt:lpstr>GillSansMT</vt:lpstr>
      <vt:lpstr>SASSOON PRIMARY</vt:lpstr>
      <vt:lpstr>Twinkl SemiBold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Mari Powell</dc:creator>
  <cp:lastModifiedBy>Mari Powell</cp:lastModifiedBy>
  <cp:revision>5</cp:revision>
  <dcterms:created xsi:type="dcterms:W3CDTF">2022-01-12T18:23:52Z</dcterms:created>
  <dcterms:modified xsi:type="dcterms:W3CDTF">2022-01-19T21:47:37Z</dcterms:modified>
</cp:coreProperties>
</file>