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59"/>
    <p:restoredTop sz="94660"/>
  </p:normalViewPr>
  <p:slideViewPr>
    <p:cSldViewPr snapToGrid="0">
      <p:cViewPr varScale="1">
        <p:scale>
          <a:sx n="118" d="100"/>
          <a:sy n="118" d="100"/>
        </p:scale>
        <p:origin x="22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653EF-022F-E143-5A0F-CF8ED8A34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E6E81-52FF-806F-C297-7895BF0B0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3B6B3-4031-DE4C-41BF-57FB77D0C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8A6A3-21B6-5223-38C2-79BC9F160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298F7-6E04-444E-AB4E-A765CA6E0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83F7D-C4C1-7A37-0553-E77EEB4E1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30125-4B7A-262F-D5AD-E5152912A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DD598-128F-C8AE-E27B-26DB4F995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77F4DE-F71A-1A01-F3B1-2E843CA1B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DBB47-C360-6E6C-8548-A796096B1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471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106A0-879F-B115-2BB6-CCE15CFCA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4A4314-4616-162C-D13D-7A93E198D6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1ABBE-B2F8-6C39-0B52-1BF0129EB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EBCDC-3EC3-61A8-6774-5B11D66A7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976F9-A6DC-274B-DEDA-7F3CDDA68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196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89727-34FF-0BBE-23BA-BE964D2C7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49D57-B25E-587B-851A-FDBA657F64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0D1030-3021-AB63-A533-AEC1852435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3EFAC6-F382-5D26-DBF0-7B0DCF0E5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E98E48-6D34-9A1A-4B38-4AC767BB0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3D114-8CCA-58B4-B092-2F5FE0D2A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902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20F53-C577-B0C8-F265-EFB8EF534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03A61F-9A5B-D282-2B21-F9341DFE1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F690B5-24D9-7604-1BE3-4A3AF63E85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2C9803-DF37-67E6-BE88-EEA94E9768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DA111-1517-F45D-5ACE-CEEF37DAB8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8DAA8-CB9F-A371-A882-3C43F4D3C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73D308-F43B-C9AD-3421-58BA8F7D8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4A99E1-8A81-4CE5-EF6F-0B37D2408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125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37002-3095-D8D2-8171-BBD3EB811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966DC2-984C-C866-E7BD-3217F1C59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144D08-27D5-A1A4-AF46-0F5E114BC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16514-554C-AFB2-2283-B4EB21D66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983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3AA970-77CA-523D-A7A3-5D016320B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AD8F0C-1166-1F19-CCBB-1E0117B22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16A190-35BF-2AA5-19C3-C0A6E6E47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796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6AC6D-C44C-F6A6-42E3-CD49AD814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D6E25-7BC9-903A-1E18-0CD14AEE2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D4813F-73ED-D629-D313-002A93227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F12AD6-9C64-8445-86DC-D0A123FBA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9AA00E-E6B1-D159-11C4-D3E33E349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065E5-D8C7-FC3A-BC48-15DEF959B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50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A4447-4F48-00A2-0B1A-B1A1AA6C5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06807C-2D21-989F-3C70-C4DEB31E42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DCD70B-17DA-DF36-D168-862569D22D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3F8C8C-ED3A-3806-AE71-FE85C8165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68D61C-BCB7-960E-2392-6AA8950D1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720E33-8551-AD2F-92AA-EF9F3E229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637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428A-AAA3-733E-35A3-0100CC14B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5E4507-3C1D-E338-0C1D-C3CEFE1CB2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4C858-78A9-D741-6118-6AF70888E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3904E-E742-8ECE-17C0-A4A962C6B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C35B3-ADC2-91FA-C5D8-EEB36CC34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469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756F68-7D19-913B-1F5B-B940925EC6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3C198C-31ED-9006-BCE9-867C49D860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26D66D-FBC5-9C5F-A015-840EDD545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086DF-8887-25EC-966A-50FE71B97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4ED19-B6AA-34D6-52F0-C7CA41164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45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3007D9-A083-211E-CC13-081D99C8D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E8B0B5-F0B6-55F7-909B-80BA8135C3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2D7D0-D113-E3F6-5E87-5D3A899FE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6A6F8-3EB0-6145-9265-0D04AB6D122C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BC64A-4063-FB4C-C4C5-5055F17C45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EF6A0-DFF4-4949-CBDF-2A6E38992E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25CA9-FAA5-5543-902D-EEE840630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35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angsarap.net/2019/01/17/barbys-bakery-auckland-cbd-new-zealand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98A88-5E17-AFF4-E1C8-C1B5D25416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84632"/>
            <a:ext cx="6081713" cy="3566160"/>
          </a:xfrm>
        </p:spPr>
        <p:txBody>
          <a:bodyPr>
            <a:normAutofit/>
          </a:bodyPr>
          <a:lstStyle/>
          <a:p>
            <a:pPr algn="l"/>
            <a:r>
              <a:rPr lang="en-GB" sz="2100" b="1" i="0" u="none" strike="noStrike">
                <a:solidFill>
                  <a:srgbClr val="FFFFFF"/>
                </a:solidFill>
                <a:effectLst/>
              </a:rPr>
              <a:t>Basil's Bakery: Business Analysis and Sales Problems</a:t>
            </a:r>
            <a:br>
              <a:rPr lang="en-GB" sz="2100" b="1" i="0" u="none" strike="noStrike">
                <a:solidFill>
                  <a:srgbClr val="FFFFFF"/>
                </a:solidFill>
                <a:effectLst/>
              </a:rPr>
            </a:br>
            <a:br>
              <a:rPr lang="en-GB" sz="2100" b="1">
                <a:solidFill>
                  <a:srgbClr val="FFFFFF"/>
                </a:solidFill>
              </a:rPr>
            </a:br>
            <a:r>
              <a:rPr lang="en-GB" sz="2100" b="1">
                <a:solidFill>
                  <a:srgbClr val="FFFFFF"/>
                </a:solidFill>
              </a:rPr>
              <a:t>Ishwor Shrestha</a:t>
            </a:r>
            <a:br>
              <a:rPr lang="en-GB" sz="2100" b="1">
                <a:solidFill>
                  <a:srgbClr val="FFFFFF"/>
                </a:solidFill>
              </a:rPr>
            </a:br>
            <a:r>
              <a:rPr lang="en-GB" sz="2100" b="1">
                <a:solidFill>
                  <a:srgbClr val="FFFFFF"/>
                </a:solidFill>
              </a:rPr>
              <a:t>2532384</a:t>
            </a:r>
            <a:br>
              <a:rPr lang="en-GB" sz="2100" b="1">
                <a:solidFill>
                  <a:srgbClr val="FFFFFF"/>
                </a:solidFill>
              </a:rPr>
            </a:br>
            <a:r>
              <a:rPr lang="en-GB" sz="2100" b="1">
                <a:solidFill>
                  <a:srgbClr val="FFFFFF"/>
                </a:solidFill>
              </a:rPr>
              <a:t>LCLM 4004</a:t>
            </a:r>
            <a:br>
              <a:rPr lang="en-GB" sz="2100" b="1">
                <a:solidFill>
                  <a:srgbClr val="FFFFFF"/>
                </a:solidFill>
              </a:rPr>
            </a:br>
            <a:r>
              <a:rPr lang="en-GB" sz="2100" b="1">
                <a:solidFill>
                  <a:srgbClr val="FFFFFF"/>
                </a:solidFill>
              </a:rPr>
              <a:t>Problem solving and decision making </a:t>
            </a:r>
            <a:br>
              <a:rPr lang="en-GB" sz="2100" b="1">
                <a:solidFill>
                  <a:srgbClr val="FFFFFF"/>
                </a:solidFill>
              </a:rPr>
            </a:br>
            <a:br>
              <a:rPr lang="en-GB" sz="2100" b="1">
                <a:solidFill>
                  <a:srgbClr val="FFFFFF"/>
                </a:solidFill>
              </a:rPr>
            </a:br>
            <a:r>
              <a:rPr lang="en-GB" sz="2100" b="1">
                <a:solidFill>
                  <a:srgbClr val="FFFFFF"/>
                </a:solidFill>
              </a:rPr>
              <a:t>Toyin Adisa</a:t>
            </a:r>
            <a:br>
              <a:rPr lang="en-GB" sz="2100" b="1">
                <a:solidFill>
                  <a:srgbClr val="FFFFFF"/>
                </a:solidFill>
              </a:rPr>
            </a:br>
            <a:br>
              <a:rPr lang="en-GB" sz="2100" b="1">
                <a:solidFill>
                  <a:srgbClr val="FFFFFF"/>
                </a:solidFill>
              </a:rPr>
            </a:br>
            <a:r>
              <a:rPr lang="en-GB" sz="2100" b="1">
                <a:solidFill>
                  <a:srgbClr val="FFFFFF"/>
                </a:solidFill>
              </a:rPr>
              <a:t> </a:t>
            </a:r>
            <a:endParaRPr lang="en-US" sz="2100" b="1">
              <a:solidFill>
                <a:srgbClr val="FFFFFF"/>
              </a:solidFill>
            </a:endParaRPr>
          </a:p>
        </p:txBody>
      </p:sp>
      <p:pic>
        <p:nvPicPr>
          <p:cNvPr id="1026" name="Picture 2" descr="Basil's Bakery (@basilsbakerybath) · Bath">
            <a:extLst>
              <a:ext uri="{FF2B5EF4-FFF2-40B4-BE49-F238E27FC236}">
                <a16:creationId xmlns:a16="http://schemas.microsoft.com/office/drawing/2014/main" id="{ACC01179-D28B-053B-4F2A-3FC5C4050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21594" y="283464"/>
            <a:ext cx="2904040" cy="290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onnsiteX0" fmla="*/ 0 w 4056549"/>
              <a:gd name="connsiteY0" fmla="*/ 0 h 18288"/>
              <a:gd name="connsiteX1" fmla="*/ 676092 w 4056549"/>
              <a:gd name="connsiteY1" fmla="*/ 0 h 18288"/>
              <a:gd name="connsiteX2" fmla="*/ 1271052 w 4056549"/>
              <a:gd name="connsiteY2" fmla="*/ 0 h 18288"/>
              <a:gd name="connsiteX3" fmla="*/ 1947144 w 4056549"/>
              <a:gd name="connsiteY3" fmla="*/ 0 h 18288"/>
              <a:gd name="connsiteX4" fmla="*/ 2501539 w 4056549"/>
              <a:gd name="connsiteY4" fmla="*/ 0 h 18288"/>
              <a:gd name="connsiteX5" fmla="*/ 3137065 w 4056549"/>
              <a:gd name="connsiteY5" fmla="*/ 0 h 18288"/>
              <a:gd name="connsiteX6" fmla="*/ 4056549 w 4056549"/>
              <a:gd name="connsiteY6" fmla="*/ 0 h 18288"/>
              <a:gd name="connsiteX7" fmla="*/ 4056549 w 4056549"/>
              <a:gd name="connsiteY7" fmla="*/ 18288 h 18288"/>
              <a:gd name="connsiteX8" fmla="*/ 3380458 w 4056549"/>
              <a:gd name="connsiteY8" fmla="*/ 18288 h 18288"/>
              <a:gd name="connsiteX9" fmla="*/ 2663801 w 4056549"/>
              <a:gd name="connsiteY9" fmla="*/ 18288 h 18288"/>
              <a:gd name="connsiteX10" fmla="*/ 2068840 w 4056549"/>
              <a:gd name="connsiteY10" fmla="*/ 18288 h 18288"/>
              <a:gd name="connsiteX11" fmla="*/ 1311618 w 4056549"/>
              <a:gd name="connsiteY11" fmla="*/ 18288 h 18288"/>
              <a:gd name="connsiteX12" fmla="*/ 716657 w 4056549"/>
              <a:gd name="connsiteY12" fmla="*/ 18288 h 18288"/>
              <a:gd name="connsiteX13" fmla="*/ 0 w 4056549"/>
              <a:gd name="connsiteY13" fmla="*/ 18288 h 18288"/>
              <a:gd name="connsiteX14" fmla="*/ 0 w 4056549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splay case with pastries and pastries&#10;&#10;Description automatically generated">
            <a:extLst>
              <a:ext uri="{FF2B5EF4-FFF2-40B4-BE49-F238E27FC236}">
                <a16:creationId xmlns:a16="http://schemas.microsoft.com/office/drawing/2014/main" id="{81D1D784-20A2-6D59-BE91-EC72089177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0800000" flipV="1">
            <a:off x="7907654" y="3592052"/>
            <a:ext cx="3931920" cy="26245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6AEA52-A27B-C6E2-242B-BEF8EC942521}"/>
              </a:ext>
            </a:extLst>
          </p:cNvPr>
          <p:cNvSpPr txBox="1"/>
          <p:nvPr/>
        </p:nvSpPr>
        <p:spPr>
          <a:xfrm>
            <a:off x="9732672" y="6657945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www.angsarap.net/2019/01/17/barbys-bakery-auckland-cbd-new-zealan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38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49588-18F9-0C5E-63B4-DBD412CC4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1560" y="-13063"/>
            <a:ext cx="10515600" cy="1325563"/>
          </a:xfrm>
        </p:spPr>
        <p:txBody>
          <a:bodyPr/>
          <a:lstStyle/>
          <a:p>
            <a:r>
              <a:rPr lang="en-US" b="1" u="sng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3AE39-7FF3-A6B0-1E94-246507329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535" y="1717448"/>
            <a:ext cx="10826930" cy="4351338"/>
          </a:xfrm>
        </p:spPr>
        <p:txBody>
          <a:bodyPr/>
          <a:lstStyle/>
          <a:p>
            <a:pPr algn="just"/>
            <a:r>
              <a:rPr lang="en-GB" i="0" u="none" strike="noStrike" dirty="0">
                <a:solidFill>
                  <a:srgbClr val="000000"/>
                </a:solidFill>
                <a:effectLst/>
              </a:rPr>
              <a:t>This presentation will explain: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i="0" u="none" strike="noStrike" dirty="0">
                <a:solidFill>
                  <a:srgbClr val="000000"/>
                </a:solidFill>
                <a:effectLst/>
              </a:rPr>
              <a:t>Background of Basil's Bakery , Problems affecting sales, 5W2H analysis, PESTEL analysis , Fishbone diagram , Key findings.</a:t>
            </a:r>
          </a:p>
          <a:p>
            <a:pPr marL="0" indent="0" algn="just">
              <a:buNone/>
            </a:pPr>
            <a:endParaRPr lang="en-GB" i="0" u="none" strike="noStrike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Today I will explain why Basil's Bakery is facing lower sales. I will use business tools including the 5W2H model, PESTEL analysis and a Fishbone Diagram. Finally, I will give the main findings.</a:t>
            </a:r>
          </a:p>
          <a:p>
            <a:pPr marL="0" indent="0" algn="l">
              <a:buNone/>
            </a:pPr>
            <a:endParaRPr lang="en-GB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475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2643C-7881-BF3C-7FD9-1DC19EB8C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6578"/>
            <a:ext cx="10515600" cy="1325563"/>
          </a:xfrm>
        </p:spPr>
        <p:txBody>
          <a:bodyPr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Problems Affecting Sales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D959A-CE84-7AD2-1D39-F7F43AE9A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549" y="1145220"/>
            <a:ext cx="11939451" cy="435133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Main Issues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Fewer people visit the retail park.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Many shops have closed.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Some workers lost their jobs.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Office staff work from home.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No delivery service.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Customers wait too long during busy times.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Phone orders are difficult.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Costs of rent, utilities and ingredients have increased.</a:t>
            </a:r>
          </a:p>
          <a:p>
            <a:pPr marL="0" indent="0">
              <a:buNone/>
            </a:pPr>
            <a:endParaRPr lang="en-US" sz="18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6E9F150-0F77-9C94-9931-CF40CBE38AB7}"/>
              </a:ext>
            </a:extLst>
          </p:cNvPr>
          <p:cNvCxnSpPr>
            <a:stCxn id="3" idx="0"/>
          </p:cNvCxnSpPr>
          <p:nvPr/>
        </p:nvCxnSpPr>
        <p:spPr>
          <a:xfrm>
            <a:off x="6222275" y="1145220"/>
            <a:ext cx="13063" cy="62055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1C50E01-AE8B-16A4-EA58-ED9A634CDD9D}"/>
              </a:ext>
            </a:extLst>
          </p:cNvPr>
          <p:cNvSpPr txBox="1"/>
          <p:nvPr/>
        </p:nvSpPr>
        <p:spPr>
          <a:xfrm>
            <a:off x="6553200" y="1145220"/>
            <a:ext cx="538625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Result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 Sales remain around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25% below 2019 levels.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sz="2000" dirty="0"/>
          </a:p>
          <a:p>
            <a:endParaRPr lang="en-US" sz="2000" dirty="0"/>
          </a:p>
          <a:p>
            <a:endParaRPr lang="en-GB" sz="20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just"/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The biggest problem is that there are fewer customers. At the same time, business costs are rising. Basil also loses sales because customers cannot order easily</a:t>
            </a:r>
            <a:endParaRPr lang="en-US" sz="2000" dirty="0"/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E0718384-9F2B-98E5-C01B-6DD1C0247991}"/>
              </a:ext>
            </a:extLst>
          </p:cNvPr>
          <p:cNvSpPr/>
          <p:nvPr/>
        </p:nvSpPr>
        <p:spPr>
          <a:xfrm>
            <a:off x="8945880" y="1894115"/>
            <a:ext cx="535577" cy="70539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654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B9D86-AC8A-54AE-DAA9-9D28CAC11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4326"/>
            <a:ext cx="10515600" cy="1325563"/>
          </a:xfrm>
        </p:spPr>
        <p:txBody>
          <a:bodyPr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5W2H Analysis 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904D376-8008-803A-6263-D397D032A9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512214"/>
              </p:ext>
            </p:extLst>
          </p:nvPr>
        </p:nvGraphicFramePr>
        <p:xfrm>
          <a:off x="621212" y="1181237"/>
          <a:ext cx="7281818" cy="3774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0909">
                  <a:extLst>
                    <a:ext uri="{9D8B030D-6E8A-4147-A177-3AD203B41FA5}">
                      <a16:colId xmlns:a16="http://schemas.microsoft.com/office/drawing/2014/main" val="2649919431"/>
                    </a:ext>
                  </a:extLst>
                </a:gridCol>
                <a:gridCol w="3640909">
                  <a:extLst>
                    <a:ext uri="{9D8B030D-6E8A-4147-A177-3AD203B41FA5}">
                      <a16:colId xmlns:a16="http://schemas.microsoft.com/office/drawing/2014/main" val="14179826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Question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Answer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774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What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 have stopped growing.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49429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Fewer customers, higher costs and limited services.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7396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Where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Basil's Bakery, Coventry Retail Park.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19601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Since 2020, especially 2023–2025.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7570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Basil, customers and local workers.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949567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How?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Lower customer visits and no delivery system.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8588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How much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Sales are about 25% lower than in 2019.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311168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55B1722-5AE2-9E91-DA6A-E1506CA24FC8}"/>
              </a:ext>
            </a:extLst>
          </p:cNvPr>
          <p:cNvSpPr txBox="1"/>
          <p:nvPr/>
        </p:nvSpPr>
        <p:spPr>
          <a:xfrm>
            <a:off x="9291319" y="2052794"/>
            <a:ext cx="271417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"The 5W2H model helps us understand the business problem clearly. It explains what happened, why it happened, who is affected and how serious the problem is."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367987A3-D71E-5424-3D2D-A31EF728F57B}"/>
              </a:ext>
            </a:extLst>
          </p:cNvPr>
          <p:cNvSpPr/>
          <p:nvPr/>
        </p:nvSpPr>
        <p:spPr>
          <a:xfrm>
            <a:off x="8089538" y="2892108"/>
            <a:ext cx="1201781" cy="35269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6EA701-823E-26FE-E719-8A4EBB1DDC37}"/>
              </a:ext>
            </a:extLst>
          </p:cNvPr>
          <p:cNvSpPr txBox="1"/>
          <p:nvPr/>
        </p:nvSpPr>
        <p:spPr>
          <a:xfrm>
            <a:off x="7511143" y="5203372"/>
            <a:ext cx="2960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Souza de Abreu et al., 2025</a:t>
            </a:r>
          </a:p>
        </p:txBody>
      </p:sp>
    </p:spTree>
    <p:extLst>
      <p:ext uri="{BB962C8B-B14F-4D97-AF65-F5344CB8AC3E}">
        <p14:creationId xmlns:p14="http://schemas.microsoft.com/office/powerpoint/2010/main" val="3611864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F29D4-A9F8-915B-FF8F-F1F340EF1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63920"/>
            <a:ext cx="10515600" cy="1325563"/>
          </a:xfrm>
        </p:spPr>
        <p:txBody>
          <a:bodyPr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PESTEL Analysis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5F70645-BFAA-BB44-E6E5-C9948BA199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5191459"/>
              </p:ext>
            </p:extLst>
          </p:nvPr>
        </p:nvGraphicFramePr>
        <p:xfrm>
          <a:off x="373017" y="965701"/>
          <a:ext cx="8128000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75968578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1476462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Factor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 on Basil's Bakery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3238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Political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Business rates and government rules increase costs.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7046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Economic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Inflation makes ingredients, rent and electricity more expensive.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8041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More people work from home and visit shops less often.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882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Technological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Customers expect online ordering and delivery.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78147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Environmental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Organic ingredients cost more and crop failures affect supply.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43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Legal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Food safety and employment laws must be followed.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210052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43C135-41BD-CF30-4195-D784ED8EF300}"/>
              </a:ext>
            </a:extLst>
          </p:cNvPr>
          <p:cNvSpPr txBox="1"/>
          <p:nvPr/>
        </p:nvSpPr>
        <p:spPr>
          <a:xfrm>
            <a:off x="1386840" y="5638689"/>
            <a:ext cx="610035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Conclusion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External factors have reduced customer demand and increased business costs.</a:t>
            </a: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D82790A5-C469-3053-DD5D-B78284FE53B9}"/>
              </a:ext>
            </a:extLst>
          </p:cNvPr>
          <p:cNvSpPr/>
          <p:nvPr/>
        </p:nvSpPr>
        <p:spPr>
          <a:xfrm>
            <a:off x="4010297" y="5263996"/>
            <a:ext cx="287383" cy="570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D1C22F-EB6D-1AAA-E727-A7B1A16B3AAA}"/>
              </a:ext>
            </a:extLst>
          </p:cNvPr>
          <p:cNvSpPr txBox="1"/>
          <p:nvPr/>
        </p:nvSpPr>
        <p:spPr>
          <a:xfrm>
            <a:off x="9690463" y="2194198"/>
            <a:ext cx="250153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PESTEL shows that many problems are outside Basil's control. Inflation, working from home and changing customer habits all reduce sales.</a:t>
            </a:r>
            <a:endParaRPr lang="en-US" dirty="0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D1760A71-B75E-C39F-ED6F-091D69E0FD1F}"/>
              </a:ext>
            </a:extLst>
          </p:cNvPr>
          <p:cNvSpPr/>
          <p:nvPr/>
        </p:nvSpPr>
        <p:spPr>
          <a:xfrm>
            <a:off x="8676640" y="2873829"/>
            <a:ext cx="898434" cy="31350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A5AD88-1874-BA2A-AE04-6621017224E6}"/>
              </a:ext>
            </a:extLst>
          </p:cNvPr>
          <p:cNvSpPr txBox="1"/>
          <p:nvPr/>
        </p:nvSpPr>
        <p:spPr>
          <a:xfrm>
            <a:off x="6901544" y="6389914"/>
            <a:ext cx="4005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Johnson, Scholes and Whittington, 2020</a:t>
            </a:r>
          </a:p>
        </p:txBody>
      </p:sp>
    </p:spTree>
    <p:extLst>
      <p:ext uri="{BB962C8B-B14F-4D97-AF65-F5344CB8AC3E}">
        <p14:creationId xmlns:p14="http://schemas.microsoft.com/office/powerpoint/2010/main" val="1162289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88A9-9492-4D3A-0F79-44122705B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80" y="0"/>
            <a:ext cx="10515600" cy="1325563"/>
          </a:xfrm>
        </p:spPr>
        <p:txBody>
          <a:bodyPr/>
          <a:lstStyle/>
          <a:p>
            <a:r>
              <a:rPr lang="en-US" b="1" dirty="0"/>
              <a:t>Fishbone diagram</a:t>
            </a:r>
          </a:p>
        </p:txBody>
      </p:sp>
      <p:pic>
        <p:nvPicPr>
          <p:cNvPr id="1028" name="Picture 4" descr="Generated image: Basil’s Bakery fishbone diagram">
            <a:extLst>
              <a:ext uri="{FF2B5EF4-FFF2-40B4-BE49-F238E27FC236}">
                <a16:creationId xmlns:a16="http://schemas.microsoft.com/office/drawing/2014/main" id="{7DD446ED-BBB3-3434-E2F8-2AF4667EC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1226" y="-128406"/>
            <a:ext cx="12413225" cy="740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8550B0-C52D-785B-9BE5-148DD4574C7A}"/>
              </a:ext>
            </a:extLst>
          </p:cNvPr>
          <p:cNvSpPr txBox="1"/>
          <p:nvPr/>
        </p:nvSpPr>
        <p:spPr>
          <a:xfrm>
            <a:off x="8908026" y="6858000"/>
            <a:ext cx="2905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Ishikawa, 1986</a:t>
            </a:r>
          </a:p>
        </p:txBody>
      </p:sp>
    </p:spTree>
    <p:extLst>
      <p:ext uri="{BB962C8B-B14F-4D97-AF65-F5344CB8AC3E}">
        <p14:creationId xmlns:p14="http://schemas.microsoft.com/office/powerpoint/2010/main" val="2170971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9A358-EDCB-15B5-53EC-C9850DD7C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668" y="153192"/>
            <a:ext cx="10515600" cy="1325563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Key Findings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CF894-06FC-1E64-4B7D-7F81D6FB6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691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Sales are still </a:t>
            </a:r>
            <a:r>
              <a:rPr lang="en-GB" sz="2400" b="1" dirty="0"/>
              <a:t>25% below 2019</a:t>
            </a:r>
            <a:r>
              <a:rPr lang="en-GB" sz="2400" dirty="0"/>
              <a:t>.Fewer people visit the retail park . Working from home reduces daily customers . Rising costs reduce profit . No delivery service limits sales. Waiting times reduce customer satisfaction . Basil needs to improve customer convenience and reach more customers.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25C119-FD35-7252-218B-4C37559788C6}"/>
              </a:ext>
            </a:extLst>
          </p:cNvPr>
          <p:cNvSpPr txBox="1"/>
          <p:nvPr/>
        </p:nvSpPr>
        <p:spPr>
          <a:xfrm>
            <a:off x="524690" y="3441814"/>
            <a:ext cx="1065711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In conclusion, Basil's Bakery faces both external and internal challenges. Improving ordering options and reaching more customers could help increase future sales.</a:t>
            </a:r>
          </a:p>
        </p:txBody>
      </p:sp>
    </p:spTree>
    <p:extLst>
      <p:ext uri="{BB962C8B-B14F-4D97-AF65-F5344CB8AC3E}">
        <p14:creationId xmlns:p14="http://schemas.microsoft.com/office/powerpoint/2010/main" val="4034522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3566F-7592-AF35-9F79-C9D7C28D7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7B910-EAA8-9FA0-2DD6-D548F9C706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Basil’s Bakery (2026) case study provided by tutor/course material.[Unpublished teaching resource]</a:t>
            </a:r>
          </a:p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Souza de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Abreu,V.H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., da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Costa,M.G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., De Assis, T.F.,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D’Agosto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M.A.,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Rocha,R.S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., De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paula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L.</a:t>
            </a:r>
            <a:r>
              <a:rPr lang="en-GB" dirty="0">
                <a:solidFill>
                  <a:srgbClr val="000000"/>
                </a:solidFill>
              </a:rPr>
              <a:t>O.D and </a:t>
            </a:r>
            <a:r>
              <a:rPr lang="en-GB" dirty="0" err="1">
                <a:solidFill>
                  <a:srgbClr val="000000"/>
                </a:solidFill>
              </a:rPr>
              <a:t>Laisone,A.M.S</a:t>
            </a:r>
            <a:r>
              <a:rPr lang="en-GB" dirty="0">
                <a:solidFill>
                  <a:srgbClr val="000000"/>
                </a:solidFill>
              </a:rPr>
              <a:t>.(2025). Assessing the </a:t>
            </a:r>
            <a:r>
              <a:rPr lang="en-GB" dirty="0" err="1">
                <a:solidFill>
                  <a:srgbClr val="000000"/>
                </a:solidFill>
              </a:rPr>
              <a:t>feasiblility</a:t>
            </a:r>
            <a:r>
              <a:rPr lang="en-GB" dirty="0">
                <a:solidFill>
                  <a:srgbClr val="000000"/>
                </a:solidFill>
              </a:rPr>
              <a:t> and enzymatic biodiesel production using 5W2H framework: A Brazilian case study with </a:t>
            </a:r>
            <a:r>
              <a:rPr lang="en-GB" dirty="0" err="1">
                <a:solidFill>
                  <a:srgbClr val="000000"/>
                </a:solidFill>
              </a:rPr>
              <a:t>distler’s</a:t>
            </a:r>
            <a:r>
              <a:rPr lang="en-GB" dirty="0">
                <a:solidFill>
                  <a:srgbClr val="000000"/>
                </a:solidFill>
              </a:rPr>
              <a:t> corn oil Energies, 18(20), 5460.</a:t>
            </a:r>
          </a:p>
          <a:p>
            <a:pPr marL="0" indent="0" algn="l">
              <a:buNone/>
            </a:pPr>
            <a:endParaRPr lang="en-GB" dirty="0">
              <a:solidFill>
                <a:srgbClr val="000000"/>
              </a:solidFill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000000"/>
                </a:solidFill>
              </a:rPr>
              <a:t>Johnson, G., Scholes, K. and Whittington, R.(2020) Exploring Strategy: Text and Cases. 12</a:t>
            </a:r>
            <a:r>
              <a:rPr lang="en-GB" baseline="30000" dirty="0">
                <a:solidFill>
                  <a:srgbClr val="000000"/>
                </a:solidFill>
              </a:rPr>
              <a:t>th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edn</a:t>
            </a:r>
            <a:r>
              <a:rPr lang="en-GB" dirty="0">
                <a:solidFill>
                  <a:srgbClr val="000000"/>
                </a:solidFill>
              </a:rPr>
              <a:t>. Harlow: Pearson Education.</a:t>
            </a:r>
          </a:p>
          <a:p>
            <a:pPr marL="0" indent="0" algn="l">
              <a:buNone/>
            </a:pPr>
            <a:endParaRPr lang="en-GB" dirty="0">
              <a:solidFill>
                <a:srgbClr val="000000"/>
              </a:solidFill>
            </a:endParaRPr>
          </a:p>
          <a:p>
            <a:pPr marL="0" indent="0" algn="l">
              <a:buNone/>
            </a:pPr>
            <a:r>
              <a:rPr lang="en-GB" dirty="0" err="1">
                <a:solidFill>
                  <a:srgbClr val="000000"/>
                </a:solidFill>
              </a:rPr>
              <a:t>Ishiwaka</a:t>
            </a:r>
            <a:r>
              <a:rPr lang="en-GB" dirty="0">
                <a:solidFill>
                  <a:srgbClr val="000000"/>
                </a:solidFill>
              </a:rPr>
              <a:t>, K. (1986) Introduction to Quality control. Tokyo: 3A Corporation.</a:t>
            </a:r>
          </a:p>
          <a:p>
            <a:pPr marL="0" indent="0" algn="l">
              <a:buNone/>
            </a:pPr>
            <a:endParaRPr lang="en-GB" dirty="0">
              <a:solidFill>
                <a:srgbClr val="000000"/>
              </a:solidFill>
            </a:endParaRPr>
          </a:p>
          <a:p>
            <a:pPr marL="0" indent="0" algn="l">
              <a:buNone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479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641</Words>
  <Application>Microsoft Macintosh PowerPoint</Application>
  <PresentationFormat>Widescreen</PresentationFormat>
  <Paragraphs>74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-webkit-standard</vt:lpstr>
      <vt:lpstr>Arial</vt:lpstr>
      <vt:lpstr>Calibri</vt:lpstr>
      <vt:lpstr>Calibri Light</vt:lpstr>
      <vt:lpstr>Office Theme</vt:lpstr>
      <vt:lpstr>Basil's Bakery: Business Analysis and Sales Problems  Ishwor Shrestha 2532384 LCLM 4004 Problem solving and decision making   Toyin Adisa   </vt:lpstr>
      <vt:lpstr>Introduction </vt:lpstr>
      <vt:lpstr>Problems Affecting Sales </vt:lpstr>
      <vt:lpstr>5W2H Analysis </vt:lpstr>
      <vt:lpstr>PESTEL Analysis</vt:lpstr>
      <vt:lpstr>Fishbone diagram</vt:lpstr>
      <vt:lpstr>Key Findings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Basil's Bakery: Business Analysis and Sales Problems  Ishwor Shrestha 2532384 LCLM 4004 Problem solving and decision making   Toyin Adisa   </dc:title>
  <dc:creator>ISHWINA SHRESTHA</dc:creator>
  <cp:lastModifiedBy>ISHWINA SHRESTHA</cp:lastModifiedBy>
  <cp:revision>8</cp:revision>
  <dcterms:created xsi:type="dcterms:W3CDTF">2026-06-28T09:40:56Z</dcterms:created>
  <dcterms:modified xsi:type="dcterms:W3CDTF">2026-07-12T15:52:13Z</dcterms:modified>
</cp:coreProperties>
</file>