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6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996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240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DF85AB-9543-45FA-87CC-D928D3E5C2BA}" type="datetimeFigureOut">
              <a:rPr lang="en-GB" altLang="en-GB" smtClean="0"/>
              <a:t>12/03/2021</a:t>
            </a:fld>
            <a:endParaRPr lang="en-GB" alt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alt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644A2985-022C-4A96-8037-182EE2A86DC3}" type="slidenum">
              <a:rPr lang="en-GB" altLang="en-GB" smtClean="0"/>
              <a:t>‹#›</a:t>
            </a:fld>
            <a:endParaRPr lang="en-GB" altLang="en-GB"/>
          </a:p>
        </p:txBody>
      </p:sp>
    </p:spTree>
    <p:extLst>
      <p:ext uri="{BB962C8B-B14F-4D97-AF65-F5344CB8AC3E}">
        <p14:creationId xmlns:p14="http://schemas.microsoft.com/office/powerpoint/2010/main" val="37873202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DF85AB-9543-45FA-87CC-D928D3E5C2BA}" type="datetimeFigureOut">
              <a:rPr lang="en-GB" altLang="en-GB" smtClean="0"/>
              <a:t>12/03/2021</a:t>
            </a:fld>
            <a:endParaRPr lang="en-GB" alt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alt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4A2985-022C-4A96-8037-182EE2A86DC3}" type="slidenum">
              <a:rPr lang="en-GB" altLang="en-GB" smtClean="0"/>
              <a:t>‹#›</a:t>
            </a:fld>
            <a:endParaRPr lang="en-GB" altLang="en-GB"/>
          </a:p>
        </p:txBody>
      </p:sp>
    </p:spTree>
    <p:extLst>
      <p:ext uri="{BB962C8B-B14F-4D97-AF65-F5344CB8AC3E}">
        <p14:creationId xmlns:p14="http://schemas.microsoft.com/office/powerpoint/2010/main" val="8082251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DF85AB-9543-45FA-87CC-D928D3E5C2BA}" type="datetimeFigureOut">
              <a:rPr lang="en-GB" altLang="en-GB" smtClean="0"/>
              <a:t>12/03/2021</a:t>
            </a:fld>
            <a:endParaRPr lang="en-GB" alt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alt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644A2985-022C-4A96-8037-182EE2A86DC3}" type="slidenum">
              <a:rPr lang="en-GB" altLang="en-GB" smtClean="0"/>
              <a:t>‹#›</a:t>
            </a:fld>
            <a:endParaRPr lang="en-GB" altLang="en-GB"/>
          </a:p>
        </p:txBody>
      </p:sp>
    </p:spTree>
    <p:extLst>
      <p:ext uri="{BB962C8B-B14F-4D97-AF65-F5344CB8AC3E}">
        <p14:creationId xmlns:p14="http://schemas.microsoft.com/office/powerpoint/2010/main" val="1278632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DF85AB-9543-45FA-87CC-D928D3E5C2BA}" type="datetimeFigureOut">
              <a:rPr lang="en-GB" altLang="en-GB" smtClean="0"/>
              <a:t>12/03/2021</a:t>
            </a:fld>
            <a:endParaRPr lang="en-GB" alt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alt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644A2985-022C-4A96-8037-182EE2A86DC3}" type="slidenum">
              <a:rPr lang="en-GB" altLang="en-GB" smtClean="0"/>
              <a:t>‹#›</a:t>
            </a:fld>
            <a:endParaRPr lang="en-GB" altLang="en-GB"/>
          </a:p>
        </p:txBody>
      </p:sp>
    </p:spTree>
    <p:extLst>
      <p:ext uri="{BB962C8B-B14F-4D97-AF65-F5344CB8AC3E}">
        <p14:creationId xmlns:p14="http://schemas.microsoft.com/office/powerpoint/2010/main" val="13050833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DF85AB-9543-45FA-87CC-D928D3E5C2BA}" type="datetimeFigureOut">
              <a:rPr lang="en-GB" altLang="en-GB" smtClean="0"/>
              <a:t>12/03/2021</a:t>
            </a:fld>
            <a:endParaRPr lang="en-GB" alt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alt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644A2985-022C-4A96-8037-182EE2A86DC3}" type="slidenum">
              <a:rPr lang="en-GB" altLang="en-GB" smtClean="0"/>
              <a:t>‹#›</a:t>
            </a:fld>
            <a:endParaRPr lang="en-GB" altLang="en-GB"/>
          </a:p>
        </p:txBody>
      </p:sp>
    </p:spTree>
    <p:extLst>
      <p:ext uri="{BB962C8B-B14F-4D97-AF65-F5344CB8AC3E}">
        <p14:creationId xmlns:p14="http://schemas.microsoft.com/office/powerpoint/2010/main" val="10130266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DF85AB-9543-45FA-87CC-D928D3E5C2BA}" type="datetimeFigureOut">
              <a:rPr lang="en-GB" altLang="en-GB" smtClean="0"/>
              <a:t>12/03/2021</a:t>
            </a:fld>
            <a:endParaRPr lang="en-GB" alt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alt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4A2985-022C-4A96-8037-182EE2A86DC3}" type="slidenum">
              <a:rPr lang="en-GB" altLang="en-GB" smtClean="0"/>
              <a:t>‹#›</a:t>
            </a:fld>
            <a:endParaRPr lang="en-GB" altLang="en-GB"/>
          </a:p>
        </p:txBody>
      </p:sp>
    </p:spTree>
    <p:extLst>
      <p:ext uri="{BB962C8B-B14F-4D97-AF65-F5344CB8AC3E}">
        <p14:creationId xmlns:p14="http://schemas.microsoft.com/office/powerpoint/2010/main" val="14283475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DF85AB-9543-45FA-87CC-D928D3E5C2BA}" type="datetimeFigureOut">
              <a:rPr lang="en-GB" altLang="en-GB" smtClean="0"/>
              <a:t>12/03/2021</a:t>
            </a:fld>
            <a:endParaRPr lang="en-GB" alt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alt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4A2985-022C-4A96-8037-182EE2A86DC3}" type="slidenum">
              <a:rPr lang="en-GB" altLang="en-GB" smtClean="0"/>
              <a:t>‹#›</a:t>
            </a:fld>
            <a:endParaRPr lang="en-GB" altLang="en-GB"/>
          </a:p>
        </p:txBody>
      </p:sp>
    </p:spTree>
    <p:extLst>
      <p:ext uri="{BB962C8B-B14F-4D97-AF65-F5344CB8AC3E}">
        <p14:creationId xmlns:p14="http://schemas.microsoft.com/office/powerpoint/2010/main" val="18905135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DF85AB-9543-45FA-87CC-D928D3E5C2BA}" type="datetimeFigureOut">
              <a:rPr lang="en-GB" altLang="en-GB" smtClean="0"/>
              <a:t>12/03/2021</a:t>
            </a:fld>
            <a:endParaRPr lang="en-GB" alt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alt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4A2985-022C-4A96-8037-182EE2A86DC3}" type="slidenum">
              <a:rPr lang="en-GB" altLang="en-GB" smtClean="0"/>
              <a:t>‹#›</a:t>
            </a:fld>
            <a:endParaRPr lang="en-GB" altLang="en-GB"/>
          </a:p>
        </p:txBody>
      </p:sp>
    </p:spTree>
    <p:extLst>
      <p:ext uri="{BB962C8B-B14F-4D97-AF65-F5344CB8AC3E}">
        <p14:creationId xmlns:p14="http://schemas.microsoft.com/office/powerpoint/2010/main" val="37314168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DF85AB-9543-45FA-87CC-D928D3E5C2BA}" type="datetimeFigureOut">
              <a:rPr lang="en-GB" altLang="en-GB" smtClean="0"/>
              <a:t>12/03/2021</a:t>
            </a:fld>
            <a:endParaRPr lang="en-GB" alt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alt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644A2985-022C-4A96-8037-182EE2A86DC3}" type="slidenum">
              <a:rPr lang="en-GB" altLang="en-GB" smtClean="0"/>
              <a:t>‹#›</a:t>
            </a:fld>
            <a:endParaRPr lang="en-GB" altLang="en-GB"/>
          </a:p>
        </p:txBody>
      </p:sp>
    </p:spTree>
    <p:extLst>
      <p:ext uri="{BB962C8B-B14F-4D97-AF65-F5344CB8AC3E}">
        <p14:creationId xmlns:p14="http://schemas.microsoft.com/office/powerpoint/2010/main" val="39110357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DF85AB-9543-45FA-87CC-D928D3E5C2BA}" type="datetimeFigureOut">
              <a:rPr lang="en-GB" altLang="en-GB" smtClean="0"/>
              <a:t>12/03/2021</a:t>
            </a:fld>
            <a:endParaRPr lang="en-GB" alt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alt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644A2985-022C-4A96-8037-182EE2A86DC3}" type="slidenum">
              <a:rPr lang="en-GB" altLang="en-GB" smtClean="0"/>
              <a:t>‹#›</a:t>
            </a:fld>
            <a:endParaRPr lang="en-GB" altLang="en-GB"/>
          </a:p>
        </p:txBody>
      </p:sp>
    </p:spTree>
    <p:extLst>
      <p:ext uri="{BB962C8B-B14F-4D97-AF65-F5344CB8AC3E}">
        <p14:creationId xmlns:p14="http://schemas.microsoft.com/office/powerpoint/2010/main" val="20526419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DF85AB-9543-45FA-87CC-D928D3E5C2BA}" type="datetimeFigureOut">
              <a:rPr lang="en-GB" altLang="en-GB" smtClean="0"/>
              <a:t>12/03/2021</a:t>
            </a:fld>
            <a:endParaRPr lang="en-GB" alt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alt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644A2985-022C-4A96-8037-182EE2A86DC3}" type="slidenum">
              <a:rPr lang="en-GB" altLang="en-GB" smtClean="0"/>
              <a:t>‹#›</a:t>
            </a:fld>
            <a:endParaRPr lang="en-GB" alt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39246332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DF85AB-9543-45FA-87CC-D928D3E5C2BA}" type="datetimeFigureOut">
              <a:rPr lang="en-GB" altLang="en-GB" smtClean="0"/>
              <a:t>12/03/2021</a:t>
            </a:fld>
            <a:endParaRPr lang="en-GB" alt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alt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644A2985-022C-4A96-8037-182EE2A86DC3}" type="slidenum">
              <a:rPr lang="en-GB" altLang="en-GB" smtClean="0"/>
              <a:t>‹#›</a:t>
            </a:fld>
            <a:endParaRPr lang="en-GB" altLang="en-GB"/>
          </a:p>
        </p:txBody>
      </p:sp>
    </p:spTree>
    <p:extLst>
      <p:ext uri="{BB962C8B-B14F-4D97-AF65-F5344CB8AC3E}">
        <p14:creationId xmlns:p14="http://schemas.microsoft.com/office/powerpoint/2010/main" val="63579941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DF85AB-9543-45FA-87CC-D928D3E5C2BA}" type="datetimeFigureOut">
              <a:rPr lang="en-GB" altLang="en-GB" smtClean="0"/>
              <a:t>12/03/2021</a:t>
            </a:fld>
            <a:endParaRPr lang="en-GB" alt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alt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644A2985-022C-4A96-8037-182EE2A86DC3}" type="slidenum">
              <a:rPr lang="en-GB" altLang="en-GB" smtClean="0"/>
              <a:t>‹#›</a:t>
            </a:fld>
            <a:endParaRPr lang="en-GB" alt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4040646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DF85AB-9543-45FA-87CC-D928D3E5C2BA}" type="datetimeFigureOut">
              <a:rPr lang="en-GB" altLang="en-GB" smtClean="0"/>
              <a:t>12/03/2021</a:t>
            </a:fld>
            <a:endParaRPr lang="en-GB" alt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alt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644A2985-022C-4A96-8037-182EE2A86DC3}" type="slidenum">
              <a:rPr lang="en-GB" altLang="en-GB" smtClean="0"/>
              <a:t>‹#›</a:t>
            </a:fld>
            <a:endParaRPr lang="en-GB" altLang="en-GB"/>
          </a:p>
        </p:txBody>
      </p:sp>
    </p:spTree>
    <p:extLst>
      <p:ext uri="{BB962C8B-B14F-4D97-AF65-F5344CB8AC3E}">
        <p14:creationId xmlns:p14="http://schemas.microsoft.com/office/powerpoint/2010/main" val="93727169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DF85AB-9543-45FA-87CC-D928D3E5C2BA}" type="datetimeFigureOut">
              <a:rPr lang="en-GB" altLang="en-GB" smtClean="0"/>
              <a:t>12/03/2021</a:t>
            </a:fld>
            <a:endParaRPr lang="en-GB" alt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alt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4A2985-022C-4A96-8037-182EE2A86DC3}" type="slidenum">
              <a:rPr lang="en-GB" altLang="en-GB" smtClean="0"/>
              <a:t>‹#›</a:t>
            </a:fld>
            <a:endParaRPr lang="en-GB" altLang="en-GB"/>
          </a:p>
        </p:txBody>
      </p:sp>
    </p:spTree>
    <p:extLst>
      <p:ext uri="{BB962C8B-B14F-4D97-AF65-F5344CB8AC3E}">
        <p14:creationId xmlns:p14="http://schemas.microsoft.com/office/powerpoint/2010/main" val="183960499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DF85AB-9543-45FA-87CC-D928D3E5C2BA}" type="datetimeFigureOut">
              <a:rPr lang="en-GB" altLang="en-GB" smtClean="0"/>
              <a:t>12/03/2021</a:t>
            </a:fld>
            <a:endParaRPr lang="en-GB" alt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alt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4A2985-022C-4A96-8037-182EE2A86DC3}" type="slidenum">
              <a:rPr lang="en-GB" altLang="en-GB" smtClean="0"/>
              <a:t>‹#›</a:t>
            </a:fld>
            <a:endParaRPr lang="en-GB" altLang="en-GB"/>
          </a:p>
        </p:txBody>
      </p:sp>
    </p:spTree>
    <p:extLst>
      <p:ext uri="{BB962C8B-B14F-4D97-AF65-F5344CB8AC3E}">
        <p14:creationId xmlns:p14="http://schemas.microsoft.com/office/powerpoint/2010/main" val="374512423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 numCol="1"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numCol="1"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numCol="1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numCol="1"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numCol="1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numCol="1"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numCol="1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numCol="1"/>
          <a:lstStyle/>
          <a:p>
            <a:fld id="{68DF85AB-9543-45FA-87CC-D928D3E5C2BA}" type="datetimeFigureOut">
              <a:rPr lang="en-GB" altLang="en-GB" smtClean="0"/>
              <a:t>12/03/2021</a:t>
            </a:fld>
            <a:endParaRPr lang="en-GB" alt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numCol="1"/>
          <a:lstStyle/>
          <a:p>
            <a:endParaRPr lang="en-GB" alt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numCol="1"/>
          <a:lstStyle/>
          <a:p>
            <a:fld id="{644A2985-022C-4A96-8037-182EE2A86DC3}" type="slidenum">
              <a:rPr lang="en-GB" altLang="en-GB" smtClean="0"/>
              <a:t>‹#›</a:t>
            </a:fld>
            <a:endParaRPr lang="en-GB" altLang="en-GB"/>
          </a:p>
        </p:txBody>
      </p:sp>
    </p:spTree>
    <p:extLst>
      <p:ext uri="{BB962C8B-B14F-4D97-AF65-F5344CB8AC3E}">
        <p14:creationId xmlns:p14="http://schemas.microsoft.com/office/powerpoint/2010/main" val="58282564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 numCol="1"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numCol="1"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numCol="1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numCol="1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numCol="1"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numCol="1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numCol="1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numCol="1"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numCol="1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numCol="1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numCol="1"/>
          <a:lstStyle/>
          <a:p>
            <a:fld id="{68DF85AB-9543-45FA-87CC-D928D3E5C2BA}" type="datetimeFigureOut">
              <a:rPr lang="en-GB" altLang="en-GB" smtClean="0"/>
              <a:t>12/03/2021</a:t>
            </a:fld>
            <a:endParaRPr lang="en-GB" alt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 numCol="1"/>
          <a:lstStyle/>
          <a:p>
            <a:endParaRPr lang="en-GB" alt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numCol="1"/>
          <a:lstStyle/>
          <a:p>
            <a:fld id="{644A2985-022C-4A96-8037-182EE2A86DC3}" type="slidenum">
              <a:rPr lang="en-GB" altLang="en-GB" smtClean="0"/>
              <a:t>‹#›</a:t>
            </a:fld>
            <a:endParaRPr lang="en-GB" altLang="en-GB"/>
          </a:p>
        </p:txBody>
      </p:sp>
    </p:spTree>
    <p:extLst>
      <p:ext uri="{BB962C8B-B14F-4D97-AF65-F5344CB8AC3E}">
        <p14:creationId xmlns:p14="http://schemas.microsoft.com/office/powerpoint/2010/main" val="18218720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8DF85AB-9543-45FA-87CC-D928D3E5C2BA}" type="datetimeFigureOut">
              <a:rPr lang="en-GB" altLang="en-GB" smtClean="0"/>
              <a:t>12/03/2021</a:t>
            </a:fld>
            <a:endParaRPr lang="en-GB" alt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alt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644A2985-022C-4A96-8037-182EE2A86DC3}" type="slidenum">
              <a:rPr lang="en-GB" altLang="en-GB" smtClean="0"/>
              <a:t>‹#›</a:t>
            </a:fld>
            <a:endParaRPr lang="en-GB" altLang="en-GB"/>
          </a:p>
        </p:txBody>
      </p:sp>
    </p:spTree>
    <p:extLst>
      <p:ext uri="{BB962C8B-B14F-4D97-AF65-F5344CB8AC3E}">
        <p14:creationId xmlns:p14="http://schemas.microsoft.com/office/powerpoint/2010/main" val="21219412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8" r:id="rId2"/>
    <p:sldLayoutId id="2147483669" r:id="rId3"/>
    <p:sldLayoutId id="2147483670" r:id="rId4"/>
    <p:sldLayoutId id="2147483671" r:id="rId5"/>
    <p:sldLayoutId id="2147483672" r:id="rId6"/>
    <p:sldLayoutId id="2147483673" r:id="rId7"/>
    <p:sldLayoutId id="2147483674" r:id="rId8"/>
    <p:sldLayoutId id="2147483675" r:id="rId9"/>
    <p:sldLayoutId id="2147483676" r:id="rId10"/>
    <p:sldLayoutId id="2147483677" r:id="rId11"/>
    <p:sldLayoutId id="2147483678" r:id="rId12"/>
    <p:sldLayoutId id="2147483679" r:id="rId13"/>
    <p:sldLayoutId id="2147483680" r:id="rId14"/>
    <p:sldLayoutId id="2147483681" r:id="rId15"/>
    <p:sldLayoutId id="2147483682" r:id="rId16"/>
    <p:sldLayoutId id="2147483683" r:id="rId17"/>
    <p:sldLayoutId id="2147483684" r:id="rId18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53188C-B149-4116-B8D6-46DD16CEDF4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83171" y="675861"/>
            <a:ext cx="8825658" cy="4638261"/>
          </a:xfrm>
        </p:spPr>
        <p:txBody>
          <a:bodyPr numCol="1"/>
          <a:lstStyle/>
          <a:p>
            <a:pPr algn="ctr"/>
            <a:r>
              <a:rPr lang="en-GB" altLang="en-GB" b="1" i="1" dirty="0">
                <a:latin typeface="Comic Sans MS" panose="030F0702030302020204" pitchFamily="66" charset="0"/>
              </a:rPr>
              <a:t>SAFEGUARDING AND CHILD PROTECTION IN YOUR SCHOOL </a:t>
            </a:r>
            <a:br>
              <a:rPr lang="en-GB" altLang="en-GB" b="1" i="1" dirty="0">
                <a:latin typeface="Comic Sans MS" panose="030F0702030302020204" pitchFamily="66" charset="0"/>
              </a:rPr>
            </a:br>
            <a:br>
              <a:rPr lang="en-GB" altLang="en-GB" b="1" i="1" dirty="0">
                <a:latin typeface="Comic Sans MS" panose="030F0702030302020204" pitchFamily="66" charset="0"/>
              </a:rPr>
            </a:br>
            <a:r>
              <a:rPr lang="en-GB" altLang="en-GB" sz="2400" b="1" i="1" dirty="0">
                <a:latin typeface="Comic Sans MS" panose="030F0702030302020204" pitchFamily="66" charset="0"/>
              </a:rPr>
              <a:t>By Sarah Hill, Vanessa Busson, Richard Davies, Emma Rees and Emma Reeves</a:t>
            </a:r>
          </a:p>
        </p:txBody>
      </p:sp>
    </p:spTree>
    <p:extLst>
      <p:ext uri="{BB962C8B-B14F-4D97-AF65-F5344CB8AC3E}">
        <p14:creationId xmlns:p14="http://schemas.microsoft.com/office/powerpoint/2010/main" val="167971005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037823-3715-4935-96F8-64F9B591E2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96577" y="624110"/>
            <a:ext cx="8911687" cy="1280890"/>
          </a:xfrm>
        </p:spPr>
        <p:txBody>
          <a:bodyPr numCol="1"/>
          <a:lstStyle/>
          <a:p>
            <a:pPr algn="ctr"/>
            <a:r>
              <a:rPr lang="en-GB" altLang="en-GB" i="1" dirty="0">
                <a:latin typeface="Comic Sans MS" panose="030F0702030302020204" pitchFamily="66" charset="0"/>
              </a:rPr>
              <a:t>SAFEGUARDING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22E878-D571-4D2A-8A7A-337462C8C7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2348976"/>
            <a:ext cx="8856312" cy="4240360"/>
          </a:xfrm>
        </p:spPr>
        <p:txBody>
          <a:bodyPr numCol="1">
            <a:normAutofit/>
          </a:bodyPr>
          <a:lstStyle/>
          <a:p>
            <a:pPr marL="0" indent="0" algn="ctr">
              <a:buNone/>
            </a:pPr>
            <a:r>
              <a:rPr lang="en-GB" altLang="en-GB" sz="2800" b="1" dirty="0">
                <a:latin typeface="Comic Sans MS" panose="030F0702030302020204" pitchFamily="66" charset="0"/>
              </a:rPr>
              <a:t>   Safeguarding means</a:t>
            </a:r>
            <a:r>
              <a:rPr lang="en-GB" altLang="en-GB" sz="2800" dirty="0">
                <a:latin typeface="Comic Sans MS" panose="030F0702030302020204" pitchFamily="66" charset="0"/>
              </a:rPr>
              <a:t>:-</a:t>
            </a:r>
          </a:p>
          <a:p>
            <a:r>
              <a:rPr lang="en-GB" altLang="en-GB" sz="2800" dirty="0">
                <a:latin typeface="Comic Sans MS" panose="030F0702030302020204" pitchFamily="66" charset="0"/>
              </a:rPr>
              <a:t>Protecting </a:t>
            </a:r>
            <a:r>
              <a:rPr lang="en-GB" altLang="en-GB" sz="2800" b="1" dirty="0">
                <a:latin typeface="Comic Sans MS" panose="030F0702030302020204" pitchFamily="66" charset="0"/>
              </a:rPr>
              <a:t>all</a:t>
            </a:r>
            <a:r>
              <a:rPr lang="en-GB" altLang="en-GB" sz="2800" dirty="0">
                <a:latin typeface="Comic Sans MS" panose="030F0702030302020204" pitchFamily="66" charset="0"/>
              </a:rPr>
              <a:t> children from abuse or neglect</a:t>
            </a:r>
          </a:p>
          <a:p>
            <a:r>
              <a:rPr lang="en-GB" altLang="en-GB" sz="2800" dirty="0">
                <a:latin typeface="Comic Sans MS" panose="030F0702030302020204" pitchFamily="66" charset="0"/>
              </a:rPr>
              <a:t>Preventing harm to children’s health or development</a:t>
            </a:r>
          </a:p>
          <a:p>
            <a:r>
              <a:rPr lang="en-GB" altLang="en-GB" sz="2800" dirty="0">
                <a:latin typeface="Comic Sans MS" panose="030F0702030302020204" pitchFamily="66" charset="0"/>
              </a:rPr>
              <a:t>Ensuring children grow up in a safe and caring environment</a:t>
            </a:r>
          </a:p>
          <a:p>
            <a:r>
              <a:rPr lang="en-GB" altLang="en-GB" sz="2800" dirty="0">
                <a:latin typeface="Comic Sans MS" panose="030F0702030302020204" pitchFamily="66" charset="0"/>
              </a:rPr>
              <a:t>Taking action to enable all children to have the best outcomes</a:t>
            </a:r>
          </a:p>
          <a:p>
            <a:endParaRPr lang="en-GB" altLang="en-GB" sz="2800" dirty="0"/>
          </a:p>
          <a:p>
            <a:pPr algn="ctr"/>
            <a:endParaRPr lang="en-GB" altLang="en-GB" sz="2800" dirty="0"/>
          </a:p>
          <a:p>
            <a:pPr marL="0" indent="0">
              <a:buNone/>
            </a:pPr>
            <a:endParaRPr lang="en-GB" altLang="en-GB" sz="2800" dirty="0"/>
          </a:p>
          <a:p>
            <a:endParaRPr lang="en-GB" altLang="en-GB" sz="2800" dirty="0"/>
          </a:p>
          <a:p>
            <a:endParaRPr lang="en-GB" altLang="en-GB" dirty="0"/>
          </a:p>
        </p:txBody>
      </p:sp>
    </p:spTree>
    <p:extLst>
      <p:ext uri="{BB962C8B-B14F-4D97-AF65-F5344CB8AC3E}">
        <p14:creationId xmlns:p14="http://schemas.microsoft.com/office/powerpoint/2010/main" val="4861045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040E29-DF55-4462-99B0-7011297820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numCol="1"/>
          <a:lstStyle/>
          <a:p>
            <a:r>
              <a:rPr lang="en-GB" altLang="en-GB" i="1" dirty="0">
                <a:latin typeface="Comic Sans MS" panose="030F0702030302020204" pitchFamily="66" charset="0"/>
              </a:rPr>
              <a:t>How can we safeguard?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93BDAF04-F057-4646-B2E4-71971D182B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1794" y="4289906"/>
            <a:ext cx="3141878" cy="576262"/>
          </a:xfrm>
        </p:spPr>
        <p:txBody>
          <a:bodyPr numCol="1">
            <a:normAutofit fontScale="25000" lnSpcReduction="20000"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endParaRPr lang="en-GB" altLang="en-GB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altLang="en-GB" sz="11100" dirty="0">
                <a:latin typeface="Comic Sans MS" panose="030F0702030302020204" pitchFamily="66" charset="0"/>
              </a:rPr>
              <a:t>Create a safe and secure environment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4E5116ED-B650-4A9B-8B0F-7C5637DEA2B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35139" y="4578037"/>
            <a:ext cx="3147009" cy="576262"/>
          </a:xfrm>
        </p:spPr>
        <p:txBody>
          <a:bodyPr numCol="1">
            <a:normAutofit fontScale="25000" lnSpcReduction="20000"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GB" altLang="en-GB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altLang="en-GB" sz="11100" dirty="0">
                <a:latin typeface="Comic Sans MS" panose="030F0702030302020204" pitchFamily="66" charset="0"/>
              </a:rPr>
              <a:t>Ensure adults that work with children do not pose a risk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1FE42431-0415-4C33-8775-0CA12687685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113616" y="2603500"/>
            <a:ext cx="3423836" cy="3334160"/>
          </a:xfrm>
        </p:spPr>
        <p:txBody>
          <a:bodyPr numCol="1">
            <a:normAutofit fontScale="92500" lnSpcReduction="20000"/>
          </a:bodyPr>
          <a:lstStyle/>
          <a:p>
            <a:endParaRPr lang="en-GB" alt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altLang="en-GB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altLang="en-GB" sz="3000" dirty="0">
                <a:latin typeface="Comic Sans MS" panose="030F0702030302020204" pitchFamily="66" charset="0"/>
              </a:rPr>
              <a:t>Ensure staff are trained, know how to respond and keep up to date with procedure and policies</a:t>
            </a:r>
          </a:p>
        </p:txBody>
      </p:sp>
    </p:spTree>
    <p:extLst>
      <p:ext uri="{BB962C8B-B14F-4D97-AF65-F5344CB8AC3E}">
        <p14:creationId xmlns:p14="http://schemas.microsoft.com/office/powerpoint/2010/main" val="19991423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A983F6-0939-4602-85CB-2B50B83A5F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numCol="1"/>
          <a:lstStyle/>
          <a:p>
            <a:pPr algn="ctr"/>
            <a:r>
              <a:rPr lang="en-GB" altLang="en-GB" i="1" dirty="0">
                <a:latin typeface="Comic Sans MS" panose="030F0702030302020204" pitchFamily="66" charset="0"/>
              </a:rPr>
              <a:t>CHILD PROTECTION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0A128D-B8F1-4E0D-8F77-CFF2FD2773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9212" y="2133600"/>
            <a:ext cx="9532880" cy="4619538"/>
          </a:xfrm>
        </p:spPr>
        <p:txBody>
          <a:bodyPr numCol="1">
            <a:normAutofit lnSpcReduction="10000"/>
          </a:bodyPr>
          <a:lstStyle/>
          <a:p>
            <a:pPr marL="0" indent="0" algn="ctr">
              <a:buNone/>
            </a:pPr>
            <a:r>
              <a:rPr lang="en-GB" altLang="en-GB" sz="2800" b="1" dirty="0">
                <a:latin typeface="Comic Sans MS" panose="030F0702030302020204" pitchFamily="66" charset="0"/>
              </a:rPr>
              <a:t>Child Protection is</a:t>
            </a:r>
            <a:r>
              <a:rPr lang="en-GB" altLang="en-GB" b="1" dirty="0">
                <a:latin typeface="Comic Sans MS" panose="030F0702030302020204" pitchFamily="66" charset="0"/>
              </a:rPr>
              <a:t>:-</a:t>
            </a:r>
          </a:p>
          <a:p>
            <a:pPr marL="0" indent="0" algn="ctr">
              <a:buNone/>
            </a:pPr>
            <a:endParaRPr lang="en-GB" altLang="en-GB" b="1" dirty="0">
              <a:latin typeface="Comic Sans MS" panose="030F0702030302020204" pitchFamily="66" charset="0"/>
            </a:endParaRPr>
          </a:p>
          <a:p>
            <a:r>
              <a:rPr lang="en-GB" altLang="en-GB" dirty="0">
                <a:latin typeface="Comic Sans MS" panose="030F0702030302020204" pitchFamily="66" charset="0"/>
              </a:rPr>
              <a:t> Protecting children from any perceived or real danger or risk</a:t>
            </a:r>
          </a:p>
          <a:p>
            <a:r>
              <a:rPr lang="en-GB" altLang="en-GB" dirty="0">
                <a:latin typeface="Comic Sans MS" panose="030F0702030302020204" pitchFamily="66" charset="0"/>
              </a:rPr>
              <a:t>Taking any measure or initiative to address or prevent situations of violence, abuse, neglect or exploitation</a:t>
            </a:r>
          </a:p>
          <a:p>
            <a:r>
              <a:rPr lang="en-GB" altLang="en-GB" dirty="0">
                <a:latin typeface="Comic Sans MS" panose="030F0702030302020204" pitchFamily="66" charset="0"/>
              </a:rPr>
              <a:t>Ensuring the rights of the child are met.</a:t>
            </a:r>
          </a:p>
          <a:p>
            <a:endParaRPr lang="en-GB" altLang="en-GB" dirty="0">
              <a:latin typeface="Comic Sans MS" panose="030F0702030302020204" pitchFamily="66" charset="0"/>
            </a:endParaRPr>
          </a:p>
          <a:p>
            <a:endParaRPr lang="en-GB" altLang="en-GB" dirty="0">
              <a:latin typeface="Comic Sans MS" panose="030F0702030302020204" pitchFamily="66" charset="0"/>
            </a:endParaRPr>
          </a:p>
          <a:p>
            <a:endParaRPr lang="en-GB" altLang="en-GB" dirty="0">
              <a:latin typeface="Comic Sans MS" panose="030F0702030302020204" pitchFamily="66" charset="0"/>
            </a:endParaRPr>
          </a:p>
          <a:p>
            <a:endParaRPr lang="en-GB" altLang="en-GB" dirty="0"/>
          </a:p>
          <a:p>
            <a:pPr algn="ctr"/>
            <a:endParaRPr lang="en-GB" altLang="en-GB" dirty="0"/>
          </a:p>
          <a:p>
            <a:pPr algn="ctr"/>
            <a:r>
              <a:rPr lang="en-GB" altLang="en-GB" sz="1400" dirty="0">
                <a:latin typeface="Comic Sans MS" panose="030F0702030302020204" pitchFamily="66" charset="0"/>
              </a:rPr>
              <a:t>                                               (Unicef, 2021)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0C8BBE4-357A-48F7-93DF-F26EA104DED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91880" y="4452715"/>
            <a:ext cx="3810000" cy="17811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63565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31C65F-5DC0-4AB7-906E-D9360FD638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dirty="0">
                <a:latin typeface="Comic Sans MS" panose="030F0702030302020204" pitchFamily="66" charset="0"/>
              </a:rPr>
              <a:t>How can we protect children?</a:t>
            </a:r>
          </a:p>
        </p:txBody>
      </p:sp>
      <p:pic>
        <p:nvPicPr>
          <p:cNvPr id="13" name="Picture Placeholder 12">
            <a:extLst>
              <a:ext uri="{FF2B5EF4-FFF2-40B4-BE49-F238E27FC236}">
                <a16:creationId xmlns:a16="http://schemas.microsoft.com/office/drawing/2014/main" id="{988BA237-AB64-4514-B291-3277B40DBCCF}"/>
              </a:ext>
            </a:extLst>
          </p:cNvPr>
          <p:cNvPicPr>
            <a:picLocks noGrp="1" noChangeAspect="1"/>
          </p:cNvPicPr>
          <p:nvPr>
            <p:ph type="pic" idx="15"/>
          </p:nvPr>
        </p:nvPicPr>
        <p:blipFill>
          <a:blip r:embed="rId2"/>
          <a:srcRect t="2638" b="2638"/>
          <a:stretch>
            <a:fillRect/>
          </a:stretch>
        </p:blipFill>
        <p:spPr>
          <a:prstGeom prst="rect">
            <a:avLst/>
          </a:prstGeom>
        </p:spPr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173E497-7D79-4EB7-BD6C-4EC2C612975F}"/>
              </a:ext>
            </a:extLst>
          </p:cNvPr>
          <p:cNvSpPr>
            <a:spLocks noGrp="1"/>
          </p:cNvSpPr>
          <p:nvPr>
            <p:ph type="body" sz="half" idx="18"/>
          </p:nvPr>
        </p:nvSpPr>
        <p:spPr>
          <a:xfrm>
            <a:off x="1154954" y="5117878"/>
            <a:ext cx="3050438" cy="909180"/>
          </a:xfrm>
        </p:spPr>
        <p:txBody>
          <a:bodyPr>
            <a:no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Comic Sans MS" panose="030F0702030302020204" pitchFamily="66" charset="0"/>
              </a:rPr>
              <a:t>Teach children to be open about their emotions.</a:t>
            </a:r>
          </a:p>
        </p:txBody>
      </p:sp>
      <p:pic>
        <p:nvPicPr>
          <p:cNvPr id="18" name="Picture Placeholder 17">
            <a:extLst>
              <a:ext uri="{FF2B5EF4-FFF2-40B4-BE49-F238E27FC236}">
                <a16:creationId xmlns:a16="http://schemas.microsoft.com/office/drawing/2014/main" id="{13525B7A-D2D2-4A67-9B86-49DCC60D4F06}"/>
              </a:ext>
            </a:extLst>
          </p:cNvPr>
          <p:cNvPicPr>
            <a:picLocks noGrp="1" noChangeAspect="1"/>
          </p:cNvPicPr>
          <p:nvPr>
            <p:ph type="pic" idx="21"/>
          </p:nvPr>
        </p:nvPicPr>
        <p:blipFill>
          <a:blip r:embed="rId3"/>
          <a:srcRect t="8505" b="8505"/>
          <a:stretch>
            <a:fillRect/>
          </a:stretch>
        </p:blipFill>
        <p:spPr>
          <a:prstGeom prst="rect">
            <a:avLst/>
          </a:prstGeom>
        </p:spPr>
      </p:pic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3D102D3E-E9D1-472C-AB45-E585EA8CAA67}"/>
              </a:ext>
            </a:extLst>
          </p:cNvPr>
          <p:cNvSpPr>
            <a:spLocks noGrp="1"/>
          </p:cNvSpPr>
          <p:nvPr>
            <p:ph type="body" sz="half" idx="19"/>
          </p:nvPr>
        </p:nvSpPr>
        <p:spPr/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Comic Sans MS" panose="030F0702030302020204" pitchFamily="66" charset="0"/>
              </a:rPr>
              <a:t>Listen to them</a:t>
            </a:r>
          </a:p>
        </p:txBody>
      </p:sp>
      <p:pic>
        <p:nvPicPr>
          <p:cNvPr id="19" name="Picture Placeholder 18">
            <a:extLst>
              <a:ext uri="{FF2B5EF4-FFF2-40B4-BE49-F238E27FC236}">
                <a16:creationId xmlns:a16="http://schemas.microsoft.com/office/drawing/2014/main" id="{FEF65764-9C6C-4C2C-863D-7C9397F227B4}"/>
              </a:ext>
            </a:extLst>
          </p:cNvPr>
          <p:cNvPicPr>
            <a:picLocks noGrp="1" noChangeAspect="1"/>
          </p:cNvPicPr>
          <p:nvPr>
            <p:ph type="pic" idx="22"/>
          </p:nvPr>
        </p:nvPicPr>
        <p:blipFill>
          <a:blip r:embed="rId4"/>
          <a:srcRect t="14496" b="14496"/>
          <a:stretch>
            <a:fillRect/>
          </a:stretch>
        </p:blipFill>
        <p:spPr>
          <a:prstGeom prst="rect">
            <a:avLst/>
          </a:prstGeom>
        </p:spPr>
      </p:pic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5EEF3389-C265-403C-8E7B-1E2F691BEE2D}"/>
              </a:ext>
            </a:extLst>
          </p:cNvPr>
          <p:cNvSpPr>
            <a:spLocks noGrp="1"/>
          </p:cNvSpPr>
          <p:nvPr>
            <p:ph type="body" sz="half" idx="20"/>
          </p:nvPr>
        </p:nvSpPr>
        <p:spPr/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Comic Sans MS" panose="030F0702030302020204" pitchFamily="66" charset="0"/>
              </a:rPr>
              <a:t>Know what to look out for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6BF9E648-16A7-4F4A-BE7C-26CDF0DCDB7F}"/>
              </a:ext>
            </a:extLst>
          </p:cNvPr>
          <p:cNvSpPr txBox="1"/>
          <p:nvPr/>
        </p:nvSpPr>
        <p:spPr>
          <a:xfrm>
            <a:off x="8588733" y="4195010"/>
            <a:ext cx="2027583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/>
              <a:t>(Company Rescue, 2021)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D69830DA-111E-408E-BAD9-4D2B3146BBF5}"/>
              </a:ext>
            </a:extLst>
          </p:cNvPr>
          <p:cNvSpPr txBox="1"/>
          <p:nvPr/>
        </p:nvSpPr>
        <p:spPr>
          <a:xfrm>
            <a:off x="5283082" y="4224282"/>
            <a:ext cx="1622001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/>
              <a:t>(Small Biz Daily, 2021)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473D7025-2868-475B-98DF-0C7FFE5E1617}"/>
              </a:ext>
            </a:extLst>
          </p:cNvPr>
          <p:cNvSpPr txBox="1"/>
          <p:nvPr/>
        </p:nvSpPr>
        <p:spPr>
          <a:xfrm>
            <a:off x="1817991" y="4224282"/>
            <a:ext cx="1531188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050" dirty="0"/>
              <a:t>(St Ives School, 2021)</a:t>
            </a:r>
          </a:p>
        </p:txBody>
      </p:sp>
    </p:spTree>
    <p:extLst>
      <p:ext uri="{BB962C8B-B14F-4D97-AF65-F5344CB8AC3E}">
        <p14:creationId xmlns:p14="http://schemas.microsoft.com/office/powerpoint/2010/main" val="33578409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C093C9-B7AC-4C59-BE61-51A047E65A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6233890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latin typeface="Comic Sans MS" panose="030F0702030302020204" pitchFamily="66" charset="0"/>
              </a:rPr>
              <a:t>Reference List</a:t>
            </a:r>
            <a:br>
              <a:rPr lang="en-GB" dirty="0">
                <a:latin typeface="Comic Sans MS" panose="030F0702030302020204" pitchFamily="66" charset="0"/>
              </a:rPr>
            </a:br>
            <a:br>
              <a:rPr lang="en-GB" dirty="0">
                <a:latin typeface="Comic Sans MS" panose="030F0702030302020204" pitchFamily="66" charset="0"/>
              </a:rPr>
            </a:br>
            <a:br>
              <a:rPr lang="en-GB" dirty="0">
                <a:latin typeface="Comic Sans MS" panose="030F0702030302020204" pitchFamily="66" charset="0"/>
              </a:rPr>
            </a:br>
            <a:r>
              <a:rPr lang="en-GB" sz="1200" b="1" dirty="0">
                <a:latin typeface="Comic Sans MS" panose="030F0702030302020204" pitchFamily="66" charset="0"/>
              </a:rPr>
              <a:t>Company Rescue, 2021. </a:t>
            </a:r>
            <a:r>
              <a:rPr lang="en-GB" sz="1200" b="1" i="1" dirty="0">
                <a:latin typeface="Comic Sans MS" panose="030F0702030302020204" pitchFamily="66" charset="0"/>
              </a:rPr>
              <a:t>Warning Sign</a:t>
            </a:r>
            <a:r>
              <a:rPr lang="en-GB" sz="1200" b="1" dirty="0">
                <a:latin typeface="Comic Sans MS" panose="030F0702030302020204" pitchFamily="66" charset="0"/>
              </a:rPr>
              <a:t>. [image] Available at: &lt;https://www.companyrescue.co.uk/guides-knowledge/guides/warning-signs-of-a-struggling-or-insolvent-business-3929/&gt; [Accessed 25 February 2021].</a:t>
            </a:r>
            <a:br>
              <a:rPr lang="en-GB" sz="1200" b="1" dirty="0">
                <a:latin typeface="Comic Sans MS" panose="030F0702030302020204" pitchFamily="66" charset="0"/>
              </a:rPr>
            </a:br>
            <a:r>
              <a:rPr lang="en-GB" sz="1200" b="1" dirty="0">
                <a:latin typeface="Comic Sans MS" panose="030F0702030302020204" pitchFamily="66" charset="0"/>
              </a:rPr>
              <a:t>Small Biz Daily, 2021. </a:t>
            </a:r>
            <a:r>
              <a:rPr lang="en-GB" sz="1200" b="1" i="1" dirty="0">
                <a:latin typeface="Comic Sans MS" panose="030F0702030302020204" pitchFamily="66" charset="0"/>
              </a:rPr>
              <a:t>Listen</a:t>
            </a:r>
            <a:r>
              <a:rPr lang="en-GB" sz="1200" b="1" dirty="0">
                <a:latin typeface="Comic Sans MS" panose="030F0702030302020204" pitchFamily="66" charset="0"/>
              </a:rPr>
              <a:t>. [image] Available at: &lt;https://www.smallbizdaily.com/employees-want-heard-5-ways-listen-measure-success/&gt; [Accessed 25 February 2021].</a:t>
            </a:r>
            <a:br>
              <a:rPr lang="en-GB" sz="1200" b="1" dirty="0">
                <a:latin typeface="Comic Sans MS" panose="030F0702030302020204" pitchFamily="66" charset="0"/>
              </a:rPr>
            </a:br>
            <a:r>
              <a:rPr lang="en-GB" sz="1200" b="1" dirty="0">
                <a:latin typeface="Comic Sans MS" panose="030F0702030302020204" pitchFamily="66" charset="0"/>
              </a:rPr>
              <a:t>St Ives School, 2021. </a:t>
            </a:r>
            <a:r>
              <a:rPr lang="en-GB" sz="1200" b="1" i="1" dirty="0">
                <a:latin typeface="Comic Sans MS" panose="030F0702030302020204" pitchFamily="66" charset="0"/>
              </a:rPr>
              <a:t>Keeping children safe</a:t>
            </a:r>
            <a:r>
              <a:rPr lang="en-GB" sz="1200" b="1" dirty="0">
                <a:latin typeface="Comic Sans MS" panose="030F0702030302020204" pitchFamily="66" charset="0"/>
              </a:rPr>
              <a:t>. [image] Available at: &lt;http://www.st-ives.cornwall.sch.uk/keeping-children-safe-2/&gt; [Accessed 25 February 2021].</a:t>
            </a:r>
            <a:br>
              <a:rPr lang="en-GB" sz="1200" dirty="0">
                <a:latin typeface="Comic Sans MS" panose="030F0702030302020204" pitchFamily="66" charset="0"/>
              </a:rPr>
            </a:br>
            <a:r>
              <a:rPr lang="en-GB" sz="1200" b="1" dirty="0">
                <a:latin typeface="Comic Sans MS" panose="030F0702030302020204" pitchFamily="66" charset="0"/>
              </a:rPr>
              <a:t>Unicef, 2021. </a:t>
            </a:r>
            <a:r>
              <a:rPr lang="en-GB" sz="1200" b="1" i="1" dirty="0">
                <a:latin typeface="Comic Sans MS" panose="030F0702030302020204" pitchFamily="66" charset="0"/>
              </a:rPr>
              <a:t>Rights of the child</a:t>
            </a:r>
            <a:r>
              <a:rPr lang="en-GB" sz="1200" b="1" dirty="0">
                <a:latin typeface="Comic Sans MS" panose="030F0702030302020204" pitchFamily="66" charset="0"/>
              </a:rPr>
              <a:t>. [image] Available at: &lt;https://www.unicef.org/about-unicef/unicef-logo-history&gt; [Accessed 12 March 2021].</a:t>
            </a:r>
            <a:br>
              <a:rPr lang="en-GB" sz="1200" dirty="0">
                <a:latin typeface="Comic Sans MS" panose="030F0702030302020204" pitchFamily="66" charset="0"/>
              </a:rPr>
            </a:br>
            <a:endParaRPr lang="en-GB" sz="12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92257871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TM02892315[[fn=Wisp]]</Template>
  <TotalTime>495</TotalTime>
  <Words>350</Words>
  <Application>Microsoft Office PowerPoint</Application>
  <PresentationFormat>Widescreen</PresentationFormat>
  <Paragraphs>38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Arial</vt:lpstr>
      <vt:lpstr>Century Gothic</vt:lpstr>
      <vt:lpstr>Comic Sans MS</vt:lpstr>
      <vt:lpstr>Wingdings 3</vt:lpstr>
      <vt:lpstr>Wisp</vt:lpstr>
      <vt:lpstr>SAFEGUARDING AND CHILD PROTECTION IN YOUR SCHOOL   By Sarah Hill, Vanessa Busson, Richard Davies, Emma Rees and Emma Reeves</vt:lpstr>
      <vt:lpstr>SAFEGUARDING</vt:lpstr>
      <vt:lpstr>How can we safeguard?</vt:lpstr>
      <vt:lpstr>CHILD PROTECTION</vt:lpstr>
      <vt:lpstr>How can we protect children?</vt:lpstr>
      <vt:lpstr>Reference List   Company Rescue, 2021. Warning Sign. [image] Available at: &lt;https://www.companyrescue.co.uk/guides-knowledge/guides/warning-signs-of-a-struggling-or-insolvent-business-3929/&gt; [Accessed 25 February 2021]. Small Biz Daily, 2021. Listen. [image] Available at: &lt;https://www.smallbizdaily.com/employees-want-heard-5-ways-listen-measure-success/&gt; [Accessed 25 February 2021]. St Ives School, 2021. Keeping children safe. [image] Available at: &lt;http://www.st-ives.cornwall.sch.uk/keeping-children-safe-2/&gt; [Accessed 25 February 2021]. Unicef, 2021. Rights of the child. [image] Available at: &lt;https://www.unicef.org/about-unicef/unicef-logo-history&gt; [Accessed 12 March 2021].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CHILD PROTECTION AND SAFEGUARDING IN YOUR SCHOOL</dc:title>
  <dc:creator>Sarah Hill</dc:creator>
  <cp:lastModifiedBy>Sarah Hill</cp:lastModifiedBy>
  <cp:revision>20</cp:revision>
  <dcterms:created xsi:type="dcterms:W3CDTF">2021-02-23T11:44:54Z</dcterms:created>
  <dcterms:modified xsi:type="dcterms:W3CDTF">2021-03-12T14:04:29Z</dcterms:modified>
</cp:coreProperties>
</file>