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3"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7E9162-82AA-A847-8197-BEEB9BCCB3BD}">
          <p14:sldIdLst>
            <p14:sldId id="256"/>
            <p14:sldId id="257"/>
            <p14:sldId id="258"/>
          </p14:sldIdLst>
        </p14:section>
        <p14:section name="Untitled Section" id="{6602CD4C-37CA-B04E-81DB-0EAA6DB94FED}">
          <p14:sldIdLst>
            <p14:sldId id="260"/>
            <p14:sldId id="261"/>
            <p14:sldId id="263"/>
            <p14:sldId id="267"/>
            <p14:sldId id="268"/>
            <p14:sldId id="264"/>
            <p14:sldId id="265"/>
            <p14:sldId id="266"/>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C522CCB-DEEA-3FE9-7114-EE8248515B9D}" name="Valentina Pituscanu (2124861)" initials="VP" userId="S::2124861@student.uwtsd.ac.uk::b7a3ac35-efdb-4eb7-9451-cd4d2d11e8c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2"/>
    <p:restoredTop sz="96228"/>
  </p:normalViewPr>
  <p:slideViewPr>
    <p:cSldViewPr snapToGrid="0">
      <p:cViewPr>
        <p:scale>
          <a:sx n="90" d="100"/>
          <a:sy n="90" d="100"/>
        </p:scale>
        <p:origin x="1136" y="8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7B4B9-1DFD-1D41-A894-245F276353AD}" type="doc">
      <dgm:prSet loTypeId="urn:microsoft.com/office/officeart/2005/8/layout/lProcess2" loCatId="" qsTypeId="urn:microsoft.com/office/officeart/2005/8/quickstyle/3d3" qsCatId="3D" csTypeId="urn:microsoft.com/office/officeart/2005/8/colors/accent1_2" csCatId="accent1" phldr="1"/>
      <dgm:spPr/>
      <dgm:t>
        <a:bodyPr/>
        <a:lstStyle/>
        <a:p>
          <a:endParaRPr lang="en-GB"/>
        </a:p>
      </dgm:t>
    </dgm:pt>
    <dgm:pt modelId="{46662939-90D1-1C40-BBC5-EAF1736C5666}">
      <dgm:prSet phldrT="[Text]" custT="1"/>
      <dgm:spPr/>
      <dgm:t>
        <a:bodyPr/>
        <a:lstStyle/>
        <a:p>
          <a:r>
            <a:rPr lang="en-GB" sz="2000" b="1" u="sng"/>
            <a:t>Market Analysis  </a:t>
          </a:r>
        </a:p>
      </dgm:t>
    </dgm:pt>
    <dgm:pt modelId="{7658208E-B55C-E648-A928-7758740EE8D8}" type="parTrans" cxnId="{0063A37B-2136-7741-BB9B-A0F23915B99A}">
      <dgm:prSet/>
      <dgm:spPr/>
      <dgm:t>
        <a:bodyPr/>
        <a:lstStyle/>
        <a:p>
          <a:endParaRPr lang="en-GB"/>
        </a:p>
      </dgm:t>
    </dgm:pt>
    <dgm:pt modelId="{97E9FA6B-86EE-4F47-8B55-E97127DC9FEB}" type="sibTrans" cxnId="{0063A37B-2136-7741-BB9B-A0F23915B99A}">
      <dgm:prSet/>
      <dgm:spPr/>
      <dgm:t>
        <a:bodyPr/>
        <a:lstStyle/>
        <a:p>
          <a:endParaRPr lang="en-GB"/>
        </a:p>
      </dgm:t>
    </dgm:pt>
    <dgm:pt modelId="{E55B001E-5DF0-8D47-9C74-3FA5FD01E575}">
      <dgm:prSet phldrT="[Text]" custT="1"/>
      <dgm:spPr/>
      <dgm:t>
        <a:bodyPr/>
        <a:lstStyle/>
        <a:p>
          <a:r>
            <a:rPr lang="en-GB" sz="2000" b="1" u="sng"/>
            <a:t>Cultural Adaption</a:t>
          </a:r>
        </a:p>
      </dgm:t>
    </dgm:pt>
    <dgm:pt modelId="{AE2B09F6-C915-794B-9E0A-2AEE16BCB7E0}" type="parTrans" cxnId="{AF44ACD2-A3DC-A847-951A-1FA545B0D0F2}">
      <dgm:prSet/>
      <dgm:spPr/>
      <dgm:t>
        <a:bodyPr/>
        <a:lstStyle/>
        <a:p>
          <a:endParaRPr lang="en-GB"/>
        </a:p>
      </dgm:t>
    </dgm:pt>
    <dgm:pt modelId="{DD379931-2B3B-DB42-BD29-8A5CB6907FA1}" type="sibTrans" cxnId="{AF44ACD2-A3DC-A847-951A-1FA545B0D0F2}">
      <dgm:prSet/>
      <dgm:spPr/>
      <dgm:t>
        <a:bodyPr/>
        <a:lstStyle/>
        <a:p>
          <a:endParaRPr lang="en-GB"/>
        </a:p>
      </dgm:t>
    </dgm:pt>
    <dgm:pt modelId="{1BAA5C80-2904-BA48-B04A-F089D3F2B737}">
      <dgm:prSet phldrT="[Text]" custT="1"/>
      <dgm:spPr/>
      <dgm:t>
        <a:bodyPr/>
        <a:lstStyle/>
        <a:p>
          <a:r>
            <a:rPr lang="en-GB" sz="2000" b="1" u="sng"/>
            <a:t>Quality and Innovation</a:t>
          </a:r>
        </a:p>
      </dgm:t>
    </dgm:pt>
    <dgm:pt modelId="{618FFF53-021D-F54C-AFE6-098D8B0B6FEB}" type="parTrans" cxnId="{6BCEA82C-9A04-0A4C-92ED-130D52B0323A}">
      <dgm:prSet/>
      <dgm:spPr/>
      <dgm:t>
        <a:bodyPr/>
        <a:lstStyle/>
        <a:p>
          <a:endParaRPr lang="en-GB"/>
        </a:p>
      </dgm:t>
    </dgm:pt>
    <dgm:pt modelId="{50CB2D74-0AEB-FD49-99BD-4B1D45E34535}" type="sibTrans" cxnId="{6BCEA82C-9A04-0A4C-92ED-130D52B0323A}">
      <dgm:prSet/>
      <dgm:spPr/>
      <dgm:t>
        <a:bodyPr/>
        <a:lstStyle/>
        <a:p>
          <a:endParaRPr lang="en-GB"/>
        </a:p>
      </dgm:t>
    </dgm:pt>
    <dgm:pt modelId="{F99A9996-4175-8948-83C1-1460C7D1F6D4}">
      <dgm:prSet custT="1"/>
      <dgm:spPr/>
      <dgm:t>
        <a:bodyPr/>
        <a:lstStyle/>
        <a:p>
          <a:r>
            <a:rPr lang="en-GB" sz="2000" b="1" u="sng"/>
            <a:t>Pricing and Value Proposition</a:t>
          </a:r>
        </a:p>
      </dgm:t>
    </dgm:pt>
    <dgm:pt modelId="{FEF66578-2EB4-1346-9286-CA307C050373}" type="parTrans" cxnId="{E8217550-67CB-474B-B212-3F25ADA8533B}">
      <dgm:prSet/>
      <dgm:spPr/>
      <dgm:t>
        <a:bodyPr/>
        <a:lstStyle/>
        <a:p>
          <a:endParaRPr lang="en-GB"/>
        </a:p>
      </dgm:t>
    </dgm:pt>
    <dgm:pt modelId="{3961E39C-92DA-6E4B-B332-D4FAAA31BF06}" type="sibTrans" cxnId="{E8217550-67CB-474B-B212-3F25ADA8533B}">
      <dgm:prSet/>
      <dgm:spPr/>
      <dgm:t>
        <a:bodyPr/>
        <a:lstStyle/>
        <a:p>
          <a:endParaRPr lang="en-GB"/>
        </a:p>
      </dgm:t>
    </dgm:pt>
    <dgm:pt modelId="{C0DF980A-F77C-CB4B-9477-058BC2938873}">
      <dgm:prSet custT="1"/>
      <dgm:spPr/>
      <dgm:t>
        <a:bodyPr/>
        <a:lstStyle/>
        <a:p>
          <a:r>
            <a:rPr lang="en-GB" sz="2000" b="1" u="sng"/>
            <a:t>Legal and Regulatory Compliance</a:t>
          </a:r>
        </a:p>
      </dgm:t>
    </dgm:pt>
    <dgm:pt modelId="{DD5AB6AC-34B7-C34B-AAAB-7A929553E1D5}" type="parTrans" cxnId="{5AAC66A7-C87B-BC40-A4C5-DF3D2662C04F}">
      <dgm:prSet/>
      <dgm:spPr/>
      <dgm:t>
        <a:bodyPr/>
        <a:lstStyle/>
        <a:p>
          <a:endParaRPr lang="en-GB"/>
        </a:p>
      </dgm:t>
    </dgm:pt>
    <dgm:pt modelId="{DB8FDAE7-377B-6449-9734-61CEF2DD9B06}" type="sibTrans" cxnId="{5AAC66A7-C87B-BC40-A4C5-DF3D2662C04F}">
      <dgm:prSet/>
      <dgm:spPr/>
      <dgm:t>
        <a:bodyPr/>
        <a:lstStyle/>
        <a:p>
          <a:endParaRPr lang="en-GB"/>
        </a:p>
      </dgm:t>
    </dgm:pt>
    <dgm:pt modelId="{49F613F2-5060-A845-BBFD-B217147127B1}">
      <dgm:prSet custT="1"/>
      <dgm:spPr/>
      <dgm:t>
        <a:bodyPr/>
        <a:lstStyle/>
        <a:p>
          <a:r>
            <a:rPr lang="en-GB" sz="2000" b="1" u="sng"/>
            <a:t>Distribution and Logistics</a:t>
          </a:r>
        </a:p>
      </dgm:t>
    </dgm:pt>
    <dgm:pt modelId="{D5D3B9C6-5E44-9D4C-9790-207CCFF875B3}" type="parTrans" cxnId="{2F6F6531-93EA-B046-86E0-BA3B06DE5746}">
      <dgm:prSet/>
      <dgm:spPr/>
      <dgm:t>
        <a:bodyPr/>
        <a:lstStyle/>
        <a:p>
          <a:endParaRPr lang="en-GB"/>
        </a:p>
      </dgm:t>
    </dgm:pt>
    <dgm:pt modelId="{577DB8E8-17AD-9346-9FE4-1E1CDCEC414D}" type="sibTrans" cxnId="{2F6F6531-93EA-B046-86E0-BA3B06DE5746}">
      <dgm:prSet/>
      <dgm:spPr/>
      <dgm:t>
        <a:bodyPr/>
        <a:lstStyle/>
        <a:p>
          <a:endParaRPr lang="en-GB"/>
        </a:p>
      </dgm:t>
    </dgm:pt>
    <dgm:pt modelId="{3B5DDEAF-4D92-C84B-B775-AD400300B075}">
      <dgm:prSet custT="1"/>
      <dgm:spPr/>
      <dgm:t>
        <a:bodyPr/>
        <a:lstStyle/>
        <a:p>
          <a:r>
            <a:rPr lang="en-GB" sz="2000" b="1" u="sng"/>
            <a:t>Marketing and Promotion</a:t>
          </a:r>
        </a:p>
      </dgm:t>
    </dgm:pt>
    <dgm:pt modelId="{3CBFE199-0BFF-DF4C-B4BF-D6BE7F8676C4}" type="parTrans" cxnId="{B254985E-7A98-974E-B69A-7814D4425AC3}">
      <dgm:prSet/>
      <dgm:spPr/>
      <dgm:t>
        <a:bodyPr/>
        <a:lstStyle/>
        <a:p>
          <a:endParaRPr lang="en-GB"/>
        </a:p>
      </dgm:t>
    </dgm:pt>
    <dgm:pt modelId="{1FF76AA0-8429-1342-A495-3ECB690703A7}" type="sibTrans" cxnId="{B254985E-7A98-974E-B69A-7814D4425AC3}">
      <dgm:prSet/>
      <dgm:spPr/>
      <dgm:t>
        <a:bodyPr/>
        <a:lstStyle/>
        <a:p>
          <a:endParaRPr lang="en-GB"/>
        </a:p>
      </dgm:t>
    </dgm:pt>
    <dgm:pt modelId="{156D3A96-0BD2-D540-B4C9-24008C79DD27}" type="pres">
      <dgm:prSet presAssocID="{AA77B4B9-1DFD-1D41-A894-245F276353AD}" presName="theList" presStyleCnt="0">
        <dgm:presLayoutVars>
          <dgm:dir/>
          <dgm:animLvl val="lvl"/>
          <dgm:resizeHandles val="exact"/>
        </dgm:presLayoutVars>
      </dgm:prSet>
      <dgm:spPr/>
    </dgm:pt>
    <dgm:pt modelId="{9971EAD9-E1F4-EA42-8B8B-F22BFB7B53A9}" type="pres">
      <dgm:prSet presAssocID="{46662939-90D1-1C40-BBC5-EAF1736C5666}" presName="compNode" presStyleCnt="0"/>
      <dgm:spPr/>
    </dgm:pt>
    <dgm:pt modelId="{680666C2-D662-6C44-A08D-705088AC2929}" type="pres">
      <dgm:prSet presAssocID="{46662939-90D1-1C40-BBC5-EAF1736C5666}" presName="aNode" presStyleLbl="bgShp" presStyleIdx="0" presStyleCnt="7"/>
      <dgm:spPr/>
    </dgm:pt>
    <dgm:pt modelId="{1B51C839-4835-1B4D-A2ED-705994D743C8}" type="pres">
      <dgm:prSet presAssocID="{46662939-90D1-1C40-BBC5-EAF1736C5666}" presName="textNode" presStyleLbl="bgShp" presStyleIdx="0" presStyleCnt="7"/>
      <dgm:spPr/>
    </dgm:pt>
    <dgm:pt modelId="{0AE29CAB-EEA3-F04D-A2A0-072E7A7ED494}" type="pres">
      <dgm:prSet presAssocID="{46662939-90D1-1C40-BBC5-EAF1736C5666}" presName="compChildNode" presStyleCnt="0"/>
      <dgm:spPr/>
    </dgm:pt>
    <dgm:pt modelId="{AA91E250-B602-904F-A561-816A7E83344B}" type="pres">
      <dgm:prSet presAssocID="{46662939-90D1-1C40-BBC5-EAF1736C5666}" presName="theInnerList" presStyleCnt="0"/>
      <dgm:spPr/>
    </dgm:pt>
    <dgm:pt modelId="{D4A44568-AF64-8242-9A99-3DB788D2CF7B}" type="pres">
      <dgm:prSet presAssocID="{46662939-90D1-1C40-BBC5-EAF1736C5666}" presName="aSpace" presStyleCnt="0"/>
      <dgm:spPr/>
    </dgm:pt>
    <dgm:pt modelId="{A219E3AC-1273-B641-9A21-DD7692AE338A}" type="pres">
      <dgm:prSet presAssocID="{E55B001E-5DF0-8D47-9C74-3FA5FD01E575}" presName="compNode" presStyleCnt="0"/>
      <dgm:spPr/>
    </dgm:pt>
    <dgm:pt modelId="{8BE13825-17F8-F542-9675-58E918F30C37}" type="pres">
      <dgm:prSet presAssocID="{E55B001E-5DF0-8D47-9C74-3FA5FD01E575}" presName="aNode" presStyleLbl="bgShp" presStyleIdx="1" presStyleCnt="7" custScaleX="110672" custLinFactNeighborX="0"/>
      <dgm:spPr/>
    </dgm:pt>
    <dgm:pt modelId="{1C71A95B-CEF9-C74A-9A35-542C22C52D9F}" type="pres">
      <dgm:prSet presAssocID="{E55B001E-5DF0-8D47-9C74-3FA5FD01E575}" presName="textNode" presStyleLbl="bgShp" presStyleIdx="1" presStyleCnt="7"/>
      <dgm:spPr/>
    </dgm:pt>
    <dgm:pt modelId="{80F50F8A-25C2-F247-BA36-F1E09954323D}" type="pres">
      <dgm:prSet presAssocID="{E55B001E-5DF0-8D47-9C74-3FA5FD01E575}" presName="compChildNode" presStyleCnt="0"/>
      <dgm:spPr/>
    </dgm:pt>
    <dgm:pt modelId="{8BAE65F7-31B4-A244-A46A-CB259558BAE4}" type="pres">
      <dgm:prSet presAssocID="{E55B001E-5DF0-8D47-9C74-3FA5FD01E575}" presName="theInnerList" presStyleCnt="0"/>
      <dgm:spPr/>
    </dgm:pt>
    <dgm:pt modelId="{D4634AFC-9A44-1647-8FA7-80604B18FB39}" type="pres">
      <dgm:prSet presAssocID="{E55B001E-5DF0-8D47-9C74-3FA5FD01E575}" presName="aSpace" presStyleCnt="0"/>
      <dgm:spPr/>
    </dgm:pt>
    <dgm:pt modelId="{58B0D80B-B943-3B47-80DE-060FE651D15A}" type="pres">
      <dgm:prSet presAssocID="{1BAA5C80-2904-BA48-B04A-F089D3F2B737}" presName="compNode" presStyleCnt="0"/>
      <dgm:spPr/>
    </dgm:pt>
    <dgm:pt modelId="{10BE9DC0-ED4A-0042-84EB-4372AECB0733}" type="pres">
      <dgm:prSet presAssocID="{1BAA5C80-2904-BA48-B04A-F089D3F2B737}" presName="aNode" presStyleLbl="bgShp" presStyleIdx="2" presStyleCnt="7" custScaleX="100631"/>
      <dgm:spPr/>
    </dgm:pt>
    <dgm:pt modelId="{BE6043C2-A100-6C4F-9445-81981116FD2A}" type="pres">
      <dgm:prSet presAssocID="{1BAA5C80-2904-BA48-B04A-F089D3F2B737}" presName="textNode" presStyleLbl="bgShp" presStyleIdx="2" presStyleCnt="7"/>
      <dgm:spPr/>
    </dgm:pt>
    <dgm:pt modelId="{53271E51-0F65-2942-9F45-0B7E9D199F89}" type="pres">
      <dgm:prSet presAssocID="{1BAA5C80-2904-BA48-B04A-F089D3F2B737}" presName="compChildNode" presStyleCnt="0"/>
      <dgm:spPr/>
    </dgm:pt>
    <dgm:pt modelId="{372A9B41-2A5B-134F-9A71-96233AAE7988}" type="pres">
      <dgm:prSet presAssocID="{1BAA5C80-2904-BA48-B04A-F089D3F2B737}" presName="theInnerList" presStyleCnt="0"/>
      <dgm:spPr/>
    </dgm:pt>
    <dgm:pt modelId="{EB28223A-9C32-0543-B4F5-B03E6CA3B7A0}" type="pres">
      <dgm:prSet presAssocID="{1BAA5C80-2904-BA48-B04A-F089D3F2B737}" presName="aSpace" presStyleCnt="0"/>
      <dgm:spPr/>
    </dgm:pt>
    <dgm:pt modelId="{EC6962D1-913E-614B-A926-C1B86ABF66DB}" type="pres">
      <dgm:prSet presAssocID="{F99A9996-4175-8948-83C1-1460C7D1F6D4}" presName="compNode" presStyleCnt="0"/>
      <dgm:spPr/>
    </dgm:pt>
    <dgm:pt modelId="{D0B39517-3E90-6142-8C49-EE2373EF84F9}" type="pres">
      <dgm:prSet presAssocID="{F99A9996-4175-8948-83C1-1460C7D1F6D4}" presName="aNode" presStyleLbl="bgShp" presStyleIdx="3" presStyleCnt="7" custScaleX="102453"/>
      <dgm:spPr/>
    </dgm:pt>
    <dgm:pt modelId="{83DCA7BE-7FC1-674B-B685-02D8A3AB1EC8}" type="pres">
      <dgm:prSet presAssocID="{F99A9996-4175-8948-83C1-1460C7D1F6D4}" presName="textNode" presStyleLbl="bgShp" presStyleIdx="3" presStyleCnt="7"/>
      <dgm:spPr/>
    </dgm:pt>
    <dgm:pt modelId="{F49C206B-1ABB-B04A-B0A2-5ADB1AFD5B2B}" type="pres">
      <dgm:prSet presAssocID="{F99A9996-4175-8948-83C1-1460C7D1F6D4}" presName="compChildNode" presStyleCnt="0"/>
      <dgm:spPr/>
    </dgm:pt>
    <dgm:pt modelId="{C2ACC98B-43D3-854E-B5B9-27D2A9711BC7}" type="pres">
      <dgm:prSet presAssocID="{F99A9996-4175-8948-83C1-1460C7D1F6D4}" presName="theInnerList" presStyleCnt="0"/>
      <dgm:spPr/>
    </dgm:pt>
    <dgm:pt modelId="{121A205D-A7F4-CE49-933F-49DD1466E09C}" type="pres">
      <dgm:prSet presAssocID="{F99A9996-4175-8948-83C1-1460C7D1F6D4}" presName="aSpace" presStyleCnt="0"/>
      <dgm:spPr/>
    </dgm:pt>
    <dgm:pt modelId="{95891FB7-ACEE-2442-B5DA-16BE672D4C9B}" type="pres">
      <dgm:prSet presAssocID="{C0DF980A-F77C-CB4B-9477-058BC2938873}" presName="compNode" presStyleCnt="0"/>
      <dgm:spPr/>
    </dgm:pt>
    <dgm:pt modelId="{36D59A71-09C2-9345-B3C2-D1F78540E623}" type="pres">
      <dgm:prSet presAssocID="{C0DF980A-F77C-CB4B-9477-058BC2938873}" presName="aNode" presStyleLbl="bgShp" presStyleIdx="4" presStyleCnt="7"/>
      <dgm:spPr/>
    </dgm:pt>
    <dgm:pt modelId="{FED2D5C2-028B-CD47-B2CA-C34218116FC8}" type="pres">
      <dgm:prSet presAssocID="{C0DF980A-F77C-CB4B-9477-058BC2938873}" presName="textNode" presStyleLbl="bgShp" presStyleIdx="4" presStyleCnt="7"/>
      <dgm:spPr/>
    </dgm:pt>
    <dgm:pt modelId="{E272D205-E2F7-CE41-B276-BBAB5D1DF469}" type="pres">
      <dgm:prSet presAssocID="{C0DF980A-F77C-CB4B-9477-058BC2938873}" presName="compChildNode" presStyleCnt="0"/>
      <dgm:spPr/>
    </dgm:pt>
    <dgm:pt modelId="{E3FE9452-A81E-244B-8535-417AC382929E}" type="pres">
      <dgm:prSet presAssocID="{C0DF980A-F77C-CB4B-9477-058BC2938873}" presName="theInnerList" presStyleCnt="0"/>
      <dgm:spPr/>
    </dgm:pt>
    <dgm:pt modelId="{65283124-FA40-9142-9970-5F09BE431660}" type="pres">
      <dgm:prSet presAssocID="{C0DF980A-F77C-CB4B-9477-058BC2938873}" presName="aSpace" presStyleCnt="0"/>
      <dgm:spPr/>
    </dgm:pt>
    <dgm:pt modelId="{3AD4055D-E02D-464F-B02F-3EF04ED7D353}" type="pres">
      <dgm:prSet presAssocID="{49F613F2-5060-A845-BBFD-B217147127B1}" presName="compNode" presStyleCnt="0"/>
      <dgm:spPr/>
    </dgm:pt>
    <dgm:pt modelId="{3AAABEE2-4A37-994A-8BE4-5BCC1B3E9894}" type="pres">
      <dgm:prSet presAssocID="{49F613F2-5060-A845-BBFD-B217147127B1}" presName="aNode" presStyleLbl="bgShp" presStyleIdx="5" presStyleCnt="7"/>
      <dgm:spPr/>
    </dgm:pt>
    <dgm:pt modelId="{C580DEEF-7398-7446-A616-7C88B959925D}" type="pres">
      <dgm:prSet presAssocID="{49F613F2-5060-A845-BBFD-B217147127B1}" presName="textNode" presStyleLbl="bgShp" presStyleIdx="5" presStyleCnt="7"/>
      <dgm:spPr/>
    </dgm:pt>
    <dgm:pt modelId="{C71441C6-C64C-0F4D-A2FB-51DDA74CC6A6}" type="pres">
      <dgm:prSet presAssocID="{49F613F2-5060-A845-BBFD-B217147127B1}" presName="compChildNode" presStyleCnt="0"/>
      <dgm:spPr/>
    </dgm:pt>
    <dgm:pt modelId="{00597C64-814C-4A47-B99D-628668D0ABA5}" type="pres">
      <dgm:prSet presAssocID="{49F613F2-5060-A845-BBFD-B217147127B1}" presName="theInnerList" presStyleCnt="0"/>
      <dgm:spPr/>
    </dgm:pt>
    <dgm:pt modelId="{670219A6-C73F-8344-B420-B73FFDE2FD02}" type="pres">
      <dgm:prSet presAssocID="{49F613F2-5060-A845-BBFD-B217147127B1}" presName="aSpace" presStyleCnt="0"/>
      <dgm:spPr/>
    </dgm:pt>
    <dgm:pt modelId="{3A31731A-A18D-1845-84BE-EEEC84CAF3A1}" type="pres">
      <dgm:prSet presAssocID="{3B5DDEAF-4D92-C84B-B775-AD400300B075}" presName="compNode" presStyleCnt="0"/>
      <dgm:spPr/>
    </dgm:pt>
    <dgm:pt modelId="{0EF46D91-3281-C54D-A797-CE306E2E0ACB}" type="pres">
      <dgm:prSet presAssocID="{3B5DDEAF-4D92-C84B-B775-AD400300B075}" presName="aNode" presStyleLbl="bgShp" presStyleIdx="6" presStyleCnt="7" custScaleX="89915" custLinFactNeighborX="-2681" custLinFactNeighborY="-512"/>
      <dgm:spPr/>
    </dgm:pt>
    <dgm:pt modelId="{0D8D173D-ADE7-294E-8A4D-DF7756EEDDB0}" type="pres">
      <dgm:prSet presAssocID="{3B5DDEAF-4D92-C84B-B775-AD400300B075}" presName="textNode" presStyleLbl="bgShp" presStyleIdx="6" presStyleCnt="7"/>
      <dgm:spPr/>
    </dgm:pt>
    <dgm:pt modelId="{AFE74CBA-4D19-FA48-B064-1308FB603C0C}" type="pres">
      <dgm:prSet presAssocID="{3B5DDEAF-4D92-C84B-B775-AD400300B075}" presName="compChildNode" presStyleCnt="0"/>
      <dgm:spPr/>
    </dgm:pt>
    <dgm:pt modelId="{90EF353A-B599-E941-AA9A-363C7416DC8E}" type="pres">
      <dgm:prSet presAssocID="{3B5DDEAF-4D92-C84B-B775-AD400300B075}" presName="theInnerList" presStyleCnt="0"/>
      <dgm:spPr/>
    </dgm:pt>
  </dgm:ptLst>
  <dgm:cxnLst>
    <dgm:cxn modelId="{8CB1C215-AD11-E049-855C-978A7EE55FF2}" type="presOf" srcId="{1BAA5C80-2904-BA48-B04A-F089D3F2B737}" destId="{BE6043C2-A100-6C4F-9445-81981116FD2A}" srcOrd="1" destOrd="0" presId="urn:microsoft.com/office/officeart/2005/8/layout/lProcess2"/>
    <dgm:cxn modelId="{6BCEA82C-9A04-0A4C-92ED-130D52B0323A}" srcId="{AA77B4B9-1DFD-1D41-A894-245F276353AD}" destId="{1BAA5C80-2904-BA48-B04A-F089D3F2B737}" srcOrd="2" destOrd="0" parTransId="{618FFF53-021D-F54C-AFE6-098D8B0B6FEB}" sibTransId="{50CB2D74-0AEB-FD49-99BD-4B1D45E34535}"/>
    <dgm:cxn modelId="{2F6F6531-93EA-B046-86E0-BA3B06DE5746}" srcId="{AA77B4B9-1DFD-1D41-A894-245F276353AD}" destId="{49F613F2-5060-A845-BBFD-B217147127B1}" srcOrd="5" destOrd="0" parTransId="{D5D3B9C6-5E44-9D4C-9790-207CCFF875B3}" sibTransId="{577DB8E8-17AD-9346-9FE4-1E1CDCEC414D}"/>
    <dgm:cxn modelId="{51D4204E-B7C3-7249-8B26-4E9EF32FCE62}" type="presOf" srcId="{46662939-90D1-1C40-BBC5-EAF1736C5666}" destId="{1B51C839-4835-1B4D-A2ED-705994D743C8}" srcOrd="1" destOrd="0" presId="urn:microsoft.com/office/officeart/2005/8/layout/lProcess2"/>
    <dgm:cxn modelId="{E8217550-67CB-474B-B212-3F25ADA8533B}" srcId="{AA77B4B9-1DFD-1D41-A894-245F276353AD}" destId="{F99A9996-4175-8948-83C1-1460C7D1F6D4}" srcOrd="3" destOrd="0" parTransId="{FEF66578-2EB4-1346-9286-CA307C050373}" sibTransId="{3961E39C-92DA-6E4B-B332-D4FAAA31BF06}"/>
    <dgm:cxn modelId="{B254985E-7A98-974E-B69A-7814D4425AC3}" srcId="{AA77B4B9-1DFD-1D41-A894-245F276353AD}" destId="{3B5DDEAF-4D92-C84B-B775-AD400300B075}" srcOrd="6" destOrd="0" parTransId="{3CBFE199-0BFF-DF4C-B4BF-D6BE7F8676C4}" sibTransId="{1FF76AA0-8429-1342-A495-3ECB690703A7}"/>
    <dgm:cxn modelId="{B542C269-3EF7-654A-BFA1-A7D779460106}" type="presOf" srcId="{E55B001E-5DF0-8D47-9C74-3FA5FD01E575}" destId="{8BE13825-17F8-F542-9675-58E918F30C37}" srcOrd="0" destOrd="0" presId="urn:microsoft.com/office/officeart/2005/8/layout/lProcess2"/>
    <dgm:cxn modelId="{9531FA76-D3FE-0342-B035-55BABFDA5252}" type="presOf" srcId="{1BAA5C80-2904-BA48-B04A-F089D3F2B737}" destId="{10BE9DC0-ED4A-0042-84EB-4372AECB0733}" srcOrd="0" destOrd="0" presId="urn:microsoft.com/office/officeart/2005/8/layout/lProcess2"/>
    <dgm:cxn modelId="{7F66A879-33D6-9F47-B728-AF058B6D2966}" type="presOf" srcId="{C0DF980A-F77C-CB4B-9477-058BC2938873}" destId="{FED2D5C2-028B-CD47-B2CA-C34218116FC8}" srcOrd="1" destOrd="0" presId="urn:microsoft.com/office/officeart/2005/8/layout/lProcess2"/>
    <dgm:cxn modelId="{0063A37B-2136-7741-BB9B-A0F23915B99A}" srcId="{AA77B4B9-1DFD-1D41-A894-245F276353AD}" destId="{46662939-90D1-1C40-BBC5-EAF1736C5666}" srcOrd="0" destOrd="0" parTransId="{7658208E-B55C-E648-A928-7758740EE8D8}" sibTransId="{97E9FA6B-86EE-4F47-8B55-E97127DC9FEB}"/>
    <dgm:cxn modelId="{B8BA467E-EB3E-4249-81F4-3BF912E7BBFC}" type="presOf" srcId="{46662939-90D1-1C40-BBC5-EAF1736C5666}" destId="{680666C2-D662-6C44-A08D-705088AC2929}" srcOrd="0" destOrd="0" presId="urn:microsoft.com/office/officeart/2005/8/layout/lProcess2"/>
    <dgm:cxn modelId="{41EB2C7F-AF31-A040-BD72-D181D54D4CB8}" type="presOf" srcId="{49F613F2-5060-A845-BBFD-B217147127B1}" destId="{3AAABEE2-4A37-994A-8BE4-5BCC1B3E9894}" srcOrd="0" destOrd="0" presId="urn:microsoft.com/office/officeart/2005/8/layout/lProcess2"/>
    <dgm:cxn modelId="{85CB5599-7136-9247-ACD9-21F867FBE887}" type="presOf" srcId="{F99A9996-4175-8948-83C1-1460C7D1F6D4}" destId="{83DCA7BE-7FC1-674B-B685-02D8A3AB1EC8}" srcOrd="1" destOrd="0" presId="urn:microsoft.com/office/officeart/2005/8/layout/lProcess2"/>
    <dgm:cxn modelId="{5AAC66A7-C87B-BC40-A4C5-DF3D2662C04F}" srcId="{AA77B4B9-1DFD-1D41-A894-245F276353AD}" destId="{C0DF980A-F77C-CB4B-9477-058BC2938873}" srcOrd="4" destOrd="0" parTransId="{DD5AB6AC-34B7-C34B-AAAB-7A929553E1D5}" sibTransId="{DB8FDAE7-377B-6449-9734-61CEF2DD9B06}"/>
    <dgm:cxn modelId="{1519FDCF-FC96-A34B-B957-3AA22DBE6A60}" type="presOf" srcId="{49F613F2-5060-A845-BBFD-B217147127B1}" destId="{C580DEEF-7398-7446-A616-7C88B959925D}" srcOrd="1" destOrd="0" presId="urn:microsoft.com/office/officeart/2005/8/layout/lProcess2"/>
    <dgm:cxn modelId="{AF44ACD2-A3DC-A847-951A-1FA545B0D0F2}" srcId="{AA77B4B9-1DFD-1D41-A894-245F276353AD}" destId="{E55B001E-5DF0-8D47-9C74-3FA5FD01E575}" srcOrd="1" destOrd="0" parTransId="{AE2B09F6-C915-794B-9E0A-2AEE16BCB7E0}" sibTransId="{DD379931-2B3B-DB42-BD29-8A5CB6907FA1}"/>
    <dgm:cxn modelId="{9BB88FD7-F0D2-BD4F-8C67-A31159E321C7}" type="presOf" srcId="{AA77B4B9-1DFD-1D41-A894-245F276353AD}" destId="{156D3A96-0BD2-D540-B4C9-24008C79DD27}" srcOrd="0" destOrd="0" presId="urn:microsoft.com/office/officeart/2005/8/layout/lProcess2"/>
    <dgm:cxn modelId="{18889EDB-347A-224F-B7F4-BE26DADD0E69}" type="presOf" srcId="{F99A9996-4175-8948-83C1-1460C7D1F6D4}" destId="{D0B39517-3E90-6142-8C49-EE2373EF84F9}" srcOrd="0" destOrd="0" presId="urn:microsoft.com/office/officeart/2005/8/layout/lProcess2"/>
    <dgm:cxn modelId="{28C1A3DE-D77E-CC42-B03C-26A82AD33687}" type="presOf" srcId="{E55B001E-5DF0-8D47-9C74-3FA5FD01E575}" destId="{1C71A95B-CEF9-C74A-9A35-542C22C52D9F}" srcOrd="1" destOrd="0" presId="urn:microsoft.com/office/officeart/2005/8/layout/lProcess2"/>
    <dgm:cxn modelId="{BB2B92E5-115A-DE4F-BCB1-2997AFED0771}" type="presOf" srcId="{3B5DDEAF-4D92-C84B-B775-AD400300B075}" destId="{0EF46D91-3281-C54D-A797-CE306E2E0ACB}" srcOrd="0" destOrd="0" presId="urn:microsoft.com/office/officeart/2005/8/layout/lProcess2"/>
    <dgm:cxn modelId="{12BF4AFC-A78F-E84E-B6DE-45C0623D5AD3}" type="presOf" srcId="{C0DF980A-F77C-CB4B-9477-058BC2938873}" destId="{36D59A71-09C2-9345-B3C2-D1F78540E623}" srcOrd="0" destOrd="0" presId="urn:microsoft.com/office/officeart/2005/8/layout/lProcess2"/>
    <dgm:cxn modelId="{63A0D6FF-6AED-8744-97E8-E832DE7376CD}" type="presOf" srcId="{3B5DDEAF-4D92-C84B-B775-AD400300B075}" destId="{0D8D173D-ADE7-294E-8A4D-DF7756EEDDB0}" srcOrd="1" destOrd="0" presId="urn:microsoft.com/office/officeart/2005/8/layout/lProcess2"/>
    <dgm:cxn modelId="{9B253DB4-23E3-2F45-AE6E-FD2E518DC6A0}" type="presParOf" srcId="{156D3A96-0BD2-D540-B4C9-24008C79DD27}" destId="{9971EAD9-E1F4-EA42-8B8B-F22BFB7B53A9}" srcOrd="0" destOrd="0" presId="urn:microsoft.com/office/officeart/2005/8/layout/lProcess2"/>
    <dgm:cxn modelId="{DDC87FF7-6FBC-6C4E-B6F9-C5A5E444A6B7}" type="presParOf" srcId="{9971EAD9-E1F4-EA42-8B8B-F22BFB7B53A9}" destId="{680666C2-D662-6C44-A08D-705088AC2929}" srcOrd="0" destOrd="0" presId="urn:microsoft.com/office/officeart/2005/8/layout/lProcess2"/>
    <dgm:cxn modelId="{BC598C79-0E2D-0449-8137-208580B26BCE}" type="presParOf" srcId="{9971EAD9-E1F4-EA42-8B8B-F22BFB7B53A9}" destId="{1B51C839-4835-1B4D-A2ED-705994D743C8}" srcOrd="1" destOrd="0" presId="urn:microsoft.com/office/officeart/2005/8/layout/lProcess2"/>
    <dgm:cxn modelId="{EE162991-8B03-C944-AE2D-198D5AE892F3}" type="presParOf" srcId="{9971EAD9-E1F4-EA42-8B8B-F22BFB7B53A9}" destId="{0AE29CAB-EEA3-F04D-A2A0-072E7A7ED494}" srcOrd="2" destOrd="0" presId="urn:microsoft.com/office/officeart/2005/8/layout/lProcess2"/>
    <dgm:cxn modelId="{1642B2AB-6C40-3041-A609-D5DA8FDE0030}" type="presParOf" srcId="{0AE29CAB-EEA3-F04D-A2A0-072E7A7ED494}" destId="{AA91E250-B602-904F-A561-816A7E83344B}" srcOrd="0" destOrd="0" presId="urn:microsoft.com/office/officeart/2005/8/layout/lProcess2"/>
    <dgm:cxn modelId="{1B39DB95-EB62-9442-A8AF-D5AEA703B415}" type="presParOf" srcId="{156D3A96-0BD2-D540-B4C9-24008C79DD27}" destId="{D4A44568-AF64-8242-9A99-3DB788D2CF7B}" srcOrd="1" destOrd="0" presId="urn:microsoft.com/office/officeart/2005/8/layout/lProcess2"/>
    <dgm:cxn modelId="{DAC5C7DC-C384-E94D-9ECF-8BDE9B864D2C}" type="presParOf" srcId="{156D3A96-0BD2-D540-B4C9-24008C79DD27}" destId="{A219E3AC-1273-B641-9A21-DD7692AE338A}" srcOrd="2" destOrd="0" presId="urn:microsoft.com/office/officeart/2005/8/layout/lProcess2"/>
    <dgm:cxn modelId="{9A4A8564-8133-B54C-88DB-82635CD3EC15}" type="presParOf" srcId="{A219E3AC-1273-B641-9A21-DD7692AE338A}" destId="{8BE13825-17F8-F542-9675-58E918F30C37}" srcOrd="0" destOrd="0" presId="urn:microsoft.com/office/officeart/2005/8/layout/lProcess2"/>
    <dgm:cxn modelId="{D0F35110-DF0D-2C44-8568-7BB53884B75A}" type="presParOf" srcId="{A219E3AC-1273-B641-9A21-DD7692AE338A}" destId="{1C71A95B-CEF9-C74A-9A35-542C22C52D9F}" srcOrd="1" destOrd="0" presId="urn:microsoft.com/office/officeart/2005/8/layout/lProcess2"/>
    <dgm:cxn modelId="{1CE76329-D3BE-6846-B952-6A4BFAE62E29}" type="presParOf" srcId="{A219E3AC-1273-B641-9A21-DD7692AE338A}" destId="{80F50F8A-25C2-F247-BA36-F1E09954323D}" srcOrd="2" destOrd="0" presId="urn:microsoft.com/office/officeart/2005/8/layout/lProcess2"/>
    <dgm:cxn modelId="{D68853B0-A7B7-644D-A222-FBA785E09462}" type="presParOf" srcId="{80F50F8A-25C2-F247-BA36-F1E09954323D}" destId="{8BAE65F7-31B4-A244-A46A-CB259558BAE4}" srcOrd="0" destOrd="0" presId="urn:microsoft.com/office/officeart/2005/8/layout/lProcess2"/>
    <dgm:cxn modelId="{363FA8B0-602D-C242-85EA-EB0776E9C51D}" type="presParOf" srcId="{156D3A96-0BD2-D540-B4C9-24008C79DD27}" destId="{D4634AFC-9A44-1647-8FA7-80604B18FB39}" srcOrd="3" destOrd="0" presId="urn:microsoft.com/office/officeart/2005/8/layout/lProcess2"/>
    <dgm:cxn modelId="{68EA144B-F583-A34F-9B86-158CD5609A6E}" type="presParOf" srcId="{156D3A96-0BD2-D540-B4C9-24008C79DD27}" destId="{58B0D80B-B943-3B47-80DE-060FE651D15A}" srcOrd="4" destOrd="0" presId="urn:microsoft.com/office/officeart/2005/8/layout/lProcess2"/>
    <dgm:cxn modelId="{B02E95B4-FB01-F642-889F-1833C2E51CD6}" type="presParOf" srcId="{58B0D80B-B943-3B47-80DE-060FE651D15A}" destId="{10BE9DC0-ED4A-0042-84EB-4372AECB0733}" srcOrd="0" destOrd="0" presId="urn:microsoft.com/office/officeart/2005/8/layout/lProcess2"/>
    <dgm:cxn modelId="{B5DD7D19-33CA-AA4B-BFA4-A91F0D84139D}" type="presParOf" srcId="{58B0D80B-B943-3B47-80DE-060FE651D15A}" destId="{BE6043C2-A100-6C4F-9445-81981116FD2A}" srcOrd="1" destOrd="0" presId="urn:microsoft.com/office/officeart/2005/8/layout/lProcess2"/>
    <dgm:cxn modelId="{C11D0DBF-81CD-754B-9281-A32F2ECBD80C}" type="presParOf" srcId="{58B0D80B-B943-3B47-80DE-060FE651D15A}" destId="{53271E51-0F65-2942-9F45-0B7E9D199F89}" srcOrd="2" destOrd="0" presId="urn:microsoft.com/office/officeart/2005/8/layout/lProcess2"/>
    <dgm:cxn modelId="{61EA66E6-485C-3E42-A8B5-4EFBC906E144}" type="presParOf" srcId="{53271E51-0F65-2942-9F45-0B7E9D199F89}" destId="{372A9B41-2A5B-134F-9A71-96233AAE7988}" srcOrd="0" destOrd="0" presId="urn:microsoft.com/office/officeart/2005/8/layout/lProcess2"/>
    <dgm:cxn modelId="{7D9D7D72-C21C-9644-83EC-7D6B1B5999F9}" type="presParOf" srcId="{156D3A96-0BD2-D540-B4C9-24008C79DD27}" destId="{EB28223A-9C32-0543-B4F5-B03E6CA3B7A0}" srcOrd="5" destOrd="0" presId="urn:microsoft.com/office/officeart/2005/8/layout/lProcess2"/>
    <dgm:cxn modelId="{41826CC2-383D-9A48-9168-EE6361CF46F7}" type="presParOf" srcId="{156D3A96-0BD2-D540-B4C9-24008C79DD27}" destId="{EC6962D1-913E-614B-A926-C1B86ABF66DB}" srcOrd="6" destOrd="0" presId="urn:microsoft.com/office/officeart/2005/8/layout/lProcess2"/>
    <dgm:cxn modelId="{C9D2CB03-B7F6-0049-BE8A-2C5589F8413C}" type="presParOf" srcId="{EC6962D1-913E-614B-A926-C1B86ABF66DB}" destId="{D0B39517-3E90-6142-8C49-EE2373EF84F9}" srcOrd="0" destOrd="0" presId="urn:microsoft.com/office/officeart/2005/8/layout/lProcess2"/>
    <dgm:cxn modelId="{37534416-7755-2B4F-A90D-870E8DDEEECC}" type="presParOf" srcId="{EC6962D1-913E-614B-A926-C1B86ABF66DB}" destId="{83DCA7BE-7FC1-674B-B685-02D8A3AB1EC8}" srcOrd="1" destOrd="0" presId="urn:microsoft.com/office/officeart/2005/8/layout/lProcess2"/>
    <dgm:cxn modelId="{3EABB5BA-44A7-B84E-AD9A-AC8FB594D5B9}" type="presParOf" srcId="{EC6962D1-913E-614B-A926-C1B86ABF66DB}" destId="{F49C206B-1ABB-B04A-B0A2-5ADB1AFD5B2B}" srcOrd="2" destOrd="0" presId="urn:microsoft.com/office/officeart/2005/8/layout/lProcess2"/>
    <dgm:cxn modelId="{33A059D8-89DA-1745-9169-BE6A82A85E38}" type="presParOf" srcId="{F49C206B-1ABB-B04A-B0A2-5ADB1AFD5B2B}" destId="{C2ACC98B-43D3-854E-B5B9-27D2A9711BC7}" srcOrd="0" destOrd="0" presId="urn:microsoft.com/office/officeart/2005/8/layout/lProcess2"/>
    <dgm:cxn modelId="{991AE738-145B-4145-A19B-E3A4E3196F8C}" type="presParOf" srcId="{156D3A96-0BD2-D540-B4C9-24008C79DD27}" destId="{121A205D-A7F4-CE49-933F-49DD1466E09C}" srcOrd="7" destOrd="0" presId="urn:microsoft.com/office/officeart/2005/8/layout/lProcess2"/>
    <dgm:cxn modelId="{25DEBCDA-327A-A945-B4D4-C78A060D4544}" type="presParOf" srcId="{156D3A96-0BD2-D540-B4C9-24008C79DD27}" destId="{95891FB7-ACEE-2442-B5DA-16BE672D4C9B}" srcOrd="8" destOrd="0" presId="urn:microsoft.com/office/officeart/2005/8/layout/lProcess2"/>
    <dgm:cxn modelId="{69D21212-36DB-E847-989E-FCA2219C63CE}" type="presParOf" srcId="{95891FB7-ACEE-2442-B5DA-16BE672D4C9B}" destId="{36D59A71-09C2-9345-B3C2-D1F78540E623}" srcOrd="0" destOrd="0" presId="urn:microsoft.com/office/officeart/2005/8/layout/lProcess2"/>
    <dgm:cxn modelId="{1A75BB7E-5A28-2344-B34F-0E5AAFF6D46B}" type="presParOf" srcId="{95891FB7-ACEE-2442-B5DA-16BE672D4C9B}" destId="{FED2D5C2-028B-CD47-B2CA-C34218116FC8}" srcOrd="1" destOrd="0" presId="urn:microsoft.com/office/officeart/2005/8/layout/lProcess2"/>
    <dgm:cxn modelId="{7D4F3B4B-F7DB-4849-8FA2-82802314D658}" type="presParOf" srcId="{95891FB7-ACEE-2442-B5DA-16BE672D4C9B}" destId="{E272D205-E2F7-CE41-B276-BBAB5D1DF469}" srcOrd="2" destOrd="0" presId="urn:microsoft.com/office/officeart/2005/8/layout/lProcess2"/>
    <dgm:cxn modelId="{8CCEBD13-DF9F-5640-98C0-944A19CFE9A5}" type="presParOf" srcId="{E272D205-E2F7-CE41-B276-BBAB5D1DF469}" destId="{E3FE9452-A81E-244B-8535-417AC382929E}" srcOrd="0" destOrd="0" presId="urn:microsoft.com/office/officeart/2005/8/layout/lProcess2"/>
    <dgm:cxn modelId="{4B10E7E9-843C-EF45-837E-DD8144A8031E}" type="presParOf" srcId="{156D3A96-0BD2-D540-B4C9-24008C79DD27}" destId="{65283124-FA40-9142-9970-5F09BE431660}" srcOrd="9" destOrd="0" presId="urn:microsoft.com/office/officeart/2005/8/layout/lProcess2"/>
    <dgm:cxn modelId="{5C38CB25-10FA-F845-9092-CD02E74EBA64}" type="presParOf" srcId="{156D3A96-0BD2-D540-B4C9-24008C79DD27}" destId="{3AD4055D-E02D-464F-B02F-3EF04ED7D353}" srcOrd="10" destOrd="0" presId="urn:microsoft.com/office/officeart/2005/8/layout/lProcess2"/>
    <dgm:cxn modelId="{34F3C1BE-1B71-A547-89FA-FCBB481DF6F2}" type="presParOf" srcId="{3AD4055D-E02D-464F-B02F-3EF04ED7D353}" destId="{3AAABEE2-4A37-994A-8BE4-5BCC1B3E9894}" srcOrd="0" destOrd="0" presId="urn:microsoft.com/office/officeart/2005/8/layout/lProcess2"/>
    <dgm:cxn modelId="{A4FDDB6C-EB0E-3447-916E-9ACA2C943D62}" type="presParOf" srcId="{3AD4055D-E02D-464F-B02F-3EF04ED7D353}" destId="{C580DEEF-7398-7446-A616-7C88B959925D}" srcOrd="1" destOrd="0" presId="urn:microsoft.com/office/officeart/2005/8/layout/lProcess2"/>
    <dgm:cxn modelId="{1A46D2B9-822F-EB40-8998-4FB077F627B5}" type="presParOf" srcId="{3AD4055D-E02D-464F-B02F-3EF04ED7D353}" destId="{C71441C6-C64C-0F4D-A2FB-51DDA74CC6A6}" srcOrd="2" destOrd="0" presId="urn:microsoft.com/office/officeart/2005/8/layout/lProcess2"/>
    <dgm:cxn modelId="{0F9B6F5C-5607-3B4B-A8AF-769D1953A8C6}" type="presParOf" srcId="{C71441C6-C64C-0F4D-A2FB-51DDA74CC6A6}" destId="{00597C64-814C-4A47-B99D-628668D0ABA5}" srcOrd="0" destOrd="0" presId="urn:microsoft.com/office/officeart/2005/8/layout/lProcess2"/>
    <dgm:cxn modelId="{87AFFA88-96D4-7D4C-BA0C-35876E04EAA9}" type="presParOf" srcId="{156D3A96-0BD2-D540-B4C9-24008C79DD27}" destId="{670219A6-C73F-8344-B420-B73FFDE2FD02}" srcOrd="11" destOrd="0" presId="urn:microsoft.com/office/officeart/2005/8/layout/lProcess2"/>
    <dgm:cxn modelId="{F1338100-EF21-A344-886C-7472A23B48A8}" type="presParOf" srcId="{156D3A96-0BD2-D540-B4C9-24008C79DD27}" destId="{3A31731A-A18D-1845-84BE-EEEC84CAF3A1}" srcOrd="12" destOrd="0" presId="urn:microsoft.com/office/officeart/2005/8/layout/lProcess2"/>
    <dgm:cxn modelId="{9F0DF23A-CF5C-EF4E-9AA6-CCCF4EBF72B1}" type="presParOf" srcId="{3A31731A-A18D-1845-84BE-EEEC84CAF3A1}" destId="{0EF46D91-3281-C54D-A797-CE306E2E0ACB}" srcOrd="0" destOrd="0" presId="urn:microsoft.com/office/officeart/2005/8/layout/lProcess2"/>
    <dgm:cxn modelId="{F6BF66EF-FD59-D145-86E9-3D2657DC2486}" type="presParOf" srcId="{3A31731A-A18D-1845-84BE-EEEC84CAF3A1}" destId="{0D8D173D-ADE7-294E-8A4D-DF7756EEDDB0}" srcOrd="1" destOrd="0" presId="urn:microsoft.com/office/officeart/2005/8/layout/lProcess2"/>
    <dgm:cxn modelId="{D8BACA06-00FE-0042-9925-2C940C1155D9}" type="presParOf" srcId="{3A31731A-A18D-1845-84BE-EEEC84CAF3A1}" destId="{AFE74CBA-4D19-FA48-B064-1308FB603C0C}" srcOrd="2" destOrd="0" presId="urn:microsoft.com/office/officeart/2005/8/layout/lProcess2"/>
    <dgm:cxn modelId="{9727CBF1-F9B4-CB4C-829E-5D0263BD6E31}" type="presParOf" srcId="{AFE74CBA-4D19-FA48-B064-1308FB603C0C}" destId="{90EF353A-B599-E941-AA9A-363C7416DC8E}"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666C2-D662-6C44-A08D-705088AC2929}">
      <dsp:nvSpPr>
        <dsp:cNvPr id="0" name=""/>
        <dsp:cNvSpPr/>
      </dsp:nvSpPr>
      <dsp:spPr>
        <a:xfrm>
          <a:off x="1093" y="0"/>
          <a:ext cx="1554478"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Market Analysis  </a:t>
          </a:r>
        </a:p>
      </dsp:txBody>
      <dsp:txXfrm>
        <a:off x="1093" y="0"/>
        <a:ext cx="1554478" cy="1179764"/>
      </dsp:txXfrm>
    </dsp:sp>
    <dsp:sp modelId="{8BE13825-17F8-F542-9675-58E918F30C37}">
      <dsp:nvSpPr>
        <dsp:cNvPr id="0" name=""/>
        <dsp:cNvSpPr/>
      </dsp:nvSpPr>
      <dsp:spPr>
        <a:xfrm>
          <a:off x="1672157" y="0"/>
          <a:ext cx="1720372"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Cultural Adaption</a:t>
          </a:r>
        </a:p>
      </dsp:txBody>
      <dsp:txXfrm>
        <a:off x="1672157" y="0"/>
        <a:ext cx="1720372" cy="1179764"/>
      </dsp:txXfrm>
    </dsp:sp>
    <dsp:sp modelId="{10BE9DC0-ED4A-0042-84EB-4372AECB0733}">
      <dsp:nvSpPr>
        <dsp:cNvPr id="0" name=""/>
        <dsp:cNvSpPr/>
      </dsp:nvSpPr>
      <dsp:spPr>
        <a:xfrm>
          <a:off x="3509115" y="0"/>
          <a:ext cx="1564287"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Quality and Innovation</a:t>
          </a:r>
        </a:p>
      </dsp:txBody>
      <dsp:txXfrm>
        <a:off x="3509115" y="0"/>
        <a:ext cx="1564287" cy="1179764"/>
      </dsp:txXfrm>
    </dsp:sp>
    <dsp:sp modelId="{D0B39517-3E90-6142-8C49-EE2373EF84F9}">
      <dsp:nvSpPr>
        <dsp:cNvPr id="0" name=""/>
        <dsp:cNvSpPr/>
      </dsp:nvSpPr>
      <dsp:spPr>
        <a:xfrm>
          <a:off x="5189988" y="0"/>
          <a:ext cx="1592609"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Pricing and Value Proposition</a:t>
          </a:r>
        </a:p>
      </dsp:txBody>
      <dsp:txXfrm>
        <a:off x="5189988" y="0"/>
        <a:ext cx="1592609" cy="1179764"/>
      </dsp:txXfrm>
    </dsp:sp>
    <dsp:sp modelId="{36D59A71-09C2-9345-B3C2-D1F78540E623}">
      <dsp:nvSpPr>
        <dsp:cNvPr id="0" name=""/>
        <dsp:cNvSpPr/>
      </dsp:nvSpPr>
      <dsp:spPr>
        <a:xfrm>
          <a:off x="6899184" y="0"/>
          <a:ext cx="1554478"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Legal and Regulatory Compliance</a:t>
          </a:r>
        </a:p>
      </dsp:txBody>
      <dsp:txXfrm>
        <a:off x="6899184" y="0"/>
        <a:ext cx="1554478" cy="1179764"/>
      </dsp:txXfrm>
    </dsp:sp>
    <dsp:sp modelId="{3AAABEE2-4A37-994A-8BE4-5BCC1B3E9894}">
      <dsp:nvSpPr>
        <dsp:cNvPr id="0" name=""/>
        <dsp:cNvSpPr/>
      </dsp:nvSpPr>
      <dsp:spPr>
        <a:xfrm>
          <a:off x="8570248" y="0"/>
          <a:ext cx="1554478"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Distribution and Logistics</a:t>
          </a:r>
        </a:p>
      </dsp:txBody>
      <dsp:txXfrm>
        <a:off x="8570248" y="0"/>
        <a:ext cx="1554478" cy="1179764"/>
      </dsp:txXfrm>
    </dsp:sp>
    <dsp:sp modelId="{0EF46D91-3281-C54D-A797-CE306E2E0ACB}">
      <dsp:nvSpPr>
        <dsp:cNvPr id="0" name=""/>
        <dsp:cNvSpPr/>
      </dsp:nvSpPr>
      <dsp:spPr>
        <a:xfrm>
          <a:off x="10199636" y="0"/>
          <a:ext cx="1397709" cy="3932549"/>
        </a:xfrm>
        <a:prstGeom prst="roundRect">
          <a:avLst>
            <a:gd name="adj" fmla="val 10000"/>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a:t>Marketing and Promotion</a:t>
          </a:r>
        </a:p>
      </dsp:txBody>
      <dsp:txXfrm>
        <a:off x="10199636" y="0"/>
        <a:ext cx="1397709" cy="117976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a:t>3/18/24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a:t>3/18/24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a:t>3/18/24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a:t>3/18/24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a:t>3/18/24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a:t>3/18/24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a:t>3/18/24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a:t>3/18/24</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a:t>3/18/24</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hofstede-insights.com/country-comparison-tool?countries=germany%2Cunited+kingdom"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r4.io/insights/german-work-culture-vs-the-uk/" TargetMode="External"/><Relationship Id="rId2" Type="http://schemas.openxmlformats.org/officeDocument/2006/relationships/hyperlink" Target="https://www.hofstede-insights.com/country-comparison-tool?countries=germany%2Cunited+king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53BB9-A9FF-7D55-3159-B01DD0FA17E5}"/>
              </a:ext>
            </a:extLst>
          </p:cNvPr>
          <p:cNvSpPr>
            <a:spLocks noGrp="1"/>
          </p:cNvSpPr>
          <p:nvPr>
            <p:ph type="ctrTitle"/>
          </p:nvPr>
        </p:nvSpPr>
        <p:spPr>
          <a:xfrm>
            <a:off x="-164892" y="1590711"/>
            <a:ext cx="9230590" cy="2516068"/>
          </a:xfrm>
        </p:spPr>
        <p:txBody>
          <a:bodyPr/>
          <a:lstStyle/>
          <a:p>
            <a:pPr algn="ctr"/>
            <a:r>
              <a:rPr lang="en-US" sz="4800" dirty="0"/>
              <a:t>Costa Coffee Plc: Management and Trading in Germany</a:t>
            </a:r>
          </a:p>
        </p:txBody>
      </p:sp>
      <p:sp>
        <p:nvSpPr>
          <p:cNvPr id="3" name="Subtitle 2">
            <a:extLst>
              <a:ext uri="{FF2B5EF4-FFF2-40B4-BE49-F238E27FC236}">
                <a16:creationId xmlns:a16="http://schemas.microsoft.com/office/drawing/2014/main" id="{61616B89-7065-22D1-2F34-4DBF65EC53E7}"/>
              </a:ext>
            </a:extLst>
          </p:cNvPr>
          <p:cNvSpPr>
            <a:spLocks noGrp="1"/>
          </p:cNvSpPr>
          <p:nvPr>
            <p:ph type="subTitle" idx="1"/>
          </p:nvPr>
        </p:nvSpPr>
        <p:spPr>
          <a:xfrm>
            <a:off x="65081" y="4828755"/>
            <a:ext cx="8529403" cy="942458"/>
          </a:xfrm>
        </p:spPr>
        <p:txBody>
          <a:bodyPr>
            <a:normAutofit fontScale="62500" lnSpcReduction="20000"/>
          </a:bodyPr>
          <a:lstStyle/>
          <a:p>
            <a:pPr algn="ctr"/>
            <a:r>
              <a:rPr lang="en-GB" sz="6000" dirty="0">
                <a:solidFill>
                  <a:srgbClr val="24272A"/>
                </a:solidFill>
                <a:latin typeface="system-ui"/>
              </a:rPr>
              <a:t>Module name and code:</a:t>
            </a:r>
          </a:p>
          <a:p>
            <a:pPr algn="ctr"/>
            <a:r>
              <a:rPr lang="en-GB" sz="4000" b="1" dirty="0">
                <a:effectLst/>
                <a:latin typeface="Arial" panose="020B0604020202020204" pitchFamily="34" charset="0"/>
              </a:rPr>
              <a:t> International Business Communications LCBB6001</a:t>
            </a:r>
          </a:p>
          <a:p>
            <a:pPr algn="ctr"/>
            <a:endParaRPr lang="en-GB" sz="1800" b="1" dirty="0">
              <a:latin typeface="Arial" panose="020B0604020202020204" pitchFamily="34" charset="0"/>
            </a:endParaRPr>
          </a:p>
          <a:p>
            <a:pPr algn="ctr"/>
            <a:endParaRPr lang="en-GB" dirty="0">
              <a:effectLst/>
            </a:endParaRPr>
          </a:p>
          <a:p>
            <a:pPr algn="ctr"/>
            <a:endParaRPr lang="en-US" dirty="0"/>
          </a:p>
        </p:txBody>
      </p:sp>
      <p:sp>
        <p:nvSpPr>
          <p:cNvPr id="5" name="TextBox 4">
            <a:extLst>
              <a:ext uri="{FF2B5EF4-FFF2-40B4-BE49-F238E27FC236}">
                <a16:creationId xmlns:a16="http://schemas.microsoft.com/office/drawing/2014/main" id="{74D33871-F9FF-F7EA-D9A5-4956F8343E26}"/>
              </a:ext>
            </a:extLst>
          </p:cNvPr>
          <p:cNvSpPr txBox="1"/>
          <p:nvPr/>
        </p:nvSpPr>
        <p:spPr>
          <a:xfrm>
            <a:off x="6400800" y="5913620"/>
            <a:ext cx="5506386" cy="369332"/>
          </a:xfrm>
          <a:prstGeom prst="rect">
            <a:avLst/>
          </a:prstGeom>
          <a:noFill/>
        </p:spPr>
        <p:txBody>
          <a:bodyPr wrap="square" rtlCol="0">
            <a:spAutoFit/>
          </a:bodyPr>
          <a:lstStyle/>
          <a:p>
            <a:pPr algn="r"/>
            <a:r>
              <a:rPr lang="en-US" dirty="0">
                <a:latin typeface="Times New Roman" panose="02020603050405020304" pitchFamily="18" charset="0"/>
                <a:cs typeface="Times New Roman" panose="02020603050405020304" pitchFamily="18" charset="0"/>
              </a:rPr>
              <a:t>Student name and ID: </a:t>
            </a:r>
            <a:r>
              <a:rPr lang="en-US" u="sng" dirty="0">
                <a:latin typeface="Times New Roman" panose="02020603050405020304" pitchFamily="18" charset="0"/>
                <a:cs typeface="Times New Roman" panose="02020603050405020304" pitchFamily="18" charset="0"/>
              </a:rPr>
              <a:t>Valentina </a:t>
            </a:r>
            <a:r>
              <a:rPr lang="en-US" u="sng" dirty="0" err="1">
                <a:latin typeface="Times New Roman" panose="02020603050405020304" pitchFamily="18" charset="0"/>
                <a:cs typeface="Times New Roman" panose="02020603050405020304" pitchFamily="18" charset="0"/>
              </a:rPr>
              <a:t>Pituscanu</a:t>
            </a:r>
            <a:r>
              <a:rPr lang="en-US" u="sng">
                <a:latin typeface="Times New Roman" panose="02020603050405020304" pitchFamily="18" charset="0"/>
                <a:cs typeface="Times New Roman" panose="02020603050405020304" pitchFamily="18" charset="0"/>
              </a:rPr>
              <a:t> </a:t>
            </a:r>
            <a:r>
              <a:rPr lang="en-US">
                <a:latin typeface="Times New Roman" panose="02020603050405020304" pitchFamily="18" charset="0"/>
                <a:cs typeface="Times New Roman" panose="02020603050405020304" pitchFamily="18" charset="0"/>
              </a:rPr>
              <a:t>– 2124861</a:t>
            </a:r>
          </a:p>
        </p:txBody>
      </p:sp>
      <p:sp>
        <p:nvSpPr>
          <p:cNvPr id="6" name="TextBox 5">
            <a:extLst>
              <a:ext uri="{FF2B5EF4-FFF2-40B4-BE49-F238E27FC236}">
                <a16:creationId xmlns:a16="http://schemas.microsoft.com/office/drawing/2014/main" id="{15CFC5B5-C432-6006-0C5D-A311E5FF7127}"/>
              </a:ext>
            </a:extLst>
          </p:cNvPr>
          <p:cNvSpPr txBox="1"/>
          <p:nvPr/>
        </p:nvSpPr>
        <p:spPr>
          <a:xfrm>
            <a:off x="2668249" y="944380"/>
            <a:ext cx="7060367" cy="646331"/>
          </a:xfrm>
          <a:prstGeom prst="rect">
            <a:avLst/>
          </a:prstGeom>
          <a:noFill/>
        </p:spPr>
        <p:txBody>
          <a:bodyPr wrap="square" rtlCol="0">
            <a:spAutoFit/>
          </a:bodyPr>
          <a:lstStyle/>
          <a:p>
            <a:r>
              <a:rPr lang="en-US" sz="3600"/>
              <a:t>Individual Presentation</a:t>
            </a:r>
          </a:p>
        </p:txBody>
      </p:sp>
      <p:pic>
        <p:nvPicPr>
          <p:cNvPr id="9" name="Picture 8" descr="A close-up of a sign&#10;&#10;Description automatically generated">
            <a:extLst>
              <a:ext uri="{FF2B5EF4-FFF2-40B4-BE49-F238E27FC236}">
                <a16:creationId xmlns:a16="http://schemas.microsoft.com/office/drawing/2014/main" id="{33CF88A8-9C6B-8E8F-41C7-1792429982F1}"/>
              </a:ext>
            </a:extLst>
          </p:cNvPr>
          <p:cNvPicPr>
            <a:picLocks noChangeAspect="1"/>
          </p:cNvPicPr>
          <p:nvPr/>
        </p:nvPicPr>
        <p:blipFill>
          <a:blip r:embed="rId2"/>
          <a:stretch>
            <a:fillRect/>
          </a:stretch>
        </p:blipFill>
        <p:spPr>
          <a:xfrm>
            <a:off x="9065698" y="2552700"/>
            <a:ext cx="3126301" cy="1752600"/>
          </a:xfrm>
          <a:prstGeom prst="rect">
            <a:avLst/>
          </a:prstGeom>
        </p:spPr>
      </p:pic>
    </p:spTree>
    <p:extLst>
      <p:ext uri="{BB962C8B-B14F-4D97-AF65-F5344CB8AC3E}">
        <p14:creationId xmlns:p14="http://schemas.microsoft.com/office/powerpoint/2010/main" val="917047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7343FDF0-ED4F-CC58-7635-3DC03E9406D3}"/>
              </a:ext>
            </a:extLst>
          </p:cNvPr>
          <p:cNvSpPr>
            <a:spLocks noGrp="1"/>
          </p:cNvSpPr>
          <p:nvPr>
            <p:ph idx="1"/>
          </p:nvPr>
        </p:nvSpPr>
        <p:spPr>
          <a:xfrm>
            <a:off x="680322" y="2336873"/>
            <a:ext cx="5041628" cy="3599316"/>
          </a:xfrm>
        </p:spPr>
        <p:txBody>
          <a:bodyPr>
            <a:normAutofit/>
          </a:bodyPr>
          <a:lstStyle/>
          <a:p>
            <a:r>
              <a:rPr lang="en-US" sz="1900"/>
              <a:t>Introduction</a:t>
            </a:r>
          </a:p>
          <a:p>
            <a:r>
              <a:rPr lang="en-US" sz="1900"/>
              <a:t>German Culture</a:t>
            </a:r>
          </a:p>
          <a:p>
            <a:r>
              <a:rPr lang="en-US" sz="1900"/>
              <a:t>Influential Factors for Success or Failure</a:t>
            </a:r>
          </a:p>
          <a:p>
            <a:r>
              <a:rPr lang="en-US" sz="1900"/>
              <a:t>Cultural sensitivity in Germany compare to UK</a:t>
            </a:r>
          </a:p>
          <a:p>
            <a:r>
              <a:rPr lang="en-US" sz="1900"/>
              <a:t>Hofstede cultural Dimensions: UK and Germany</a:t>
            </a:r>
          </a:p>
          <a:p>
            <a:r>
              <a:rPr lang="en-US" sz="1900"/>
              <a:t>Recommendations</a:t>
            </a:r>
          </a:p>
          <a:p>
            <a:r>
              <a:rPr lang="en-US" sz="1900"/>
              <a:t>Conclusion</a:t>
            </a:r>
          </a:p>
          <a:p>
            <a:r>
              <a:rPr lang="en-US" sz="1900"/>
              <a:t>References</a:t>
            </a:r>
          </a:p>
          <a:p>
            <a:endParaRPr lang="en-US" sz="1900"/>
          </a:p>
        </p:txBody>
      </p:sp>
      <p:pic>
        <p:nvPicPr>
          <p:cNvPr id="6" name="Picture 5" descr="A bag of coffee beans&#10;&#10;Description automatically generated">
            <a:extLst>
              <a:ext uri="{FF2B5EF4-FFF2-40B4-BE49-F238E27FC236}">
                <a16:creationId xmlns:a16="http://schemas.microsoft.com/office/drawing/2014/main" id="{F074612B-6181-7BB2-E57C-7C53A7026F53}"/>
              </a:ext>
            </a:extLst>
          </p:cNvPr>
          <p:cNvPicPr>
            <a:picLocks noChangeAspect="1"/>
          </p:cNvPicPr>
          <p:nvPr/>
        </p:nvPicPr>
        <p:blipFill rotWithShape="1">
          <a:blip r:embed="rId3"/>
          <a:srcRect t="14061" r="2" b="10826"/>
          <a:stretch/>
        </p:blipFill>
        <p:spPr>
          <a:xfrm>
            <a:off x="6096000" y="10"/>
            <a:ext cx="6092823" cy="6856310"/>
          </a:xfrm>
          <a:prstGeom prst="rect">
            <a:avLst/>
          </a:prstGeom>
          <a:ln>
            <a:noFill/>
          </a:ln>
          <a:effectLst/>
        </p:spPr>
      </p:pic>
      <p:sp>
        <p:nvSpPr>
          <p:cNvPr id="15" name="Rectangle 14">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CF8C83F-DA61-7A71-5C00-EE6292B81150}"/>
              </a:ext>
            </a:extLst>
          </p:cNvPr>
          <p:cNvSpPr>
            <a:spLocks noGrp="1"/>
          </p:cNvSpPr>
          <p:nvPr>
            <p:ph type="title"/>
          </p:nvPr>
        </p:nvSpPr>
        <p:spPr>
          <a:xfrm>
            <a:off x="680321" y="753228"/>
            <a:ext cx="5041629" cy="1080938"/>
          </a:xfrm>
        </p:spPr>
        <p:txBody>
          <a:bodyPr>
            <a:normAutofit/>
          </a:bodyPr>
          <a:lstStyle/>
          <a:p>
            <a:r>
              <a:rPr lang="en-US"/>
              <a:t>Table of contents :</a:t>
            </a:r>
          </a:p>
        </p:txBody>
      </p:sp>
      <p:pic>
        <p:nvPicPr>
          <p:cNvPr id="17" name="Picture 16">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4097477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1" name="Rectangle 30">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E2E033C-F020-28B6-47FE-D820B9BC241E}"/>
              </a:ext>
            </a:extLst>
          </p:cNvPr>
          <p:cNvSpPr>
            <a:spLocks noGrp="1"/>
          </p:cNvSpPr>
          <p:nvPr>
            <p:ph type="title"/>
          </p:nvPr>
        </p:nvSpPr>
        <p:spPr>
          <a:xfrm>
            <a:off x="680321" y="753228"/>
            <a:ext cx="7087552" cy="1080938"/>
          </a:xfrm>
        </p:spPr>
        <p:txBody>
          <a:bodyPr>
            <a:normAutofit/>
          </a:bodyPr>
          <a:lstStyle/>
          <a:p>
            <a:r>
              <a:rPr lang="en-US"/>
              <a:t>Introduction</a:t>
            </a:r>
          </a:p>
        </p:txBody>
      </p:sp>
      <p:pic>
        <p:nvPicPr>
          <p:cNvPr id="35" name="Picture 34">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24" name="Content Placeholder 23">
            <a:extLst>
              <a:ext uri="{FF2B5EF4-FFF2-40B4-BE49-F238E27FC236}">
                <a16:creationId xmlns:a16="http://schemas.microsoft.com/office/drawing/2014/main" id="{05FBD0FD-CC21-AB2B-69A3-AE291FD2E555}"/>
              </a:ext>
            </a:extLst>
          </p:cNvPr>
          <p:cNvSpPr>
            <a:spLocks noGrp="1"/>
          </p:cNvSpPr>
          <p:nvPr>
            <p:ph idx="1"/>
          </p:nvPr>
        </p:nvSpPr>
        <p:spPr>
          <a:xfrm>
            <a:off x="680321" y="2336873"/>
            <a:ext cx="6423211" cy="3599316"/>
          </a:xfrm>
        </p:spPr>
        <p:txBody>
          <a:bodyPr>
            <a:normAutofit lnSpcReduction="10000"/>
          </a:bodyPr>
          <a:lstStyle/>
          <a:p>
            <a:r>
              <a:rPr lang="en-US" sz="2000" dirty="0"/>
              <a:t>Costa Coffee is a British multinational coffeehouse founded in London in 1971.</a:t>
            </a:r>
          </a:p>
          <a:p>
            <a:r>
              <a:rPr lang="en-US" sz="2000" dirty="0"/>
              <a:t>Now Costa has 14575 locations just in UK, and available  on four continents in 38 countries.</a:t>
            </a:r>
          </a:p>
          <a:p>
            <a:r>
              <a:rPr lang="en-US" sz="2000" dirty="0"/>
              <a:t>Costa market share in the UK – 27%, competitors Greggs 23% and Starbucks 11%.</a:t>
            </a:r>
          </a:p>
          <a:p>
            <a:r>
              <a:rPr lang="en-US" sz="2000" dirty="0"/>
              <a:t>Revenue in 2023 £1.1 bn. Profit £243m. Numbers employed over 17400.</a:t>
            </a:r>
          </a:p>
          <a:p>
            <a:r>
              <a:rPr lang="en-US" sz="2000" dirty="0"/>
              <a:t>Costa is owned by Coca-Cola.</a:t>
            </a:r>
          </a:p>
          <a:p>
            <a:r>
              <a:rPr lang="en-US" sz="2000" dirty="0"/>
              <a:t>British company owned by USA company, trading in Germany.(mix of culture)</a:t>
            </a:r>
          </a:p>
        </p:txBody>
      </p:sp>
      <p:pic>
        <p:nvPicPr>
          <p:cNvPr id="17" name="Content Placeholder 16" descr="Coffee beans falling on a pile of coffee&#10;&#10;Description automatically generated">
            <a:extLst>
              <a:ext uri="{FF2B5EF4-FFF2-40B4-BE49-F238E27FC236}">
                <a16:creationId xmlns:a16="http://schemas.microsoft.com/office/drawing/2014/main" id="{15CC6591-AAD9-8125-E68A-9A3645EF6FC5}"/>
              </a:ext>
            </a:extLst>
          </p:cNvPr>
          <p:cNvPicPr>
            <a:picLocks noChangeAspect="1"/>
          </p:cNvPicPr>
          <p:nvPr/>
        </p:nvPicPr>
        <p:blipFill>
          <a:blip r:embed="rId4"/>
          <a:stretch>
            <a:fillRect/>
          </a:stretch>
        </p:blipFill>
        <p:spPr>
          <a:xfrm>
            <a:off x="8297562" y="640080"/>
            <a:ext cx="3137535" cy="557784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004778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8025A-2801-9541-7666-1082B73603BC}"/>
              </a:ext>
            </a:extLst>
          </p:cNvPr>
          <p:cNvSpPr>
            <a:spLocks noGrp="1"/>
          </p:cNvSpPr>
          <p:nvPr>
            <p:ph type="title"/>
          </p:nvPr>
        </p:nvSpPr>
        <p:spPr>
          <a:xfrm>
            <a:off x="438704" y="857949"/>
            <a:ext cx="9613861" cy="1080938"/>
          </a:xfrm>
        </p:spPr>
        <p:txBody>
          <a:bodyPr/>
          <a:lstStyle/>
          <a:p>
            <a:r>
              <a:rPr lang="en-US" sz="3600"/>
              <a:t>Influential Factors for Success or Failure</a:t>
            </a:r>
            <a:br>
              <a:rPr lang="en-US" sz="3600"/>
            </a:br>
            <a:endParaRPr lang="en-US"/>
          </a:p>
        </p:txBody>
      </p:sp>
      <p:graphicFrame>
        <p:nvGraphicFramePr>
          <p:cNvPr id="4" name="Content Placeholder 3">
            <a:extLst>
              <a:ext uri="{FF2B5EF4-FFF2-40B4-BE49-F238E27FC236}">
                <a16:creationId xmlns:a16="http://schemas.microsoft.com/office/drawing/2014/main" id="{974AB33C-CF22-67A6-0305-86FAC8D19188}"/>
              </a:ext>
            </a:extLst>
          </p:cNvPr>
          <p:cNvGraphicFramePr>
            <a:graphicFrameLocks noGrp="1"/>
          </p:cNvGraphicFramePr>
          <p:nvPr>
            <p:ph idx="1"/>
            <p:extLst>
              <p:ext uri="{D42A27DB-BD31-4B8C-83A1-F6EECF244321}">
                <p14:modId xmlns:p14="http://schemas.microsoft.com/office/powerpoint/2010/main" val="941723453"/>
              </p:ext>
            </p:extLst>
          </p:nvPr>
        </p:nvGraphicFramePr>
        <p:xfrm>
          <a:off x="12910" y="2113475"/>
          <a:ext cx="11640115" cy="3932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C7E1C0F-D9BC-2C1C-D7D8-EB3E365F9952}"/>
              </a:ext>
            </a:extLst>
          </p:cNvPr>
          <p:cNvSpPr txBox="1"/>
          <p:nvPr/>
        </p:nvSpPr>
        <p:spPr>
          <a:xfrm>
            <a:off x="-479101" y="3171809"/>
            <a:ext cx="1996068" cy="1169551"/>
          </a:xfrm>
          <a:prstGeom prst="rect">
            <a:avLst/>
          </a:prstGeom>
          <a:noFill/>
        </p:spPr>
        <p:txBody>
          <a:bodyPr wrap="square" rtlCol="0">
            <a:spAutoFit/>
          </a:bodyPr>
          <a:lstStyle/>
          <a:p>
            <a:pPr marL="742950" lvl="1" indent="-285750">
              <a:buFont typeface="Arial" panose="020B0604020202020204" pitchFamily="34" charset="0"/>
              <a:buChar char="•"/>
            </a:pPr>
            <a:r>
              <a:rPr lang="en-US" sz="1400">
                <a:solidFill>
                  <a:schemeClr val="accent4">
                    <a:lumMod val="50000"/>
                  </a:schemeClr>
                </a:solidFill>
              </a:rPr>
              <a:t>Consumer preferences</a:t>
            </a:r>
          </a:p>
          <a:p>
            <a:pPr marL="742950" lvl="1" indent="-285750">
              <a:buFont typeface="Arial" panose="020B0604020202020204" pitchFamily="34" charset="0"/>
              <a:buChar char="•"/>
            </a:pPr>
            <a:r>
              <a:rPr lang="en-US" sz="1400">
                <a:solidFill>
                  <a:schemeClr val="accent4">
                    <a:lumMod val="50000"/>
                  </a:schemeClr>
                </a:solidFill>
              </a:rPr>
              <a:t>Competition</a:t>
            </a:r>
          </a:p>
          <a:p>
            <a:pPr marL="742950" lvl="1" indent="-285750">
              <a:buFont typeface="Arial" panose="020B0604020202020204" pitchFamily="34" charset="0"/>
              <a:buChar char="•"/>
            </a:pPr>
            <a:r>
              <a:rPr lang="en-US" sz="1400">
                <a:solidFill>
                  <a:schemeClr val="accent4">
                    <a:lumMod val="50000"/>
                  </a:schemeClr>
                </a:solidFill>
              </a:rPr>
              <a:t>Market Trends</a:t>
            </a:r>
          </a:p>
        </p:txBody>
      </p:sp>
      <p:sp>
        <p:nvSpPr>
          <p:cNvPr id="7" name="TextBox 6">
            <a:extLst>
              <a:ext uri="{FF2B5EF4-FFF2-40B4-BE49-F238E27FC236}">
                <a16:creationId xmlns:a16="http://schemas.microsoft.com/office/drawing/2014/main" id="{AD57B8B5-D150-05A4-B3FA-CE8A0DB8808A}"/>
              </a:ext>
            </a:extLst>
          </p:cNvPr>
          <p:cNvSpPr txBox="1"/>
          <p:nvPr/>
        </p:nvSpPr>
        <p:spPr>
          <a:xfrm>
            <a:off x="1719127" y="3171809"/>
            <a:ext cx="1802597" cy="2031325"/>
          </a:xfrm>
          <a:prstGeom prst="rect">
            <a:avLst/>
          </a:prstGeom>
          <a:noFill/>
        </p:spPr>
        <p:txBody>
          <a:bodyPr wrap="square" rtlCol="0">
            <a:spAutoFit/>
          </a:bodyPr>
          <a:lstStyle/>
          <a:p>
            <a:pPr marL="285750" indent="-285750">
              <a:buFont typeface="Arial" panose="020B0604020202020204" pitchFamily="34" charset="0"/>
              <a:buChar char="•"/>
            </a:pPr>
            <a:r>
              <a:rPr lang="en-US" sz="1400">
                <a:solidFill>
                  <a:schemeClr val="accent4">
                    <a:lumMod val="50000"/>
                  </a:schemeClr>
                </a:solidFill>
              </a:rPr>
              <a:t>Language</a:t>
            </a:r>
          </a:p>
          <a:p>
            <a:pPr marL="285750" indent="-285750">
              <a:buFont typeface="Arial" panose="020B0604020202020204" pitchFamily="34" charset="0"/>
              <a:buChar char="•"/>
            </a:pPr>
            <a:r>
              <a:rPr lang="en-US" sz="1400">
                <a:solidFill>
                  <a:schemeClr val="accent4">
                    <a:lumMod val="50000"/>
                  </a:schemeClr>
                </a:solidFill>
              </a:rPr>
              <a:t>Ethnic makeup of the People</a:t>
            </a:r>
          </a:p>
          <a:p>
            <a:pPr marL="285750" indent="-285750">
              <a:buFont typeface="Arial" panose="020B0604020202020204" pitchFamily="34" charset="0"/>
              <a:buChar char="•"/>
            </a:pPr>
            <a:r>
              <a:rPr lang="en-US" sz="1400">
                <a:solidFill>
                  <a:schemeClr val="accent4">
                    <a:lumMod val="50000"/>
                  </a:schemeClr>
                </a:solidFill>
              </a:rPr>
              <a:t>Social Structure</a:t>
            </a:r>
          </a:p>
          <a:p>
            <a:pPr marL="285750" indent="-285750">
              <a:buFont typeface="Arial" panose="020B0604020202020204" pitchFamily="34" charset="0"/>
              <a:buChar char="•"/>
            </a:pPr>
            <a:r>
              <a:rPr lang="en-US" sz="1400">
                <a:solidFill>
                  <a:schemeClr val="accent4">
                    <a:lumMod val="50000"/>
                  </a:schemeClr>
                </a:solidFill>
              </a:rPr>
              <a:t>Religious value</a:t>
            </a:r>
          </a:p>
          <a:p>
            <a:pPr marL="285750" indent="-285750">
              <a:buFont typeface="Arial" panose="020B0604020202020204" pitchFamily="34" charset="0"/>
              <a:buChar char="•"/>
            </a:pPr>
            <a:r>
              <a:rPr lang="en-US" sz="1400">
                <a:solidFill>
                  <a:schemeClr val="accent4">
                    <a:lumMod val="50000"/>
                  </a:schemeClr>
                </a:solidFill>
              </a:rPr>
              <a:t>Business and work-related attitudes</a:t>
            </a:r>
          </a:p>
          <a:p>
            <a:pPr marL="285750" indent="-285750">
              <a:buFont typeface="Arial" panose="020B0604020202020204" pitchFamily="34" charset="0"/>
              <a:buChar char="•"/>
            </a:pPr>
            <a:endParaRPr lang="en-US" sz="1400">
              <a:solidFill>
                <a:schemeClr val="accent4">
                  <a:lumMod val="50000"/>
                </a:schemeClr>
              </a:solidFill>
            </a:endParaRPr>
          </a:p>
        </p:txBody>
      </p:sp>
      <p:sp>
        <p:nvSpPr>
          <p:cNvPr id="8" name="TextBox 7">
            <a:extLst>
              <a:ext uri="{FF2B5EF4-FFF2-40B4-BE49-F238E27FC236}">
                <a16:creationId xmlns:a16="http://schemas.microsoft.com/office/drawing/2014/main" id="{5F5471EA-E8A5-764E-408B-F3D2766B47E6}"/>
              </a:ext>
            </a:extLst>
          </p:cNvPr>
          <p:cNvSpPr txBox="1"/>
          <p:nvPr/>
        </p:nvSpPr>
        <p:spPr>
          <a:xfrm>
            <a:off x="3483209" y="3106951"/>
            <a:ext cx="1672685" cy="2893100"/>
          </a:xfrm>
          <a:prstGeom prst="rect">
            <a:avLst/>
          </a:prstGeom>
          <a:noFill/>
        </p:spPr>
        <p:txBody>
          <a:bodyPr wrap="square" rtlCol="0">
            <a:spAutoFit/>
          </a:bodyPr>
          <a:lstStyle/>
          <a:p>
            <a:pPr marL="285750" indent="-285750">
              <a:buFont typeface="Arial" panose="020B0604020202020204" pitchFamily="34" charset="0"/>
              <a:buChar char="•"/>
            </a:pPr>
            <a:r>
              <a:rPr lang="en-US" sz="1400">
                <a:solidFill>
                  <a:schemeClr val="accent4">
                    <a:lumMod val="50000"/>
                  </a:schemeClr>
                </a:solidFill>
              </a:rPr>
              <a:t>Meet German Standards</a:t>
            </a:r>
          </a:p>
          <a:p>
            <a:pPr marL="285750" indent="-285750">
              <a:buFont typeface="Arial" panose="020B0604020202020204" pitchFamily="34" charset="0"/>
              <a:buChar char="•"/>
            </a:pPr>
            <a:r>
              <a:rPr lang="en-US" sz="1400">
                <a:solidFill>
                  <a:schemeClr val="accent4">
                    <a:lumMod val="50000"/>
                  </a:schemeClr>
                </a:solidFill>
              </a:rPr>
              <a:t>Offer something Unique (coffee in waffle cone)</a:t>
            </a:r>
          </a:p>
          <a:p>
            <a:pPr marL="285750" indent="-285750">
              <a:buFont typeface="Arial" panose="020B0604020202020204" pitchFamily="34" charset="0"/>
              <a:buChar char="•"/>
            </a:pPr>
            <a:r>
              <a:rPr lang="en-US" sz="1400">
                <a:solidFill>
                  <a:schemeClr val="accent4">
                    <a:lumMod val="50000"/>
                  </a:schemeClr>
                </a:solidFill>
              </a:rPr>
              <a:t>Innovation (order monitor similar as in McDonalds called (Point of Sales) System)</a:t>
            </a:r>
          </a:p>
        </p:txBody>
      </p:sp>
      <p:sp>
        <p:nvSpPr>
          <p:cNvPr id="9" name="TextBox 8">
            <a:extLst>
              <a:ext uri="{FF2B5EF4-FFF2-40B4-BE49-F238E27FC236}">
                <a16:creationId xmlns:a16="http://schemas.microsoft.com/office/drawing/2014/main" id="{8BCEF686-F006-715A-313E-6F5471FB4279}"/>
              </a:ext>
            </a:extLst>
          </p:cNvPr>
          <p:cNvSpPr txBox="1"/>
          <p:nvPr/>
        </p:nvSpPr>
        <p:spPr>
          <a:xfrm>
            <a:off x="5112048" y="3214673"/>
            <a:ext cx="1672685" cy="2677656"/>
          </a:xfrm>
          <a:prstGeom prst="rect">
            <a:avLst/>
          </a:prstGeom>
          <a:noFill/>
        </p:spPr>
        <p:txBody>
          <a:bodyPr wrap="square" rtlCol="0">
            <a:spAutoFit/>
          </a:bodyPr>
          <a:lstStyle/>
          <a:p>
            <a:pPr marL="285750" indent="-285750">
              <a:buFont typeface="Arial" panose="020B0604020202020204" pitchFamily="34" charset="0"/>
              <a:buChar char="•"/>
            </a:pPr>
            <a:r>
              <a:rPr lang="en-US" sz="1400">
                <a:solidFill>
                  <a:schemeClr val="accent4">
                    <a:lumMod val="50000"/>
                  </a:schemeClr>
                </a:solidFill>
              </a:rPr>
              <a:t>Understanding the pricing strategies of competitors</a:t>
            </a:r>
          </a:p>
          <a:p>
            <a:pPr marL="285750" indent="-285750">
              <a:buFont typeface="Arial" panose="020B0604020202020204" pitchFamily="34" charset="0"/>
              <a:buChar char="•"/>
            </a:pPr>
            <a:r>
              <a:rPr lang="en-US" sz="1400">
                <a:solidFill>
                  <a:schemeClr val="accent4">
                    <a:lumMod val="50000"/>
                  </a:schemeClr>
                </a:solidFill>
              </a:rPr>
              <a:t>Positioning the brand accordingly</a:t>
            </a:r>
          </a:p>
          <a:p>
            <a:pPr marL="285750" indent="-285750">
              <a:buFont typeface="Arial" panose="020B0604020202020204" pitchFamily="34" charset="0"/>
              <a:buChar char="•"/>
            </a:pPr>
            <a:r>
              <a:rPr lang="en-US" sz="1400">
                <a:solidFill>
                  <a:schemeClr val="accent4">
                    <a:lumMod val="50000"/>
                  </a:schemeClr>
                </a:solidFill>
              </a:rPr>
              <a:t>Delivering value to costumers</a:t>
            </a:r>
          </a:p>
          <a:p>
            <a:pPr marL="285750" indent="-285750">
              <a:buFont typeface="Arial" panose="020B0604020202020204" pitchFamily="34" charset="0"/>
              <a:buChar char="•"/>
            </a:pPr>
            <a:endParaRPr lang="en-US" sz="1400">
              <a:solidFill>
                <a:schemeClr val="accent4">
                  <a:lumMod val="50000"/>
                </a:schemeClr>
              </a:solidFill>
            </a:endParaRPr>
          </a:p>
          <a:p>
            <a:pPr marL="285750" indent="-285750">
              <a:buFont typeface="Arial" panose="020B0604020202020204" pitchFamily="34" charset="0"/>
              <a:buChar char="•"/>
            </a:pPr>
            <a:endParaRPr lang="en-US" sz="1400">
              <a:solidFill>
                <a:schemeClr val="accent4">
                  <a:lumMod val="50000"/>
                </a:schemeClr>
              </a:solidFill>
            </a:endParaRPr>
          </a:p>
        </p:txBody>
      </p:sp>
      <p:sp>
        <p:nvSpPr>
          <p:cNvPr id="10" name="TextBox 9">
            <a:extLst>
              <a:ext uri="{FF2B5EF4-FFF2-40B4-BE49-F238E27FC236}">
                <a16:creationId xmlns:a16="http://schemas.microsoft.com/office/drawing/2014/main" id="{69F79C69-773C-7A90-EC86-C996631BBD5E}"/>
              </a:ext>
            </a:extLst>
          </p:cNvPr>
          <p:cNvSpPr txBox="1"/>
          <p:nvPr/>
        </p:nvSpPr>
        <p:spPr>
          <a:xfrm>
            <a:off x="6907736" y="3198969"/>
            <a:ext cx="1672685" cy="1384995"/>
          </a:xfrm>
          <a:prstGeom prst="rect">
            <a:avLst/>
          </a:prstGeom>
          <a:noFill/>
        </p:spPr>
        <p:txBody>
          <a:bodyPr wrap="square" rtlCol="0">
            <a:spAutoFit/>
          </a:bodyPr>
          <a:lstStyle/>
          <a:p>
            <a:pPr marL="285750" indent="-285750">
              <a:buFont typeface="Arial" panose="020B0604020202020204" pitchFamily="34" charset="0"/>
              <a:buChar char="•"/>
            </a:pPr>
            <a:r>
              <a:rPr lang="en-US" sz="1400">
                <a:solidFill>
                  <a:schemeClr val="accent4">
                    <a:lumMod val="50000"/>
                  </a:schemeClr>
                </a:solidFill>
              </a:rPr>
              <a:t>Complying with German </a:t>
            </a:r>
          </a:p>
          <a:p>
            <a:pPr algn="ctr"/>
            <a:r>
              <a:rPr lang="en-US" sz="1400">
                <a:solidFill>
                  <a:schemeClr val="accent4">
                    <a:lumMod val="50000"/>
                  </a:schemeClr>
                </a:solidFill>
              </a:rPr>
              <a:t>LAWS</a:t>
            </a:r>
          </a:p>
          <a:p>
            <a:pPr algn="ctr"/>
            <a:r>
              <a:rPr lang="en-US" sz="1400">
                <a:solidFill>
                  <a:schemeClr val="accent4">
                    <a:lumMod val="50000"/>
                  </a:schemeClr>
                </a:solidFill>
              </a:rPr>
              <a:t>REGULATIONS</a:t>
            </a:r>
          </a:p>
          <a:p>
            <a:pPr algn="ctr"/>
            <a:r>
              <a:rPr lang="en-US" sz="1400">
                <a:solidFill>
                  <a:schemeClr val="accent4">
                    <a:lumMod val="50000"/>
                  </a:schemeClr>
                </a:solidFill>
              </a:rPr>
              <a:t>INDUSTRY STANDARDS</a:t>
            </a:r>
          </a:p>
        </p:txBody>
      </p:sp>
      <p:sp>
        <p:nvSpPr>
          <p:cNvPr id="11" name="TextBox 10">
            <a:extLst>
              <a:ext uri="{FF2B5EF4-FFF2-40B4-BE49-F238E27FC236}">
                <a16:creationId xmlns:a16="http://schemas.microsoft.com/office/drawing/2014/main" id="{DBA804B9-5414-A030-B593-36D1FFC88F25}"/>
              </a:ext>
            </a:extLst>
          </p:cNvPr>
          <p:cNvSpPr txBox="1"/>
          <p:nvPr/>
        </p:nvSpPr>
        <p:spPr>
          <a:xfrm>
            <a:off x="8617960" y="3213437"/>
            <a:ext cx="1430218" cy="1600438"/>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accent4">
                    <a:lumMod val="50000"/>
                  </a:schemeClr>
                </a:solidFill>
              </a:rPr>
              <a:t>Establishing efficient </a:t>
            </a:r>
            <a:r>
              <a:rPr lang="en-US" sz="1400" dirty="0" err="1">
                <a:solidFill>
                  <a:schemeClr val="accent4">
                    <a:lumMod val="50000"/>
                  </a:schemeClr>
                </a:solidFill>
              </a:rPr>
              <a:t>distributionchannels</a:t>
            </a:r>
            <a:r>
              <a:rPr lang="en-US" sz="1400" dirty="0">
                <a:solidFill>
                  <a:schemeClr val="accent4">
                    <a:lumMod val="50000"/>
                  </a:schemeClr>
                </a:solidFill>
              </a:rPr>
              <a:t> and logistics networks</a:t>
            </a:r>
          </a:p>
        </p:txBody>
      </p:sp>
      <p:sp>
        <p:nvSpPr>
          <p:cNvPr id="12" name="TextBox 11">
            <a:extLst>
              <a:ext uri="{FF2B5EF4-FFF2-40B4-BE49-F238E27FC236}">
                <a16:creationId xmlns:a16="http://schemas.microsoft.com/office/drawing/2014/main" id="{36F37925-E122-CDDB-489C-B03CD2C92AD2}"/>
              </a:ext>
            </a:extLst>
          </p:cNvPr>
          <p:cNvSpPr txBox="1"/>
          <p:nvPr/>
        </p:nvSpPr>
        <p:spPr>
          <a:xfrm>
            <a:off x="10171180" y="3213437"/>
            <a:ext cx="1358842" cy="1600438"/>
          </a:xfrm>
          <a:prstGeom prst="rect">
            <a:avLst/>
          </a:prstGeom>
          <a:noFill/>
        </p:spPr>
        <p:txBody>
          <a:bodyPr wrap="square" rtlCol="0">
            <a:spAutoFit/>
          </a:bodyPr>
          <a:lstStyle/>
          <a:p>
            <a:pPr marL="285750" indent="-285750">
              <a:buFont typeface="Arial" panose="020B0604020202020204" pitchFamily="34" charset="0"/>
              <a:buChar char="•"/>
            </a:pPr>
            <a:r>
              <a:rPr lang="en-US" sz="1400">
                <a:solidFill>
                  <a:schemeClr val="accent4">
                    <a:lumMod val="50000"/>
                  </a:schemeClr>
                </a:solidFill>
              </a:rPr>
              <a:t>Identify the platforms and channels to reach audience</a:t>
            </a:r>
          </a:p>
        </p:txBody>
      </p:sp>
    </p:spTree>
    <p:extLst>
      <p:ext uri="{BB962C8B-B14F-4D97-AF65-F5344CB8AC3E}">
        <p14:creationId xmlns:p14="http://schemas.microsoft.com/office/powerpoint/2010/main" val="365121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98B7E-D818-FBC3-C3D2-132AFFE6417C}"/>
              </a:ext>
            </a:extLst>
          </p:cNvPr>
          <p:cNvSpPr>
            <a:spLocks noGrp="1"/>
          </p:cNvSpPr>
          <p:nvPr>
            <p:ph type="title"/>
          </p:nvPr>
        </p:nvSpPr>
        <p:spPr>
          <a:xfrm>
            <a:off x="442913" y="438363"/>
            <a:ext cx="9613863" cy="1080937"/>
          </a:xfrm>
          <a:effectLst>
            <a:outerShdw blurRad="88900" dist="38100" dir="2700000" algn="tl" rotWithShape="0">
              <a:prstClr val="black">
                <a:alpha val="30000"/>
              </a:prstClr>
            </a:outerShdw>
          </a:effectLst>
        </p:spPr>
        <p:txBody>
          <a:bodyPr anchor="b">
            <a:normAutofit/>
          </a:bodyPr>
          <a:lstStyle/>
          <a:p>
            <a:r>
              <a:rPr lang="en-US" sz="3300" dirty="0"/>
              <a:t>Cultural Sensitivity in Germany compared to UK</a:t>
            </a:r>
          </a:p>
        </p:txBody>
      </p:sp>
      <p:sp>
        <p:nvSpPr>
          <p:cNvPr id="4" name="Text Placeholder 3">
            <a:extLst>
              <a:ext uri="{FF2B5EF4-FFF2-40B4-BE49-F238E27FC236}">
                <a16:creationId xmlns:a16="http://schemas.microsoft.com/office/drawing/2014/main" id="{4C7080E0-2A2F-AEC6-BC4B-C93CA205A06B}"/>
              </a:ext>
            </a:extLst>
          </p:cNvPr>
          <p:cNvSpPr>
            <a:spLocks noGrp="1"/>
          </p:cNvSpPr>
          <p:nvPr>
            <p:ph type="body" idx="1"/>
          </p:nvPr>
        </p:nvSpPr>
        <p:spPr>
          <a:xfrm>
            <a:off x="1906474" y="3303751"/>
            <a:ext cx="851013" cy="434902"/>
          </a:xfrm>
        </p:spPr>
        <p:txBody>
          <a:bodyPr>
            <a:normAutofit lnSpcReduction="10000"/>
          </a:bodyPr>
          <a:lstStyle/>
          <a:p>
            <a:pPr algn="ctr"/>
            <a:r>
              <a:rPr lang="en-US" dirty="0"/>
              <a:t>UK</a:t>
            </a:r>
          </a:p>
        </p:txBody>
      </p:sp>
      <p:sp>
        <p:nvSpPr>
          <p:cNvPr id="5" name="Content Placeholder 4">
            <a:extLst>
              <a:ext uri="{FF2B5EF4-FFF2-40B4-BE49-F238E27FC236}">
                <a16:creationId xmlns:a16="http://schemas.microsoft.com/office/drawing/2014/main" id="{B3959366-E337-6B2B-24DB-423F80E502FA}"/>
              </a:ext>
            </a:extLst>
          </p:cNvPr>
          <p:cNvSpPr>
            <a:spLocks noGrp="1"/>
          </p:cNvSpPr>
          <p:nvPr>
            <p:ph sz="half" idx="2"/>
          </p:nvPr>
        </p:nvSpPr>
        <p:spPr>
          <a:xfrm>
            <a:off x="223274" y="3951821"/>
            <a:ext cx="5514975" cy="2906179"/>
          </a:xfrm>
        </p:spPr>
        <p:txBody>
          <a:bodyPr>
            <a:noAutofit/>
          </a:bodyPr>
          <a:lstStyle/>
          <a:p>
            <a:r>
              <a:rPr lang="en-US" sz="1200" dirty="0"/>
              <a:t>English language</a:t>
            </a:r>
          </a:p>
          <a:p>
            <a:r>
              <a:rPr lang="en-US" sz="1200" dirty="0"/>
              <a:t>In UK the working day starts between 7:30-8:30.</a:t>
            </a:r>
          </a:p>
          <a:p>
            <a:r>
              <a:rPr lang="en-US" sz="1200" dirty="0"/>
              <a:t>The overtime is encouraged</a:t>
            </a:r>
          </a:p>
          <a:p>
            <a:r>
              <a:rPr lang="en-GB" sz="1200" b="0" i="0" dirty="0">
                <a:effectLst/>
              </a:rPr>
              <a:t>The British on the other hand, tend to be more polite and less direct in the way that they communicate with others.</a:t>
            </a:r>
          </a:p>
          <a:p>
            <a:r>
              <a:rPr lang="en-GB" sz="1200" dirty="0"/>
              <a:t>More advertisements, people are pushed to buy more things.</a:t>
            </a:r>
          </a:p>
          <a:p>
            <a:r>
              <a:rPr lang="en-GB" sz="1200" dirty="0"/>
              <a:t>Strange People could call you LOVE, DARLING,  SWEETHEART, HONEY, it’s a kind of shortcut when you don’t know the person’s name.</a:t>
            </a:r>
          </a:p>
          <a:p>
            <a:r>
              <a:rPr lang="en-GB" sz="1200" dirty="0"/>
              <a:t>In England is just one form of approaching (YOU)People usually are using the First name  everywhere, even when sending a formal mail they are saying MR Boris, very rarely using last name</a:t>
            </a:r>
            <a:endParaRPr lang="en-US" sz="1200" dirty="0"/>
          </a:p>
        </p:txBody>
      </p:sp>
      <p:sp>
        <p:nvSpPr>
          <p:cNvPr id="6" name="Text Placeholder 5">
            <a:extLst>
              <a:ext uri="{FF2B5EF4-FFF2-40B4-BE49-F238E27FC236}">
                <a16:creationId xmlns:a16="http://schemas.microsoft.com/office/drawing/2014/main" id="{C77E49E8-BD68-22F8-4B66-31F196E628F5}"/>
              </a:ext>
            </a:extLst>
          </p:cNvPr>
          <p:cNvSpPr>
            <a:spLocks noGrp="1"/>
          </p:cNvSpPr>
          <p:nvPr>
            <p:ph type="body" sz="quarter" idx="3"/>
          </p:nvPr>
        </p:nvSpPr>
        <p:spPr>
          <a:xfrm>
            <a:off x="7426656" y="3475201"/>
            <a:ext cx="1546715" cy="398992"/>
          </a:xfrm>
        </p:spPr>
        <p:txBody>
          <a:bodyPr>
            <a:normAutofit lnSpcReduction="10000"/>
          </a:bodyPr>
          <a:lstStyle/>
          <a:p>
            <a:pPr algn="ctr"/>
            <a:r>
              <a:rPr lang="en-US" dirty="0"/>
              <a:t>Germany</a:t>
            </a:r>
          </a:p>
        </p:txBody>
      </p:sp>
      <p:sp>
        <p:nvSpPr>
          <p:cNvPr id="7" name="Content Placeholder 6">
            <a:extLst>
              <a:ext uri="{FF2B5EF4-FFF2-40B4-BE49-F238E27FC236}">
                <a16:creationId xmlns:a16="http://schemas.microsoft.com/office/drawing/2014/main" id="{66941FF9-6AA7-81D8-0E9B-90BD138B4D2C}"/>
              </a:ext>
            </a:extLst>
          </p:cNvPr>
          <p:cNvSpPr>
            <a:spLocks noGrp="1"/>
          </p:cNvSpPr>
          <p:nvPr>
            <p:ph sz="quarter" idx="4"/>
          </p:nvPr>
        </p:nvSpPr>
        <p:spPr>
          <a:xfrm>
            <a:off x="6315604" y="4088156"/>
            <a:ext cx="5653122" cy="2906179"/>
          </a:xfrm>
        </p:spPr>
        <p:txBody>
          <a:bodyPr>
            <a:normAutofit/>
          </a:bodyPr>
          <a:lstStyle/>
          <a:p>
            <a:r>
              <a:rPr lang="en-US" sz="1200" dirty="0"/>
              <a:t>German language.</a:t>
            </a:r>
          </a:p>
          <a:p>
            <a:r>
              <a:rPr lang="en-US" sz="1200" dirty="0"/>
              <a:t>In Germany the working day starts at 9:00-17:00.</a:t>
            </a:r>
          </a:p>
          <a:p>
            <a:r>
              <a:rPr lang="en-US" sz="1200" dirty="0"/>
              <a:t>Overtime isn’t encouraged, they work hard in office.</a:t>
            </a:r>
          </a:p>
          <a:p>
            <a:r>
              <a:rPr lang="en-GB" sz="1200" i="0" dirty="0">
                <a:effectLst/>
              </a:rPr>
              <a:t>Germans are known for their diligence, punctuality and directness.</a:t>
            </a:r>
          </a:p>
          <a:p>
            <a:r>
              <a:rPr lang="en-GB" sz="1200" dirty="0"/>
              <a:t>Less advertisements, they don’t like to be pushed to buy things.</a:t>
            </a:r>
          </a:p>
          <a:p>
            <a:r>
              <a:rPr lang="en-GB" sz="1200" dirty="0"/>
              <a:t>People prefer to be more formal</a:t>
            </a:r>
          </a:p>
          <a:p>
            <a:r>
              <a:rPr lang="en-GB" sz="1200" dirty="0"/>
              <a:t>In Germany  there are formal form and informal dorm of approaching, </a:t>
            </a:r>
          </a:p>
          <a:p>
            <a:r>
              <a:rPr lang="en-GB" sz="1200" dirty="0"/>
              <a:t>People prefer to use their Surnames in a formal conversation, they are showing respect in this way, for example  MR </a:t>
            </a:r>
            <a:r>
              <a:rPr lang="en-GB" sz="1200" dirty="0" err="1"/>
              <a:t>Jhonsons</a:t>
            </a:r>
            <a:r>
              <a:rPr lang="en-GB" sz="1200" dirty="0"/>
              <a:t>.</a:t>
            </a:r>
            <a:endParaRPr lang="en-US" sz="1200" dirty="0"/>
          </a:p>
        </p:txBody>
      </p:sp>
      <p:sp>
        <p:nvSpPr>
          <p:cNvPr id="9" name="TextBox 8">
            <a:extLst>
              <a:ext uri="{FF2B5EF4-FFF2-40B4-BE49-F238E27FC236}">
                <a16:creationId xmlns:a16="http://schemas.microsoft.com/office/drawing/2014/main" id="{44B0DC6A-6DFD-05A0-DDBC-D35031ACC08D}"/>
              </a:ext>
            </a:extLst>
          </p:cNvPr>
          <p:cNvSpPr txBox="1"/>
          <p:nvPr/>
        </p:nvSpPr>
        <p:spPr>
          <a:xfrm flipH="1">
            <a:off x="-117873" y="1270933"/>
            <a:ext cx="45719" cy="738664"/>
          </a:xfrm>
          <a:prstGeom prst="rect">
            <a:avLst/>
          </a:prstGeom>
          <a:noFill/>
        </p:spPr>
        <p:txBody>
          <a:bodyPr wrap="square" rtlCol="0">
            <a:spAutoFit/>
          </a:bodyPr>
          <a:lstStyle/>
          <a:p>
            <a:br>
              <a:rPr lang="en-GB" sz="1400" dirty="0">
                <a:latin typeface="+mj-lt"/>
              </a:rPr>
            </a:br>
            <a:endParaRPr lang="en-GB" sz="1400" dirty="0">
              <a:latin typeface="+mj-lt"/>
            </a:endParaRPr>
          </a:p>
          <a:p>
            <a:endParaRPr lang="en-US" sz="1400" dirty="0">
              <a:latin typeface="+mj-lt"/>
            </a:endParaRPr>
          </a:p>
        </p:txBody>
      </p:sp>
      <p:sp>
        <p:nvSpPr>
          <p:cNvPr id="11" name="Oval 10">
            <a:extLst>
              <a:ext uri="{FF2B5EF4-FFF2-40B4-BE49-F238E27FC236}">
                <a16:creationId xmlns:a16="http://schemas.microsoft.com/office/drawing/2014/main" id="{58655C31-1AD3-852C-5537-1B41EA29DBDA}"/>
              </a:ext>
            </a:extLst>
          </p:cNvPr>
          <p:cNvSpPr/>
          <p:nvPr/>
        </p:nvSpPr>
        <p:spPr>
          <a:xfrm>
            <a:off x="6998853" y="3314700"/>
            <a:ext cx="2402322" cy="753087"/>
          </a:xfrm>
          <a:prstGeom prst="ellipse">
            <a:avLst/>
          </a:prstGeom>
          <a:noFill/>
          <a:ln w="57150">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8B07A627-8A36-CEE8-1FC9-BE45E51E96CC}"/>
              </a:ext>
            </a:extLst>
          </p:cNvPr>
          <p:cNvSpPr/>
          <p:nvPr/>
        </p:nvSpPr>
        <p:spPr>
          <a:xfrm>
            <a:off x="1114111" y="3171144"/>
            <a:ext cx="2300599" cy="753087"/>
          </a:xfrm>
          <a:prstGeom prst="ellipse">
            <a:avLst/>
          </a:prstGeom>
          <a:noFill/>
          <a:ln w="57150">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2B2E64BC-B02D-109B-4F52-AE18AE23C84C}"/>
              </a:ext>
            </a:extLst>
          </p:cNvPr>
          <p:cNvSpPr/>
          <p:nvPr/>
        </p:nvSpPr>
        <p:spPr>
          <a:xfrm>
            <a:off x="223274" y="2039079"/>
            <a:ext cx="10720251" cy="988830"/>
          </a:xfrm>
          <a:prstGeom prst="round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0" i="0" dirty="0">
                <a:effectLst/>
                <a:latin typeface="+mj-lt"/>
              </a:rPr>
              <a:t>Cultural sensitivity , or cultural empathy , is the awareness of and an honest caring about another individual’s culture. Such sensitivity requires the ability to understand the perspective of those living in other (and very different) societies and the willingness to put oneself in another’s shoes.</a:t>
            </a:r>
            <a:endParaRPr lang="en-US" dirty="0"/>
          </a:p>
        </p:txBody>
      </p:sp>
    </p:spTree>
    <p:extLst>
      <p:ext uri="{BB962C8B-B14F-4D97-AF65-F5344CB8AC3E}">
        <p14:creationId xmlns:p14="http://schemas.microsoft.com/office/powerpoint/2010/main" val="105133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0DE7-72D6-0AC0-3677-4F29CE1BF868}"/>
              </a:ext>
            </a:extLst>
          </p:cNvPr>
          <p:cNvSpPr>
            <a:spLocks noGrp="1"/>
          </p:cNvSpPr>
          <p:nvPr>
            <p:ph type="title"/>
          </p:nvPr>
        </p:nvSpPr>
        <p:spPr/>
        <p:txBody>
          <a:bodyPr/>
          <a:lstStyle/>
          <a:p>
            <a:pPr algn="ctr"/>
            <a:r>
              <a:rPr lang="en-US"/>
              <a:t>Hofstede’s Cultural Dimensions: UK and Germany</a:t>
            </a:r>
          </a:p>
        </p:txBody>
      </p:sp>
      <p:pic>
        <p:nvPicPr>
          <p:cNvPr id="5" name="Content Placeholder 4">
            <a:extLst>
              <a:ext uri="{FF2B5EF4-FFF2-40B4-BE49-F238E27FC236}">
                <a16:creationId xmlns:a16="http://schemas.microsoft.com/office/drawing/2014/main" id="{4B10B687-C422-AE78-E72C-49A88BF66851}"/>
              </a:ext>
            </a:extLst>
          </p:cNvPr>
          <p:cNvPicPr>
            <a:picLocks noGrp="1" noChangeAspect="1"/>
          </p:cNvPicPr>
          <p:nvPr>
            <p:ph idx="1"/>
          </p:nvPr>
        </p:nvPicPr>
        <p:blipFill>
          <a:blip r:embed="rId2"/>
          <a:stretch>
            <a:fillRect/>
          </a:stretch>
        </p:blipFill>
        <p:spPr>
          <a:xfrm>
            <a:off x="936704" y="2151063"/>
            <a:ext cx="8521622" cy="4117344"/>
          </a:xfrm>
        </p:spPr>
      </p:pic>
      <p:sp>
        <p:nvSpPr>
          <p:cNvPr id="6" name="TextBox 5">
            <a:extLst>
              <a:ext uri="{FF2B5EF4-FFF2-40B4-BE49-F238E27FC236}">
                <a16:creationId xmlns:a16="http://schemas.microsoft.com/office/drawing/2014/main" id="{EFAD2A6A-E14E-B593-65B5-53995FA5A892}"/>
              </a:ext>
            </a:extLst>
          </p:cNvPr>
          <p:cNvSpPr txBox="1"/>
          <p:nvPr/>
        </p:nvSpPr>
        <p:spPr>
          <a:xfrm>
            <a:off x="680321" y="6271888"/>
            <a:ext cx="10661508" cy="369332"/>
          </a:xfrm>
          <a:prstGeom prst="rect">
            <a:avLst/>
          </a:prstGeom>
          <a:noFill/>
        </p:spPr>
        <p:txBody>
          <a:bodyPr wrap="none" rtlCol="0">
            <a:spAutoFit/>
          </a:bodyPr>
          <a:lstStyle/>
          <a:p>
            <a:r>
              <a:rPr lang="en-US" dirty="0">
                <a:hlinkClick r:id="rId3">
                  <a:extLst>
                    <a:ext uri="{A12FA001-AC4F-418D-AE19-62706E023703}">
                      <ahyp:hlinkClr xmlns:ahyp="http://schemas.microsoft.com/office/drawing/2018/hyperlinkcolor" val="tx"/>
                    </a:ext>
                  </a:extLst>
                </a:hlinkClick>
              </a:rPr>
              <a:t>https://www.hofstede-insights.com/country-comparison-tool?countries=germany%2Cunited+kingdom</a:t>
            </a:r>
            <a:endParaRPr lang="en-US" dirty="0"/>
          </a:p>
        </p:txBody>
      </p:sp>
    </p:spTree>
    <p:extLst>
      <p:ext uri="{BB962C8B-B14F-4D97-AF65-F5344CB8AC3E}">
        <p14:creationId xmlns:p14="http://schemas.microsoft.com/office/powerpoint/2010/main" val="277476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54A31-C6C6-1B18-5BDB-B0067428AC90}"/>
              </a:ext>
            </a:extLst>
          </p:cNvPr>
          <p:cNvSpPr>
            <a:spLocks noGrp="1"/>
          </p:cNvSpPr>
          <p:nvPr>
            <p:ph type="title"/>
          </p:nvPr>
        </p:nvSpPr>
        <p:spPr/>
        <p:txBody>
          <a:bodyPr/>
          <a:lstStyle/>
          <a:p>
            <a:pPr algn="ctr"/>
            <a:r>
              <a:rPr lang="en-US"/>
              <a:t>Hofstede’s Cultural Dimensions: UK and Germany</a:t>
            </a:r>
          </a:p>
        </p:txBody>
      </p:sp>
      <p:sp>
        <p:nvSpPr>
          <p:cNvPr id="3" name="Content Placeholder 2">
            <a:extLst>
              <a:ext uri="{FF2B5EF4-FFF2-40B4-BE49-F238E27FC236}">
                <a16:creationId xmlns:a16="http://schemas.microsoft.com/office/drawing/2014/main" id="{EFB76B4D-BBAB-4467-2B6E-80EAA42FBAA7}"/>
              </a:ext>
            </a:extLst>
          </p:cNvPr>
          <p:cNvSpPr>
            <a:spLocks noGrp="1"/>
          </p:cNvSpPr>
          <p:nvPr>
            <p:ph idx="1"/>
          </p:nvPr>
        </p:nvSpPr>
        <p:spPr>
          <a:xfrm>
            <a:off x="680321" y="2336873"/>
            <a:ext cx="9863271" cy="3599316"/>
          </a:xfrm>
        </p:spPr>
        <p:txBody>
          <a:bodyPr>
            <a:normAutofit/>
          </a:bodyPr>
          <a:lstStyle/>
          <a:p>
            <a:r>
              <a:rPr lang="en-US" b="1" u="sng" dirty="0"/>
              <a:t>Power Distance- </a:t>
            </a:r>
            <a:r>
              <a:rPr lang="en-US" sz="1800" dirty="0"/>
              <a:t>Both countries are rated 35 but there is a difference between them. Britain inequalities between people should be minimized and people should be treated equally.    Germany is </a:t>
            </a:r>
            <a:r>
              <a:rPr lang="en-GB" sz="1800" b="0" i="0" dirty="0">
                <a:effectLst/>
              </a:rPr>
              <a:t>Highly decentralised and supported by a strong middle class, Germany is not surprisingly among the lower power distant countries (score 35). Co-determination rights are comparatively extensive and have to be taken into account by the management. A direct and participative communication and meeting style is common, control is disliked and leadership is challenged to show expertise and best accepted when it’s based on it</a:t>
            </a:r>
            <a:endParaRPr lang="en-US" dirty="0"/>
          </a:p>
          <a:p>
            <a:r>
              <a:rPr lang="en-US" b="1" u="sng" dirty="0"/>
              <a:t>Uncertainty Avoidance- </a:t>
            </a:r>
            <a:r>
              <a:rPr lang="en-US" sz="1800" dirty="0"/>
              <a:t>is a big difference between these two countries, in UK people are OK if they are not knowing what the next day brings, but in Germany people prefer to plan ad know how are they going to act in any situations</a:t>
            </a:r>
            <a:r>
              <a:rPr lang="en-US" dirty="0"/>
              <a:t>.</a:t>
            </a:r>
          </a:p>
          <a:p>
            <a:endParaRPr lang="en-US" dirty="0"/>
          </a:p>
        </p:txBody>
      </p:sp>
    </p:spTree>
    <p:extLst>
      <p:ext uri="{BB962C8B-B14F-4D97-AF65-F5344CB8AC3E}">
        <p14:creationId xmlns:p14="http://schemas.microsoft.com/office/powerpoint/2010/main" val="378732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9AED-CADC-9E94-6D89-D0F4A9671928}"/>
              </a:ext>
            </a:extLst>
          </p:cNvPr>
          <p:cNvSpPr>
            <a:spLocks noGrp="1"/>
          </p:cNvSpPr>
          <p:nvPr>
            <p:ph type="title"/>
          </p:nvPr>
        </p:nvSpPr>
        <p:spPr/>
        <p:txBody>
          <a:bodyPr/>
          <a:lstStyle/>
          <a:p>
            <a:pPr algn="ctr"/>
            <a:r>
              <a:rPr lang="en-US"/>
              <a:t>Hofstede’s Cultural Dimensions: UK and Germany</a:t>
            </a:r>
          </a:p>
        </p:txBody>
      </p:sp>
      <p:sp>
        <p:nvSpPr>
          <p:cNvPr id="3" name="Content Placeholder 2">
            <a:extLst>
              <a:ext uri="{FF2B5EF4-FFF2-40B4-BE49-F238E27FC236}">
                <a16:creationId xmlns:a16="http://schemas.microsoft.com/office/drawing/2014/main" id="{263164D6-6D37-B51B-35C7-D742C9FB0788}"/>
              </a:ext>
            </a:extLst>
          </p:cNvPr>
          <p:cNvSpPr>
            <a:spLocks noGrp="1"/>
          </p:cNvSpPr>
          <p:nvPr>
            <p:ph idx="1"/>
          </p:nvPr>
        </p:nvSpPr>
        <p:spPr/>
        <p:txBody>
          <a:bodyPr/>
          <a:lstStyle/>
          <a:p>
            <a:r>
              <a:rPr lang="en-US"/>
              <a:t>Long Term Orientation- Both countries have a pragmatic orientation and people believe that truth depends on situation, context and time.</a:t>
            </a:r>
          </a:p>
          <a:p>
            <a:r>
              <a:rPr lang="en-US"/>
              <a:t>Indulgence- Germany has a low score of indulgence and I can say that is a pessimist , cynic and restrained country, when UK is opposite to Germany, people are enjoying their life and having fun, they have a positive attitude and for them is more important to act as they want and spend money as they wish. </a:t>
            </a:r>
          </a:p>
        </p:txBody>
      </p:sp>
    </p:spTree>
    <p:extLst>
      <p:ext uri="{BB962C8B-B14F-4D97-AF65-F5344CB8AC3E}">
        <p14:creationId xmlns:p14="http://schemas.microsoft.com/office/powerpoint/2010/main" val="1014702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102A-9115-51AC-90C0-AD20B5FFD216}"/>
              </a:ext>
            </a:extLst>
          </p:cNvPr>
          <p:cNvSpPr>
            <a:spLocks noGrp="1"/>
          </p:cNvSpPr>
          <p:nvPr>
            <p:ph type="title"/>
          </p:nvPr>
        </p:nvSpPr>
        <p:spPr/>
        <p:txBody>
          <a:bodyPr/>
          <a:lstStyle/>
          <a:p>
            <a:r>
              <a:rPr lang="en-US"/>
              <a:t>Recommendations</a:t>
            </a:r>
          </a:p>
        </p:txBody>
      </p:sp>
      <p:sp>
        <p:nvSpPr>
          <p:cNvPr id="3" name="Content Placeholder 2">
            <a:extLst>
              <a:ext uri="{FF2B5EF4-FFF2-40B4-BE49-F238E27FC236}">
                <a16:creationId xmlns:a16="http://schemas.microsoft.com/office/drawing/2014/main" id="{2FCE145E-48A4-57F8-162D-A6A6CB67F7A9}"/>
              </a:ext>
            </a:extLst>
          </p:cNvPr>
          <p:cNvSpPr>
            <a:spLocks noGrp="1"/>
          </p:cNvSpPr>
          <p:nvPr>
            <p:ph idx="1"/>
          </p:nvPr>
        </p:nvSpPr>
        <p:spPr/>
        <p:txBody>
          <a:bodyPr>
            <a:normAutofit fontScale="77500" lnSpcReduction="20000"/>
          </a:bodyPr>
          <a:lstStyle/>
          <a:p>
            <a:r>
              <a:rPr lang="en-US" b="1" u="sng" dirty="0"/>
              <a:t>LOCATION </a:t>
            </a:r>
            <a:r>
              <a:rPr lang="en-US" dirty="0"/>
              <a:t>-The office will be opened in  Berlin in 2025</a:t>
            </a:r>
          </a:p>
          <a:p>
            <a:r>
              <a:rPr lang="en-US" b="1" u="sng" dirty="0"/>
              <a:t>Building relationships</a:t>
            </a:r>
          </a:p>
          <a:p>
            <a:r>
              <a:rPr lang="en-US" b="1" u="sng" dirty="0"/>
              <a:t>Cultural trainings, meetings</a:t>
            </a:r>
          </a:p>
          <a:p>
            <a:r>
              <a:rPr lang="en-US" b="1" u="sng" dirty="0"/>
              <a:t>Effective communication  </a:t>
            </a:r>
            <a:r>
              <a:rPr lang="en-US" dirty="0"/>
              <a:t>is essential to the success of business.</a:t>
            </a:r>
          </a:p>
          <a:p>
            <a:r>
              <a:rPr lang="en-US" b="1" u="sng" dirty="0"/>
              <a:t>Workplace Etiquette </a:t>
            </a:r>
            <a:r>
              <a:rPr lang="en-US" dirty="0"/>
              <a:t>(the formality of addressing is a big consideration when dealing with colleagues and business partners from different countries)</a:t>
            </a:r>
          </a:p>
          <a:p>
            <a:r>
              <a:rPr lang="en-US" b="1" u="sng" dirty="0"/>
              <a:t>Organizational Hierarchy </a:t>
            </a:r>
            <a:r>
              <a:rPr lang="en-US" dirty="0"/>
              <a:t>(for ex: when junior manager feels </a:t>
            </a:r>
            <a:r>
              <a:rPr lang="en-US" dirty="0" err="1"/>
              <a:t>conffortable</a:t>
            </a:r>
            <a:r>
              <a:rPr lang="en-US" dirty="0"/>
              <a:t> to speak up in a meeting and asking question, expressing different opinion.</a:t>
            </a:r>
          </a:p>
          <a:p>
            <a:r>
              <a:rPr lang="en-US" dirty="0"/>
              <a:t>Employ German managers for a period 6-12 months, in UK’s office, and keeping close to the people who will go in 2025 to work in Germany( exchange of experience)</a:t>
            </a:r>
          </a:p>
          <a:p>
            <a:r>
              <a:rPr lang="en-US" dirty="0"/>
              <a:t>Employ a marketing team, accountancy company, lawyer, managers, supervisors.</a:t>
            </a:r>
          </a:p>
          <a:p>
            <a:endParaRPr lang="en-US" dirty="0"/>
          </a:p>
          <a:p>
            <a:endParaRPr lang="en-US" dirty="0"/>
          </a:p>
        </p:txBody>
      </p:sp>
    </p:spTree>
    <p:extLst>
      <p:ext uri="{BB962C8B-B14F-4D97-AF65-F5344CB8AC3E}">
        <p14:creationId xmlns:p14="http://schemas.microsoft.com/office/powerpoint/2010/main" val="3704589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CE60-A74B-DA22-11C9-C483CEFAA6D8}"/>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C44E8529-A1E8-050B-BF7F-50A1E1E6F3CB}"/>
              </a:ext>
            </a:extLst>
          </p:cNvPr>
          <p:cNvSpPr>
            <a:spLocks noGrp="1"/>
          </p:cNvSpPr>
          <p:nvPr>
            <p:ph idx="1"/>
          </p:nvPr>
        </p:nvSpPr>
        <p:spPr/>
        <p:txBody>
          <a:bodyPr/>
          <a:lstStyle/>
          <a:p>
            <a:pPr marL="0" indent="0" algn="ctr">
              <a:buNone/>
            </a:pPr>
            <a:r>
              <a:rPr lang="en-US" dirty="0"/>
              <a:t>In Conclusion, opening a Costa office in Germany can be a significant step towards expanding Costa’s business. Culture plays an important role in international </a:t>
            </a:r>
            <a:r>
              <a:rPr lang="en-US" dirty="0" err="1"/>
              <a:t>business,and</a:t>
            </a:r>
            <a:r>
              <a:rPr lang="en-US" dirty="0"/>
              <a:t> can help to avoid misunderstandings with colleagues and clients. Everything I mentioned in this presentation is connected together, Following all these steps can increase chances of success in Germany. </a:t>
            </a:r>
          </a:p>
        </p:txBody>
      </p:sp>
    </p:spTree>
    <p:extLst>
      <p:ext uri="{BB962C8B-B14F-4D97-AF65-F5344CB8AC3E}">
        <p14:creationId xmlns:p14="http://schemas.microsoft.com/office/powerpoint/2010/main" val="1373973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6737-B2E7-19C7-614A-67981E9F3F9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5D5BF2B-339D-C103-D643-546214466137}"/>
              </a:ext>
            </a:extLst>
          </p:cNvPr>
          <p:cNvSpPr>
            <a:spLocks noGrp="1"/>
          </p:cNvSpPr>
          <p:nvPr>
            <p:ph idx="1"/>
          </p:nvPr>
        </p:nvSpPr>
        <p:spPr/>
        <p:txBody>
          <a:bodyPr>
            <a:normAutofit fontScale="92500" lnSpcReduction="10000"/>
          </a:bodyPr>
          <a:lstStyle/>
          <a:p>
            <a:r>
              <a:rPr lang="en-US" dirty="0">
                <a:hlinkClick r:id="rId2">
                  <a:extLst>
                    <a:ext uri="{A12FA001-AC4F-418D-AE19-62706E023703}">
                      <ahyp:hlinkClr xmlns:ahyp="http://schemas.microsoft.com/office/drawing/2018/hyperlinkcolor" val="tx"/>
                    </a:ext>
                  </a:extLst>
                </a:hlinkClick>
              </a:rPr>
              <a:t>https://www.hofstede-insights.com/country-comparison-tool?countries=germany%2Cunited+kingdom</a:t>
            </a:r>
            <a:endParaRPr lang="en-US" dirty="0"/>
          </a:p>
          <a:p>
            <a:r>
              <a:rPr lang="en-GB" sz="2400" b="0" i="0" dirty="0" err="1">
                <a:effectLst/>
                <a:latin typeface="+mj-lt"/>
              </a:rPr>
              <a:t>Deresky</a:t>
            </a:r>
            <a:r>
              <a:rPr lang="en-GB" sz="2400" b="0" i="0" dirty="0">
                <a:effectLst/>
                <a:latin typeface="+mj-lt"/>
              </a:rPr>
              <a:t>, Helen. </a:t>
            </a:r>
            <a:r>
              <a:rPr lang="en-GB" sz="2400" b="0" i="1" dirty="0">
                <a:effectLst/>
                <a:latin typeface="+mj-lt"/>
              </a:rPr>
              <a:t>International Management: Managing Across Borders and Cultures, Text and Cases, Global Edition</a:t>
            </a:r>
            <a:r>
              <a:rPr lang="en-GB" sz="2400" b="0" i="0" dirty="0">
                <a:effectLst/>
                <a:latin typeface="+mj-lt"/>
              </a:rPr>
              <a:t>, Pearson Education, Limited, 2016.</a:t>
            </a:r>
            <a:r>
              <a:rPr lang="en-GB" sz="2400" b="0" i="1" dirty="0">
                <a:effectLst/>
                <a:latin typeface="+mj-lt"/>
              </a:rPr>
              <a:t> ProQuest </a:t>
            </a:r>
            <a:r>
              <a:rPr lang="en-GB" sz="2400" b="0" i="1" dirty="0" err="1">
                <a:effectLst/>
                <a:latin typeface="+mj-lt"/>
              </a:rPr>
              <a:t>Ebook</a:t>
            </a:r>
            <a:r>
              <a:rPr lang="en-GB" sz="2400" b="0" i="1" dirty="0">
                <a:effectLst/>
                <a:latin typeface="+mj-lt"/>
              </a:rPr>
              <a:t> Central</a:t>
            </a:r>
            <a:r>
              <a:rPr lang="en-GB" sz="2400" b="0" i="0" dirty="0">
                <a:effectLst/>
                <a:latin typeface="+mj-lt"/>
              </a:rPr>
              <a:t>, http://</a:t>
            </a:r>
            <a:r>
              <a:rPr lang="en-GB" sz="2400" b="0" i="0" dirty="0" err="1">
                <a:effectLst/>
                <a:latin typeface="+mj-lt"/>
              </a:rPr>
              <a:t>ebookcentral.proquest.com</a:t>
            </a:r>
            <a:r>
              <a:rPr lang="en-GB" sz="2400" b="0" i="0" dirty="0">
                <a:effectLst/>
                <a:latin typeface="+mj-lt"/>
              </a:rPr>
              <a:t>/lib/trinity/</a:t>
            </a:r>
            <a:r>
              <a:rPr lang="en-GB" sz="2400" b="0" i="0" dirty="0" err="1">
                <a:effectLst/>
                <a:latin typeface="+mj-lt"/>
              </a:rPr>
              <a:t>detail.action?docID</a:t>
            </a:r>
            <a:r>
              <a:rPr lang="en-GB" sz="2400" b="0" i="0" dirty="0">
                <a:effectLst/>
                <a:latin typeface="+mj-lt"/>
              </a:rPr>
              <a:t>=5186007.</a:t>
            </a:r>
            <a:br>
              <a:rPr lang="en-GB" sz="2400" dirty="0">
                <a:latin typeface="+mj-lt"/>
              </a:rPr>
            </a:br>
            <a:r>
              <a:rPr lang="en-GB" sz="2400" b="0" i="0" dirty="0">
                <a:effectLst/>
                <a:latin typeface="+mj-lt"/>
              </a:rPr>
              <a:t>Created from trinity on 2024-03-25 15:39:08.</a:t>
            </a:r>
          </a:p>
          <a:p>
            <a:r>
              <a:rPr lang="en-US" dirty="0">
                <a:hlinkClick r:id="rId3"/>
              </a:rPr>
              <a:t>https://gr4.io/insights/german-work-culture-vs-the-uk/</a:t>
            </a:r>
            <a:endParaRPr lang="en-US" dirty="0"/>
          </a:p>
          <a:p>
            <a:r>
              <a:rPr lang="en-US" dirty="0"/>
              <a:t>https://</a:t>
            </a:r>
            <a:r>
              <a:rPr lang="en-US" dirty="0" err="1"/>
              <a:t>www.hult.edu</a:t>
            </a:r>
            <a:r>
              <a:rPr lang="en-US" dirty="0"/>
              <a:t>/blog/cultural-differences-impact-international-business/</a:t>
            </a:r>
          </a:p>
        </p:txBody>
      </p:sp>
    </p:spTree>
    <p:extLst>
      <p:ext uri="{BB962C8B-B14F-4D97-AF65-F5344CB8AC3E}">
        <p14:creationId xmlns:p14="http://schemas.microsoft.com/office/powerpoint/2010/main" val="86498536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12661</TotalTime>
  <Words>1067</Words>
  <Application>Microsoft Macintosh PowerPoint</Application>
  <PresentationFormat>Widescreen</PresentationFormat>
  <Paragraphs>94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system-ui</vt:lpstr>
      <vt:lpstr>Times New Roman</vt:lpstr>
      <vt:lpstr>Trebuchet MS</vt:lpstr>
      <vt:lpstr>Berlin</vt:lpstr>
      <vt:lpstr>Costa Coffee Plc: Management and Trading in Germany</vt:lpstr>
      <vt:lpstr>Table of contents :</vt:lpstr>
      <vt:lpstr>Introduction</vt:lpstr>
      <vt:lpstr>Influential Factors for Success or Failure </vt:lpstr>
      <vt:lpstr>Cultural Sensitivity in Germany compared to UK</vt:lpstr>
      <vt:lpstr>Hofstede’s Cultural Dimensions: UK and Germany</vt:lpstr>
      <vt:lpstr>Hofstede’s Cultural Dimensions: UK and Germany</vt:lpstr>
      <vt:lpstr>Hofstede’s Cultural Dimensions: UK and Germany</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Doner Kebab trading in Germany</dc:title>
  <dc:creator>Valentina Pituscanu (2124861)</dc:creator>
  <cp:lastModifiedBy>Valentina Pituscanu (2124861)</cp:lastModifiedBy>
  <cp:revision>4</cp:revision>
  <dcterms:created xsi:type="dcterms:W3CDTF">2024-03-16T06:58:21Z</dcterms:created>
  <dcterms:modified xsi:type="dcterms:W3CDTF">2024-03-25T23:21:06Z</dcterms:modified>
</cp:coreProperties>
</file>