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000" dirty="0">
                <a:latin typeface="Arial Nova"/>
                <a:cs typeface="Calibri Light"/>
              </a:rPr>
              <a:t>Student Name: Fatema Uddin</a:t>
            </a:r>
            <a:br>
              <a:rPr lang="en-GB" sz="2000" dirty="0">
                <a:latin typeface="Arial Nova"/>
                <a:cs typeface="Calibri Light"/>
              </a:rPr>
            </a:br>
            <a:r>
              <a:rPr lang="en-GB" sz="2000" dirty="0">
                <a:latin typeface="Arial Nova"/>
                <a:cs typeface="Calibri Light"/>
              </a:rPr>
              <a:t>Student ID No: 2131514</a:t>
            </a:r>
            <a:br>
              <a:rPr lang="en-GB" sz="2000" dirty="0">
                <a:latin typeface="Arial Nova"/>
                <a:cs typeface="Calibri Light"/>
              </a:rPr>
            </a:br>
            <a:r>
              <a:rPr lang="en-GB" sz="2000" dirty="0">
                <a:latin typeface="Arial Nova"/>
                <a:cs typeface="Calibri Light"/>
              </a:rPr>
              <a:t>Foreign Languages and Cultural Awareness</a:t>
            </a:r>
            <a:br>
              <a:rPr lang="en-GB" sz="2000" dirty="0">
                <a:latin typeface="Arial Nova"/>
                <a:cs typeface="Calibri Light"/>
              </a:rPr>
            </a:br>
            <a:r>
              <a:rPr lang="en-GB" sz="2000" dirty="0">
                <a:latin typeface="Arial Nova"/>
                <a:cs typeface="Calibri Light"/>
              </a:rPr>
              <a:t>Hotel Event Advertisement Poster</a:t>
            </a:r>
            <a:br>
              <a:rPr lang="en-GB" sz="2000" dirty="0">
                <a:latin typeface="Arial Nova"/>
                <a:cs typeface="Calibri Light"/>
              </a:rPr>
            </a:br>
            <a:r>
              <a:rPr lang="en-GB" sz="2000" dirty="0">
                <a:latin typeface="Arial Nova"/>
                <a:cs typeface="Calibri Light"/>
              </a:rPr>
              <a:t>BMIH4003</a:t>
            </a:r>
            <a:br>
              <a:rPr lang="en-GB" sz="2000" dirty="0">
                <a:latin typeface="Arial Nova"/>
                <a:cs typeface="Calibri Light"/>
              </a:rPr>
            </a:br>
            <a:r>
              <a:rPr lang="en-GB" sz="2000" dirty="0">
                <a:latin typeface="Arial Nova"/>
                <a:cs typeface="Calibri Light"/>
              </a:rPr>
              <a:t>Tutor: </a:t>
            </a:r>
            <a:r>
              <a:rPr lang="en-GB" sz="2000" dirty="0" err="1">
                <a:latin typeface="Arial Nova"/>
                <a:cs typeface="Calibri Light"/>
              </a:rPr>
              <a:t>Jimping</a:t>
            </a:r>
            <a:r>
              <a:rPr lang="en-GB" sz="2000" dirty="0">
                <a:latin typeface="Arial Nova"/>
                <a:cs typeface="Calibri Light"/>
              </a:rPr>
              <a:t> Li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2BDE4A-8A20-4A69-9C5A-581C8203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E07692-B2FC-AF0B-909E-27D9E7F97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684" y="170412"/>
            <a:ext cx="10178934" cy="132873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ja-JP" altLang="en-US" sz="2400" b="1">
                <a:solidFill>
                  <a:srgbClr val="0F294D"/>
                </a:solidFill>
                <a:ea typeface="ＭＳ Ｐゴシック"/>
              </a:rPr>
              <a:t>北京四季酒店</a:t>
            </a:r>
            <a:r>
              <a:rPr lang="en-US" sz="2400" b="1" dirty="0">
                <a:solidFill>
                  <a:srgbClr val="0F294D"/>
                </a:solidFill>
              </a:rPr>
              <a:t>（Four Seasons Hotel Beijing</a:t>
            </a:r>
            <a:r>
              <a:rPr lang="ja-JP" altLang="en-US" sz="2400" b="1">
                <a:solidFill>
                  <a:srgbClr val="0F294D"/>
                </a:solidFill>
                <a:ea typeface="ＭＳ Ｐゴシック"/>
              </a:rPr>
              <a:t>）</a:t>
            </a:r>
            <a:endParaRPr lang="en-US" altLang="ja-JP" sz="2400">
              <a:ea typeface="ＭＳ Ｐゴシック"/>
              <a:cs typeface="Calibri Light"/>
            </a:endParaRPr>
          </a:p>
          <a:p>
            <a:r>
              <a:rPr lang="ja-JP" altLang="en-US" sz="2400">
                <a:solidFill>
                  <a:srgbClr val="455873"/>
                </a:solidFill>
                <a:ea typeface="+mj-lt"/>
                <a:cs typeface="+mj-lt"/>
              </a:rPr>
              <a:t>                                       亮马桥路</a:t>
            </a:r>
            <a:r>
              <a:rPr lang="en-US" sz="2400" dirty="0">
                <a:solidFill>
                  <a:srgbClr val="455873"/>
                </a:solidFill>
                <a:ea typeface="+mj-lt"/>
                <a:cs typeface="+mj-lt"/>
              </a:rPr>
              <a:t>48</a:t>
            </a:r>
            <a:r>
              <a:rPr lang="ja-JP" altLang="en-US" sz="2400">
                <a:solidFill>
                  <a:srgbClr val="455873"/>
                </a:solidFill>
                <a:ea typeface="+mj-lt"/>
                <a:cs typeface="+mj-lt"/>
              </a:rPr>
              <a:t>号，朝阳区，北京</a:t>
            </a:r>
            <a:r>
              <a:rPr lang="en-US" sz="2400" dirty="0">
                <a:solidFill>
                  <a:srgbClr val="455873"/>
                </a:solidFill>
                <a:ea typeface="+mj-lt"/>
                <a:cs typeface="+mj-lt"/>
              </a:rPr>
              <a:t>，100125</a:t>
            </a:r>
            <a:endParaRPr lang="ja-JP" altLang="en-US" sz="2400" b="1">
              <a:solidFill>
                <a:srgbClr val="3264FF"/>
              </a:solidFill>
              <a:ea typeface="ＭＳ Ｐゴシック"/>
              <a:cs typeface="Calibri Light"/>
            </a:endParaRPr>
          </a:p>
          <a:p>
            <a:pPr algn="ctr"/>
            <a:r>
              <a:rPr lang="ja-JP" altLang="en-US" sz="2400">
                <a:solidFill>
                  <a:srgbClr val="455873"/>
                </a:solidFill>
                <a:ea typeface="+mj-lt"/>
                <a:cs typeface="+mj-lt"/>
              </a:rPr>
              <a:t>北京四季酒店位于朝阳区燕莎商业区</a:t>
            </a:r>
            <a:r>
              <a:rPr lang="en-US" sz="2400" dirty="0">
                <a:solidFill>
                  <a:srgbClr val="455873"/>
                </a:solidFill>
                <a:ea typeface="+mj-lt"/>
                <a:cs typeface="+mj-lt"/>
              </a:rPr>
              <a:t>——</a:t>
            </a:r>
            <a:r>
              <a:rPr lang="ja-JP" altLang="en-US" sz="2400">
                <a:solidFill>
                  <a:srgbClr val="455873"/>
                </a:solidFill>
                <a:ea typeface="+mj-lt"/>
                <a:cs typeface="+mj-lt"/>
              </a:rPr>
              <a:t>亮马桥路，近燕莎桥。</a:t>
            </a:r>
            <a:endParaRPr lang="ja-JP" altLang="en-US" sz="2400" b="1">
              <a:solidFill>
                <a:srgbClr val="3264FF"/>
              </a:solidFill>
              <a:ea typeface="ＭＳ Ｐゴシック"/>
              <a:cs typeface="Calibri Light"/>
            </a:endParaRPr>
          </a:p>
          <a:p>
            <a:pPr algn="ctr"/>
            <a:endParaRPr lang="en-US" sz="2400" dirty="0">
              <a:solidFill>
                <a:srgbClr val="455873"/>
              </a:solidFill>
              <a:cs typeface="Calibri Light"/>
            </a:endParaRPr>
          </a:p>
        </p:txBody>
      </p:sp>
      <p:pic>
        <p:nvPicPr>
          <p:cNvPr id="5" name="Picture 5" descr="A picture containing water, outdoor, sky, river&#10;&#10;Description automatically generated">
            <a:extLst>
              <a:ext uri="{FF2B5EF4-FFF2-40B4-BE49-F238E27FC236}">
                <a16:creationId xmlns:a16="http://schemas.microsoft.com/office/drawing/2014/main" id="{3734F86C-8E61-5F06-3B81-5E781823DB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752" b="1"/>
          <a:stretch/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4" name="Picture 4" descr="A low angle view of a building&#10;&#10;Description automatically generated">
            <a:extLst>
              <a:ext uri="{FF2B5EF4-FFF2-40B4-BE49-F238E27FC236}">
                <a16:creationId xmlns:a16="http://schemas.microsoft.com/office/drawing/2014/main" id="{2DC03F8A-34D8-BC90-62BF-7D4EB49008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430" b="3"/>
          <a:stretch/>
        </p:blipFill>
        <p:spPr>
          <a:xfrm>
            <a:off x="6189934" y="2410448"/>
            <a:ext cx="5803323" cy="38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74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21700-8541-B9F2-1AF4-D028FBBC2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 sz="3600" b="1">
                <a:solidFill>
                  <a:srgbClr val="0F294D"/>
                </a:solidFill>
                <a:latin typeface="Arial Nova"/>
                <a:ea typeface="ＭＳ Ｐゴシック"/>
              </a:rPr>
              <a:t>豪华大床房</a:t>
            </a:r>
            <a:endParaRPr lang="en-US" sz="3600" b="1">
              <a:latin typeface="Arial Nova"/>
              <a:ea typeface="Cambria"/>
            </a:endParaRPr>
          </a:p>
          <a:p>
            <a:endParaRPr lang="en-GB" dirty="0">
              <a:cs typeface="Calibri Light"/>
            </a:endParaRPr>
          </a:p>
        </p:txBody>
      </p:sp>
      <p:pic>
        <p:nvPicPr>
          <p:cNvPr id="4" name="Picture 4" descr="A picture containing floor, bed, indoor, room&#10;&#10;Description automatically generated">
            <a:extLst>
              <a:ext uri="{FF2B5EF4-FFF2-40B4-BE49-F238E27FC236}">
                <a16:creationId xmlns:a16="http://schemas.microsoft.com/office/drawing/2014/main" id="{EFFD86A2-90B4-C31F-C9C1-DC428AC2FB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2442" y="2064878"/>
            <a:ext cx="4569325" cy="305735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D7D738-A700-BDE9-3659-B121405BC3B7}"/>
              </a:ext>
            </a:extLst>
          </p:cNvPr>
          <p:cNvSpPr txBox="1"/>
          <p:nvPr/>
        </p:nvSpPr>
        <p:spPr>
          <a:xfrm>
            <a:off x="6997032" y="2144295"/>
            <a:ext cx="3999831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b="1" dirty="0">
                <a:solidFill>
                  <a:srgbClr val="0F294D"/>
                </a:solidFill>
                <a:latin typeface="Trip Geom"/>
              </a:rPr>
              <a:t>价格详情</a:t>
            </a:r>
            <a:endParaRPr lang="en-US" b="1" dirty="0">
              <a:solidFill>
                <a:srgbClr val="0F294D"/>
              </a:solidFill>
              <a:latin typeface="Trip Geom"/>
            </a:endParaRPr>
          </a:p>
          <a:p>
            <a:r>
              <a:rPr lang="en-US" dirty="0">
                <a:solidFill>
                  <a:srgbClr val="0F294D"/>
                </a:solidFill>
                <a:latin typeface="Trip Geom"/>
              </a:rPr>
              <a:t>1</a:t>
            </a:r>
            <a:r>
              <a:rPr lang="ja-JP" altLang="en-US" dirty="0">
                <a:solidFill>
                  <a:srgbClr val="0F294D"/>
                </a:solidFill>
                <a:latin typeface="Trip Geom"/>
                <a:ea typeface="ＭＳ Ｐゴシック"/>
              </a:rPr>
              <a:t>间</a:t>
            </a:r>
            <a:r>
              <a:rPr lang="en-US" dirty="0">
                <a:solidFill>
                  <a:srgbClr val="0F294D"/>
                </a:solidFill>
                <a:latin typeface="Trip Geom"/>
              </a:rPr>
              <a:t> x 1</a:t>
            </a:r>
            <a:r>
              <a:rPr lang="ja-JP" altLang="en-US" dirty="0">
                <a:solidFill>
                  <a:srgbClr val="0F294D"/>
                </a:solidFill>
                <a:latin typeface="Trip Geom"/>
                <a:ea typeface="ＭＳ Ｐゴシック"/>
              </a:rPr>
              <a:t>晚</a:t>
            </a:r>
            <a:endParaRPr lang="en-US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en-US" dirty="0">
                <a:solidFill>
                  <a:srgbClr val="0F294D"/>
                </a:solidFill>
                <a:latin typeface="Trip Geom"/>
              </a:rPr>
              <a:t>189.83</a:t>
            </a:r>
            <a:r>
              <a:rPr lang="ja-JP" altLang="en-US" dirty="0">
                <a:solidFill>
                  <a:srgbClr val="0F294D"/>
                </a:solidFill>
                <a:latin typeface="Trip Geom"/>
              </a:rPr>
              <a:t>元</a:t>
            </a:r>
            <a:endParaRPr lang="en-US" dirty="0">
              <a:solidFill>
                <a:srgbClr val="0F294D"/>
              </a:solidFill>
              <a:latin typeface="Trip Geom"/>
            </a:endParaRPr>
          </a:p>
          <a:p>
            <a:endParaRPr lang="en-US" altLang="ja-JP" dirty="0">
              <a:solidFill>
                <a:srgbClr val="0F294D"/>
              </a:solidFill>
              <a:latin typeface="Trip Geom"/>
            </a:endParaRPr>
          </a:p>
          <a:p>
            <a:r>
              <a:rPr lang="ja-JP" altLang="en-US" dirty="0">
                <a:solidFill>
                  <a:srgbClr val="0F294D"/>
                </a:solidFill>
                <a:latin typeface="Trip Geom"/>
              </a:rPr>
              <a:t>税项及附加费</a:t>
            </a:r>
            <a:endParaRPr lang="en-US" dirty="0">
              <a:solidFill>
                <a:srgbClr val="0F294D"/>
              </a:solidFill>
              <a:latin typeface="Trip Geom"/>
            </a:endParaRPr>
          </a:p>
          <a:p>
            <a:r>
              <a:rPr lang="en-US" dirty="0">
                <a:solidFill>
                  <a:srgbClr val="0F294D"/>
                </a:solidFill>
                <a:latin typeface="Trip Geom"/>
              </a:rPr>
              <a:t>31.51</a:t>
            </a:r>
            <a:r>
              <a:rPr lang="ja-JP" altLang="en-US" dirty="0">
                <a:solidFill>
                  <a:srgbClr val="0F294D"/>
                </a:solidFill>
                <a:latin typeface="Trip Geom"/>
              </a:rPr>
              <a:t>元</a:t>
            </a:r>
            <a:endParaRPr lang="en-US" dirty="0">
              <a:solidFill>
                <a:srgbClr val="0F294D"/>
              </a:solidFill>
              <a:latin typeface="Trip Geom"/>
            </a:endParaRPr>
          </a:p>
          <a:p>
            <a:endParaRPr lang="en-US" altLang="ja-JP" dirty="0">
              <a:solidFill>
                <a:srgbClr val="0F294D"/>
              </a:solidFill>
              <a:latin typeface="Trip Geom"/>
            </a:endParaRPr>
          </a:p>
          <a:p>
            <a:r>
              <a:rPr lang="ja-JP" altLang="en-US" b="1" dirty="0">
                <a:solidFill>
                  <a:srgbClr val="0F294D"/>
                </a:solidFill>
                <a:latin typeface="Trip Geom"/>
              </a:rPr>
              <a:t>网上预付</a:t>
            </a:r>
            <a:r>
              <a:rPr lang="en-US" altLang="ja-JP" b="1" dirty="0">
                <a:solidFill>
                  <a:srgbClr val="0F294D"/>
                </a:solidFill>
                <a:latin typeface="Trip Geom"/>
              </a:rPr>
              <a:t>                                    </a:t>
            </a:r>
            <a:r>
              <a:rPr lang="en-US" b="1" dirty="0">
                <a:solidFill>
                  <a:srgbClr val="0F294D"/>
                </a:solidFill>
                <a:latin typeface="Trip Geom"/>
              </a:rPr>
              <a:t>221.34</a:t>
            </a:r>
            <a:r>
              <a:rPr lang="ja-JP" altLang="en-US" dirty="0">
                <a:solidFill>
                  <a:srgbClr val="0F294D"/>
                </a:solidFill>
                <a:latin typeface="Trip Geom"/>
              </a:rPr>
              <a:t>元</a:t>
            </a:r>
            <a:endParaRPr lang="en-US" b="1" dirty="0">
              <a:solidFill>
                <a:srgbClr val="0F294D"/>
              </a:solidFill>
              <a:latin typeface="Trip Geom"/>
            </a:endParaRPr>
          </a:p>
          <a:p>
            <a:endParaRPr lang="en-US" b="1" dirty="0">
              <a:solidFill>
                <a:srgbClr val="0F294D"/>
              </a:solidFill>
              <a:latin typeface="Trip Geom"/>
            </a:endParaRPr>
          </a:p>
          <a:p>
            <a:endParaRPr lang="en-US" dirty="0">
              <a:solidFill>
                <a:srgbClr val="0F294D"/>
              </a:solidFill>
              <a:latin typeface="Trip Geom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E59F1A-99A1-DDAE-BB38-16D74E322FF1}"/>
              </a:ext>
            </a:extLst>
          </p:cNvPr>
          <p:cNvSpPr txBox="1"/>
          <p:nvPr/>
        </p:nvSpPr>
        <p:spPr>
          <a:xfrm>
            <a:off x="6916821" y="5285874"/>
            <a:ext cx="382604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400" b="1">
                <a:solidFill>
                  <a:srgbClr val="0F294D"/>
                </a:solidFill>
              </a:rPr>
              <a:t>提供早餐（需额外收费</a:t>
            </a:r>
            <a:r>
              <a:rPr lang="en-US" sz="2400" b="1">
                <a:solidFill>
                  <a:srgbClr val="0F294D"/>
                </a:solidFill>
                <a:latin typeface="Trip Geom"/>
              </a:rPr>
              <a:t>）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188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755B-9733-FEE4-4D4C-F9BF514EF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 sz="3600" b="1" dirty="0">
                <a:solidFill>
                  <a:srgbClr val="0F294D"/>
                </a:solidFill>
                <a:latin typeface="Arial Nova"/>
                <a:ea typeface="ＭＳ Ｐゴシック"/>
              </a:rPr>
              <a:t>豪华双床房</a:t>
            </a:r>
            <a:endParaRPr lang="en-US" sz="3600" b="1" dirty="0">
              <a:latin typeface="Arial Nova"/>
              <a:ea typeface="ＭＳ Ｐゴシック"/>
            </a:endParaRPr>
          </a:p>
          <a:p>
            <a:endParaRPr lang="en-GB" dirty="0">
              <a:cs typeface="Calibri Light"/>
            </a:endParaRPr>
          </a:p>
        </p:txBody>
      </p:sp>
      <p:pic>
        <p:nvPicPr>
          <p:cNvPr id="4" name="Picture 4" descr="A hotel room with two beds&#10;&#10;Description automatically generated">
            <a:extLst>
              <a:ext uri="{FF2B5EF4-FFF2-40B4-BE49-F238E27FC236}">
                <a16:creationId xmlns:a16="http://schemas.microsoft.com/office/drawing/2014/main" id="{0EDAB002-B9C0-D4D8-6BB4-F9A9734EAE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6786" y="1888730"/>
            <a:ext cx="5451643" cy="3070726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BBD22F-3760-9AAD-6420-28AD5D36C5F3}"/>
              </a:ext>
            </a:extLst>
          </p:cNvPr>
          <p:cNvSpPr txBox="1"/>
          <p:nvPr/>
        </p:nvSpPr>
        <p:spPr>
          <a:xfrm>
            <a:off x="7919453" y="2077453"/>
            <a:ext cx="4160253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000" b="1" dirty="0">
                <a:ea typeface="ＭＳ Ｐゴシック"/>
              </a:rPr>
              <a:t>价格详情</a:t>
            </a:r>
            <a:endParaRPr lang="en-US" sz="2000" b="1" dirty="0">
              <a:ea typeface="ＭＳ Ｐゴシック"/>
              <a:cs typeface="Calibri"/>
            </a:endParaRPr>
          </a:p>
          <a:p>
            <a:r>
              <a:rPr lang="en-US" sz="2000" dirty="0">
                <a:solidFill>
                  <a:srgbClr val="0F294D"/>
                </a:solidFill>
                <a:latin typeface="Trip Geom"/>
              </a:rPr>
              <a:t>1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  <a:ea typeface="ＭＳ Ｐゴシック"/>
              </a:rPr>
              <a:t>间</a:t>
            </a:r>
            <a:r>
              <a:rPr lang="en-US" sz="2000" dirty="0">
                <a:solidFill>
                  <a:srgbClr val="0F294D"/>
                </a:solidFill>
                <a:latin typeface="Trip Geom"/>
              </a:rPr>
              <a:t> x 1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  <a:ea typeface="ＭＳ Ｐゴシック"/>
              </a:rPr>
              <a:t>晚</a:t>
            </a:r>
            <a:endParaRPr lang="en-US" sz="2000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en-US" sz="2000" dirty="0">
                <a:solidFill>
                  <a:srgbClr val="0F294D"/>
                </a:solidFill>
                <a:latin typeface="Trip Geom"/>
              </a:rPr>
              <a:t>189.83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</a:rPr>
              <a:t>元</a:t>
            </a:r>
            <a:endParaRPr lang="en-US" sz="2000" dirty="0">
              <a:solidFill>
                <a:srgbClr val="0F294D"/>
              </a:solidFill>
              <a:latin typeface="Trip Geom"/>
            </a:endParaRPr>
          </a:p>
          <a:p>
            <a:endParaRPr lang="en-US" altLang="ja-JP" sz="2000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ja-JP" altLang="en-US" sz="2000" dirty="0">
                <a:solidFill>
                  <a:srgbClr val="0F294D"/>
                </a:solidFill>
                <a:latin typeface="Trip Geom"/>
                <a:ea typeface="ＭＳ Ｐゴシック"/>
              </a:rPr>
              <a:t>税项及附加费</a:t>
            </a:r>
            <a:endParaRPr lang="en-US" sz="2000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en-US" sz="2000" dirty="0">
                <a:solidFill>
                  <a:srgbClr val="0F294D"/>
                </a:solidFill>
                <a:latin typeface="Trip Geom"/>
              </a:rPr>
              <a:t>31.51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</a:rPr>
              <a:t>元</a:t>
            </a:r>
            <a:endParaRPr lang="en-US" sz="2000" dirty="0">
              <a:solidFill>
                <a:srgbClr val="0F294D"/>
              </a:solidFill>
              <a:latin typeface="Trip Geom"/>
            </a:endParaRPr>
          </a:p>
          <a:p>
            <a:endParaRPr lang="en-US" altLang="ja-JP" sz="2000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ja-JP" altLang="en-US" sz="2000" b="1" dirty="0">
                <a:solidFill>
                  <a:srgbClr val="0F294D"/>
                </a:solidFill>
                <a:latin typeface="Trip Geom"/>
                <a:ea typeface="ＭＳ Ｐゴシック"/>
              </a:rPr>
              <a:t>网上预付             </a:t>
            </a:r>
            <a:r>
              <a:rPr lang="en-US" sz="2000" b="1" dirty="0">
                <a:solidFill>
                  <a:srgbClr val="0F294D"/>
                </a:solidFill>
                <a:latin typeface="Trip Geom"/>
              </a:rPr>
              <a:t>221.34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</a:rPr>
              <a:t>元</a:t>
            </a:r>
            <a:endParaRPr lang="en-US" sz="2000" b="1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endParaRPr lang="en-US" b="1" dirty="0">
              <a:solidFill>
                <a:srgbClr val="0F294D"/>
              </a:solidFill>
              <a:latin typeface="Trip Geom"/>
            </a:endParaRPr>
          </a:p>
          <a:p>
            <a:endParaRPr lang="en-US" dirty="0">
              <a:solidFill>
                <a:srgbClr val="0F294D"/>
              </a:solidFill>
              <a:latin typeface="Trip Geom"/>
            </a:endParaRPr>
          </a:p>
          <a:p>
            <a:r>
              <a:rPr lang="ja-JP" altLang="en-US" sz="2400" b="1" dirty="0">
                <a:solidFill>
                  <a:srgbClr val="0F294D"/>
                </a:solidFill>
                <a:ea typeface="+mn-lt"/>
                <a:cs typeface="+mn-lt"/>
              </a:rPr>
              <a:t>提供早餐（需额外收费</a:t>
            </a:r>
            <a:r>
              <a:rPr lang="en-US" sz="2400" b="1" dirty="0">
                <a:solidFill>
                  <a:srgbClr val="0F294D"/>
                </a:solidFill>
                <a:ea typeface="+mn-lt"/>
                <a:cs typeface="+mn-lt"/>
              </a:rPr>
              <a:t>）</a:t>
            </a:r>
            <a:endParaRPr lang="en-US" sz="2400" dirty="0">
              <a:solidFill>
                <a:srgbClr val="0F294D"/>
              </a:solidFill>
              <a:ea typeface="+mn-lt"/>
              <a:cs typeface="+mn-lt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4027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57673-38F6-5531-361E-1FF74ACA3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 sz="3600" b="1">
                <a:solidFill>
                  <a:srgbClr val="0F294D"/>
                </a:solidFill>
                <a:latin typeface="Arial Nova"/>
                <a:ea typeface="ＭＳ Ｐゴシック"/>
              </a:rPr>
              <a:t>行政大床房</a:t>
            </a:r>
            <a:endParaRPr lang="en-US" sz="3600" b="1">
              <a:latin typeface="Arial Nova"/>
              <a:ea typeface="ＭＳ Ｐゴシック"/>
            </a:endParaRPr>
          </a:p>
          <a:p>
            <a:endParaRPr lang="en-GB" dirty="0">
              <a:cs typeface="Calibri Light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A486A4B-2D8D-59F8-47AF-66883D761B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9179" y="1449931"/>
            <a:ext cx="4275221" cy="240230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C24A97-3125-F136-1053-3556B894829F}"/>
              </a:ext>
            </a:extLst>
          </p:cNvPr>
          <p:cNvSpPr txBox="1"/>
          <p:nvPr/>
        </p:nvSpPr>
        <p:spPr>
          <a:xfrm>
            <a:off x="5660189" y="1957138"/>
            <a:ext cx="5029200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400" b="1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价格详情</a:t>
            </a:r>
          </a:p>
          <a:p>
            <a:r>
              <a:rPr lang="en-US" altLang="ja-JP" sz="2400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1</a:t>
            </a:r>
            <a:r>
              <a:rPr lang="ja-JP" altLang="en-US" sz="2400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间 </a:t>
            </a:r>
            <a:r>
              <a:rPr lang="en-GB" sz="2400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x 1</a:t>
            </a:r>
            <a:r>
              <a:rPr lang="ja-JP" altLang="en-US" sz="2400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晚</a:t>
            </a:r>
          </a:p>
          <a:p>
            <a:r>
              <a:rPr lang="en-US" altLang="ja-JP" sz="2400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284.37</a:t>
            </a:r>
            <a:r>
              <a:rPr lang="ja-JP" altLang="en-US" sz="2400" dirty="0">
                <a:solidFill>
                  <a:srgbClr val="0F294D"/>
                </a:solidFill>
                <a:latin typeface="Trip Geom"/>
              </a:rPr>
              <a:t>元</a:t>
            </a:r>
            <a:endParaRPr lang="en-US" altLang="ja-JP" sz="2400" dirty="0">
              <a:solidFill>
                <a:srgbClr val="0F294D"/>
              </a:solidFill>
              <a:latin typeface="Trip Geom"/>
              <a:ea typeface="Trip Geom"/>
              <a:cs typeface="Trip Geom"/>
            </a:endParaRPr>
          </a:p>
          <a:p>
            <a:endParaRPr lang="en-US" altLang="ja-JP" sz="2400" dirty="0">
              <a:solidFill>
                <a:srgbClr val="0F294D"/>
              </a:solidFill>
              <a:latin typeface="Trip Geom"/>
              <a:ea typeface="Trip Geom"/>
              <a:cs typeface="Trip Geom"/>
            </a:endParaRPr>
          </a:p>
          <a:p>
            <a:r>
              <a:rPr lang="ja-JP" altLang="en-US" sz="2400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税项及附加费</a:t>
            </a:r>
          </a:p>
          <a:p>
            <a:r>
              <a:rPr lang="en-US" altLang="ja-JP" sz="2400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47.21</a:t>
            </a:r>
            <a:r>
              <a:rPr lang="ja-JP" altLang="en-US" sz="2400" dirty="0">
                <a:solidFill>
                  <a:srgbClr val="0F294D"/>
                </a:solidFill>
                <a:latin typeface="Trip Geom"/>
              </a:rPr>
              <a:t>元</a:t>
            </a:r>
            <a:endParaRPr lang="en-US" altLang="ja-JP" sz="2400" dirty="0">
              <a:solidFill>
                <a:srgbClr val="0F294D"/>
              </a:solidFill>
              <a:latin typeface="Trip Geom"/>
              <a:ea typeface="Trip Geom"/>
              <a:cs typeface="Trip Geom"/>
            </a:endParaRPr>
          </a:p>
          <a:p>
            <a:endParaRPr lang="en-US" altLang="ja-JP" sz="2400" dirty="0">
              <a:solidFill>
                <a:srgbClr val="0F294D"/>
              </a:solidFill>
              <a:latin typeface="Trip Geom"/>
              <a:ea typeface="Trip Geom"/>
              <a:cs typeface="Trip Geom"/>
            </a:endParaRPr>
          </a:p>
          <a:p>
            <a:r>
              <a:rPr lang="ja-JP" altLang="en-US" sz="2400" b="1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网上预付       </a:t>
            </a:r>
            <a:r>
              <a:rPr lang="en-US" altLang="ja-JP" sz="2400" b="1" dirty="0">
                <a:solidFill>
                  <a:srgbClr val="0F294D"/>
                </a:solidFill>
                <a:latin typeface="Trip Geom"/>
                <a:ea typeface="Trip Geom"/>
                <a:cs typeface="Trip Geom"/>
              </a:rPr>
              <a:t>                       331.58</a:t>
            </a:r>
            <a:r>
              <a:rPr lang="ja-JP" altLang="en-US" sz="2400" dirty="0">
                <a:solidFill>
                  <a:srgbClr val="0F294D"/>
                </a:solidFill>
                <a:latin typeface="Trip Geom"/>
              </a:rPr>
              <a:t>元</a:t>
            </a:r>
            <a:endParaRPr lang="en-US" altLang="ja-JP" sz="2400" b="1" dirty="0">
              <a:solidFill>
                <a:srgbClr val="0F294D"/>
              </a:solidFill>
              <a:latin typeface="Trip Geom"/>
              <a:ea typeface="Trip Geom"/>
              <a:cs typeface="Trip Geom"/>
            </a:endParaRPr>
          </a:p>
          <a:p>
            <a:endParaRPr lang="en-US" altLang="ja-JP" b="1" dirty="0">
              <a:solidFill>
                <a:srgbClr val="0F294D"/>
              </a:solidFill>
              <a:latin typeface="Trip Geom"/>
              <a:ea typeface="Trip Geom"/>
              <a:cs typeface="Trip Geom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40248C-16A7-30CA-AF98-7D69621D523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ja-JP" altLang="en-US" b="1" dirty="0">
              <a:solidFill>
                <a:srgbClr val="0F294D"/>
              </a:solidFill>
              <a:latin typeface="Trip Geom"/>
              <a:ea typeface="ＭＳ Ｐゴシック"/>
            </a:endParaRPr>
          </a:p>
        </p:txBody>
      </p:sp>
      <p:pic>
        <p:nvPicPr>
          <p:cNvPr id="7" name="Picture 7" descr="A picture containing table, plate, fruit, breakfast&#10;&#10;Description automatically generated">
            <a:extLst>
              <a:ext uri="{FF2B5EF4-FFF2-40B4-BE49-F238E27FC236}">
                <a16:creationId xmlns:a16="http://schemas.microsoft.com/office/drawing/2014/main" id="{3AF7B858-AA62-8BE8-289B-23C9DB667B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2611" y="4475413"/>
            <a:ext cx="2743200" cy="1917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F88FD2D-3CB9-E1B9-4DFC-B04AFAEEA3B6}"/>
              </a:ext>
            </a:extLst>
          </p:cNvPr>
          <p:cNvSpPr txBox="1"/>
          <p:nvPr/>
        </p:nvSpPr>
        <p:spPr>
          <a:xfrm>
            <a:off x="5299243" y="5432927"/>
            <a:ext cx="275656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400" b="1">
                <a:latin typeface="Trip Geom"/>
                <a:ea typeface="ＭＳ Ｐゴシック"/>
              </a:rPr>
              <a:t>包括</a:t>
            </a:r>
            <a:r>
              <a:rPr lang="en-US" sz="2400" b="1" dirty="0">
                <a:latin typeface="Trip Geom"/>
              </a:rPr>
              <a:t>2</a:t>
            </a:r>
            <a:r>
              <a:rPr lang="ja-JP" altLang="en-US" sz="2400" b="1">
                <a:latin typeface="Trip Geom"/>
                <a:ea typeface="ＭＳ Ｐゴシック"/>
              </a:rPr>
              <a:t>份早餐</a:t>
            </a:r>
            <a:endParaRPr lang="en-US" sz="2400" b="1">
              <a:ea typeface="ＭＳ Ｐゴシック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7504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C3DD7-C37D-6B83-B73C-331BA9F4A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 sz="3600" b="1" dirty="0">
                <a:solidFill>
                  <a:srgbClr val="0F294D"/>
                </a:solidFill>
                <a:latin typeface="Arial Nova"/>
                <a:ea typeface="ＭＳ Ｐゴシック"/>
              </a:rPr>
              <a:t>行政河景大床房</a:t>
            </a:r>
            <a:endParaRPr lang="en-US" sz="3600" b="1" dirty="0">
              <a:latin typeface="Arial Nova"/>
              <a:ea typeface="ＭＳ Ｐゴシック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C4E83-EAE2-9CF3-20CA-6A8B421F78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100" b="1" dirty="0">
              <a:cs typeface="Calibri" panose="020F0502020204030204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6E76DA3-31AE-FFFC-6F3E-AC7E860AB1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882107"/>
            <a:ext cx="3799305" cy="2037681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82663C8E-766B-B438-9C02-27B850C27F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264" y="4390691"/>
            <a:ext cx="2366210" cy="13385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9151D9-151A-6C9C-C170-452CABA9A2FE}"/>
              </a:ext>
            </a:extLst>
          </p:cNvPr>
          <p:cNvSpPr txBox="1"/>
          <p:nvPr/>
        </p:nvSpPr>
        <p:spPr>
          <a:xfrm>
            <a:off x="5723111" y="1993194"/>
            <a:ext cx="5029200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000" b="1" dirty="0">
                <a:solidFill>
                  <a:srgbClr val="0F294D"/>
                </a:solidFill>
                <a:latin typeface="Trip Geom"/>
                <a:ea typeface="ＭＳ Ｐゴシック"/>
              </a:rPr>
              <a:t>价格详情</a:t>
            </a:r>
            <a:endParaRPr lang="en-US" sz="2000" b="1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en-US" sz="2000" dirty="0">
                <a:solidFill>
                  <a:srgbClr val="0F294D"/>
                </a:solidFill>
                <a:latin typeface="Trip Geom"/>
              </a:rPr>
              <a:t>1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  <a:ea typeface="ＭＳ Ｐゴシック"/>
              </a:rPr>
              <a:t>间</a:t>
            </a:r>
            <a:r>
              <a:rPr lang="en-US" sz="2000" dirty="0">
                <a:solidFill>
                  <a:srgbClr val="0F294D"/>
                </a:solidFill>
                <a:latin typeface="Trip Geom"/>
              </a:rPr>
              <a:t> x 1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  <a:ea typeface="ＭＳ Ｐゴシック"/>
              </a:rPr>
              <a:t>晚</a:t>
            </a:r>
            <a:endParaRPr lang="en-US" sz="2000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en-US" sz="2000" dirty="0">
                <a:solidFill>
                  <a:srgbClr val="0F294D"/>
                </a:solidFill>
                <a:latin typeface="Trip Geom"/>
              </a:rPr>
              <a:t>295.45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</a:rPr>
              <a:t>元</a:t>
            </a:r>
            <a:endParaRPr lang="en-US" sz="2000" dirty="0">
              <a:solidFill>
                <a:srgbClr val="0F294D"/>
              </a:solidFill>
              <a:latin typeface="Trip Geom"/>
            </a:endParaRPr>
          </a:p>
          <a:p>
            <a:endParaRPr lang="en-US" altLang="ja-JP" sz="2000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ja-JP" altLang="en-US" sz="2000" b="1" dirty="0">
                <a:solidFill>
                  <a:srgbClr val="0F294D"/>
                </a:solidFill>
                <a:latin typeface="Trip Geom"/>
                <a:ea typeface="ＭＳ Ｐゴシック"/>
              </a:rPr>
              <a:t>税项及附加费</a:t>
            </a:r>
            <a:endParaRPr lang="en-US" sz="2000" b="1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en-US" sz="2000" dirty="0">
                <a:solidFill>
                  <a:srgbClr val="0F294D"/>
                </a:solidFill>
                <a:latin typeface="Trip Geom"/>
              </a:rPr>
              <a:t>49.05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</a:rPr>
              <a:t>元</a:t>
            </a:r>
            <a:endParaRPr lang="en-US" sz="2000" dirty="0">
              <a:solidFill>
                <a:srgbClr val="0F294D"/>
              </a:solidFill>
              <a:latin typeface="Trip Geom"/>
            </a:endParaRPr>
          </a:p>
          <a:p>
            <a:endParaRPr lang="en-US" altLang="ja-JP" sz="2000" dirty="0">
              <a:solidFill>
                <a:srgbClr val="0F294D"/>
              </a:solidFill>
              <a:latin typeface="Trip Geom"/>
              <a:ea typeface="ＭＳ Ｐゴシック"/>
            </a:endParaRPr>
          </a:p>
          <a:p>
            <a:r>
              <a:rPr lang="ja-JP" altLang="en-US" sz="2000" b="1" dirty="0">
                <a:solidFill>
                  <a:srgbClr val="0F294D"/>
                </a:solidFill>
                <a:latin typeface="Trip Geom"/>
                <a:ea typeface="ＭＳ Ｐゴシック"/>
              </a:rPr>
              <a:t>网上预付</a:t>
            </a:r>
            <a:r>
              <a:rPr lang="en-US" altLang="ja-JP" sz="2000" b="1" dirty="0">
                <a:solidFill>
                  <a:srgbClr val="0F294D"/>
                </a:solidFill>
                <a:latin typeface="Trip Geom"/>
                <a:ea typeface="ＭＳ Ｐゴシック"/>
              </a:rPr>
              <a:t>                                             </a:t>
            </a:r>
            <a:r>
              <a:rPr lang="en-US" sz="2000" b="1" dirty="0">
                <a:solidFill>
                  <a:srgbClr val="0F294D"/>
                </a:solidFill>
                <a:latin typeface="Trip Geom"/>
              </a:rPr>
              <a:t>344.50</a:t>
            </a:r>
            <a:r>
              <a:rPr lang="ja-JP" altLang="en-US" sz="2000" dirty="0">
                <a:solidFill>
                  <a:srgbClr val="0F294D"/>
                </a:solidFill>
                <a:latin typeface="Trip Geom"/>
              </a:rPr>
              <a:t>元</a:t>
            </a:r>
            <a:endParaRPr lang="en-US" sz="2000" b="1" dirty="0">
              <a:solidFill>
                <a:srgbClr val="0F294D"/>
              </a:solidFill>
              <a:latin typeface="Trip Geom"/>
            </a:endParaRPr>
          </a:p>
          <a:p>
            <a:endParaRPr lang="en-US" b="1" dirty="0">
              <a:solidFill>
                <a:srgbClr val="0F294D"/>
              </a:solidFill>
              <a:latin typeface="Trip Geom"/>
            </a:endParaRPr>
          </a:p>
          <a:p>
            <a:endParaRPr lang="en-US" dirty="0">
              <a:solidFill>
                <a:srgbClr val="0F294D"/>
              </a:solidFill>
              <a:latin typeface="Trip Geom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62401E-12C0-F96E-484D-7ED5BF32E660}"/>
              </a:ext>
            </a:extLst>
          </p:cNvPr>
          <p:cNvSpPr txBox="1"/>
          <p:nvPr/>
        </p:nvSpPr>
        <p:spPr>
          <a:xfrm>
            <a:off x="6181557" y="5499769"/>
            <a:ext cx="40934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400" b="1">
                <a:ea typeface="Trip Geom"/>
              </a:rPr>
              <a:t>包括</a:t>
            </a:r>
            <a:r>
              <a:rPr lang="en-US" altLang="ja-JP" sz="2400" b="1">
                <a:latin typeface="Trip Geom"/>
              </a:rPr>
              <a:t>2</a:t>
            </a:r>
            <a:r>
              <a:rPr lang="ja-JP" altLang="en-US" sz="2400" b="1">
                <a:ea typeface="Trip Geom"/>
              </a:rPr>
              <a:t>份早餐</a:t>
            </a:r>
            <a:r>
              <a:rPr lang="ja-JP" altLang="en-US" sz="2400">
                <a:latin typeface="Trip Geom"/>
                <a:ea typeface="Trip Geom"/>
                <a:cs typeface="Trip Geom"/>
              </a:rPr>
              <a:t>​</a:t>
            </a:r>
            <a:endParaRPr lang="en-US" sz="2400" b="1" dirty="0">
              <a:solidFill>
                <a:srgbClr val="0F294D"/>
              </a:solidFill>
              <a:latin typeface="Trip Geom"/>
              <a:cs typeface="Calibri"/>
            </a:endParaRPr>
          </a:p>
        </p:txBody>
      </p:sp>
      <p:pic>
        <p:nvPicPr>
          <p:cNvPr id="8" name="Picture 8" descr="A picture containing table, food, plate, wooden&#10;&#10;Description automatically generated">
            <a:extLst>
              <a:ext uri="{FF2B5EF4-FFF2-40B4-BE49-F238E27FC236}">
                <a16:creationId xmlns:a16="http://schemas.microsoft.com/office/drawing/2014/main" id="{1701FE44-91AD-C845-BD92-4041BC3CCD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5874" y="4145546"/>
            <a:ext cx="2395622" cy="1588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732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97">
            <a:extLst>
              <a:ext uri="{FF2B5EF4-FFF2-40B4-BE49-F238E27FC236}">
                <a16:creationId xmlns:a16="http://schemas.microsoft.com/office/drawing/2014/main" id="{D48D9584-D2FD-48CE-9E17-4E250B743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E969E9EE-1ED5-4090-E002-AF36B10CB1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9" r="13830"/>
          <a:stretch/>
        </p:blipFill>
        <p:spPr>
          <a:xfrm>
            <a:off x="35772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10" name="Picture 10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73C44BD5-D2E5-CE67-EEF8-BC2A8B8B1A9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99" r="1745" b="-1"/>
          <a:stretch/>
        </p:blipFill>
        <p:spPr>
          <a:xfrm>
            <a:off x="7822523" y="3456433"/>
            <a:ext cx="4369477" cy="3401568"/>
          </a:xfrm>
          <a:custGeom>
            <a:avLst/>
            <a:gdLst/>
            <a:ahLst/>
            <a:cxnLst/>
            <a:rect l="l" t="t" r="r" b="b"/>
            <a:pathLst>
              <a:path w="4369477" h="3401568">
                <a:moveTo>
                  <a:pt x="781270" y="0"/>
                </a:moveTo>
                <a:lnTo>
                  <a:pt x="4369477" y="0"/>
                </a:lnTo>
                <a:lnTo>
                  <a:pt x="4369477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8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AA820A56-C182-A92B-F0CA-D1A60785B6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624" r="926" b="-1"/>
          <a:stretch/>
        </p:blipFill>
        <p:spPr>
          <a:xfrm>
            <a:off x="3630260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123" name="Freeform: Shape 99">
            <a:extLst>
              <a:ext uri="{FF2B5EF4-FFF2-40B4-BE49-F238E27FC236}">
                <a16:creationId xmlns:a16="http://schemas.microsoft.com/office/drawing/2014/main" id="{CA17DEF4-6C5D-41C6-8D93-5C7CFD7AD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4" name="Freeform: Shape 101">
            <a:extLst>
              <a:ext uri="{FF2B5EF4-FFF2-40B4-BE49-F238E27FC236}">
                <a16:creationId xmlns:a16="http://schemas.microsoft.com/office/drawing/2014/main" id="{22BBC5A3-5C8C-4FB9-AEFF-8778D2C98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869B31-1A39-4570-DBAE-774470D03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1508760"/>
            <a:ext cx="3429000" cy="2898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ja-JP" sz="4000" b="1" kern="1200" dirty="0">
                <a:latin typeface="+mj-lt"/>
                <a:ea typeface="ＭＳ Ｐゴシック"/>
                <a:cs typeface="+mj-cs"/>
              </a:rPr>
              <a:t>             </a:t>
            </a:r>
            <a:r>
              <a:rPr lang="ja-JP" altLang="en-US" sz="4000" b="1" kern="1200" dirty="0">
                <a:solidFill>
                  <a:schemeClr val="accent2">
                    <a:lumMod val="75000"/>
                  </a:schemeClr>
                </a:solidFill>
                <a:latin typeface="+mj-lt"/>
                <a:ea typeface="ＭＳ Ｐゴシック"/>
                <a:cs typeface="+mj-cs"/>
              </a:rPr>
              <a:t>餐饮</a:t>
            </a:r>
            <a:endParaRPr lang="en-US" sz="4000" b="1" kern="1200" dirty="0">
              <a:solidFill>
                <a:schemeClr val="accent2">
                  <a:lumMod val="75000"/>
                </a:schemeClr>
              </a:solidFill>
              <a:latin typeface="+mj-lt"/>
              <a:ea typeface="ＭＳ Ｐゴシック"/>
              <a:cs typeface="Calibri Light"/>
            </a:endParaRPr>
          </a:p>
        </p:txBody>
      </p:sp>
      <p:sp>
        <p:nvSpPr>
          <p:cNvPr id="125" name="Rectangle 103">
            <a:extLst>
              <a:ext uri="{FF2B5EF4-FFF2-40B4-BE49-F238E27FC236}">
                <a16:creationId xmlns:a16="http://schemas.microsoft.com/office/drawing/2014/main" id="{3BB917E8-D696-4787-96D6-521A9C42F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DA6539C-0C2D-0B73-5F1F-1EFBFCE8AAB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757" r="4362"/>
          <a:stretch/>
        </p:blipFill>
        <p:spPr>
          <a:xfrm>
            <a:off x="7845207" y="10"/>
            <a:ext cx="4346795" cy="3401558"/>
          </a:xfrm>
          <a:custGeom>
            <a:avLst/>
            <a:gdLst/>
            <a:ahLst/>
            <a:cxnLst/>
            <a:rect l="l" t="t" r="r" b="b"/>
            <a:pathLst>
              <a:path w="4346795" h="3401568">
                <a:moveTo>
                  <a:pt x="0" y="0"/>
                </a:moveTo>
                <a:lnTo>
                  <a:pt x="4346795" y="0"/>
                </a:lnTo>
                <a:lnTo>
                  <a:pt x="4346795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  <p:sp>
        <p:nvSpPr>
          <p:cNvPr id="126" name="Rectangle 105">
            <a:extLst>
              <a:ext uri="{FF2B5EF4-FFF2-40B4-BE49-F238E27FC236}">
                <a16:creationId xmlns:a16="http://schemas.microsoft.com/office/drawing/2014/main" id="{39F4C545-E278-42ED-9B78-2EBA46444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75DF1F-B4DC-4B4D-6F77-AA762838483C}"/>
              </a:ext>
            </a:extLst>
          </p:cNvPr>
          <p:cNvSpPr txBox="1"/>
          <p:nvPr/>
        </p:nvSpPr>
        <p:spPr>
          <a:xfrm>
            <a:off x="1183341" y="3010004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4">
                    <a:lumMod val="60000"/>
                    <a:lumOff val="40000"/>
                  </a:schemeClr>
                </a:solidFill>
                <a:ea typeface="ＭＳ Ｐゴシック"/>
              </a:rPr>
              <a:t>招牌菜</a:t>
            </a:r>
            <a:endParaRPr lang="en-US" sz="2800" b="1">
              <a:solidFill>
                <a:schemeClr val="accent4">
                  <a:lumMod val="60000"/>
                  <a:lumOff val="40000"/>
                </a:schemeClr>
              </a:solidFill>
              <a:ea typeface="ＭＳ Ｐゴシック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1B5B45-4207-11D0-44E0-E5675B24C83D}"/>
              </a:ext>
            </a:extLst>
          </p:cNvPr>
          <p:cNvSpPr txBox="1"/>
          <p:nvPr/>
        </p:nvSpPr>
        <p:spPr>
          <a:xfrm>
            <a:off x="1183341" y="1878106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chemeClr val="accent1"/>
                </a:solidFill>
                <a:latin typeface="Arial Nova"/>
                <a:ea typeface="ＭＳ Ｐゴシック"/>
              </a:rPr>
              <a:t>请享用</a:t>
            </a:r>
            <a:endParaRPr lang="en-US" sz="3200" b="1">
              <a:solidFill>
                <a:schemeClr val="accent1"/>
              </a:solidFill>
              <a:latin typeface="Arial Nova"/>
              <a:ea typeface="ＭＳ Ｐゴシック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7BF810-05B5-A645-BF28-94CAE683D9CC}"/>
              </a:ext>
            </a:extLst>
          </p:cNvPr>
          <p:cNvSpPr txBox="1"/>
          <p:nvPr/>
        </p:nvSpPr>
        <p:spPr>
          <a:xfrm>
            <a:off x="876428" y="4803273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000" b="1" dirty="0"/>
              <a:t>可应要求提供特殊菜肴</a:t>
            </a:r>
            <a:r>
              <a:rPr lang="en-US" sz="2000" b="1" dirty="0"/>
              <a:t> -</a:t>
            </a:r>
            <a:r>
              <a:rPr lang="en-US" altLang="ja-JP" sz="2000" b="1" dirty="0"/>
              <a:t> </a:t>
            </a:r>
            <a:r>
              <a:rPr lang="ja-JP" altLang="en-US" sz="2000" b="1" dirty="0"/>
              <a:t>需提前预订</a:t>
            </a:r>
            <a:endParaRPr lang="en-US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04C356-2270-25C9-60A9-F1B81168C131}"/>
              </a:ext>
            </a:extLst>
          </p:cNvPr>
          <p:cNvSpPr txBox="1"/>
          <p:nvPr/>
        </p:nvSpPr>
        <p:spPr>
          <a:xfrm>
            <a:off x="959224" y="869576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400" b="1"/>
              <a:t>音乐和娱乐让您度过难忘的时光</a:t>
            </a:r>
            <a:endParaRPr lang="en-US" sz="24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5BC95F-C7B3-53ED-9794-591F0BEAA0D8}"/>
              </a:ext>
            </a:extLst>
          </p:cNvPr>
          <p:cNvSpPr txBox="1"/>
          <p:nvPr/>
        </p:nvSpPr>
        <p:spPr>
          <a:xfrm>
            <a:off x="814832" y="5885130"/>
            <a:ext cx="61061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b="1" dirty="0">
                <a:solidFill>
                  <a:schemeClr val="accent1">
                    <a:lumMod val="50000"/>
                  </a:schemeClr>
                </a:solidFill>
                <a:latin typeface="Amasis MT Pro Medium" panose="020B0604020202020204" pitchFamily="18" charset="0"/>
              </a:rPr>
              <a:t>特别优惠 </a:t>
            </a:r>
            <a:r>
              <a:rPr lang="en-US" altLang="zh-CN" sz="2400" b="1" dirty="0">
                <a:solidFill>
                  <a:schemeClr val="accent1">
                    <a:lumMod val="50000"/>
                  </a:schemeClr>
                </a:solidFill>
                <a:latin typeface="Amasis MT Pro Medium" panose="020B0604020202020204" pitchFamily="18" charset="0"/>
              </a:rPr>
              <a:t>- </a:t>
            </a:r>
            <a:r>
              <a:rPr lang="zh-CN" altLang="en-US" sz="2400" b="1" dirty="0">
                <a:solidFill>
                  <a:schemeClr val="accent1">
                    <a:lumMod val="50000"/>
                  </a:schemeClr>
                </a:solidFill>
                <a:latin typeface="Amasis MT Pro Medium" panose="020B0604020202020204" pitchFamily="18" charset="0"/>
              </a:rPr>
              <a:t>不要错过</a:t>
            </a:r>
            <a:endParaRPr lang="en-GB" sz="2400" b="1" dirty="0">
              <a:solidFill>
                <a:schemeClr val="accent1">
                  <a:lumMod val="50000"/>
                </a:schemeClr>
              </a:solidFill>
              <a:latin typeface="Amasis MT Pro Medium" panose="020B0604020202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6394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</TotalTime>
  <Words>289</Words>
  <Application>Microsoft Office PowerPoint</Application>
  <PresentationFormat>Widescreen</PresentationFormat>
  <Paragraphs>52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Amasis MT Pro Medium</vt:lpstr>
      <vt:lpstr>Arial</vt:lpstr>
      <vt:lpstr>Arial Nova</vt:lpstr>
      <vt:lpstr>Calibri</vt:lpstr>
      <vt:lpstr>Calibri Light</vt:lpstr>
      <vt:lpstr>Trip Geom</vt:lpstr>
      <vt:lpstr>office theme</vt:lpstr>
      <vt:lpstr>Student Name: Fatema Uddin Student ID No: 2131514 Foreign Languages and Cultural Awareness Hotel Event Advertisement Poster BMIH4003 Tutor: Jimping Li</vt:lpstr>
      <vt:lpstr>北京四季酒店（Four Seasons Hotel Beijing）                                        亮马桥路48号，朝阳区，北京，100125 北京四季酒店位于朝阳区燕莎商业区——亮马桥路，近燕莎桥。 </vt:lpstr>
      <vt:lpstr>豪华大床房 </vt:lpstr>
      <vt:lpstr>豪华双床房 </vt:lpstr>
      <vt:lpstr>行政大床房 </vt:lpstr>
      <vt:lpstr>行政河景大床房 </vt:lpstr>
      <vt:lpstr>             餐饮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Fatema Uddin</dc:creator>
  <cp:lastModifiedBy>Fatema Uddin</cp:lastModifiedBy>
  <cp:revision>283</cp:revision>
  <dcterms:created xsi:type="dcterms:W3CDTF">2023-05-18T17:54:17Z</dcterms:created>
  <dcterms:modified xsi:type="dcterms:W3CDTF">2023-05-31T09:27:31Z</dcterms:modified>
</cp:coreProperties>
</file>