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3"/>
  </p:notesMasterIdLst>
  <p:handoutMasterIdLst>
    <p:handoutMasterId r:id="rId24"/>
  </p:handoutMasterIdLst>
  <p:sldIdLst>
    <p:sldId id="256" r:id="rId2"/>
    <p:sldId id="261" r:id="rId3"/>
    <p:sldId id="260" r:id="rId4"/>
    <p:sldId id="257" r:id="rId5"/>
    <p:sldId id="258" r:id="rId6"/>
    <p:sldId id="259" r:id="rId7"/>
    <p:sldId id="262" r:id="rId8"/>
    <p:sldId id="263" r:id="rId9"/>
    <p:sldId id="276" r:id="rId10"/>
    <p:sldId id="277" r:id="rId11"/>
    <p:sldId id="264" r:id="rId12"/>
    <p:sldId id="265" r:id="rId13"/>
    <p:sldId id="266" r:id="rId14"/>
    <p:sldId id="274" r:id="rId15"/>
    <p:sldId id="267" r:id="rId16"/>
    <p:sldId id="268" r:id="rId17"/>
    <p:sldId id="269" r:id="rId18"/>
    <p:sldId id="270" r:id="rId19"/>
    <p:sldId id="271" r:id="rId20"/>
    <p:sldId id="272" r:id="rId21"/>
    <p:sldId id="273" r:id="rId2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FF6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222" autoAdjust="0"/>
    <p:restoredTop sz="94637"/>
  </p:normalViewPr>
  <p:slideViewPr>
    <p:cSldViewPr snapToObjects="1">
      <p:cViewPr>
        <p:scale>
          <a:sx n="93" d="100"/>
          <a:sy n="93" d="100"/>
        </p:scale>
        <p:origin x="624" y="2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notesMaster" Target="notesMasters/notesMaster1.xml"/><Relationship Id="rId24" Type="http://schemas.openxmlformats.org/officeDocument/2006/relationships/handoutMaster" Target="handoutMasters/handoutMaster1.xml"/><Relationship Id="rId25" Type="http://schemas.openxmlformats.org/officeDocument/2006/relationships/presProps" Target="presProps.xml"/><Relationship Id="rId26" Type="http://schemas.openxmlformats.org/officeDocument/2006/relationships/viewProps" Target="viewProps.xml"/><Relationship Id="rId27" Type="http://schemas.openxmlformats.org/officeDocument/2006/relationships/theme" Target="theme/theme1.xml"/><Relationship Id="rId28"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F0EF96E8-2B25-274F-B35C-FC17491F6A43}" type="datetimeFigureOut">
              <a:rPr lang="en-US" smtClean="0"/>
              <a:pPr/>
              <a:t>10/27/16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D691314B-8199-DA42-983B-4F1B2BCD18DF}" type="slidenum">
              <a:rPr lang="en-US" smtClean="0"/>
              <a:pPr/>
              <a:t>‹#›</a:t>
            </a:fld>
            <a:endParaRPr lang="en-US"/>
          </a:p>
        </p:txBody>
      </p:sp>
    </p:spTree>
    <p:extLst>
      <p:ext uri="{BB962C8B-B14F-4D97-AF65-F5344CB8AC3E}">
        <p14:creationId xmlns:p14="http://schemas.microsoft.com/office/powerpoint/2010/main" val="6523055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82219EF-D101-D94D-8A19-89DC80672295}" type="datetimeFigureOut">
              <a:rPr lang="en-US" smtClean="0"/>
              <a:pPr/>
              <a:t>10/27/16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C03E05E-6D83-FD4C-BA26-18B220E465F7}" type="slidenum">
              <a:rPr lang="en-US" smtClean="0"/>
              <a:pPr/>
              <a:t>‹#›</a:t>
            </a:fld>
            <a:endParaRPr lang="en-US"/>
          </a:p>
        </p:txBody>
      </p:sp>
    </p:spTree>
    <p:extLst>
      <p:ext uri="{BB962C8B-B14F-4D97-AF65-F5344CB8AC3E}">
        <p14:creationId xmlns:p14="http://schemas.microsoft.com/office/powerpoint/2010/main" val="71671851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21099CF3-B883-0F4D-ABC3-9098AF655BE9}" type="datetimeFigureOut">
              <a:rPr lang="en-US" smtClean="0"/>
              <a:pPr/>
              <a:t>10/27/16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8214850-244D-794B-940E-2F0A9B1AF4F7}"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21099CF3-B883-0F4D-ABC3-9098AF655BE9}" type="datetimeFigureOut">
              <a:rPr lang="en-US" smtClean="0"/>
              <a:pPr/>
              <a:t>10/27/16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8214850-244D-794B-940E-2F0A9B1AF4F7}"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1099CF3-B883-0F4D-ABC3-9098AF655BE9}" type="datetimeFigureOut">
              <a:rPr lang="en-US" smtClean="0"/>
              <a:pPr/>
              <a:t>10/27/16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8214850-244D-794B-940E-2F0A9B1AF4F7}"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21099CF3-B883-0F4D-ABC3-9098AF655BE9}" type="datetimeFigureOut">
              <a:rPr lang="en-US" smtClean="0"/>
              <a:pPr/>
              <a:t>10/27/16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8214850-244D-794B-940E-2F0A9B1AF4F7}"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21099CF3-B883-0F4D-ABC3-9098AF655BE9}" type="datetimeFigureOut">
              <a:rPr lang="en-US" smtClean="0"/>
              <a:pPr/>
              <a:t>10/27/16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8214850-244D-794B-940E-2F0A9B1AF4F7}"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21099CF3-B883-0F4D-ABC3-9098AF655BE9}" type="datetimeFigureOut">
              <a:rPr lang="en-US" smtClean="0"/>
              <a:pPr/>
              <a:t>10/27/16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8214850-244D-794B-940E-2F0A9B1AF4F7}"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1099CF3-B883-0F4D-ABC3-9098AF655BE9}" type="datetimeFigureOut">
              <a:rPr lang="en-US" smtClean="0"/>
              <a:pPr/>
              <a:t>10/27/16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8214850-244D-794B-940E-2F0A9B1AF4F7}"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1099CF3-B883-0F4D-ABC3-9098AF655BE9}" type="datetimeFigureOut">
              <a:rPr lang="en-US" smtClean="0"/>
              <a:pPr/>
              <a:t>10/27/16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8214850-244D-794B-940E-2F0A9B1AF4F7}"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1099CF3-B883-0F4D-ABC3-9098AF655BE9}" type="datetimeFigureOut">
              <a:rPr lang="en-US" smtClean="0"/>
              <a:pPr/>
              <a:t>10/27/16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8214850-244D-794B-940E-2F0A9B1AF4F7}"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21099CF3-B883-0F4D-ABC3-9098AF655BE9}" type="datetimeFigureOut">
              <a:rPr lang="en-US" smtClean="0"/>
              <a:pPr/>
              <a:t>10/27/16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8214850-244D-794B-940E-2F0A9B1AF4F7}"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21099CF3-B883-0F4D-ABC3-9098AF655BE9}" type="datetimeFigureOut">
              <a:rPr lang="en-US" smtClean="0"/>
              <a:pPr/>
              <a:t>10/27/16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8214850-244D-794B-940E-2F0A9B1AF4F7}"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1099CF3-B883-0F4D-ABC3-9098AF655BE9}" type="datetimeFigureOut">
              <a:rPr lang="en-US" smtClean="0"/>
              <a:pPr/>
              <a:t>10/27/16</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8214850-244D-794B-940E-2F0A9B1AF4F7}"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4" Type="http://schemas.openxmlformats.org/officeDocument/2006/relationships/image" Target="../media/image3.jpeg"/><Relationship Id="rId5" Type="http://schemas.openxmlformats.org/officeDocument/2006/relationships/image" Target="../media/image4.jpeg"/><Relationship Id="rId1" Type="http://schemas.openxmlformats.org/officeDocument/2006/relationships/slideLayout" Target="../slideLayouts/slideLayout7.xml"/><Relationship Id="rId2" Type="http://schemas.openxmlformats.org/officeDocument/2006/relationships/image" Target="../media/image1.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4" Type="http://schemas.openxmlformats.org/officeDocument/2006/relationships/image" Target="../media/image10.jpeg"/><Relationship Id="rId1" Type="http://schemas.openxmlformats.org/officeDocument/2006/relationships/slideLayout" Target="../slideLayouts/slideLayout2.xml"/><Relationship Id="rId2" Type="http://schemas.openxmlformats.org/officeDocument/2006/relationships/image" Target="../media/image8.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1.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2.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Satan and his World of Darkness</a:t>
            </a:r>
            <a:endParaRPr lang="en-US" dirty="0"/>
          </a:p>
        </p:txBody>
      </p:sp>
      <p:sp>
        <p:nvSpPr>
          <p:cNvPr id="3" name="Subtitle 2"/>
          <p:cNvSpPr>
            <a:spLocks noGrp="1"/>
          </p:cNvSpPr>
          <p:nvPr>
            <p:ph type="subTitle" idx="1"/>
          </p:nvPr>
        </p:nvSpPr>
        <p:spPr/>
        <p:txBody>
          <a:bodyPr/>
          <a:lstStyle/>
          <a:p>
            <a:r>
              <a:rPr lang="en-US" dirty="0" smtClean="0"/>
              <a:t>Jesus and the Defeat </a:t>
            </a:r>
          </a:p>
          <a:p>
            <a:r>
              <a:rPr lang="en-US" dirty="0" smtClean="0"/>
              <a:t>of the Devil</a:t>
            </a:r>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images.jpeg"/>
          <p:cNvPicPr>
            <a:picLocks noChangeAspect="1"/>
          </p:cNvPicPr>
          <p:nvPr/>
        </p:nvPicPr>
        <p:blipFill>
          <a:blip r:embed="rId2"/>
          <a:stretch>
            <a:fillRect/>
          </a:stretch>
        </p:blipFill>
        <p:spPr>
          <a:xfrm>
            <a:off x="1600200" y="3733800"/>
            <a:ext cx="3492500" cy="2667000"/>
          </a:xfrm>
          <a:prstGeom prst="rect">
            <a:avLst/>
          </a:prstGeom>
        </p:spPr>
      </p:pic>
      <p:pic>
        <p:nvPicPr>
          <p:cNvPr id="5" name="Picture 4" descr="images-2.jpeg"/>
          <p:cNvPicPr>
            <a:picLocks noChangeAspect="1"/>
          </p:cNvPicPr>
          <p:nvPr/>
        </p:nvPicPr>
        <p:blipFill>
          <a:blip r:embed="rId3"/>
          <a:stretch>
            <a:fillRect/>
          </a:stretch>
        </p:blipFill>
        <p:spPr>
          <a:xfrm>
            <a:off x="4648200" y="698500"/>
            <a:ext cx="3289300" cy="2463800"/>
          </a:xfrm>
          <a:prstGeom prst="rect">
            <a:avLst/>
          </a:prstGeom>
        </p:spPr>
      </p:pic>
      <p:pic>
        <p:nvPicPr>
          <p:cNvPr id="6" name="Picture 5" descr="images-3.jpeg"/>
          <p:cNvPicPr>
            <a:picLocks noChangeAspect="1"/>
          </p:cNvPicPr>
          <p:nvPr/>
        </p:nvPicPr>
        <p:blipFill>
          <a:blip r:embed="rId4"/>
          <a:stretch>
            <a:fillRect/>
          </a:stretch>
        </p:blipFill>
        <p:spPr>
          <a:xfrm>
            <a:off x="812800" y="520700"/>
            <a:ext cx="2794000" cy="2908300"/>
          </a:xfrm>
          <a:prstGeom prst="rect">
            <a:avLst/>
          </a:prstGeom>
        </p:spPr>
      </p:pic>
      <p:pic>
        <p:nvPicPr>
          <p:cNvPr id="8" name="Picture 7" descr="images-1.jpeg"/>
          <p:cNvPicPr>
            <a:picLocks noChangeAspect="1"/>
          </p:cNvPicPr>
          <p:nvPr/>
        </p:nvPicPr>
        <p:blipFill>
          <a:blip r:embed="rId5"/>
          <a:stretch>
            <a:fillRect/>
          </a:stretch>
        </p:blipFill>
        <p:spPr>
          <a:xfrm>
            <a:off x="5943600" y="3429000"/>
            <a:ext cx="2540000" cy="2400300"/>
          </a:xfrm>
          <a:prstGeom prst="rect">
            <a:avLst/>
          </a:prstGeom>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fantasy-jesus-vs-satan-arm-wrestling-wallpaper.jpg"/>
          <p:cNvPicPr>
            <a:picLocks noChangeAspect="1"/>
          </p:cNvPicPr>
          <p:nvPr/>
        </p:nvPicPr>
        <p:blipFill>
          <a:blip r:embed="rId2"/>
          <a:stretch>
            <a:fillRect/>
          </a:stretch>
        </p:blipFill>
        <p:spPr>
          <a:xfrm>
            <a:off x="0" y="858520"/>
            <a:ext cx="9144000" cy="5140960"/>
          </a:xfrm>
          <a:prstGeom prst="rect">
            <a:avLst/>
          </a:prstGeom>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t>Central aspect of the Gospel traditions: defeat of demonic beings and the devil.</a:t>
            </a:r>
          </a:p>
          <a:p>
            <a:r>
              <a:rPr lang="en-US" dirty="0" smtClean="0"/>
              <a:t>The deliverance of human beings is linked to the defeat of Satan, which is achieved through the following:</a:t>
            </a:r>
          </a:p>
          <a:p>
            <a:pPr>
              <a:buNone/>
            </a:pPr>
            <a:r>
              <a:rPr lang="en-US" dirty="0" smtClean="0"/>
              <a:t>	</a:t>
            </a:r>
            <a:r>
              <a:rPr lang="en-US" dirty="0" smtClean="0">
                <a:solidFill>
                  <a:srgbClr val="FFFF00"/>
                </a:solidFill>
              </a:rPr>
              <a:t>- Jesus’ obedience to his Father</a:t>
            </a:r>
          </a:p>
          <a:p>
            <a:pPr>
              <a:buNone/>
            </a:pPr>
            <a:r>
              <a:rPr lang="en-US" dirty="0" smtClean="0">
                <a:solidFill>
                  <a:srgbClr val="FFFF00"/>
                </a:solidFill>
              </a:rPr>
              <a:t>	- his proclamation of the kingdom</a:t>
            </a:r>
          </a:p>
          <a:p>
            <a:pPr>
              <a:buNone/>
            </a:pPr>
            <a:r>
              <a:rPr lang="en-US" dirty="0" smtClean="0">
                <a:solidFill>
                  <a:srgbClr val="FFFF00"/>
                </a:solidFill>
              </a:rPr>
              <a:t>	- his exorcisms </a:t>
            </a:r>
          </a:p>
          <a:p>
            <a:pPr>
              <a:buNone/>
            </a:pPr>
            <a:r>
              <a:rPr lang="en-US" dirty="0" smtClean="0">
                <a:solidFill>
                  <a:srgbClr val="FFFF00"/>
                </a:solidFill>
              </a:rPr>
              <a:t>	- his death and resurrection</a:t>
            </a:r>
            <a:r>
              <a:rPr lang="en-US" dirty="0" smtClean="0"/>
              <a:t> </a:t>
            </a:r>
            <a:endParaRPr lang="en-US"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Satan as Adversary</a:t>
            </a:r>
            <a:endParaRPr lang="en-US" dirty="0"/>
          </a:p>
        </p:txBody>
      </p:sp>
      <p:sp>
        <p:nvSpPr>
          <p:cNvPr id="3" name="Content Placeholder 2"/>
          <p:cNvSpPr>
            <a:spLocks noGrp="1"/>
          </p:cNvSpPr>
          <p:nvPr>
            <p:ph idx="1"/>
          </p:nvPr>
        </p:nvSpPr>
        <p:spPr/>
        <p:txBody>
          <a:bodyPr>
            <a:normAutofit/>
          </a:bodyPr>
          <a:lstStyle/>
          <a:p>
            <a:r>
              <a:rPr lang="en-US" dirty="0" smtClean="0"/>
              <a:t>In the New Testament ‘Satan’ is used repeatedly to denote God’s chief opponent.</a:t>
            </a:r>
          </a:p>
          <a:p>
            <a:r>
              <a:rPr lang="en-US" i="1" dirty="0" smtClean="0">
                <a:solidFill>
                  <a:srgbClr val="2FF6FF"/>
                </a:solidFill>
              </a:rPr>
              <a:t>Satanas</a:t>
            </a:r>
            <a:r>
              <a:rPr lang="en-US" dirty="0" smtClean="0"/>
              <a:t> occurs in all four of the canonical Gospels (Mark, Matthew, Luke, John).</a:t>
            </a:r>
            <a:endParaRPr lang="en-US" i="1" dirty="0" smtClean="0"/>
          </a:p>
          <a:p>
            <a:r>
              <a:rPr lang="en-US" dirty="0" smtClean="0"/>
              <a:t>He is ‘the devil’ (</a:t>
            </a:r>
            <a:r>
              <a:rPr lang="en-US" i="1" dirty="0" smtClean="0">
                <a:solidFill>
                  <a:srgbClr val="2FF6FF"/>
                </a:solidFill>
              </a:rPr>
              <a:t>diabolos</a:t>
            </a:r>
            <a:r>
              <a:rPr lang="en-US" dirty="0" smtClean="0"/>
              <a:t>), the enemy of Jesus and the kingdom. Note that the term does not occur in Mark, the earliest of the four Gospels. </a:t>
            </a:r>
            <a:endParaRPr lang="en-US"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Satan as Adversary</a:t>
            </a:r>
            <a:endParaRPr lang="en-US" dirty="0"/>
          </a:p>
        </p:txBody>
      </p:sp>
      <p:sp>
        <p:nvSpPr>
          <p:cNvPr id="3" name="Content Placeholder 2"/>
          <p:cNvSpPr>
            <a:spLocks noGrp="1"/>
          </p:cNvSpPr>
          <p:nvPr>
            <p:ph idx="1"/>
          </p:nvPr>
        </p:nvSpPr>
        <p:spPr/>
        <p:txBody>
          <a:bodyPr>
            <a:normAutofit/>
          </a:bodyPr>
          <a:lstStyle/>
          <a:p>
            <a:r>
              <a:rPr lang="en-US" dirty="0" smtClean="0"/>
              <a:t>Note also the term </a:t>
            </a:r>
            <a:r>
              <a:rPr lang="en-US" dirty="0" smtClean="0">
                <a:solidFill>
                  <a:srgbClr val="2FF6FF"/>
                </a:solidFill>
              </a:rPr>
              <a:t>Beelzeboul</a:t>
            </a:r>
            <a:r>
              <a:rPr lang="en-US" dirty="0" smtClean="0"/>
              <a:t> (Matt. 10:25; 12:24; Mark 3:22; Luke 11:15, 18-19) – ‘the lord of the house’ (</a:t>
            </a:r>
            <a:r>
              <a:rPr lang="en-US" i="1" dirty="0" smtClean="0"/>
              <a:t>zebul </a:t>
            </a:r>
            <a:r>
              <a:rPr lang="en-US" dirty="0" smtClean="0"/>
              <a:t>– height, dwelling-place).</a:t>
            </a:r>
          </a:p>
          <a:p>
            <a:r>
              <a:rPr lang="en-US" dirty="0" smtClean="0"/>
              <a:t>He is also ‘</a:t>
            </a:r>
            <a:r>
              <a:rPr lang="en-US" dirty="0" smtClean="0">
                <a:solidFill>
                  <a:srgbClr val="2FF6FF"/>
                </a:solidFill>
              </a:rPr>
              <a:t>the evil one</a:t>
            </a:r>
            <a:r>
              <a:rPr lang="en-US" dirty="0" smtClean="0"/>
              <a:t>’ (</a:t>
            </a:r>
            <a:r>
              <a:rPr lang="en-US" i="1" dirty="0" smtClean="0"/>
              <a:t>ho ponêros</a:t>
            </a:r>
            <a:r>
              <a:rPr lang="en-US" dirty="0" smtClean="0"/>
              <a:t>) in Matthew (13:19, 38).</a:t>
            </a:r>
          </a:p>
          <a:p>
            <a:pPr>
              <a:buNone/>
            </a:pPr>
            <a:r>
              <a:rPr lang="en-US" dirty="0" smtClean="0"/>
              <a:t>		</a:t>
            </a:r>
            <a:r>
              <a:rPr lang="en-US" sz="2400" dirty="0" smtClean="0">
                <a:solidFill>
                  <a:srgbClr val="FFFF00"/>
                </a:solidFill>
              </a:rPr>
              <a:t>Lord’s Prayer (Matt. 6:13; Luke 11:4): ‘Deliver us from evil’ or ‘Deliver us from the evil one?’ </a:t>
            </a:r>
            <a:endParaRPr lang="en-US" sz="2400" dirty="0">
              <a:solidFill>
                <a:srgbClr val="FFFF00"/>
              </a:solidFill>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Temptations of Jesus</a:t>
            </a:r>
            <a:endParaRPr lang="en-US" dirty="0"/>
          </a:p>
        </p:txBody>
      </p:sp>
      <p:pic>
        <p:nvPicPr>
          <p:cNvPr id="8" name="Content Placeholder 7" descr="Temptations_of_Christ_(San_Marco).jpg"/>
          <p:cNvPicPr>
            <a:picLocks noGrp="1" noChangeAspect="1"/>
          </p:cNvPicPr>
          <p:nvPr>
            <p:ph idx="1"/>
          </p:nvPr>
        </p:nvPicPr>
        <p:blipFill>
          <a:blip r:embed="rId2"/>
          <a:stretch>
            <a:fillRect/>
          </a:stretch>
        </p:blipFill>
        <p:spPr>
          <a:xfrm>
            <a:off x="945820" y="1600200"/>
            <a:ext cx="7252359" cy="4525963"/>
          </a:xfrm>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Jesus in the Wilderness</a:t>
            </a:r>
            <a:endParaRPr lang="en-US" dirty="0"/>
          </a:p>
        </p:txBody>
      </p:sp>
      <p:sp>
        <p:nvSpPr>
          <p:cNvPr id="3" name="Content Placeholder 2"/>
          <p:cNvSpPr>
            <a:spLocks noGrp="1"/>
          </p:cNvSpPr>
          <p:nvPr>
            <p:ph idx="1"/>
          </p:nvPr>
        </p:nvSpPr>
        <p:spPr/>
        <p:txBody>
          <a:bodyPr/>
          <a:lstStyle/>
          <a:p>
            <a:r>
              <a:rPr lang="en-US" dirty="0" smtClean="0"/>
              <a:t>First appearance of the devil in the Synoptic Gospels (Mark, Matthew and Luke).</a:t>
            </a:r>
          </a:p>
          <a:p>
            <a:r>
              <a:rPr lang="en-US" dirty="0" smtClean="0"/>
              <a:t>He is led into the wilderness by the Spirit where he is tempted by Satan (Mark 1:13) or the devil (Matt. 4:1; Luke 4:2).</a:t>
            </a:r>
          </a:p>
          <a:p>
            <a:r>
              <a:rPr lang="en-US" dirty="0" smtClean="0"/>
              <a:t>Much more extensive narrative in Matthew and Luke.</a:t>
            </a:r>
            <a:endParaRPr lang="en-US"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smtClean="0"/>
              <a:t>Gospel Accounts: Mark</a:t>
            </a:r>
            <a:endParaRPr lang="en-US" dirty="0"/>
          </a:p>
        </p:txBody>
      </p:sp>
      <p:sp>
        <p:nvSpPr>
          <p:cNvPr id="5" name="Content Placeholder 4"/>
          <p:cNvSpPr>
            <a:spLocks noGrp="1"/>
          </p:cNvSpPr>
          <p:nvPr>
            <p:ph idx="1"/>
          </p:nvPr>
        </p:nvSpPr>
        <p:spPr/>
        <p:txBody>
          <a:bodyPr/>
          <a:lstStyle/>
          <a:p>
            <a:pPr>
              <a:buNone/>
            </a:pPr>
            <a:r>
              <a:rPr lang="en-US" dirty="0" smtClean="0"/>
              <a:t>	</a:t>
            </a:r>
            <a:r>
              <a:rPr lang="en-US" dirty="0" smtClean="0">
                <a:solidFill>
                  <a:srgbClr val="FFFF00"/>
                </a:solidFill>
              </a:rPr>
              <a:t>And the Spirit immediately drove him out into the wilderness. He was in the wilderness for forty days, tempted by Satan; and he was with the wild beasts; and the angels waited on him (Mark 1:12-13).</a:t>
            </a:r>
            <a:endParaRPr lang="en-US" dirty="0">
              <a:solidFill>
                <a:srgbClr val="FFFF00"/>
              </a:solidFill>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74638"/>
            <a:ext cx="8229600" cy="944562"/>
          </a:xfrm>
        </p:spPr>
        <p:txBody>
          <a:bodyPr>
            <a:normAutofit/>
          </a:bodyPr>
          <a:lstStyle/>
          <a:p>
            <a:r>
              <a:rPr lang="en-US" sz="3200" dirty="0" smtClean="0"/>
              <a:t>Gospel Accounts: Matthew</a:t>
            </a:r>
            <a:endParaRPr lang="en-US" sz="3200" dirty="0"/>
          </a:p>
        </p:txBody>
      </p:sp>
      <p:sp>
        <p:nvSpPr>
          <p:cNvPr id="5" name="Content Placeholder 4"/>
          <p:cNvSpPr>
            <a:spLocks noGrp="1"/>
          </p:cNvSpPr>
          <p:nvPr>
            <p:ph idx="1"/>
          </p:nvPr>
        </p:nvSpPr>
        <p:spPr>
          <a:xfrm>
            <a:off x="457200" y="1219200"/>
            <a:ext cx="8229600" cy="5334000"/>
          </a:xfrm>
        </p:spPr>
        <p:txBody>
          <a:bodyPr>
            <a:normAutofit fontScale="70000" lnSpcReduction="20000"/>
          </a:bodyPr>
          <a:lstStyle/>
          <a:p>
            <a:pPr>
              <a:buNone/>
            </a:pPr>
            <a:r>
              <a:rPr lang="en-US" dirty="0" smtClean="0"/>
              <a:t>	Then Jesus was led up by the Spirit into the wilderness to be tempted by the devil. He fasted for forty days and forty nights, and afterwards he was famished. The tempter came and said to him, ‘If you are the Son of God, command these stones to become loaves of bread’. But he answered, ‘It is written, “One does not live by bread alone, but by every word that comes from the mouth of God”.’ Then the devil took him to the holy city and placed him on the pinnacle of the temple, saying to him, ‘If you are the Son of God, throw yourself down; for it is written, “he will command his angels concerning you”, and “On their hands they will bear you up, so that you will not dash your foot against a stone”.’ Jesus said to him, ‘Again it is written, “Do not put the Lord your God to the test”’. Again the devil took him to a very high mountain  and showed him all the kingdoms of the world and their </a:t>
            </a:r>
            <a:r>
              <a:rPr lang="en-US" dirty="0" err="1" smtClean="0"/>
              <a:t>splendour</a:t>
            </a:r>
            <a:r>
              <a:rPr lang="en-US" dirty="0" smtClean="0"/>
              <a:t>; and he said to him, ‘All these I will give you, if you will fall down and worship me.’ Jesus said to him, ‘Away with you, Satan; for it is written, “Worship the Lord your God and serve only him”. Then the devil left him, and suddenly angels came and waited on him. (Matthew 4:1-11).</a:t>
            </a:r>
            <a:endParaRPr lang="en-US"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Temptations of Jesus in </a:t>
            </a:r>
            <a:br>
              <a:rPr lang="en-US" dirty="0" smtClean="0"/>
            </a:br>
            <a:r>
              <a:rPr lang="en-US" dirty="0" smtClean="0"/>
              <a:t>Matthew and Luke</a:t>
            </a:r>
            <a:endParaRPr lang="en-US" dirty="0"/>
          </a:p>
        </p:txBody>
      </p:sp>
      <p:sp>
        <p:nvSpPr>
          <p:cNvPr id="3" name="Content Placeholder 2"/>
          <p:cNvSpPr>
            <a:spLocks noGrp="1"/>
          </p:cNvSpPr>
          <p:nvPr>
            <p:ph idx="1"/>
          </p:nvPr>
        </p:nvSpPr>
        <p:spPr/>
        <p:txBody>
          <a:bodyPr>
            <a:normAutofit lnSpcReduction="10000"/>
          </a:bodyPr>
          <a:lstStyle/>
          <a:p>
            <a:r>
              <a:rPr lang="en-US" dirty="0" smtClean="0"/>
              <a:t>Jesus fasts for ‘forty days and forty nights’ (Matt. 4:2; cf. Exod. 24:18).</a:t>
            </a:r>
          </a:p>
          <a:p>
            <a:r>
              <a:rPr lang="en-US" dirty="0" smtClean="0"/>
              <a:t>Description of three temptations in which the devil states, ‘If you are the Son of God’….:</a:t>
            </a:r>
          </a:p>
          <a:p>
            <a:pPr>
              <a:buNone/>
            </a:pPr>
            <a:r>
              <a:rPr lang="en-US" dirty="0" smtClean="0"/>
              <a:t>	</a:t>
            </a:r>
            <a:r>
              <a:rPr lang="en-US" dirty="0" smtClean="0">
                <a:solidFill>
                  <a:srgbClr val="FFFF00"/>
                </a:solidFill>
              </a:rPr>
              <a:t>- commanding stones to become bread</a:t>
            </a:r>
          </a:p>
          <a:p>
            <a:pPr>
              <a:buNone/>
            </a:pPr>
            <a:r>
              <a:rPr lang="en-US" dirty="0" smtClean="0">
                <a:solidFill>
                  <a:srgbClr val="FFFF00"/>
                </a:solidFill>
              </a:rPr>
              <a:t>	- throwing himself from the pinnacle of the temple</a:t>
            </a:r>
          </a:p>
          <a:p>
            <a:pPr>
              <a:buNone/>
            </a:pPr>
            <a:r>
              <a:rPr lang="en-US" dirty="0" smtClean="0">
                <a:solidFill>
                  <a:srgbClr val="FFFF00"/>
                </a:solidFill>
              </a:rPr>
              <a:t>	- worshiping the devil to gain ‘the kingdoms of the world’</a:t>
            </a:r>
            <a:endParaRPr lang="en-US" dirty="0">
              <a:solidFill>
                <a:srgbClr val="FFFF00"/>
              </a:solidFill>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Satanic Plan</a:t>
            </a:r>
            <a:endParaRPr lang="en-US" dirty="0"/>
          </a:p>
        </p:txBody>
      </p:sp>
      <p:sp>
        <p:nvSpPr>
          <p:cNvPr id="3" name="Content Placeholder 2"/>
          <p:cNvSpPr>
            <a:spLocks noGrp="1"/>
          </p:cNvSpPr>
          <p:nvPr>
            <p:ph idx="1"/>
          </p:nvPr>
        </p:nvSpPr>
        <p:spPr/>
        <p:txBody>
          <a:bodyPr>
            <a:normAutofit/>
          </a:bodyPr>
          <a:lstStyle/>
          <a:p>
            <a:r>
              <a:rPr lang="en-US" dirty="0" smtClean="0"/>
              <a:t>Satan’s aim is to separate Jesus from God</a:t>
            </a:r>
          </a:p>
          <a:p>
            <a:r>
              <a:rPr lang="en-US" dirty="0" smtClean="0"/>
              <a:t>Jesus responds by maintaining his obedience to God’s word (words from Scripture).</a:t>
            </a:r>
          </a:p>
          <a:p>
            <a:r>
              <a:rPr lang="en-US" dirty="0" smtClean="0"/>
              <a:t>The devil is a charlatan: he quotes Scripture in one temptation (Matt: 2</a:t>
            </a:r>
            <a:r>
              <a:rPr lang="en-US" baseline="30000" dirty="0" smtClean="0"/>
              <a:t>nd</a:t>
            </a:r>
            <a:r>
              <a:rPr lang="en-US" dirty="0" smtClean="0"/>
              <a:t>; Luke: 3</a:t>
            </a:r>
            <a:r>
              <a:rPr lang="en-US" baseline="30000" dirty="0" smtClean="0"/>
              <a:t>rd</a:t>
            </a:r>
            <a:r>
              <a:rPr lang="en-US" dirty="0" smtClean="0"/>
              <a:t>) and claims to be in possession of ‘the kingdoms of the world’ (Matt: 3</a:t>
            </a:r>
            <a:r>
              <a:rPr lang="en-US" baseline="30000" dirty="0" smtClean="0"/>
              <a:t>rd</a:t>
            </a:r>
            <a:r>
              <a:rPr lang="en-US" dirty="0" smtClean="0"/>
              <a:t>; Luke: 2</a:t>
            </a:r>
            <a:r>
              <a:rPr lang="en-US" baseline="30000" dirty="0" smtClean="0"/>
              <a:t>nd</a:t>
            </a:r>
            <a:r>
              <a:rPr lang="en-US" dirty="0" smtClean="0"/>
              <a:t>).</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Jesus’ Response</a:t>
            </a:r>
            <a:endParaRPr lang="en-US" dirty="0"/>
          </a:p>
        </p:txBody>
      </p:sp>
      <p:sp>
        <p:nvSpPr>
          <p:cNvPr id="3" name="Content Placeholder 2"/>
          <p:cNvSpPr>
            <a:spLocks noGrp="1"/>
          </p:cNvSpPr>
          <p:nvPr>
            <p:ph idx="1"/>
          </p:nvPr>
        </p:nvSpPr>
        <p:spPr/>
        <p:txBody>
          <a:bodyPr/>
          <a:lstStyle/>
          <a:p>
            <a:r>
              <a:rPr lang="en-US" dirty="0" smtClean="0"/>
              <a:t>Jesus states: ‘Depart Satan’ (Matt. 4:10) and he leaves (4:11). </a:t>
            </a:r>
          </a:p>
          <a:p>
            <a:r>
              <a:rPr lang="en-US" dirty="0" smtClean="0"/>
              <a:t>‘When the devil had finished every test, he departed from him until an opportune moment’ (Luke 4:13).</a:t>
            </a:r>
          </a:p>
          <a:p>
            <a:r>
              <a:rPr lang="en-US" dirty="0" smtClean="0"/>
              <a:t>What is the ‘opportune moment’? Note Jesus’ words during his arrest: ‘This is your hour, and the power of darkness’ (Luke 22:53).</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Jesus Expelling the Devil by Duccio.jpg"/>
          <p:cNvPicPr>
            <a:picLocks noChangeAspect="1"/>
          </p:cNvPicPr>
          <p:nvPr/>
        </p:nvPicPr>
        <p:blipFill>
          <a:blip r:embed="rId2"/>
          <a:stretch>
            <a:fillRect/>
          </a:stretch>
        </p:blipFill>
        <p:spPr>
          <a:xfrm>
            <a:off x="2032000" y="762000"/>
            <a:ext cx="5080000" cy="5410200"/>
          </a:xfrm>
          <a:prstGeom prst="rect">
            <a:avLst/>
          </a:prstGeom>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Satan as the Enemy </a:t>
            </a:r>
            <a:br>
              <a:rPr lang="en-US" dirty="0" smtClean="0"/>
            </a:br>
            <a:r>
              <a:rPr lang="en-US" dirty="0" smtClean="0"/>
              <a:t>of the Kingdom of God</a:t>
            </a:r>
            <a:endParaRPr lang="en-US" dirty="0"/>
          </a:p>
        </p:txBody>
      </p:sp>
      <p:sp>
        <p:nvSpPr>
          <p:cNvPr id="3" name="Content Placeholder 2"/>
          <p:cNvSpPr>
            <a:spLocks noGrp="1"/>
          </p:cNvSpPr>
          <p:nvPr>
            <p:ph idx="1"/>
          </p:nvPr>
        </p:nvSpPr>
        <p:spPr/>
        <p:txBody>
          <a:bodyPr>
            <a:normAutofit fontScale="77500" lnSpcReduction="20000"/>
          </a:bodyPr>
          <a:lstStyle/>
          <a:p>
            <a:r>
              <a:rPr lang="en-US" dirty="0" smtClean="0"/>
              <a:t>Two kingdoms at war with each other: God’s kingdom and Satan’s kingdom.</a:t>
            </a:r>
          </a:p>
          <a:p>
            <a:r>
              <a:rPr lang="en-US" dirty="0" smtClean="0"/>
              <a:t>A kingdom divided against itself cannot stand; it is impossible to cast out demons by the prince of demons.</a:t>
            </a:r>
          </a:p>
          <a:p>
            <a:r>
              <a:rPr lang="en-US" dirty="0" smtClean="0"/>
              <a:t>Parables of Jesus: Satan snatches seed sown in the heart (Mark 4:15); he sows weeds among the wheat (Matt. 13:25, 28).</a:t>
            </a:r>
          </a:p>
          <a:p>
            <a:r>
              <a:rPr lang="en-US" dirty="0" smtClean="0"/>
              <a:t>The fruit of his work is destroyed during harvest (Matt. 13:30).</a:t>
            </a:r>
          </a:p>
          <a:p>
            <a:r>
              <a:rPr lang="en-US" i="1" dirty="0" smtClean="0"/>
              <a:t>Process </a:t>
            </a:r>
            <a:r>
              <a:rPr lang="en-US" dirty="0" smtClean="0"/>
              <a:t>of judgment: Satan is defeated in the ministry of Jesus but it will be fully realized in the final day of judgment. </a:t>
            </a:r>
            <a:endParaRPr lang="en-US" i="1"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Jesus’ Exorcisms</a:t>
            </a:r>
            <a:endParaRPr lang="en-US" dirty="0"/>
          </a:p>
        </p:txBody>
      </p:sp>
      <p:pic>
        <p:nvPicPr>
          <p:cNvPr id="4" name="Content Placeholder 3" descr="images-4.jpeg"/>
          <p:cNvPicPr>
            <a:picLocks noGrp="1" noChangeAspect="1"/>
          </p:cNvPicPr>
          <p:nvPr>
            <p:ph idx="1"/>
          </p:nvPr>
        </p:nvPicPr>
        <p:blipFill>
          <a:blip r:embed="rId2"/>
          <a:stretch>
            <a:fillRect/>
          </a:stretch>
        </p:blipFill>
        <p:spPr>
          <a:xfrm>
            <a:off x="990600" y="2598738"/>
            <a:ext cx="3302000" cy="2463800"/>
          </a:xfrm>
        </p:spPr>
      </p:pic>
      <p:pic>
        <p:nvPicPr>
          <p:cNvPr id="6" name="Picture 5" descr="images-1.jpeg"/>
          <p:cNvPicPr>
            <a:picLocks noChangeAspect="1"/>
          </p:cNvPicPr>
          <p:nvPr/>
        </p:nvPicPr>
        <p:blipFill>
          <a:blip r:embed="rId3"/>
          <a:stretch>
            <a:fillRect/>
          </a:stretch>
        </p:blipFill>
        <p:spPr>
          <a:xfrm>
            <a:off x="5181600" y="4419600"/>
            <a:ext cx="3251200" cy="2133600"/>
          </a:xfrm>
          <a:prstGeom prst="rect">
            <a:avLst/>
          </a:prstGeom>
        </p:spPr>
      </p:pic>
      <p:pic>
        <p:nvPicPr>
          <p:cNvPr id="7" name="Content Placeholder 5" descr="5132_5132_5.jpg"/>
          <p:cNvPicPr>
            <a:picLocks noGrp="1" noChangeAspect="1"/>
          </p:cNvPicPr>
          <p:nvPr/>
        </p:nvPicPr>
        <p:blipFill>
          <a:blip r:embed="rId4"/>
          <a:stretch>
            <a:fillRect/>
          </a:stretch>
        </p:blipFill>
        <p:spPr>
          <a:xfrm>
            <a:off x="4810125" y="1417638"/>
            <a:ext cx="3429000" cy="2416175"/>
          </a:xfrm>
          <a:prstGeom prst="rect">
            <a:avLst/>
          </a:prstGeom>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Jesus’ exorcisms</a:t>
            </a:r>
            <a:endParaRPr lang="en-US" dirty="0"/>
          </a:p>
        </p:txBody>
      </p:sp>
      <p:sp>
        <p:nvSpPr>
          <p:cNvPr id="3" name="Content Placeholder 2"/>
          <p:cNvSpPr>
            <a:spLocks noGrp="1"/>
          </p:cNvSpPr>
          <p:nvPr>
            <p:ph idx="1"/>
          </p:nvPr>
        </p:nvSpPr>
        <p:spPr/>
        <p:txBody>
          <a:bodyPr>
            <a:normAutofit fontScale="85000" lnSpcReduction="10000"/>
          </a:bodyPr>
          <a:lstStyle/>
          <a:p>
            <a:r>
              <a:rPr lang="en-US" dirty="0" smtClean="0"/>
              <a:t>Exorcisms are types of healing.</a:t>
            </a:r>
          </a:p>
          <a:p>
            <a:r>
              <a:rPr lang="en-US" dirty="0" smtClean="0">
                <a:solidFill>
                  <a:srgbClr val="FFFF00"/>
                </a:solidFill>
              </a:rPr>
              <a:t>Mark: </a:t>
            </a:r>
            <a:r>
              <a:rPr lang="en-US" dirty="0" smtClean="0"/>
              <a:t>illness attributed to demonic activity (9:14-29), including physical illness (9:14-29); Jesus heals the sick and casts out demons (1:32-34; 3:10-12).</a:t>
            </a:r>
          </a:p>
          <a:p>
            <a:r>
              <a:rPr lang="en-US" dirty="0" smtClean="0">
                <a:solidFill>
                  <a:srgbClr val="FFFF00"/>
                </a:solidFill>
              </a:rPr>
              <a:t>Matthew: </a:t>
            </a:r>
            <a:r>
              <a:rPr lang="en-US" dirty="0" smtClean="0"/>
              <a:t>demons are responsible for muteness (9:32-33) and epilepsy (17:14-21).</a:t>
            </a:r>
          </a:p>
          <a:p>
            <a:r>
              <a:rPr lang="en-US" dirty="0" smtClean="0">
                <a:solidFill>
                  <a:srgbClr val="FFFF00"/>
                </a:solidFill>
              </a:rPr>
              <a:t>Luke: </a:t>
            </a:r>
            <a:r>
              <a:rPr lang="en-US" dirty="0" smtClean="0"/>
              <a:t>blurs boundaries between healing and exorcisms: ‘those who were troubled with unclean spirits were healed’ (6:18-19); a crippled woman had been ‘bound by Satan for eighteen long years’. Illnesses are caused by diabolic forces.  </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Jesus’ Exorcisms: Key Features</a:t>
            </a:r>
            <a:endParaRPr lang="en-US" dirty="0"/>
          </a:p>
        </p:txBody>
      </p:sp>
      <p:sp>
        <p:nvSpPr>
          <p:cNvPr id="5" name="Content Placeholder 4"/>
          <p:cNvSpPr>
            <a:spLocks noGrp="1"/>
          </p:cNvSpPr>
          <p:nvPr>
            <p:ph sz="half" idx="2"/>
          </p:nvPr>
        </p:nvSpPr>
        <p:spPr/>
        <p:txBody>
          <a:bodyPr>
            <a:normAutofit fontScale="70000" lnSpcReduction="20000"/>
          </a:bodyPr>
          <a:lstStyle/>
          <a:p>
            <a:r>
              <a:rPr lang="en-US" dirty="0" smtClean="0"/>
              <a:t>No ‘ritualistic’ features as in other exorcisms (</a:t>
            </a:r>
            <a:r>
              <a:rPr lang="en-US" dirty="0" err="1" smtClean="0"/>
              <a:t>Tobit</a:t>
            </a:r>
            <a:r>
              <a:rPr lang="en-US" dirty="0" smtClean="0"/>
              <a:t> 3:7-16; Josephus, </a:t>
            </a:r>
            <a:r>
              <a:rPr lang="en-US" i="1" dirty="0" smtClean="0"/>
              <a:t>Antiquities </a:t>
            </a:r>
            <a:r>
              <a:rPr lang="en-US" dirty="0" smtClean="0"/>
              <a:t>8:46-48).</a:t>
            </a:r>
          </a:p>
          <a:p>
            <a:r>
              <a:rPr lang="en-US" dirty="0" smtClean="0"/>
              <a:t>Authoritative commands</a:t>
            </a:r>
          </a:p>
          <a:p>
            <a:r>
              <a:rPr lang="en-US" dirty="0" smtClean="0"/>
              <a:t>Healing of the </a:t>
            </a:r>
            <a:r>
              <a:rPr lang="en-US" dirty="0" err="1" smtClean="0"/>
              <a:t>Gerasene</a:t>
            </a:r>
            <a:r>
              <a:rPr lang="en-US" dirty="0" smtClean="0"/>
              <a:t> demoniac: </a:t>
            </a:r>
            <a:r>
              <a:rPr lang="en-US" dirty="0" err="1" smtClean="0"/>
              <a:t>swines</a:t>
            </a:r>
            <a:r>
              <a:rPr lang="en-US" dirty="0" smtClean="0"/>
              <a:t> rush over a cliff into the sea (Luke 7:26-39).</a:t>
            </a:r>
          </a:p>
          <a:p>
            <a:r>
              <a:rPr lang="en-US" dirty="0" smtClean="0"/>
              <a:t>Example of an ‘anti-rite’ or ritual of relocation (cf. Todd Klutz): echo of scapegoat carrying the sins of Israel into the desert (Lev. 16:20-21).</a:t>
            </a:r>
          </a:p>
          <a:p>
            <a:r>
              <a:rPr lang="en-US" dirty="0" smtClean="0"/>
              <a:t>No prayers or use of a powerful (divine) name, as in Jewish exorcisms.</a:t>
            </a:r>
            <a:endParaRPr lang="en-US" dirty="0"/>
          </a:p>
        </p:txBody>
      </p:sp>
      <p:sp>
        <p:nvSpPr>
          <p:cNvPr id="7" name="Content Placeholder 6"/>
          <p:cNvSpPr>
            <a:spLocks noGrp="1"/>
          </p:cNvSpPr>
          <p:nvPr>
            <p:ph sz="half" idx="1"/>
          </p:nvPr>
        </p:nvSpPr>
        <p:spPr/>
        <p:txBody>
          <a:bodyPr>
            <a:normAutofit fontScale="70000" lnSpcReduction="20000"/>
          </a:bodyPr>
          <a:lstStyle/>
          <a:p>
            <a:endParaRPr lang="en-US"/>
          </a:p>
        </p:txBody>
      </p:sp>
      <p:pic>
        <p:nvPicPr>
          <p:cNvPr id="9" name="Picture 8" descr="images.jpeg"/>
          <p:cNvPicPr>
            <a:picLocks noChangeAspect="1"/>
          </p:cNvPicPr>
          <p:nvPr/>
        </p:nvPicPr>
        <p:blipFill>
          <a:blip r:embed="rId2"/>
          <a:stretch>
            <a:fillRect/>
          </a:stretch>
        </p:blipFill>
        <p:spPr>
          <a:xfrm>
            <a:off x="457200" y="1600201"/>
            <a:ext cx="4038600" cy="4525962"/>
          </a:xfrm>
          <a:prstGeom prst="rect">
            <a:avLst/>
          </a:prstGeom>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smtClean="0"/>
              <a:t>Historicity of Jesus’ Exorcisms</a:t>
            </a:r>
            <a:endParaRPr lang="en-US" dirty="0"/>
          </a:p>
        </p:txBody>
      </p:sp>
      <p:sp>
        <p:nvSpPr>
          <p:cNvPr id="7" name="Content Placeholder 6"/>
          <p:cNvSpPr>
            <a:spLocks noGrp="1"/>
          </p:cNvSpPr>
          <p:nvPr>
            <p:ph idx="1"/>
          </p:nvPr>
        </p:nvSpPr>
        <p:spPr/>
        <p:txBody>
          <a:bodyPr>
            <a:normAutofit fontScale="85000" lnSpcReduction="10000"/>
          </a:bodyPr>
          <a:lstStyle/>
          <a:p>
            <a:r>
              <a:rPr lang="en-US" dirty="0" smtClean="0"/>
              <a:t>Some of the narratives contain early features (e.g. Aramaic idioms and unusual words in Mark 1:23-28).</a:t>
            </a:r>
          </a:p>
          <a:p>
            <a:r>
              <a:rPr lang="en-US" dirty="0" smtClean="0"/>
              <a:t>Jesus’ opponents do not dispute that he can cast out demons; but they claim that he does so by the prince of demons (Mark 3:22-27).</a:t>
            </a:r>
          </a:p>
          <a:p>
            <a:r>
              <a:rPr lang="en-US" dirty="0" smtClean="0"/>
              <a:t>Jesus’ name is used by others in exorcism (Luke 10:17; Acts 19:13).</a:t>
            </a:r>
          </a:p>
          <a:p>
            <a:r>
              <a:rPr lang="en-US" dirty="0" smtClean="0"/>
              <a:t>If they were early Christian ‘creations’, they would contain more well-known features from the Jewish, Greek and Roman contexts (use of physical aids, powerful names, prayers).</a:t>
            </a:r>
            <a:endParaRPr lang="en-US"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Devil and Jesus’ Passion</a:t>
            </a:r>
            <a:endParaRPr lang="en-US" dirty="0"/>
          </a:p>
        </p:txBody>
      </p:sp>
      <p:sp>
        <p:nvSpPr>
          <p:cNvPr id="4" name="Content Placeholder 3"/>
          <p:cNvSpPr>
            <a:spLocks noGrp="1"/>
          </p:cNvSpPr>
          <p:nvPr>
            <p:ph sz="half" idx="1"/>
          </p:nvPr>
        </p:nvSpPr>
        <p:spPr/>
        <p:txBody>
          <a:bodyPr>
            <a:normAutofit lnSpcReduction="10000"/>
          </a:bodyPr>
          <a:lstStyle/>
          <a:p>
            <a:r>
              <a:rPr lang="en-US" dirty="0" smtClean="0"/>
              <a:t>Focus on the presence of the devil during Jesus’ final hours. </a:t>
            </a:r>
          </a:p>
          <a:p>
            <a:r>
              <a:rPr lang="en-US" dirty="0" smtClean="0"/>
              <a:t>‘Satan entered into Judas’ (Luke 22:3) before retreating to plot his betrayal.</a:t>
            </a:r>
          </a:p>
          <a:p>
            <a:r>
              <a:rPr lang="en-US" dirty="0" smtClean="0"/>
              <a:t>‘This is your hour, and the power of darkness’ (Luke 22:53)</a:t>
            </a:r>
            <a:endParaRPr lang="en-US" dirty="0"/>
          </a:p>
        </p:txBody>
      </p:sp>
      <p:pic>
        <p:nvPicPr>
          <p:cNvPr id="6" name="Content Placeholder 5" descr="judas-iscariot_wa1.jpg"/>
          <p:cNvPicPr>
            <a:picLocks noGrp="1" noChangeAspect="1"/>
          </p:cNvPicPr>
          <p:nvPr>
            <p:ph sz="half" idx="2"/>
          </p:nvPr>
        </p:nvPicPr>
        <p:blipFill>
          <a:blip r:embed="rId2"/>
          <a:stretch>
            <a:fillRect/>
          </a:stretch>
        </p:blipFill>
        <p:spPr>
          <a:xfrm>
            <a:off x="4648200" y="1888425"/>
            <a:ext cx="4038600" cy="3949513"/>
          </a:xfrm>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Jesus’ Death as Victory over Satan</a:t>
            </a:r>
            <a:endParaRPr lang="en-US" dirty="0"/>
          </a:p>
        </p:txBody>
      </p:sp>
      <p:pic>
        <p:nvPicPr>
          <p:cNvPr id="5" name="Content Placeholder 4" descr="jesus-defeats-satan.jpg"/>
          <p:cNvPicPr>
            <a:picLocks noGrp="1" noChangeAspect="1"/>
          </p:cNvPicPr>
          <p:nvPr>
            <p:ph sz="half" idx="1"/>
          </p:nvPr>
        </p:nvPicPr>
        <p:blipFill>
          <a:blip r:embed="rId2"/>
          <a:stretch>
            <a:fillRect/>
          </a:stretch>
        </p:blipFill>
        <p:spPr>
          <a:xfrm>
            <a:off x="965200" y="1939131"/>
            <a:ext cx="3022600" cy="3848100"/>
          </a:xfrm>
        </p:spPr>
      </p:pic>
      <p:sp>
        <p:nvSpPr>
          <p:cNvPr id="4" name="Content Placeholder 3"/>
          <p:cNvSpPr>
            <a:spLocks noGrp="1"/>
          </p:cNvSpPr>
          <p:nvPr>
            <p:ph sz="half" idx="2"/>
          </p:nvPr>
        </p:nvSpPr>
        <p:spPr/>
        <p:txBody>
          <a:bodyPr>
            <a:normAutofit fontScale="85000" lnSpcReduction="20000"/>
          </a:bodyPr>
          <a:lstStyle/>
          <a:p>
            <a:r>
              <a:rPr lang="en-US" smtClean="0"/>
              <a:t>The connection is made explicit in John’s Gospel (12:31), but is more implicit in the Synoptic Gospels. </a:t>
            </a:r>
          </a:p>
          <a:p>
            <a:r>
              <a:rPr lang="en-US" smtClean="0"/>
              <a:t>‘My God, my God, why have you forsaken me?’ (Mark 15:34) and darkness over the land: could it appear that Satan has been victorious?</a:t>
            </a:r>
          </a:p>
          <a:p>
            <a:r>
              <a:rPr lang="en-US" smtClean="0"/>
              <a:t>Jesus’ deliverance from death (through resurrection) is a sign of the coming of God’s kingdom.</a:t>
            </a:r>
          </a:p>
          <a:p>
            <a:endParaRPr lang="en-US"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269</TotalTime>
  <Words>965</Words>
  <Application>Microsoft Macintosh PowerPoint</Application>
  <PresentationFormat>On-screen Show (4:3)</PresentationFormat>
  <Paragraphs>72</Paragraphs>
  <Slides>21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Arial</vt:lpstr>
      <vt:lpstr>Calibri</vt:lpstr>
      <vt:lpstr>Office Theme</vt:lpstr>
      <vt:lpstr>Satan and his World of Darkness</vt:lpstr>
      <vt:lpstr>PowerPoint Presentation</vt:lpstr>
      <vt:lpstr>PowerPoint Presentation</vt:lpstr>
      <vt:lpstr>Introduction</vt:lpstr>
      <vt:lpstr>Satan as Adversary</vt:lpstr>
      <vt:lpstr>Satan as Adversary</vt:lpstr>
      <vt:lpstr>The Temptations of Jesus</vt:lpstr>
      <vt:lpstr>Jesus in the Wilderness</vt:lpstr>
      <vt:lpstr>Gospel Accounts: Mark</vt:lpstr>
      <vt:lpstr>Gospel Accounts: Matthew</vt:lpstr>
      <vt:lpstr>Temptations of Jesus in  Matthew and Luke</vt:lpstr>
      <vt:lpstr>Satanic Plan</vt:lpstr>
      <vt:lpstr>Jesus’ Response</vt:lpstr>
      <vt:lpstr>PowerPoint Presentation</vt:lpstr>
      <vt:lpstr>Satan as the Enemy  of the Kingdom of God</vt:lpstr>
      <vt:lpstr>Jesus’ Exorcisms</vt:lpstr>
      <vt:lpstr>Jesus’ exorcisms</vt:lpstr>
      <vt:lpstr>Jesus’ Exorcisms: Key Features</vt:lpstr>
      <vt:lpstr>Historicity of Jesus’ Exorcisms</vt:lpstr>
      <vt:lpstr>The Devil and Jesus’ Passion</vt:lpstr>
      <vt:lpstr>Jesus’ Death as Victory over Satan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Satan and his World of Darkness</dc:title>
  <dc:creator>Catrin Williams</dc:creator>
  <cp:lastModifiedBy>Catrin Williams</cp:lastModifiedBy>
  <cp:revision>35</cp:revision>
  <dcterms:created xsi:type="dcterms:W3CDTF">2014-02-11T21:17:14Z</dcterms:created>
  <dcterms:modified xsi:type="dcterms:W3CDTF">2016-10-27T11:31:55Z</dcterms:modified>
</cp:coreProperties>
</file>