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8" r:id="rId6"/>
    <p:sldId id="310" r:id="rId7"/>
    <p:sldId id="309" r:id="rId8"/>
    <p:sldId id="311" r:id="rId9"/>
    <p:sldId id="314" r:id="rId10"/>
    <p:sldId id="312" r:id="rId11"/>
    <p:sldId id="31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19" autoAdjust="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solidFill>
                <a:schemeClr val="bg1"/>
              </a:solidFill>
            </a:rPr>
            <a:t>technologies  currently used</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a:solidFill>
                <a:schemeClr val="bg1"/>
              </a:solidFill>
            </a:rPr>
            <a:t>INTRODUCTION</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a:solidFill>
                <a:schemeClr val="bg1"/>
              </a:solidFill>
            </a:rPr>
            <a:t>HOW TO DETERMINE THE BEST TECHNOLOGIES</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custLinFactNeighborX="-23901" custLinFactNeighborY="4120"/>
      <dgm:spPr>
        <a:prstGeom prst="ellipse">
          <a:avLst/>
        </a:prstGeom>
      </dgm:spPr>
    </dgm:pt>
    <dgm:pt modelId="{8FA2F131-CD01-4CBD-B7A5-1B9B5E7F0402}" type="pres">
      <dgm:prSet presAssocID="{40FC4FFE-8987-4A26-B7F4-8A516F18ADAE}" presName="iconRect" presStyleLbl="node1" presStyleIdx="0" presStyleCnt="3" custLinFactNeighborX="-40653" custLinFactNeighborY="773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ircles with arrows with solid fill"/>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custLinFactY="-28457" custLinFactNeighborX="66488" custLinFactNeighborY="-100000">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custLinFactNeighborX="-79127" custLinFactNeighborY="-29783"/>
      <dgm:spPr>
        <a:prstGeom prst="ellipse">
          <a:avLst/>
        </a:prstGeom>
      </dgm:spPr>
    </dgm:pt>
    <dgm:pt modelId="{E94F35BC-9C76-400A-BBCA-0032259E2E5A}" type="pres">
      <dgm:prSet presAssocID="{49225C73-1633-42F1-AB3B-7CB183E5F8B8}" presName="iconRect" presStyleLbl="node1" presStyleIdx="1" presStyleCnt="3" custLinFactX="-40788" custLinFactNeighborX="-100000" custLinFactNeighborY="-8905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custScaleX="66046" custLinFactX="-30232" custLinFactNeighborX="-100000" custLinFactNeighborY="-8808">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custLinFactX="-27802" custLinFactNeighborX="-100000" custLinFactNeighborY="4436"/>
      <dgm:spPr>
        <a:prstGeom prst="ellipse">
          <a:avLst/>
        </a:prstGeom>
      </dgm:spPr>
    </dgm:pt>
    <dgm:pt modelId="{F09AEBFF-D2D3-4FFF-AD65-C3CEAEEB10F2}" type="pres">
      <dgm:prSet presAssocID="{1C383F32-22E8-4F62-A3E0-BDC3D5F48992}" presName="iconRect" presStyleLbl="node1" presStyleIdx="2" presStyleCnt="3" custLinFactX="-100000" custLinFactNeighborX="-122718" custLinFactNeighborY="77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custScaleX="78297" custLinFactNeighborX="-74010" custLinFactNeighborY="-8328">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182295" y="735852"/>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580323" y="112915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2017779" y="2121037"/>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solidFill>
                <a:schemeClr val="bg1"/>
              </a:solidFill>
            </a:rPr>
            <a:t>technologies  currently used</a:t>
          </a:r>
        </a:p>
      </dsp:txBody>
      <dsp:txXfrm>
        <a:off x="2017779" y="2121037"/>
        <a:ext cx="2981250" cy="720000"/>
      </dsp:txXfrm>
    </dsp:sp>
    <dsp:sp modelId="{543C18BC-1989-44B2-9862-C670C61D3452}">
      <dsp:nvSpPr>
        <dsp:cNvPr id="0" name=""/>
        <dsp:cNvSpPr/>
      </dsp:nvSpPr>
      <dsp:spPr>
        <a:xfrm>
          <a:off x="2680944" y="119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3038446" y="119267"/>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162160" y="2982510"/>
          <a:ext cx="196899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solidFill>
                <a:schemeClr val="bg1"/>
              </a:solidFill>
            </a:rPr>
            <a:t>INTRODUCTION</a:t>
          </a:r>
        </a:p>
      </dsp:txBody>
      <dsp:txXfrm>
        <a:off x="162160" y="2982510"/>
        <a:ext cx="1968996" cy="720000"/>
      </dsp:txXfrm>
    </dsp:sp>
    <dsp:sp modelId="{5BDDFF18-9AEC-4E5E-B9AA-33D86F01A63E}">
      <dsp:nvSpPr>
        <dsp:cNvPr id="0" name=""/>
        <dsp:cNvSpPr/>
      </dsp:nvSpPr>
      <dsp:spPr>
        <a:xfrm>
          <a:off x="5298728" y="74159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5686526" y="112915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5158630" y="2985966"/>
          <a:ext cx="23342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solidFill>
                <a:schemeClr val="bg1"/>
              </a:solidFill>
            </a:rPr>
            <a:t>HOW TO DETERMINE THE BEST TECHNOLOGIES</a:t>
          </a:r>
        </a:p>
      </dsp:txBody>
      <dsp:txXfrm>
        <a:off x="5158630" y="2985966"/>
        <a:ext cx="2334229"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11/27/2022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787059" y="147875"/>
            <a:ext cx="8922805" cy="4161179"/>
          </a:xfrm>
        </p:spPr>
        <p:txBody>
          <a:bodyPr>
            <a:noAutofit/>
          </a:bodyPr>
          <a:lstStyle/>
          <a:p>
            <a:pPr algn="ctr"/>
            <a:r>
              <a:rPr lang="en-US" sz="4800" dirty="0">
                <a:solidFill>
                  <a:schemeClr val="bg1"/>
                </a:solidFill>
              </a:rPr>
              <a:t>How Students Use Technology to Collaborate at UWTSD</a:t>
            </a:r>
          </a:p>
        </p:txBody>
      </p:sp>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3CDF957-92D8-85E0-61C9-16D0EEB26C81}"/>
              </a:ext>
            </a:extLst>
          </p:cNvPr>
          <p:cNvSpPr txBox="1"/>
          <p:nvPr/>
        </p:nvSpPr>
        <p:spPr>
          <a:xfrm>
            <a:off x="579004" y="4976212"/>
            <a:ext cx="4389120" cy="1200329"/>
          </a:xfrm>
          <a:prstGeom prst="rect">
            <a:avLst/>
          </a:prstGeom>
          <a:noFill/>
        </p:spPr>
        <p:txBody>
          <a:bodyPr wrap="square" rtlCol="0">
            <a:spAutoFit/>
          </a:bodyPr>
          <a:lstStyle/>
          <a:p>
            <a:r>
              <a:rPr lang="en-GB" dirty="0">
                <a:solidFill>
                  <a:schemeClr val="bg1"/>
                </a:solidFill>
              </a:rPr>
              <a:t>QAMER ZAMEN, Student ref: 2117480</a:t>
            </a:r>
          </a:p>
          <a:p>
            <a:r>
              <a:rPr lang="en-GB" dirty="0">
                <a:solidFill>
                  <a:schemeClr val="bg1"/>
                </a:solidFill>
              </a:rPr>
              <a:t>Module: Digital Skills and Research Methods</a:t>
            </a:r>
          </a:p>
          <a:p>
            <a:r>
              <a:rPr lang="en-GB" dirty="0">
                <a:solidFill>
                  <a:schemeClr val="bg1"/>
                </a:solidFill>
              </a:rPr>
              <a:t>Module ref: BMSW4003_BIRM</a:t>
            </a:r>
          </a:p>
          <a:p>
            <a:r>
              <a:rPr lang="en-GB" dirty="0">
                <a:solidFill>
                  <a:schemeClr val="bg1"/>
                </a:solidFill>
              </a:rPr>
              <a:t>Lecturer: Dr Olu </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69822"/>
            <a:ext cx="10058400" cy="987852"/>
          </a:xfrm>
        </p:spPr>
        <p:txBody>
          <a:bodyPr>
            <a:normAutofit/>
          </a:bodyPr>
          <a:lstStyle/>
          <a:p>
            <a:r>
              <a:rPr lang="en-US" sz="5400" dirty="0">
                <a:solidFill>
                  <a:schemeClr val="bg1"/>
                </a:solidFill>
              </a:rPr>
              <a:t>Technology at UWTSD</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326950078"/>
              </p:ext>
            </p:extLst>
          </p:nvPr>
        </p:nvGraphicFramePr>
        <p:xfrm>
          <a:off x="1096963" y="1457739"/>
          <a:ext cx="10058400" cy="44268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Oval 4">
            <a:extLst>
              <a:ext uri="{FF2B5EF4-FFF2-40B4-BE49-F238E27FC236}">
                <a16:creationId xmlns:a16="http://schemas.microsoft.com/office/drawing/2014/main" id="{5F08388D-5D5B-CAE1-90B3-0E1519B5A348}"/>
              </a:ext>
            </a:extLst>
          </p:cNvPr>
          <p:cNvSpPr/>
          <p:nvPr/>
        </p:nvSpPr>
        <p:spPr>
          <a:xfrm>
            <a:off x="9084037" y="1610438"/>
            <a:ext cx="1818562" cy="1818562"/>
          </a:xfrm>
          <a:prstGeom prst="ellipse">
            <a:avLst/>
          </a:prstGeom>
          <a:solidFill>
            <a:srgbClr val="7030A0"/>
          </a:solid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nchor="ctr" anchorCtr="1"/>
          <a:lstStyle/>
          <a:p>
            <a:r>
              <a:rPr lang="en-GB" sz="8800" b="1" dirty="0">
                <a:solidFill>
                  <a:schemeClr val="bg1"/>
                </a:solidFill>
              </a:rPr>
              <a:t> </a:t>
            </a:r>
          </a:p>
        </p:txBody>
      </p:sp>
      <p:sp>
        <p:nvSpPr>
          <p:cNvPr id="3" name="TextBox 2">
            <a:extLst>
              <a:ext uri="{FF2B5EF4-FFF2-40B4-BE49-F238E27FC236}">
                <a16:creationId xmlns:a16="http://schemas.microsoft.com/office/drawing/2014/main" id="{BA33CD84-A1C3-856D-2897-49582B760546}"/>
              </a:ext>
            </a:extLst>
          </p:cNvPr>
          <p:cNvSpPr txBox="1"/>
          <p:nvPr/>
        </p:nvSpPr>
        <p:spPr>
          <a:xfrm>
            <a:off x="9451207" y="3671167"/>
            <a:ext cx="1948679" cy="369332"/>
          </a:xfrm>
          <a:prstGeom prst="rect">
            <a:avLst/>
          </a:prstGeom>
          <a:noFill/>
        </p:spPr>
        <p:txBody>
          <a:bodyPr wrap="square" rtlCol="0">
            <a:spAutoFit/>
          </a:bodyPr>
          <a:lstStyle/>
          <a:p>
            <a:r>
              <a:rPr lang="en-GB" dirty="0">
                <a:solidFill>
                  <a:schemeClr val="bg1"/>
                </a:solidFill>
              </a:rPr>
              <a:t>HYPOTHESIS</a:t>
            </a:r>
          </a:p>
        </p:txBody>
      </p:sp>
      <p:pic>
        <p:nvPicPr>
          <p:cNvPr id="7" name="Graphic 6" descr="Calligraphy Pen with solid fill">
            <a:extLst>
              <a:ext uri="{FF2B5EF4-FFF2-40B4-BE49-F238E27FC236}">
                <a16:creationId xmlns:a16="http://schemas.microsoft.com/office/drawing/2014/main" id="{C5D11952-44B6-9934-FABD-E08F9135F20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11147" y="2018549"/>
            <a:ext cx="914400" cy="914400"/>
          </a:xfrm>
          <a:prstGeom prst="rect">
            <a:avLst/>
          </a:prstGeom>
        </p:spPr>
      </p:pic>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1743-D2BB-766E-F63D-DE00277DF1C4}"/>
              </a:ext>
            </a:extLst>
          </p:cNvPr>
          <p:cNvSpPr>
            <a:spLocks noGrp="1"/>
          </p:cNvSpPr>
          <p:nvPr>
            <p:ph type="title"/>
          </p:nvPr>
        </p:nvSpPr>
        <p:spPr>
          <a:xfrm>
            <a:off x="1097280" y="329789"/>
            <a:ext cx="10058400" cy="1372050"/>
          </a:xfrm>
        </p:spPr>
        <p:txBody>
          <a:bodyPr>
            <a:normAutofit/>
          </a:bodyPr>
          <a:lstStyle/>
          <a:p>
            <a:r>
              <a:rPr lang="en-GB" sz="6600" dirty="0">
                <a:solidFill>
                  <a:schemeClr val="bg1"/>
                </a:solidFill>
              </a:rPr>
              <a:t>INTRODUCTION</a:t>
            </a:r>
          </a:p>
        </p:txBody>
      </p:sp>
      <p:sp>
        <p:nvSpPr>
          <p:cNvPr id="3" name="Text Placeholder 2">
            <a:extLst>
              <a:ext uri="{FF2B5EF4-FFF2-40B4-BE49-F238E27FC236}">
                <a16:creationId xmlns:a16="http://schemas.microsoft.com/office/drawing/2014/main" id="{B1344A0E-A2D0-980A-4120-282654EC3171}"/>
              </a:ext>
            </a:extLst>
          </p:cNvPr>
          <p:cNvSpPr>
            <a:spLocks noGrp="1"/>
          </p:cNvSpPr>
          <p:nvPr>
            <p:ph type="body" idx="1"/>
          </p:nvPr>
        </p:nvSpPr>
        <p:spPr>
          <a:xfrm>
            <a:off x="1097280" y="2008687"/>
            <a:ext cx="10058400" cy="3161422"/>
          </a:xfrm>
        </p:spPr>
        <p:txBody>
          <a:bodyPr>
            <a:normAutofit fontScale="92500"/>
          </a:bodyPr>
          <a:lstStyle/>
          <a:p>
            <a:r>
              <a:rPr lang="en-GB" cap="none" dirty="0">
                <a:solidFill>
                  <a:schemeClr val="bg1"/>
                </a:solidFill>
              </a:rPr>
              <a:t>There a number of online packages available, which allow students to collaborate at The University of Wales.</a:t>
            </a:r>
          </a:p>
          <a:p>
            <a:r>
              <a:rPr lang="en-GB" cap="none" dirty="0">
                <a:solidFill>
                  <a:schemeClr val="bg1"/>
                </a:solidFill>
              </a:rPr>
              <a:t>However, the question should be asked, if their users are able to use these effectively and is there a requirement for training on how to use them?</a:t>
            </a:r>
          </a:p>
          <a:p>
            <a:r>
              <a:rPr lang="en-GB" cap="none" dirty="0">
                <a:solidFill>
                  <a:schemeClr val="bg1"/>
                </a:solidFill>
              </a:rPr>
              <a:t>This question should be considered in conjunction with the number of foreign based students, whose primary language is not English</a:t>
            </a:r>
          </a:p>
        </p:txBody>
      </p:sp>
    </p:spTree>
    <p:extLst>
      <p:ext uri="{BB962C8B-B14F-4D97-AF65-F5344CB8AC3E}">
        <p14:creationId xmlns:p14="http://schemas.microsoft.com/office/powerpoint/2010/main" val="2233274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FFB4E-B107-0C2C-B03C-4F49DB619FA5}"/>
              </a:ext>
            </a:extLst>
          </p:cNvPr>
          <p:cNvSpPr>
            <a:spLocks noGrp="1"/>
          </p:cNvSpPr>
          <p:nvPr>
            <p:ph type="title"/>
          </p:nvPr>
        </p:nvSpPr>
        <p:spPr/>
        <p:txBody>
          <a:bodyPr>
            <a:normAutofit/>
          </a:bodyPr>
          <a:lstStyle/>
          <a:p>
            <a:r>
              <a:rPr lang="en-GB" sz="6000" dirty="0">
                <a:solidFill>
                  <a:schemeClr val="bg1"/>
                </a:solidFill>
              </a:rPr>
              <a:t>CURRENT  PACKAGES</a:t>
            </a:r>
          </a:p>
        </p:txBody>
      </p:sp>
      <p:sp>
        <p:nvSpPr>
          <p:cNvPr id="3" name="TextBox 2">
            <a:extLst>
              <a:ext uri="{FF2B5EF4-FFF2-40B4-BE49-F238E27FC236}">
                <a16:creationId xmlns:a16="http://schemas.microsoft.com/office/drawing/2014/main" id="{FE0FDB85-A6C0-9DF5-2E84-29379DF0703F}"/>
              </a:ext>
            </a:extLst>
          </p:cNvPr>
          <p:cNvSpPr txBox="1"/>
          <p:nvPr/>
        </p:nvSpPr>
        <p:spPr>
          <a:xfrm>
            <a:off x="1242446" y="2247864"/>
            <a:ext cx="8844196" cy="369332"/>
          </a:xfrm>
          <a:prstGeom prst="rect">
            <a:avLst/>
          </a:prstGeom>
          <a:noFill/>
        </p:spPr>
        <p:txBody>
          <a:bodyPr wrap="square" rtlCol="0">
            <a:spAutoFit/>
          </a:bodyPr>
          <a:lstStyle/>
          <a:p>
            <a:r>
              <a:rPr lang="en-GB" dirty="0">
                <a:solidFill>
                  <a:schemeClr val="bg1"/>
                </a:solidFill>
              </a:rPr>
              <a:t>The following packages are the most popular in current use.</a:t>
            </a:r>
          </a:p>
        </p:txBody>
      </p:sp>
      <p:sp>
        <p:nvSpPr>
          <p:cNvPr id="4" name="TextBox 3">
            <a:extLst>
              <a:ext uri="{FF2B5EF4-FFF2-40B4-BE49-F238E27FC236}">
                <a16:creationId xmlns:a16="http://schemas.microsoft.com/office/drawing/2014/main" id="{1E3FC2A0-DD9C-D315-384A-FDDEAD6EBCEF}"/>
              </a:ext>
            </a:extLst>
          </p:cNvPr>
          <p:cNvSpPr txBox="1"/>
          <p:nvPr/>
        </p:nvSpPr>
        <p:spPr>
          <a:xfrm>
            <a:off x="1349115" y="2818151"/>
            <a:ext cx="6933494" cy="369332"/>
          </a:xfrm>
          <a:prstGeom prst="rect">
            <a:avLst/>
          </a:prstGeom>
          <a:noFill/>
        </p:spPr>
        <p:txBody>
          <a:bodyPr wrap="square" rtlCol="0">
            <a:spAutoFit/>
          </a:bodyPr>
          <a:lstStyle/>
          <a:p>
            <a:pPr marL="342900" indent="-342900">
              <a:buFont typeface="+mj-lt"/>
              <a:buAutoNum type="arabicPeriod"/>
            </a:pPr>
            <a:r>
              <a:rPr lang="en-GB" dirty="0">
                <a:solidFill>
                  <a:schemeClr val="bg1"/>
                </a:solidFill>
              </a:rPr>
              <a:t>Teams, is the preferred method of online collaboration  by UWTSD</a:t>
            </a:r>
          </a:p>
        </p:txBody>
      </p:sp>
      <p:sp>
        <p:nvSpPr>
          <p:cNvPr id="5" name="TextBox 4">
            <a:extLst>
              <a:ext uri="{FF2B5EF4-FFF2-40B4-BE49-F238E27FC236}">
                <a16:creationId xmlns:a16="http://schemas.microsoft.com/office/drawing/2014/main" id="{5BB5FB6F-D7D1-A9D2-C506-0ECEB636DF8A}"/>
              </a:ext>
            </a:extLst>
          </p:cNvPr>
          <p:cNvSpPr txBox="1"/>
          <p:nvPr/>
        </p:nvSpPr>
        <p:spPr>
          <a:xfrm>
            <a:off x="1349115" y="3240906"/>
            <a:ext cx="4616970" cy="369332"/>
          </a:xfrm>
          <a:prstGeom prst="rect">
            <a:avLst/>
          </a:prstGeom>
          <a:noFill/>
        </p:spPr>
        <p:txBody>
          <a:bodyPr wrap="square" rtlCol="0">
            <a:spAutoFit/>
          </a:bodyPr>
          <a:lstStyle/>
          <a:p>
            <a:r>
              <a:rPr lang="en-GB" dirty="0">
                <a:solidFill>
                  <a:schemeClr val="bg1"/>
                </a:solidFill>
              </a:rPr>
              <a:t>2.  Facebook, has global coverage</a:t>
            </a:r>
          </a:p>
        </p:txBody>
      </p:sp>
      <p:sp>
        <p:nvSpPr>
          <p:cNvPr id="6" name="TextBox 5">
            <a:extLst>
              <a:ext uri="{FF2B5EF4-FFF2-40B4-BE49-F238E27FC236}">
                <a16:creationId xmlns:a16="http://schemas.microsoft.com/office/drawing/2014/main" id="{50A03CFD-BDA4-2768-1E23-956C90ACF9E9}"/>
              </a:ext>
            </a:extLst>
          </p:cNvPr>
          <p:cNvSpPr txBox="1"/>
          <p:nvPr/>
        </p:nvSpPr>
        <p:spPr>
          <a:xfrm>
            <a:off x="1349114" y="3693003"/>
            <a:ext cx="6403407" cy="369332"/>
          </a:xfrm>
          <a:prstGeom prst="rect">
            <a:avLst/>
          </a:prstGeom>
          <a:noFill/>
        </p:spPr>
        <p:txBody>
          <a:bodyPr wrap="square" rtlCol="0">
            <a:spAutoFit/>
          </a:bodyPr>
          <a:lstStyle/>
          <a:p>
            <a:r>
              <a:rPr lang="en-GB" dirty="0">
                <a:solidFill>
                  <a:schemeClr val="bg1"/>
                </a:solidFill>
              </a:rPr>
              <a:t>3.  WhatsApp, has global coverage and end to end encryption</a:t>
            </a:r>
          </a:p>
        </p:txBody>
      </p:sp>
      <p:sp>
        <p:nvSpPr>
          <p:cNvPr id="7" name="TextBox 6">
            <a:extLst>
              <a:ext uri="{FF2B5EF4-FFF2-40B4-BE49-F238E27FC236}">
                <a16:creationId xmlns:a16="http://schemas.microsoft.com/office/drawing/2014/main" id="{8AD95061-255C-C100-5D0E-80E59DB2DB83}"/>
              </a:ext>
            </a:extLst>
          </p:cNvPr>
          <p:cNvSpPr txBox="1"/>
          <p:nvPr/>
        </p:nvSpPr>
        <p:spPr>
          <a:xfrm>
            <a:off x="1349115" y="4145100"/>
            <a:ext cx="7423824" cy="646331"/>
          </a:xfrm>
          <a:prstGeom prst="rect">
            <a:avLst/>
          </a:prstGeom>
          <a:noFill/>
        </p:spPr>
        <p:txBody>
          <a:bodyPr wrap="square" rtlCol="0">
            <a:spAutoFit/>
          </a:bodyPr>
          <a:lstStyle/>
          <a:p>
            <a:r>
              <a:rPr lang="en-GB" dirty="0">
                <a:solidFill>
                  <a:schemeClr val="bg1"/>
                </a:solidFill>
              </a:rPr>
              <a:t>4.  Email, has universal coverage and is in the main a secure method of collaboration between limited numbers of people.</a:t>
            </a:r>
          </a:p>
        </p:txBody>
      </p:sp>
    </p:spTree>
    <p:extLst>
      <p:ext uri="{BB962C8B-B14F-4D97-AF65-F5344CB8AC3E}">
        <p14:creationId xmlns:p14="http://schemas.microsoft.com/office/powerpoint/2010/main" val="2482291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4EEE6-080C-7051-2662-79D623748271}"/>
              </a:ext>
            </a:extLst>
          </p:cNvPr>
          <p:cNvSpPr>
            <a:spLocks noGrp="1"/>
          </p:cNvSpPr>
          <p:nvPr>
            <p:ph type="title"/>
          </p:nvPr>
        </p:nvSpPr>
        <p:spPr>
          <a:xfrm>
            <a:off x="1066800" y="228600"/>
            <a:ext cx="10058400" cy="1026826"/>
          </a:xfrm>
        </p:spPr>
        <p:txBody>
          <a:bodyPr>
            <a:normAutofit/>
          </a:bodyPr>
          <a:lstStyle/>
          <a:p>
            <a:r>
              <a:rPr lang="en-GB" sz="5400" dirty="0">
                <a:solidFill>
                  <a:schemeClr val="bg1"/>
                </a:solidFill>
              </a:rPr>
              <a:t>DETERMINATION </a:t>
            </a:r>
          </a:p>
        </p:txBody>
      </p:sp>
      <p:sp>
        <p:nvSpPr>
          <p:cNvPr id="3" name="Text Placeholder 2">
            <a:extLst>
              <a:ext uri="{FF2B5EF4-FFF2-40B4-BE49-F238E27FC236}">
                <a16:creationId xmlns:a16="http://schemas.microsoft.com/office/drawing/2014/main" id="{95486DB1-EDC3-015B-6A72-F32EE79C7A77}"/>
              </a:ext>
            </a:extLst>
          </p:cNvPr>
          <p:cNvSpPr>
            <a:spLocks noGrp="1"/>
          </p:cNvSpPr>
          <p:nvPr>
            <p:ph type="body" idx="1"/>
          </p:nvPr>
        </p:nvSpPr>
        <p:spPr>
          <a:xfrm>
            <a:off x="1066800" y="1249805"/>
            <a:ext cx="10058400" cy="4766681"/>
          </a:xfrm>
        </p:spPr>
        <p:txBody>
          <a:bodyPr>
            <a:normAutofit lnSpcReduction="10000"/>
          </a:bodyPr>
          <a:lstStyle/>
          <a:p>
            <a:r>
              <a:rPr lang="en-GB" sz="1800" cap="none" dirty="0">
                <a:solidFill>
                  <a:schemeClr val="bg1"/>
                </a:solidFill>
              </a:rPr>
              <a:t>In order to find out how students use the current packages available, one way would be to poll students on their preferences and abilities.</a:t>
            </a:r>
          </a:p>
          <a:p>
            <a:r>
              <a:rPr lang="en-GB" sz="1800" cap="none" dirty="0">
                <a:solidFill>
                  <a:schemeClr val="bg1"/>
                </a:solidFill>
              </a:rPr>
              <a:t>When taking a poll, we have to be mindful of the following:</a:t>
            </a:r>
          </a:p>
          <a:p>
            <a:pPr marL="342900" indent="-342900">
              <a:buFont typeface="Arial" panose="020B0604020202020204" pitchFamily="34" charset="0"/>
              <a:buChar char="•"/>
            </a:pPr>
            <a:r>
              <a:rPr lang="en-GB" sz="1800" cap="none" dirty="0">
                <a:solidFill>
                  <a:schemeClr val="bg1"/>
                </a:solidFill>
              </a:rPr>
              <a:t>Language Differences- UW has a large number of students with differing nationalities..</a:t>
            </a:r>
          </a:p>
          <a:p>
            <a:pPr marL="342900" indent="-342900">
              <a:buFont typeface="Arial" panose="020B0604020202020204" pitchFamily="34" charset="0"/>
              <a:buChar char="•"/>
            </a:pPr>
            <a:r>
              <a:rPr lang="en-GB" sz="1800" cap="none" dirty="0">
                <a:solidFill>
                  <a:schemeClr val="bg1"/>
                </a:solidFill>
              </a:rPr>
              <a:t>Anonymous Responses- Students and Lecturers should feel their responses and information are confidential. This is especially important, where polls may contain responses that could be perceived as contentious or possibly dangerous to the responder.</a:t>
            </a:r>
          </a:p>
          <a:p>
            <a:pPr marL="342900" indent="-342900">
              <a:buFont typeface="Arial" panose="020B0604020202020204" pitchFamily="34" charset="0"/>
              <a:buChar char="•"/>
            </a:pPr>
            <a:r>
              <a:rPr lang="en-GB" sz="1800" cap="none" dirty="0">
                <a:solidFill>
                  <a:schemeClr val="bg1"/>
                </a:solidFill>
              </a:rPr>
              <a:t>Data Protection- Any response given must be covered by Global Data Protection Regulations in order to protect both the responder and the data they are submitting, which may be of a personal nature</a:t>
            </a:r>
          </a:p>
          <a:p>
            <a:pPr marL="342900" indent="-342900">
              <a:buFont typeface="Arial" panose="020B0604020202020204" pitchFamily="34" charset="0"/>
              <a:buChar char="•"/>
            </a:pPr>
            <a:r>
              <a:rPr lang="en-GB" sz="1800" cap="none" dirty="0">
                <a:solidFill>
                  <a:schemeClr val="bg1"/>
                </a:solidFill>
              </a:rPr>
              <a:t>Which packages are most popular and easy to use?</a:t>
            </a:r>
          </a:p>
        </p:txBody>
      </p:sp>
    </p:spTree>
    <p:extLst>
      <p:ext uri="{BB962C8B-B14F-4D97-AF65-F5344CB8AC3E}">
        <p14:creationId xmlns:p14="http://schemas.microsoft.com/office/powerpoint/2010/main" val="107224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92DDF-B40A-999F-38D3-62C65F3603B8}"/>
              </a:ext>
            </a:extLst>
          </p:cNvPr>
          <p:cNvSpPr>
            <a:spLocks noGrp="1"/>
          </p:cNvSpPr>
          <p:nvPr>
            <p:ph type="title"/>
          </p:nvPr>
        </p:nvSpPr>
        <p:spPr>
          <a:xfrm>
            <a:off x="1097280" y="758952"/>
            <a:ext cx="10058400" cy="1143000"/>
          </a:xfrm>
        </p:spPr>
        <p:txBody>
          <a:bodyPr>
            <a:normAutofit/>
          </a:bodyPr>
          <a:lstStyle/>
          <a:p>
            <a:r>
              <a:rPr lang="en-GB" sz="6600" dirty="0">
                <a:solidFill>
                  <a:schemeClr val="bg1"/>
                </a:solidFill>
              </a:rPr>
              <a:t>RESEARCH</a:t>
            </a:r>
          </a:p>
        </p:txBody>
      </p:sp>
      <p:sp>
        <p:nvSpPr>
          <p:cNvPr id="3" name="Text Placeholder 2">
            <a:extLst>
              <a:ext uri="{FF2B5EF4-FFF2-40B4-BE49-F238E27FC236}">
                <a16:creationId xmlns:a16="http://schemas.microsoft.com/office/drawing/2014/main" id="{1EA01FFE-AFA4-DE41-DA16-3EE154C24914}"/>
              </a:ext>
            </a:extLst>
          </p:cNvPr>
          <p:cNvSpPr>
            <a:spLocks noGrp="1"/>
          </p:cNvSpPr>
          <p:nvPr>
            <p:ph type="body" idx="1"/>
          </p:nvPr>
        </p:nvSpPr>
        <p:spPr>
          <a:xfrm>
            <a:off x="1097280" y="1901950"/>
            <a:ext cx="10058400" cy="4197097"/>
          </a:xfrm>
        </p:spPr>
        <p:txBody>
          <a:bodyPr>
            <a:normAutofit fontScale="92500" lnSpcReduction="10000"/>
          </a:bodyPr>
          <a:lstStyle/>
          <a:p>
            <a:r>
              <a:rPr lang="en-GB" cap="none" dirty="0">
                <a:solidFill>
                  <a:schemeClr val="bg1"/>
                </a:solidFill>
              </a:rPr>
              <a:t>Ivy M </a:t>
            </a:r>
            <a:r>
              <a:rPr lang="en-GB" cap="none" dirty="0" err="1">
                <a:solidFill>
                  <a:schemeClr val="bg1"/>
                </a:solidFill>
              </a:rPr>
              <a:t>Tarun</a:t>
            </a:r>
            <a:r>
              <a:rPr lang="en-GB" cap="none" dirty="0">
                <a:solidFill>
                  <a:schemeClr val="bg1"/>
                </a:solidFill>
              </a:rPr>
              <a:t>,(2019), states that it is simply not enough to introduce new collaboration technology to the classroom, without first evaluating it’s effectiveness. Just having the tool available is not enough.</a:t>
            </a:r>
          </a:p>
          <a:p>
            <a:r>
              <a:rPr lang="en-GB" cap="none" dirty="0">
                <a:solidFill>
                  <a:schemeClr val="bg1"/>
                </a:solidFill>
              </a:rPr>
              <a:t>This essentially forms the proposition that an element of training is required for students and lecturers to gain the most from a package.</a:t>
            </a:r>
          </a:p>
          <a:p>
            <a:r>
              <a:rPr lang="en-GB" b="0" i="0" cap="none" dirty="0" err="1">
                <a:solidFill>
                  <a:schemeClr val="bg1"/>
                </a:solidFill>
                <a:effectLst/>
              </a:rPr>
              <a:t>Subhashni</a:t>
            </a:r>
            <a:r>
              <a:rPr lang="en-GB" b="0" i="0" cap="none" dirty="0">
                <a:solidFill>
                  <a:schemeClr val="bg1"/>
                </a:solidFill>
                <a:effectLst/>
              </a:rPr>
              <a:t> </a:t>
            </a:r>
            <a:r>
              <a:rPr lang="en-GB" b="0" i="0" cap="none" dirty="0" err="1">
                <a:solidFill>
                  <a:schemeClr val="bg1"/>
                </a:solidFill>
                <a:effectLst/>
              </a:rPr>
              <a:t>Appana</a:t>
            </a:r>
            <a:r>
              <a:rPr lang="en-GB" b="0" i="0" cap="none" dirty="0">
                <a:solidFill>
                  <a:schemeClr val="bg1"/>
                </a:solidFill>
                <a:effectLst/>
              </a:rPr>
              <a:t>,(2008)Limitations are also evident in this popular learning environment. Among them are: (a) online learning start-up funding, (b) organizational preparedness, and (c) student readiness. So the possible hurdles </a:t>
            </a:r>
            <a:r>
              <a:rPr lang="en-GB" cap="none" dirty="0">
                <a:solidFill>
                  <a:schemeClr val="bg1"/>
                </a:solidFill>
              </a:rPr>
              <a:t>of economics, infrastructure and the preparedness of integrating a new collaborative technology model should not be ignored.</a:t>
            </a:r>
            <a:endParaRPr lang="en-GB" b="0" i="0" cap="none" dirty="0">
              <a:solidFill>
                <a:schemeClr val="bg1"/>
              </a:solidFill>
              <a:effectLst/>
            </a:endParaRPr>
          </a:p>
        </p:txBody>
      </p:sp>
      <p:sp>
        <p:nvSpPr>
          <p:cNvPr id="4" name="Rectangle 2">
            <a:extLst>
              <a:ext uri="{FF2B5EF4-FFF2-40B4-BE49-F238E27FC236}">
                <a16:creationId xmlns:a16="http://schemas.microsoft.com/office/drawing/2014/main" id="{2B6E9A8B-8DDF-3855-6447-9C710C28FACE}"/>
              </a:ext>
            </a:extLst>
          </p:cNvPr>
          <p:cNvSpPr>
            <a:spLocks noChangeArrowheads="1"/>
          </p:cNvSpPr>
          <p:nvPr/>
        </p:nvSpPr>
        <p:spPr bwMode="auto">
          <a:xfrm>
            <a:off x="0" y="0"/>
            <a:ext cx="12192000" cy="45720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663300"/>
                </a:solidFill>
                <a:effectLst/>
                <a:latin typeface="inherit"/>
              </a:rPr>
              <a:t>Subhashni Appana</a:t>
            </a:r>
            <a:endParaRPr kumimoji="0" lang="en-US" altLang="en-US" sz="2100" b="1" i="0" u="none" strike="noStrike" cap="none" normalizeH="0" baseline="0">
              <a:ln>
                <a:noFill/>
              </a:ln>
              <a:solidFill>
                <a:srgbClr val="333333"/>
              </a:solidFill>
              <a:effectLst/>
              <a:latin typeface="Roboto Condensed"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26909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0BC57-6E10-84C6-D887-16CBA816E940}"/>
              </a:ext>
            </a:extLst>
          </p:cNvPr>
          <p:cNvSpPr>
            <a:spLocks noGrp="1"/>
          </p:cNvSpPr>
          <p:nvPr>
            <p:ph type="title"/>
          </p:nvPr>
        </p:nvSpPr>
        <p:spPr>
          <a:xfrm>
            <a:off x="1245705" y="154081"/>
            <a:ext cx="10058400" cy="1450757"/>
          </a:xfrm>
        </p:spPr>
        <p:txBody>
          <a:bodyPr>
            <a:normAutofit/>
          </a:bodyPr>
          <a:lstStyle/>
          <a:p>
            <a:r>
              <a:rPr lang="en-GB" sz="6600" dirty="0">
                <a:solidFill>
                  <a:schemeClr val="bg1"/>
                </a:solidFill>
              </a:rPr>
              <a:t>HYPOTHESIS</a:t>
            </a:r>
          </a:p>
        </p:txBody>
      </p:sp>
      <p:sp>
        <p:nvSpPr>
          <p:cNvPr id="3" name="TextBox 2">
            <a:extLst>
              <a:ext uri="{FF2B5EF4-FFF2-40B4-BE49-F238E27FC236}">
                <a16:creationId xmlns:a16="http://schemas.microsoft.com/office/drawing/2014/main" id="{390D7482-897C-4BCE-080C-53E3294B5552}"/>
              </a:ext>
            </a:extLst>
          </p:cNvPr>
          <p:cNvSpPr txBox="1"/>
          <p:nvPr/>
        </p:nvSpPr>
        <p:spPr>
          <a:xfrm>
            <a:off x="1245705" y="1445813"/>
            <a:ext cx="9183756" cy="5355312"/>
          </a:xfrm>
          <a:prstGeom prst="rect">
            <a:avLst/>
          </a:prstGeom>
          <a:noFill/>
        </p:spPr>
        <p:txBody>
          <a:bodyPr wrap="square" rtlCol="0">
            <a:spAutoFit/>
          </a:bodyPr>
          <a:lstStyle/>
          <a:p>
            <a:r>
              <a:rPr lang="en-GB" dirty="0">
                <a:solidFill>
                  <a:schemeClr val="bg1"/>
                </a:solidFill>
              </a:rPr>
              <a:t>As we know there are a number of high quality collaboration technologies available. </a:t>
            </a:r>
          </a:p>
          <a:p>
            <a:endParaRPr lang="en-GB" dirty="0">
              <a:solidFill>
                <a:schemeClr val="bg1"/>
              </a:solidFill>
            </a:endParaRPr>
          </a:p>
          <a:p>
            <a:r>
              <a:rPr lang="en-GB" dirty="0">
                <a:solidFill>
                  <a:schemeClr val="bg1"/>
                </a:solidFill>
              </a:rPr>
              <a:t>It is important to have an overall consensus to establish a route to enable  a uniform approach to student collaboration to be adopted, whilst paying attention to the cost, both initial and ongoing and possible disruption to the University and it’s students therein. </a:t>
            </a:r>
            <a:r>
              <a:rPr lang="en-GB" sz="1800" dirty="0">
                <a:solidFill>
                  <a:schemeClr val="bg1"/>
                </a:solidFill>
              </a:rPr>
              <a:t>Through surveying a reasonable sample  of students at UWTSD, we can possibly determine, which technology is better suited and what the students may require in ongoing support</a:t>
            </a:r>
            <a:endParaRPr lang="en-GB" dirty="0">
              <a:solidFill>
                <a:schemeClr val="bg1"/>
              </a:solidFill>
            </a:endParaRPr>
          </a:p>
          <a:p>
            <a:endParaRPr lang="en-GB" dirty="0">
              <a:solidFill>
                <a:schemeClr val="bg1"/>
              </a:solidFill>
            </a:endParaRPr>
          </a:p>
          <a:p>
            <a:r>
              <a:rPr lang="en-GB" dirty="0">
                <a:solidFill>
                  <a:schemeClr val="bg1"/>
                </a:solidFill>
              </a:rPr>
              <a:t>The impact of differing levels of language skills must also be considered and effective translation to the English should perhaps be made available.</a:t>
            </a:r>
          </a:p>
          <a:p>
            <a:r>
              <a:rPr lang="en-GB" cap="none" dirty="0">
                <a:solidFill>
                  <a:schemeClr val="bg1"/>
                </a:solidFill>
              </a:rPr>
              <a:t>According to research carried out by </a:t>
            </a:r>
            <a:r>
              <a:rPr lang="en-GB" b="0" i="0" dirty="0">
                <a:solidFill>
                  <a:schemeClr val="bg1"/>
                </a:solidFill>
                <a:effectLst/>
              </a:rPr>
              <a:t>Niva </a:t>
            </a:r>
            <a:r>
              <a:rPr lang="en-GB" b="0" i="0" dirty="0" err="1">
                <a:solidFill>
                  <a:schemeClr val="bg1"/>
                </a:solidFill>
                <a:effectLst/>
              </a:rPr>
              <a:t>Wengrowicz</a:t>
            </a:r>
            <a:r>
              <a:rPr lang="en-GB" b="0" i="0" dirty="0">
                <a:solidFill>
                  <a:schemeClr val="bg1"/>
                </a:solidFill>
                <a:effectLst/>
              </a:rPr>
              <a:t> </a:t>
            </a:r>
            <a:r>
              <a:rPr lang="en-GB" cap="none" dirty="0">
                <a:solidFill>
                  <a:schemeClr val="bg1"/>
                </a:solidFill>
              </a:rPr>
              <a:t>e</a:t>
            </a:r>
            <a:r>
              <a:rPr lang="en-GB" b="0" i="0" cap="none" dirty="0">
                <a:solidFill>
                  <a:schemeClr val="bg1"/>
                </a:solidFill>
                <a:effectLst/>
              </a:rPr>
              <a:t>t al, (2018), their conclusions point to a lack of understanding by students as how to effectively negotiate online group learning.</a:t>
            </a:r>
          </a:p>
          <a:p>
            <a:r>
              <a:rPr lang="en-GB" cap="none" dirty="0">
                <a:solidFill>
                  <a:schemeClr val="bg1"/>
                </a:solidFill>
              </a:rPr>
              <a:t>This would logically point to the need for a certain level of training in online collaborative technologies.</a:t>
            </a:r>
          </a:p>
          <a:p>
            <a:endParaRPr lang="en-GB" dirty="0">
              <a:solidFill>
                <a:schemeClr val="bg1"/>
              </a:solidFill>
            </a:endParaRPr>
          </a:p>
          <a:p>
            <a:r>
              <a:rPr lang="en-GB" dirty="0">
                <a:solidFill>
                  <a:schemeClr val="bg1"/>
                </a:solidFill>
              </a:rPr>
              <a:t>Further, we must consider that any implementation of a particular package should be future proofed against any new  updated requirement.</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164335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85AFE-8424-5CFF-385E-9AB199A67D52}"/>
              </a:ext>
            </a:extLst>
          </p:cNvPr>
          <p:cNvSpPr>
            <a:spLocks noGrp="1"/>
          </p:cNvSpPr>
          <p:nvPr>
            <p:ph type="title"/>
          </p:nvPr>
        </p:nvSpPr>
        <p:spPr/>
        <p:txBody>
          <a:bodyPr>
            <a:normAutofit/>
          </a:bodyPr>
          <a:lstStyle/>
          <a:p>
            <a:r>
              <a:rPr lang="en-GB" sz="6600" dirty="0">
                <a:solidFill>
                  <a:schemeClr val="bg1"/>
                </a:solidFill>
              </a:rPr>
              <a:t>SOURCES</a:t>
            </a:r>
          </a:p>
        </p:txBody>
      </p:sp>
      <p:sp>
        <p:nvSpPr>
          <p:cNvPr id="3" name="TextBox 2">
            <a:extLst>
              <a:ext uri="{FF2B5EF4-FFF2-40B4-BE49-F238E27FC236}">
                <a16:creationId xmlns:a16="http://schemas.microsoft.com/office/drawing/2014/main" id="{EABF2987-5845-1C62-053C-FE2A971859DC}"/>
              </a:ext>
            </a:extLst>
          </p:cNvPr>
          <p:cNvSpPr txBox="1"/>
          <p:nvPr/>
        </p:nvSpPr>
        <p:spPr>
          <a:xfrm>
            <a:off x="1205948" y="2239617"/>
            <a:ext cx="6851374" cy="4247317"/>
          </a:xfrm>
          <a:prstGeom prst="rect">
            <a:avLst/>
          </a:prstGeom>
          <a:noFill/>
        </p:spPr>
        <p:txBody>
          <a:bodyPr wrap="square" rtlCol="0">
            <a:spAutoFit/>
          </a:bodyPr>
          <a:lstStyle/>
          <a:p>
            <a:r>
              <a:rPr lang="en-GB" dirty="0" err="1">
                <a:solidFill>
                  <a:schemeClr val="bg1"/>
                </a:solidFill>
              </a:rPr>
              <a:t>Tarun</a:t>
            </a:r>
            <a:r>
              <a:rPr lang="en-GB" dirty="0">
                <a:solidFill>
                  <a:schemeClr val="bg1"/>
                </a:solidFill>
              </a:rPr>
              <a:t>, Ivy M., </a:t>
            </a:r>
            <a:r>
              <a:rPr lang="en-GB" i="1" dirty="0">
                <a:solidFill>
                  <a:schemeClr val="bg1"/>
                </a:solidFill>
              </a:rPr>
              <a:t>The effectiveness of a customized online collaboration tool for teaching and learning</a:t>
            </a:r>
            <a:r>
              <a:rPr lang="en-GB" dirty="0">
                <a:solidFill>
                  <a:schemeClr val="bg1"/>
                </a:solidFill>
              </a:rPr>
              <a:t>, </a:t>
            </a:r>
            <a:r>
              <a:rPr lang="en-GB" i="1" dirty="0">
                <a:solidFill>
                  <a:schemeClr val="bg1"/>
                </a:solidFill>
              </a:rPr>
              <a:t>Journal Of Information Technology Education Research, Santa Rosa, 2019, Vol.18, 275-292</a:t>
            </a:r>
          </a:p>
          <a:p>
            <a:endParaRPr lang="en-GB" i="1" dirty="0">
              <a:solidFill>
                <a:schemeClr val="bg1"/>
              </a:solidFill>
            </a:endParaRPr>
          </a:p>
          <a:p>
            <a:r>
              <a:rPr lang="en-GB" i="1" dirty="0" err="1">
                <a:solidFill>
                  <a:schemeClr val="bg1"/>
                </a:solidFill>
              </a:rPr>
              <a:t>Appana</a:t>
            </a:r>
            <a:r>
              <a:rPr lang="en-GB" i="1" dirty="0">
                <a:solidFill>
                  <a:schemeClr val="bg1"/>
                </a:solidFill>
              </a:rPr>
              <a:t>, S, </a:t>
            </a:r>
            <a:r>
              <a:rPr lang="en-GB" i="1" dirty="0">
                <a:solidFill>
                  <a:schemeClr val="bg1"/>
                </a:solidFill>
                <a:effectLst/>
              </a:rPr>
              <a:t>A Review of Benefits and Limitations of Online Learning in the Context of the Student, the Instructor and the Tenured Faculty, </a:t>
            </a:r>
            <a:r>
              <a:rPr lang="en-GB" b="1" i="0" dirty="0">
                <a:solidFill>
                  <a:schemeClr val="bg1"/>
                </a:solidFill>
                <a:effectLst/>
              </a:rPr>
              <a:t>International Journal on E-Learning, 2008,</a:t>
            </a:r>
            <a:r>
              <a:rPr lang="en-GB" b="0" i="0" dirty="0">
                <a:solidFill>
                  <a:schemeClr val="bg1"/>
                </a:solidFill>
                <a:effectLst/>
              </a:rPr>
              <a:t> Volume 7, Number 1</a:t>
            </a:r>
          </a:p>
          <a:p>
            <a:endParaRPr lang="en-GB" dirty="0">
              <a:solidFill>
                <a:schemeClr val="bg1"/>
              </a:solidFill>
            </a:endParaRPr>
          </a:p>
          <a:p>
            <a:r>
              <a:rPr lang="en-GB" b="0" i="0" dirty="0">
                <a:solidFill>
                  <a:schemeClr val="bg1"/>
                </a:solidFill>
                <a:effectLst/>
              </a:rPr>
              <a:t>Niva </a:t>
            </a:r>
            <a:r>
              <a:rPr lang="en-GB" b="0" i="0" dirty="0" err="1">
                <a:solidFill>
                  <a:schemeClr val="bg1"/>
                </a:solidFill>
                <a:effectLst/>
              </a:rPr>
              <a:t>wengrowicz</a:t>
            </a:r>
            <a:r>
              <a:rPr lang="en-GB" b="0" i="0" dirty="0">
                <a:solidFill>
                  <a:schemeClr val="bg1"/>
                </a:solidFill>
                <a:effectLst/>
              </a:rPr>
              <a:t>, </a:t>
            </a:r>
            <a:r>
              <a:rPr lang="en-GB" b="0" i="0" dirty="0" err="1">
                <a:solidFill>
                  <a:schemeClr val="bg1"/>
                </a:solidFill>
                <a:effectLst/>
              </a:rPr>
              <a:t>william</a:t>
            </a:r>
            <a:r>
              <a:rPr lang="en-GB" b="0" i="0" dirty="0">
                <a:solidFill>
                  <a:schemeClr val="bg1"/>
                </a:solidFill>
                <a:effectLst/>
              </a:rPr>
              <a:t> swart, </a:t>
            </a:r>
            <a:r>
              <a:rPr lang="en-GB" b="0" i="0" dirty="0" err="1">
                <a:solidFill>
                  <a:schemeClr val="bg1"/>
                </a:solidFill>
                <a:effectLst/>
              </a:rPr>
              <a:t>ravi</a:t>
            </a:r>
            <a:r>
              <a:rPr lang="en-GB" b="0" i="0" dirty="0">
                <a:solidFill>
                  <a:schemeClr val="bg1"/>
                </a:solidFill>
                <a:effectLst/>
              </a:rPr>
              <a:t> </a:t>
            </a:r>
            <a:r>
              <a:rPr lang="en-GB" b="0" i="0" dirty="0" err="1">
                <a:solidFill>
                  <a:schemeClr val="bg1"/>
                </a:solidFill>
                <a:effectLst/>
              </a:rPr>
              <a:t>paul</a:t>
            </a:r>
            <a:r>
              <a:rPr lang="en-GB" b="0" i="0" dirty="0">
                <a:solidFill>
                  <a:schemeClr val="bg1"/>
                </a:solidFill>
                <a:effectLst/>
              </a:rPr>
              <a:t>, </a:t>
            </a:r>
            <a:r>
              <a:rPr lang="en-GB" b="0" i="0" dirty="0" err="1">
                <a:solidFill>
                  <a:schemeClr val="bg1"/>
                </a:solidFill>
                <a:effectLst/>
              </a:rPr>
              <a:t>kenneth</a:t>
            </a:r>
            <a:r>
              <a:rPr lang="en-GB" b="0" i="0" dirty="0">
                <a:solidFill>
                  <a:schemeClr val="bg1"/>
                </a:solidFill>
                <a:effectLst/>
              </a:rPr>
              <a:t> </a:t>
            </a:r>
            <a:r>
              <a:rPr lang="en-GB" b="0" i="0" dirty="0" err="1">
                <a:solidFill>
                  <a:schemeClr val="bg1"/>
                </a:solidFill>
                <a:effectLst/>
              </a:rPr>
              <a:t>macleod</a:t>
            </a:r>
            <a:r>
              <a:rPr lang="en-GB" b="0" i="0" dirty="0">
                <a:solidFill>
                  <a:schemeClr val="bg1"/>
                </a:solidFill>
                <a:effectLst/>
              </a:rPr>
              <a:t>, </a:t>
            </a:r>
            <a:r>
              <a:rPr lang="en-GB" b="0" i="0" dirty="0" err="1">
                <a:solidFill>
                  <a:schemeClr val="bg1"/>
                </a:solidFill>
                <a:effectLst/>
              </a:rPr>
              <a:t>dov</a:t>
            </a:r>
            <a:r>
              <a:rPr lang="en-GB" b="0" i="0" dirty="0">
                <a:solidFill>
                  <a:schemeClr val="bg1"/>
                </a:solidFill>
                <a:effectLst/>
              </a:rPr>
              <a:t> </a:t>
            </a:r>
            <a:r>
              <a:rPr lang="en-GB" b="0" i="0" dirty="0" err="1">
                <a:solidFill>
                  <a:schemeClr val="bg1"/>
                </a:solidFill>
                <a:effectLst/>
              </a:rPr>
              <a:t>dori</a:t>
            </a:r>
            <a:r>
              <a:rPr lang="en-GB" b="0" i="0" dirty="0">
                <a:solidFill>
                  <a:schemeClr val="bg1"/>
                </a:solidFill>
                <a:effectLst/>
              </a:rPr>
              <a:t> &amp; </a:t>
            </a:r>
            <a:r>
              <a:rPr lang="en-GB" b="0" i="0" dirty="0" err="1">
                <a:solidFill>
                  <a:schemeClr val="bg1"/>
                </a:solidFill>
                <a:effectLst/>
              </a:rPr>
              <a:t>yehudit</a:t>
            </a:r>
            <a:r>
              <a:rPr lang="en-GB" b="0" i="0" dirty="0">
                <a:solidFill>
                  <a:schemeClr val="bg1"/>
                </a:solidFill>
                <a:effectLst/>
              </a:rPr>
              <a:t> </a:t>
            </a:r>
            <a:r>
              <a:rPr lang="en-GB" b="0" i="0" dirty="0" err="1">
                <a:solidFill>
                  <a:schemeClr val="bg1"/>
                </a:solidFill>
                <a:effectLst/>
              </a:rPr>
              <a:t>judy</a:t>
            </a:r>
            <a:r>
              <a:rPr lang="en-GB" b="0" i="0" dirty="0">
                <a:solidFill>
                  <a:schemeClr val="bg1"/>
                </a:solidFill>
                <a:effectLst/>
              </a:rPr>
              <a:t> </a:t>
            </a:r>
            <a:r>
              <a:rPr lang="en-GB" b="0" i="0" dirty="0" err="1">
                <a:solidFill>
                  <a:schemeClr val="bg1"/>
                </a:solidFill>
                <a:effectLst/>
              </a:rPr>
              <a:t>dori</a:t>
            </a:r>
            <a:r>
              <a:rPr lang="en-GB" b="0" i="0" dirty="0">
                <a:solidFill>
                  <a:schemeClr val="bg1"/>
                </a:solidFill>
                <a:effectLst/>
              </a:rPr>
              <a:t> (2018) </a:t>
            </a:r>
            <a:r>
              <a:rPr lang="en-GB" b="0" i="1" dirty="0">
                <a:solidFill>
                  <a:schemeClr val="bg1"/>
                </a:solidFill>
                <a:effectLst/>
              </a:rPr>
              <a:t>Students’ collaborative learning attitudes and their satisfaction with online collaborative case-based courses</a:t>
            </a:r>
            <a:r>
              <a:rPr lang="en-GB" b="0" i="0" dirty="0">
                <a:solidFill>
                  <a:schemeClr val="bg1"/>
                </a:solidFill>
                <a:effectLst/>
              </a:rPr>
              <a:t>, </a:t>
            </a:r>
            <a:r>
              <a:rPr lang="en-GB" dirty="0">
                <a:solidFill>
                  <a:schemeClr val="bg1"/>
                </a:solidFill>
              </a:rPr>
              <a:t>A</a:t>
            </a:r>
            <a:r>
              <a:rPr lang="en-GB" b="0" i="0" dirty="0">
                <a:solidFill>
                  <a:schemeClr val="bg1"/>
                </a:solidFill>
                <a:effectLst/>
              </a:rPr>
              <a:t>merican journal of distance education</a:t>
            </a:r>
            <a:endParaRPr lang="en-GB" i="1" dirty="0">
              <a:solidFill>
                <a:schemeClr val="bg1"/>
              </a:solidFill>
            </a:endParaRPr>
          </a:p>
          <a:p>
            <a:endParaRPr lang="en-GB" i="1" dirty="0">
              <a:solidFill>
                <a:schemeClr val="bg1"/>
              </a:solidFill>
            </a:endParaRPr>
          </a:p>
          <a:p>
            <a:endParaRPr lang="en-GB" i="1" dirty="0">
              <a:solidFill>
                <a:schemeClr val="bg1"/>
              </a:solidFill>
            </a:endParaRPr>
          </a:p>
          <a:p>
            <a:endParaRPr lang="en-GB" i="1" dirty="0">
              <a:solidFill>
                <a:schemeClr val="bg1"/>
              </a:solidFill>
            </a:endParaRPr>
          </a:p>
        </p:txBody>
      </p:sp>
    </p:spTree>
    <p:extLst>
      <p:ext uri="{BB962C8B-B14F-4D97-AF65-F5344CB8AC3E}">
        <p14:creationId xmlns:p14="http://schemas.microsoft.com/office/powerpoint/2010/main" val="704663509"/>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{2BCB08A5-37FC-467B-98D8-3E3FBEDD8C89}tf11437505_win32</Template>
  <TotalTime>13223</TotalTime>
  <Words>748</Words>
  <Application>Microsoft Office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Georgia Pro Cond Light</vt:lpstr>
      <vt:lpstr>inherit</vt:lpstr>
      <vt:lpstr>Roboto Condensed</vt:lpstr>
      <vt:lpstr>Speak Pro</vt:lpstr>
      <vt:lpstr>RetrospectVTI</vt:lpstr>
      <vt:lpstr>How Students Use Technology to Collaborate at UWTSD</vt:lpstr>
      <vt:lpstr>Technology at UWTSD</vt:lpstr>
      <vt:lpstr>INTRODUCTION</vt:lpstr>
      <vt:lpstr>CURRENT  PACKAGES</vt:lpstr>
      <vt:lpstr>DETERMINATION </vt:lpstr>
      <vt:lpstr>RESEARCH</vt:lpstr>
      <vt:lpstr>HYPOTHESIS</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James Williams</dc:creator>
  <cp:lastModifiedBy>James Williams</cp:lastModifiedBy>
  <cp:revision>10</cp:revision>
  <dcterms:created xsi:type="dcterms:W3CDTF">2022-06-24T21:51:20Z</dcterms:created>
  <dcterms:modified xsi:type="dcterms:W3CDTF">2022-12-05T07:22:08Z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