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6"/>
  </p:notesMasterIdLst>
  <p:handoutMasterIdLst>
    <p:handoutMasterId r:id="rId37"/>
  </p:handoutMasterIdLst>
  <p:sldIdLst>
    <p:sldId id="271" r:id="rId5"/>
    <p:sldId id="291" r:id="rId6"/>
    <p:sldId id="273" r:id="rId7"/>
    <p:sldId id="322" r:id="rId8"/>
    <p:sldId id="323" r:id="rId9"/>
    <p:sldId id="286" r:id="rId10"/>
    <p:sldId id="290" r:id="rId11"/>
    <p:sldId id="292" r:id="rId12"/>
    <p:sldId id="316" r:id="rId13"/>
    <p:sldId id="293" r:id="rId14"/>
    <p:sldId id="297" r:id="rId15"/>
    <p:sldId id="294" r:id="rId16"/>
    <p:sldId id="295" r:id="rId17"/>
    <p:sldId id="296" r:id="rId18"/>
    <p:sldId id="299" r:id="rId19"/>
    <p:sldId id="300" r:id="rId20"/>
    <p:sldId id="309" r:id="rId21"/>
    <p:sldId id="307" r:id="rId22"/>
    <p:sldId id="308" r:id="rId23"/>
    <p:sldId id="318" r:id="rId24"/>
    <p:sldId id="317" r:id="rId25"/>
    <p:sldId id="301" r:id="rId26"/>
    <p:sldId id="303" r:id="rId27"/>
    <p:sldId id="304" r:id="rId28"/>
    <p:sldId id="305" r:id="rId29"/>
    <p:sldId id="310" r:id="rId30"/>
    <p:sldId id="319" r:id="rId31"/>
    <p:sldId id="311" r:id="rId32"/>
    <p:sldId id="315" r:id="rId33"/>
    <p:sldId id="320" r:id="rId34"/>
    <p:sldId id="314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08" autoAdjust="0"/>
    <p:restoredTop sz="65614" autoAdjust="0"/>
  </p:normalViewPr>
  <p:slideViewPr>
    <p:cSldViewPr>
      <p:cViewPr varScale="1">
        <p:scale>
          <a:sx n="75" d="100"/>
          <a:sy n="75" d="100"/>
        </p:scale>
        <p:origin x="1932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1AADCA-47A4-4BAD-9647-06D6F41960E4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73C8F6A-4BE2-45E8-B360-02D20F8FE81F}">
      <dgm:prSet phldrT="[Text]"/>
      <dgm:spPr/>
      <dgm:t>
        <a:bodyPr/>
        <a:lstStyle/>
        <a:p>
          <a:r>
            <a:rPr lang="en-GB" dirty="0"/>
            <a:t>Focus on a 'live' HR issue</a:t>
          </a:r>
        </a:p>
      </dgm:t>
    </dgm:pt>
    <dgm:pt modelId="{E8941D79-73B0-409E-9B97-82727759A0CF}" type="parTrans" cxnId="{2DE5B64A-C0E7-438C-8D9C-42D62B2AB256}">
      <dgm:prSet/>
      <dgm:spPr/>
      <dgm:t>
        <a:bodyPr/>
        <a:lstStyle/>
        <a:p>
          <a:endParaRPr lang="en-GB"/>
        </a:p>
      </dgm:t>
    </dgm:pt>
    <dgm:pt modelId="{6502F26B-58F4-48BA-B6DC-3DA8B48C1C72}" type="sibTrans" cxnId="{2DE5B64A-C0E7-438C-8D9C-42D62B2AB256}">
      <dgm:prSet/>
      <dgm:spPr/>
      <dgm:t>
        <a:bodyPr/>
        <a:lstStyle/>
        <a:p>
          <a:endParaRPr lang="en-GB"/>
        </a:p>
      </dgm:t>
    </dgm:pt>
    <dgm:pt modelId="{98DDFFB2-A4AE-4158-A3AF-CC9F302048AB}">
      <dgm:prSet phldrT="[Text]"/>
      <dgm:spPr/>
      <dgm:t>
        <a:bodyPr/>
        <a:lstStyle/>
        <a:p>
          <a:r>
            <a:rPr lang="en-GB" dirty="0"/>
            <a:t>Assessment of existing knowledge about the issue</a:t>
          </a:r>
        </a:p>
      </dgm:t>
    </dgm:pt>
    <dgm:pt modelId="{7CA9666F-4290-4FE1-8576-3BFBDC22426B}" type="parTrans" cxnId="{14A6E537-79E1-4648-B102-1A895425C985}">
      <dgm:prSet/>
      <dgm:spPr/>
      <dgm:t>
        <a:bodyPr/>
        <a:lstStyle/>
        <a:p>
          <a:endParaRPr lang="en-GB"/>
        </a:p>
      </dgm:t>
    </dgm:pt>
    <dgm:pt modelId="{71A5E428-4616-4E33-861D-EE8DE007ABB4}" type="sibTrans" cxnId="{14A6E537-79E1-4648-B102-1A895425C985}">
      <dgm:prSet/>
      <dgm:spPr/>
      <dgm:t>
        <a:bodyPr/>
        <a:lstStyle/>
        <a:p>
          <a:endParaRPr lang="en-GB"/>
        </a:p>
      </dgm:t>
    </dgm:pt>
    <dgm:pt modelId="{C16FE99F-0C87-48F2-8C77-0FE442B6DAA8}">
      <dgm:prSet phldrT="[Text]" custT="1"/>
      <dgm:spPr/>
      <dgm:t>
        <a:bodyPr/>
        <a:lstStyle/>
        <a:p>
          <a:r>
            <a:rPr lang="en-GB" sz="1600" dirty="0"/>
            <a:t>Journal articles</a:t>
          </a:r>
        </a:p>
      </dgm:t>
    </dgm:pt>
    <dgm:pt modelId="{42A77C09-E363-4475-9EF4-2D4A309B51CF}" type="parTrans" cxnId="{C9791AC3-B991-48DC-B7EC-3482D23067CF}">
      <dgm:prSet/>
      <dgm:spPr/>
      <dgm:t>
        <a:bodyPr/>
        <a:lstStyle/>
        <a:p>
          <a:endParaRPr lang="en-GB"/>
        </a:p>
      </dgm:t>
    </dgm:pt>
    <dgm:pt modelId="{1EC7719D-4300-45A2-8AA9-98E365717C43}" type="sibTrans" cxnId="{C9791AC3-B991-48DC-B7EC-3482D23067CF}">
      <dgm:prSet/>
      <dgm:spPr/>
      <dgm:t>
        <a:bodyPr/>
        <a:lstStyle/>
        <a:p>
          <a:endParaRPr lang="en-GB"/>
        </a:p>
      </dgm:t>
    </dgm:pt>
    <dgm:pt modelId="{EE474425-87AE-4F70-9D7B-5797DD2881BB}">
      <dgm:prSet phldrT="[Text]" custT="1"/>
      <dgm:spPr/>
      <dgm:t>
        <a:bodyPr/>
        <a:lstStyle/>
        <a:p>
          <a:r>
            <a:rPr lang="en-GB" sz="1600" dirty="0"/>
            <a:t>Research reports</a:t>
          </a:r>
        </a:p>
      </dgm:t>
    </dgm:pt>
    <dgm:pt modelId="{1568320B-8F26-48DA-9E21-2D88F9254837}" type="parTrans" cxnId="{26749FF9-7397-435B-9823-646EA613BF9B}">
      <dgm:prSet/>
      <dgm:spPr/>
      <dgm:t>
        <a:bodyPr/>
        <a:lstStyle/>
        <a:p>
          <a:endParaRPr lang="en-GB"/>
        </a:p>
      </dgm:t>
    </dgm:pt>
    <dgm:pt modelId="{DACE780B-84BF-4174-862A-28A8ABE40BE1}" type="sibTrans" cxnId="{26749FF9-7397-435B-9823-646EA613BF9B}">
      <dgm:prSet/>
      <dgm:spPr/>
      <dgm:t>
        <a:bodyPr/>
        <a:lstStyle/>
        <a:p>
          <a:endParaRPr lang="en-GB"/>
        </a:p>
      </dgm:t>
    </dgm:pt>
    <dgm:pt modelId="{D71A72A5-6518-4EBD-925D-E03D1D8AF824}">
      <dgm:prSet phldrT="[Text]" custT="1"/>
      <dgm:spPr/>
      <dgm:t>
        <a:bodyPr/>
        <a:lstStyle/>
        <a:p>
          <a:r>
            <a:rPr lang="en-GB" sz="1600" dirty="0"/>
            <a:t>Contemporary practice</a:t>
          </a:r>
        </a:p>
      </dgm:t>
    </dgm:pt>
    <dgm:pt modelId="{6679DA09-79EB-455A-87B6-247EF2654EB8}" type="parTrans" cxnId="{A34CF3FE-D708-4A6F-B735-6AE87E78D641}">
      <dgm:prSet/>
      <dgm:spPr/>
      <dgm:t>
        <a:bodyPr/>
        <a:lstStyle/>
        <a:p>
          <a:endParaRPr lang="en-GB"/>
        </a:p>
      </dgm:t>
    </dgm:pt>
    <dgm:pt modelId="{A9FFF376-4FE4-400F-9E00-E011E4D00EEC}" type="sibTrans" cxnId="{A34CF3FE-D708-4A6F-B735-6AE87E78D641}">
      <dgm:prSet/>
      <dgm:spPr/>
      <dgm:t>
        <a:bodyPr/>
        <a:lstStyle/>
        <a:p>
          <a:endParaRPr lang="en-GB"/>
        </a:p>
      </dgm:t>
    </dgm:pt>
    <dgm:pt modelId="{F9BEC969-AD1F-4606-B2A4-755C435696EF}">
      <dgm:prSet phldrT="[Text]"/>
      <dgm:spPr/>
      <dgm:t>
        <a:bodyPr/>
        <a:lstStyle/>
        <a:p>
          <a:r>
            <a:rPr lang="en-GB" dirty="0"/>
            <a:t>Collect and analyse data</a:t>
          </a:r>
        </a:p>
      </dgm:t>
    </dgm:pt>
    <dgm:pt modelId="{C6D41F53-2F9B-4ADC-B36F-026D987C6606}" type="parTrans" cxnId="{CB9FA73F-9F00-45B3-83DB-D70F3B8B08E7}">
      <dgm:prSet/>
      <dgm:spPr/>
      <dgm:t>
        <a:bodyPr/>
        <a:lstStyle/>
        <a:p>
          <a:endParaRPr lang="en-GB"/>
        </a:p>
      </dgm:t>
    </dgm:pt>
    <dgm:pt modelId="{33D21AAD-F61A-49C6-B708-188F355276C8}" type="sibTrans" cxnId="{CB9FA73F-9F00-45B3-83DB-D70F3B8B08E7}">
      <dgm:prSet/>
      <dgm:spPr/>
      <dgm:t>
        <a:bodyPr/>
        <a:lstStyle/>
        <a:p>
          <a:endParaRPr lang="en-GB"/>
        </a:p>
      </dgm:t>
    </dgm:pt>
    <dgm:pt modelId="{256C58AF-4CAF-472C-A2CC-15FF43A2E43E}">
      <dgm:prSet phldrT="[Text]" custT="1"/>
      <dgm:spPr/>
      <dgm:t>
        <a:bodyPr/>
        <a:lstStyle/>
        <a:p>
          <a:r>
            <a:rPr lang="en-GB" sz="1600" dirty="0"/>
            <a:t>Link between literature review and research study</a:t>
          </a:r>
        </a:p>
      </dgm:t>
    </dgm:pt>
    <dgm:pt modelId="{1A1203CA-A68B-4788-9C73-C7CC158854F4}" type="parTrans" cxnId="{EF5DA904-C979-43EE-9160-6E026A15977F}">
      <dgm:prSet/>
      <dgm:spPr/>
      <dgm:t>
        <a:bodyPr/>
        <a:lstStyle/>
        <a:p>
          <a:endParaRPr lang="en-GB"/>
        </a:p>
      </dgm:t>
    </dgm:pt>
    <dgm:pt modelId="{C81EB49B-3714-4D7F-8C94-A3A61127E42E}" type="sibTrans" cxnId="{EF5DA904-C979-43EE-9160-6E026A15977F}">
      <dgm:prSet/>
      <dgm:spPr/>
      <dgm:t>
        <a:bodyPr/>
        <a:lstStyle/>
        <a:p>
          <a:endParaRPr lang="en-GB"/>
        </a:p>
      </dgm:t>
    </dgm:pt>
    <dgm:pt modelId="{C8C6126E-E4EA-4F3D-A945-16661D9F7CF7}">
      <dgm:prSet phldrT="[Text]" custT="1"/>
      <dgm:spPr/>
      <dgm:t>
        <a:bodyPr/>
        <a:lstStyle/>
        <a:p>
          <a:r>
            <a:rPr lang="en-GB" sz="1600" dirty="0"/>
            <a:t>Justification for research methods</a:t>
          </a:r>
        </a:p>
      </dgm:t>
    </dgm:pt>
    <dgm:pt modelId="{22703C62-B9D0-4D21-BE49-597FAB973141}" type="parTrans" cxnId="{22BC31CF-ADBE-4B57-A0C2-35246CF945DD}">
      <dgm:prSet/>
      <dgm:spPr/>
      <dgm:t>
        <a:bodyPr/>
        <a:lstStyle/>
        <a:p>
          <a:endParaRPr lang="en-GB"/>
        </a:p>
      </dgm:t>
    </dgm:pt>
    <dgm:pt modelId="{E3DA8F8C-DC30-4B7B-9446-E2FA10A098D9}" type="sibTrans" cxnId="{22BC31CF-ADBE-4B57-A0C2-35246CF945DD}">
      <dgm:prSet/>
      <dgm:spPr/>
      <dgm:t>
        <a:bodyPr/>
        <a:lstStyle/>
        <a:p>
          <a:endParaRPr lang="en-GB"/>
        </a:p>
      </dgm:t>
    </dgm:pt>
    <dgm:pt modelId="{A390C737-E3E5-4610-AC56-AC5E2C4C0618}">
      <dgm:prSet phldrT="[Text]" custT="1"/>
      <dgm:spPr/>
      <dgm:t>
        <a:bodyPr/>
        <a:lstStyle/>
        <a:p>
          <a:r>
            <a:rPr lang="en-GB" sz="1600" dirty="0"/>
            <a:t>Insightful analysis</a:t>
          </a:r>
        </a:p>
      </dgm:t>
    </dgm:pt>
    <dgm:pt modelId="{BDAA3CF8-21B0-4A00-BE52-1F78386AD897}" type="parTrans" cxnId="{12DA22AB-F30B-4F76-AE97-F7E2C2A0AF0A}">
      <dgm:prSet/>
      <dgm:spPr/>
      <dgm:t>
        <a:bodyPr/>
        <a:lstStyle/>
        <a:p>
          <a:endParaRPr lang="en-GB"/>
        </a:p>
      </dgm:t>
    </dgm:pt>
    <dgm:pt modelId="{ABC3F969-E18A-4245-B7C6-8C722ED779D7}" type="sibTrans" cxnId="{12DA22AB-F30B-4F76-AE97-F7E2C2A0AF0A}">
      <dgm:prSet/>
      <dgm:spPr/>
      <dgm:t>
        <a:bodyPr/>
        <a:lstStyle/>
        <a:p>
          <a:endParaRPr lang="en-GB"/>
        </a:p>
      </dgm:t>
    </dgm:pt>
    <dgm:pt modelId="{1A3F5F42-512F-43CB-BF04-FF67CC41830D}">
      <dgm:prSet phldrT="[Text]" custT="1"/>
      <dgm:spPr/>
      <dgm:t>
        <a:bodyPr/>
        <a:lstStyle/>
        <a:p>
          <a:r>
            <a:rPr lang="en-GB" sz="1600" dirty="0"/>
            <a:t>Leads to recommendations for action</a:t>
          </a:r>
        </a:p>
      </dgm:t>
    </dgm:pt>
    <dgm:pt modelId="{9D8C27B9-8F06-479C-8967-E14765578AEF}" type="sibTrans" cxnId="{7C2EFA1B-E255-4FEA-83C6-C94A3FD0B282}">
      <dgm:prSet/>
      <dgm:spPr/>
      <dgm:t>
        <a:bodyPr/>
        <a:lstStyle/>
        <a:p>
          <a:endParaRPr lang="en-GB"/>
        </a:p>
      </dgm:t>
    </dgm:pt>
    <dgm:pt modelId="{6A1B8B68-311D-46E2-ABA8-5C754A9492C6}" type="parTrans" cxnId="{7C2EFA1B-E255-4FEA-83C6-C94A3FD0B282}">
      <dgm:prSet/>
      <dgm:spPr/>
      <dgm:t>
        <a:bodyPr/>
        <a:lstStyle/>
        <a:p>
          <a:endParaRPr lang="en-GB"/>
        </a:p>
      </dgm:t>
    </dgm:pt>
    <dgm:pt modelId="{D2206B0F-A21C-4D3D-A3A3-D42BA92C7F64}">
      <dgm:prSet phldrT="[Text]" custT="1"/>
      <dgm:spPr/>
      <dgm:t>
        <a:bodyPr/>
        <a:lstStyle/>
        <a:p>
          <a:r>
            <a:rPr lang="en-GB" sz="1600" dirty="0"/>
            <a:t>Relevant to context</a:t>
          </a:r>
        </a:p>
      </dgm:t>
    </dgm:pt>
    <dgm:pt modelId="{17EBAAD8-34DD-4F42-8AC0-B8CBABB47FAD}" type="sibTrans" cxnId="{773317DB-A411-434F-95BD-B37EF270983A}">
      <dgm:prSet/>
      <dgm:spPr/>
      <dgm:t>
        <a:bodyPr/>
        <a:lstStyle/>
        <a:p>
          <a:endParaRPr lang="en-GB"/>
        </a:p>
      </dgm:t>
    </dgm:pt>
    <dgm:pt modelId="{BD062208-774E-42F0-A6B7-565B13127B8B}" type="parTrans" cxnId="{773317DB-A411-434F-95BD-B37EF270983A}">
      <dgm:prSet/>
      <dgm:spPr/>
      <dgm:t>
        <a:bodyPr/>
        <a:lstStyle/>
        <a:p>
          <a:endParaRPr lang="en-GB"/>
        </a:p>
      </dgm:t>
    </dgm:pt>
    <dgm:pt modelId="{1BC286AD-848D-4F75-884C-FB8CDEDDEDED}">
      <dgm:prSet phldrT="[Text]" custT="1"/>
      <dgm:spPr/>
      <dgm:t>
        <a:bodyPr/>
        <a:lstStyle/>
        <a:p>
          <a:r>
            <a:rPr lang="en-GB" sz="1600" dirty="0"/>
            <a:t>Important but manageable topic</a:t>
          </a:r>
        </a:p>
      </dgm:t>
    </dgm:pt>
    <dgm:pt modelId="{A1A511F9-7407-4721-895D-22A77854432B}" type="sibTrans" cxnId="{99808A6F-E7D4-4D4E-8071-076DAC276FE7}">
      <dgm:prSet/>
      <dgm:spPr/>
      <dgm:t>
        <a:bodyPr/>
        <a:lstStyle/>
        <a:p>
          <a:endParaRPr lang="en-GB"/>
        </a:p>
      </dgm:t>
    </dgm:pt>
    <dgm:pt modelId="{26354650-AAE7-45FF-B84D-1700F3AEA5DE}" type="parTrans" cxnId="{99808A6F-E7D4-4D4E-8071-076DAC276FE7}">
      <dgm:prSet/>
      <dgm:spPr/>
      <dgm:t>
        <a:bodyPr/>
        <a:lstStyle/>
        <a:p>
          <a:endParaRPr lang="en-GB"/>
        </a:p>
      </dgm:t>
    </dgm:pt>
    <dgm:pt modelId="{3525AA89-48AE-4831-AA2B-EFF1064A3B57}" type="pres">
      <dgm:prSet presAssocID="{E61AADCA-47A4-4BAD-9647-06D6F41960E4}" presName="Name0" presStyleCnt="0">
        <dgm:presLayoutVars>
          <dgm:dir/>
          <dgm:animLvl val="lvl"/>
          <dgm:resizeHandles/>
        </dgm:presLayoutVars>
      </dgm:prSet>
      <dgm:spPr/>
    </dgm:pt>
    <dgm:pt modelId="{E43FE3F5-BA2D-475D-9124-79F763D3D8A2}" type="pres">
      <dgm:prSet presAssocID="{273C8F6A-4BE2-45E8-B360-02D20F8FE81F}" presName="linNode" presStyleCnt="0"/>
      <dgm:spPr/>
    </dgm:pt>
    <dgm:pt modelId="{5EB9723C-FA10-41C6-9577-A479DE6B9200}" type="pres">
      <dgm:prSet presAssocID="{273C8F6A-4BE2-45E8-B360-02D20F8FE81F}" presName="parentShp" presStyleLbl="node1" presStyleIdx="0" presStyleCnt="3">
        <dgm:presLayoutVars>
          <dgm:bulletEnabled val="1"/>
        </dgm:presLayoutVars>
      </dgm:prSet>
      <dgm:spPr/>
    </dgm:pt>
    <dgm:pt modelId="{A58CC925-7744-4F22-ABFE-5F2F87799044}" type="pres">
      <dgm:prSet presAssocID="{273C8F6A-4BE2-45E8-B360-02D20F8FE81F}" presName="childShp" presStyleLbl="bgAccFollowNode1" presStyleIdx="0" presStyleCnt="3">
        <dgm:presLayoutVars>
          <dgm:bulletEnabled val="1"/>
        </dgm:presLayoutVars>
      </dgm:prSet>
      <dgm:spPr/>
    </dgm:pt>
    <dgm:pt modelId="{2938CA83-AEA4-4149-BFEB-C7CD99FBE7E6}" type="pres">
      <dgm:prSet presAssocID="{6502F26B-58F4-48BA-B6DC-3DA8B48C1C72}" presName="spacing" presStyleCnt="0"/>
      <dgm:spPr/>
    </dgm:pt>
    <dgm:pt modelId="{670825E9-50E8-4AD3-9303-CA74F1F636A4}" type="pres">
      <dgm:prSet presAssocID="{98DDFFB2-A4AE-4158-A3AF-CC9F302048AB}" presName="linNode" presStyleCnt="0"/>
      <dgm:spPr/>
    </dgm:pt>
    <dgm:pt modelId="{BA40ACB2-4F87-40E1-A5C9-776A483667EC}" type="pres">
      <dgm:prSet presAssocID="{98DDFFB2-A4AE-4158-A3AF-CC9F302048AB}" presName="parentShp" presStyleLbl="node1" presStyleIdx="1" presStyleCnt="3">
        <dgm:presLayoutVars>
          <dgm:bulletEnabled val="1"/>
        </dgm:presLayoutVars>
      </dgm:prSet>
      <dgm:spPr/>
    </dgm:pt>
    <dgm:pt modelId="{40B2F2D4-1E32-4883-85B9-F6A15D7C3056}" type="pres">
      <dgm:prSet presAssocID="{98DDFFB2-A4AE-4158-A3AF-CC9F302048AB}" presName="childShp" presStyleLbl="bgAccFollowNode1" presStyleIdx="1" presStyleCnt="3">
        <dgm:presLayoutVars>
          <dgm:bulletEnabled val="1"/>
        </dgm:presLayoutVars>
      </dgm:prSet>
      <dgm:spPr/>
    </dgm:pt>
    <dgm:pt modelId="{D6B7F7C0-4C4B-45DE-8186-3859434268C3}" type="pres">
      <dgm:prSet presAssocID="{71A5E428-4616-4E33-861D-EE8DE007ABB4}" presName="spacing" presStyleCnt="0"/>
      <dgm:spPr/>
    </dgm:pt>
    <dgm:pt modelId="{99FA8D71-EDF6-4923-9214-ED460A49B4F3}" type="pres">
      <dgm:prSet presAssocID="{F9BEC969-AD1F-4606-B2A4-755C435696EF}" presName="linNode" presStyleCnt="0"/>
      <dgm:spPr/>
    </dgm:pt>
    <dgm:pt modelId="{2815C758-CBBA-4E69-85D2-9EE069678D95}" type="pres">
      <dgm:prSet presAssocID="{F9BEC969-AD1F-4606-B2A4-755C435696EF}" presName="parentShp" presStyleLbl="node1" presStyleIdx="2" presStyleCnt="3">
        <dgm:presLayoutVars>
          <dgm:bulletEnabled val="1"/>
        </dgm:presLayoutVars>
      </dgm:prSet>
      <dgm:spPr/>
    </dgm:pt>
    <dgm:pt modelId="{00689A57-48EC-449D-946F-CE1445E3EFB9}" type="pres">
      <dgm:prSet presAssocID="{F9BEC969-AD1F-4606-B2A4-755C435696EF}" presName="childShp" presStyleLbl="bgAccFollowNode1" presStyleIdx="2" presStyleCnt="3">
        <dgm:presLayoutVars>
          <dgm:bulletEnabled val="1"/>
        </dgm:presLayoutVars>
      </dgm:prSet>
      <dgm:spPr/>
    </dgm:pt>
  </dgm:ptLst>
  <dgm:cxnLst>
    <dgm:cxn modelId="{EF5DA904-C979-43EE-9160-6E026A15977F}" srcId="{F9BEC969-AD1F-4606-B2A4-755C435696EF}" destId="{256C58AF-4CAF-472C-A2CC-15FF43A2E43E}" srcOrd="0" destOrd="0" parTransId="{1A1203CA-A68B-4788-9C73-C7CC158854F4}" sibTransId="{C81EB49B-3714-4D7F-8C94-A3A61127E42E}"/>
    <dgm:cxn modelId="{7C2EFA1B-E255-4FEA-83C6-C94A3FD0B282}" srcId="{273C8F6A-4BE2-45E8-B360-02D20F8FE81F}" destId="{1A3F5F42-512F-43CB-BF04-FF67CC41830D}" srcOrd="2" destOrd="0" parTransId="{6A1B8B68-311D-46E2-ABA8-5C754A9492C6}" sibTransId="{9D8C27B9-8F06-479C-8967-E14765578AEF}"/>
    <dgm:cxn modelId="{DC727E23-F0F5-4F9D-9A12-10426109D93D}" type="presOf" srcId="{98DDFFB2-A4AE-4158-A3AF-CC9F302048AB}" destId="{BA40ACB2-4F87-40E1-A5C9-776A483667EC}" srcOrd="0" destOrd="0" presId="urn:microsoft.com/office/officeart/2005/8/layout/vList6"/>
    <dgm:cxn modelId="{2B05C433-6654-43B2-AEA2-75AA34601DFF}" type="presOf" srcId="{A390C737-E3E5-4610-AC56-AC5E2C4C0618}" destId="{00689A57-48EC-449D-946F-CE1445E3EFB9}" srcOrd="0" destOrd="2" presId="urn:microsoft.com/office/officeart/2005/8/layout/vList6"/>
    <dgm:cxn modelId="{14A6E537-79E1-4648-B102-1A895425C985}" srcId="{E61AADCA-47A4-4BAD-9647-06D6F41960E4}" destId="{98DDFFB2-A4AE-4158-A3AF-CC9F302048AB}" srcOrd="1" destOrd="0" parTransId="{7CA9666F-4290-4FE1-8576-3BFBDC22426B}" sibTransId="{71A5E428-4616-4E33-861D-EE8DE007ABB4}"/>
    <dgm:cxn modelId="{277BA83A-8BA3-4D40-A9FA-4D85E9568CBB}" type="presOf" srcId="{1A3F5F42-512F-43CB-BF04-FF67CC41830D}" destId="{A58CC925-7744-4F22-ABFE-5F2F87799044}" srcOrd="0" destOrd="2" presId="urn:microsoft.com/office/officeart/2005/8/layout/vList6"/>
    <dgm:cxn modelId="{1237543F-9D13-40F5-BDCB-5E66BEB28217}" type="presOf" srcId="{F9BEC969-AD1F-4606-B2A4-755C435696EF}" destId="{2815C758-CBBA-4E69-85D2-9EE069678D95}" srcOrd="0" destOrd="0" presId="urn:microsoft.com/office/officeart/2005/8/layout/vList6"/>
    <dgm:cxn modelId="{CB9FA73F-9F00-45B3-83DB-D70F3B8B08E7}" srcId="{E61AADCA-47A4-4BAD-9647-06D6F41960E4}" destId="{F9BEC969-AD1F-4606-B2A4-755C435696EF}" srcOrd="2" destOrd="0" parTransId="{C6D41F53-2F9B-4ADC-B36F-026D987C6606}" sibTransId="{33D21AAD-F61A-49C6-B708-188F355276C8}"/>
    <dgm:cxn modelId="{8F0B165D-2289-4940-A14C-D2467C91B827}" type="presOf" srcId="{D71A72A5-6518-4EBD-925D-E03D1D8AF824}" destId="{40B2F2D4-1E32-4883-85B9-F6A15D7C3056}" srcOrd="0" destOrd="2" presId="urn:microsoft.com/office/officeart/2005/8/layout/vList6"/>
    <dgm:cxn modelId="{83350943-3820-45D3-A6AB-0EBA1E7F6E2B}" type="presOf" srcId="{E61AADCA-47A4-4BAD-9647-06D6F41960E4}" destId="{3525AA89-48AE-4831-AA2B-EFF1064A3B57}" srcOrd="0" destOrd="0" presId="urn:microsoft.com/office/officeart/2005/8/layout/vList6"/>
    <dgm:cxn modelId="{2DE5B64A-C0E7-438C-8D9C-42D62B2AB256}" srcId="{E61AADCA-47A4-4BAD-9647-06D6F41960E4}" destId="{273C8F6A-4BE2-45E8-B360-02D20F8FE81F}" srcOrd="0" destOrd="0" parTransId="{E8941D79-73B0-409E-9B97-82727759A0CF}" sibTransId="{6502F26B-58F4-48BA-B6DC-3DA8B48C1C72}"/>
    <dgm:cxn modelId="{99808A6F-E7D4-4D4E-8071-076DAC276FE7}" srcId="{273C8F6A-4BE2-45E8-B360-02D20F8FE81F}" destId="{1BC286AD-848D-4F75-884C-FB8CDEDDEDED}" srcOrd="0" destOrd="0" parTransId="{26354650-AAE7-45FF-B84D-1700F3AEA5DE}" sibTransId="{A1A511F9-7407-4721-895D-22A77854432B}"/>
    <dgm:cxn modelId="{26C0AF8C-F2B0-491F-8484-A7CBD0591725}" type="presOf" srcId="{C8C6126E-E4EA-4F3D-A945-16661D9F7CF7}" destId="{00689A57-48EC-449D-946F-CE1445E3EFB9}" srcOrd="0" destOrd="1" presId="urn:microsoft.com/office/officeart/2005/8/layout/vList6"/>
    <dgm:cxn modelId="{92FE229C-E759-49A9-8018-971D84535608}" type="presOf" srcId="{EE474425-87AE-4F70-9D7B-5797DD2881BB}" destId="{40B2F2D4-1E32-4883-85B9-F6A15D7C3056}" srcOrd="0" destOrd="1" presId="urn:microsoft.com/office/officeart/2005/8/layout/vList6"/>
    <dgm:cxn modelId="{9550659E-EE4D-4507-AB5F-11F5CD7E4F81}" type="presOf" srcId="{256C58AF-4CAF-472C-A2CC-15FF43A2E43E}" destId="{00689A57-48EC-449D-946F-CE1445E3EFB9}" srcOrd="0" destOrd="0" presId="urn:microsoft.com/office/officeart/2005/8/layout/vList6"/>
    <dgm:cxn modelId="{12DA22AB-F30B-4F76-AE97-F7E2C2A0AF0A}" srcId="{F9BEC969-AD1F-4606-B2A4-755C435696EF}" destId="{A390C737-E3E5-4610-AC56-AC5E2C4C0618}" srcOrd="2" destOrd="0" parTransId="{BDAA3CF8-21B0-4A00-BE52-1F78386AD897}" sibTransId="{ABC3F969-E18A-4245-B7C6-8C722ED779D7}"/>
    <dgm:cxn modelId="{4A4D26BC-E7D6-485D-B661-43CDA0C8694F}" type="presOf" srcId="{1BC286AD-848D-4F75-884C-FB8CDEDDEDED}" destId="{A58CC925-7744-4F22-ABFE-5F2F87799044}" srcOrd="0" destOrd="0" presId="urn:microsoft.com/office/officeart/2005/8/layout/vList6"/>
    <dgm:cxn modelId="{C9791AC3-B991-48DC-B7EC-3482D23067CF}" srcId="{98DDFFB2-A4AE-4158-A3AF-CC9F302048AB}" destId="{C16FE99F-0C87-48F2-8C77-0FE442B6DAA8}" srcOrd="0" destOrd="0" parTransId="{42A77C09-E363-4475-9EF4-2D4A309B51CF}" sibTransId="{1EC7719D-4300-45A2-8AA9-98E365717C43}"/>
    <dgm:cxn modelId="{22BC31CF-ADBE-4B57-A0C2-35246CF945DD}" srcId="{F9BEC969-AD1F-4606-B2A4-755C435696EF}" destId="{C8C6126E-E4EA-4F3D-A945-16661D9F7CF7}" srcOrd="1" destOrd="0" parTransId="{22703C62-B9D0-4D21-BE49-597FAB973141}" sibTransId="{E3DA8F8C-DC30-4B7B-9446-E2FA10A098D9}"/>
    <dgm:cxn modelId="{D5469ED8-F16D-4E8C-87B2-99F445A334A0}" type="presOf" srcId="{C16FE99F-0C87-48F2-8C77-0FE442B6DAA8}" destId="{40B2F2D4-1E32-4883-85B9-F6A15D7C3056}" srcOrd="0" destOrd="0" presId="urn:microsoft.com/office/officeart/2005/8/layout/vList6"/>
    <dgm:cxn modelId="{58DFB5DA-697D-4855-9045-69D343ACD5B1}" type="presOf" srcId="{273C8F6A-4BE2-45E8-B360-02D20F8FE81F}" destId="{5EB9723C-FA10-41C6-9577-A479DE6B9200}" srcOrd="0" destOrd="0" presId="urn:microsoft.com/office/officeart/2005/8/layout/vList6"/>
    <dgm:cxn modelId="{773317DB-A411-434F-95BD-B37EF270983A}" srcId="{273C8F6A-4BE2-45E8-B360-02D20F8FE81F}" destId="{D2206B0F-A21C-4D3D-A3A3-D42BA92C7F64}" srcOrd="1" destOrd="0" parTransId="{BD062208-774E-42F0-A6B7-565B13127B8B}" sibTransId="{17EBAAD8-34DD-4F42-8AC0-B8CBABB47FAD}"/>
    <dgm:cxn modelId="{F58FC6E4-222E-42F0-B2BA-2AECFE97CAB9}" type="presOf" srcId="{D2206B0F-A21C-4D3D-A3A3-D42BA92C7F64}" destId="{A58CC925-7744-4F22-ABFE-5F2F87799044}" srcOrd="0" destOrd="1" presId="urn:microsoft.com/office/officeart/2005/8/layout/vList6"/>
    <dgm:cxn modelId="{26749FF9-7397-435B-9823-646EA613BF9B}" srcId="{98DDFFB2-A4AE-4158-A3AF-CC9F302048AB}" destId="{EE474425-87AE-4F70-9D7B-5797DD2881BB}" srcOrd="1" destOrd="0" parTransId="{1568320B-8F26-48DA-9E21-2D88F9254837}" sibTransId="{DACE780B-84BF-4174-862A-28A8ABE40BE1}"/>
    <dgm:cxn modelId="{A34CF3FE-D708-4A6F-B735-6AE87E78D641}" srcId="{98DDFFB2-A4AE-4158-A3AF-CC9F302048AB}" destId="{D71A72A5-6518-4EBD-925D-E03D1D8AF824}" srcOrd="2" destOrd="0" parTransId="{6679DA09-79EB-455A-87B6-247EF2654EB8}" sibTransId="{A9FFF376-4FE4-400F-9E00-E011E4D00EEC}"/>
    <dgm:cxn modelId="{C5580BB5-3A86-4433-9545-F72FE4FBC448}" type="presParOf" srcId="{3525AA89-48AE-4831-AA2B-EFF1064A3B57}" destId="{E43FE3F5-BA2D-475D-9124-79F763D3D8A2}" srcOrd="0" destOrd="0" presId="urn:microsoft.com/office/officeart/2005/8/layout/vList6"/>
    <dgm:cxn modelId="{882D427E-DBA4-4882-B531-30728F6EDA38}" type="presParOf" srcId="{E43FE3F5-BA2D-475D-9124-79F763D3D8A2}" destId="{5EB9723C-FA10-41C6-9577-A479DE6B9200}" srcOrd="0" destOrd="0" presId="urn:microsoft.com/office/officeart/2005/8/layout/vList6"/>
    <dgm:cxn modelId="{6D69F565-0955-4301-946B-F1BC0289BFDA}" type="presParOf" srcId="{E43FE3F5-BA2D-475D-9124-79F763D3D8A2}" destId="{A58CC925-7744-4F22-ABFE-5F2F87799044}" srcOrd="1" destOrd="0" presId="urn:microsoft.com/office/officeart/2005/8/layout/vList6"/>
    <dgm:cxn modelId="{C1200AC5-9A47-427D-B122-3CA15A95E045}" type="presParOf" srcId="{3525AA89-48AE-4831-AA2B-EFF1064A3B57}" destId="{2938CA83-AEA4-4149-BFEB-C7CD99FBE7E6}" srcOrd="1" destOrd="0" presId="urn:microsoft.com/office/officeart/2005/8/layout/vList6"/>
    <dgm:cxn modelId="{1BDA8833-ECC3-46EE-8FCC-29CA3713DBFE}" type="presParOf" srcId="{3525AA89-48AE-4831-AA2B-EFF1064A3B57}" destId="{670825E9-50E8-4AD3-9303-CA74F1F636A4}" srcOrd="2" destOrd="0" presId="urn:microsoft.com/office/officeart/2005/8/layout/vList6"/>
    <dgm:cxn modelId="{A3675313-664F-440A-9DDE-0EADA5FCEB17}" type="presParOf" srcId="{670825E9-50E8-4AD3-9303-CA74F1F636A4}" destId="{BA40ACB2-4F87-40E1-A5C9-776A483667EC}" srcOrd="0" destOrd="0" presId="urn:microsoft.com/office/officeart/2005/8/layout/vList6"/>
    <dgm:cxn modelId="{05D279B7-F6DB-4FB8-8005-EB64A1A11AD0}" type="presParOf" srcId="{670825E9-50E8-4AD3-9303-CA74F1F636A4}" destId="{40B2F2D4-1E32-4883-85B9-F6A15D7C3056}" srcOrd="1" destOrd="0" presId="urn:microsoft.com/office/officeart/2005/8/layout/vList6"/>
    <dgm:cxn modelId="{8957C65A-91DF-4BBC-83D1-AF577627CD3A}" type="presParOf" srcId="{3525AA89-48AE-4831-AA2B-EFF1064A3B57}" destId="{D6B7F7C0-4C4B-45DE-8186-3859434268C3}" srcOrd="3" destOrd="0" presId="urn:microsoft.com/office/officeart/2005/8/layout/vList6"/>
    <dgm:cxn modelId="{77A904D4-5D84-4223-B3CC-D438C58339A1}" type="presParOf" srcId="{3525AA89-48AE-4831-AA2B-EFF1064A3B57}" destId="{99FA8D71-EDF6-4923-9214-ED460A49B4F3}" srcOrd="4" destOrd="0" presId="urn:microsoft.com/office/officeart/2005/8/layout/vList6"/>
    <dgm:cxn modelId="{CEBAEDA2-E64C-4F85-91EC-CDDD39E7623C}" type="presParOf" srcId="{99FA8D71-EDF6-4923-9214-ED460A49B4F3}" destId="{2815C758-CBBA-4E69-85D2-9EE069678D95}" srcOrd="0" destOrd="0" presId="urn:microsoft.com/office/officeart/2005/8/layout/vList6"/>
    <dgm:cxn modelId="{1EFA56DC-67F0-4A17-A6E5-F69CD5883423}" type="presParOf" srcId="{99FA8D71-EDF6-4923-9214-ED460A49B4F3}" destId="{00689A57-48EC-449D-946F-CE1445E3EFB9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EBC174-AC26-4DA3-B4F5-E7F3A68EBAD6}" type="doc">
      <dgm:prSet loTypeId="urn:microsoft.com/office/officeart/2005/8/layout/radial5" loCatId="cycle" qsTypeId="urn:microsoft.com/office/officeart/2005/8/quickstyle/3d9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0E43129D-643E-48A3-9FDD-976A7742A947}">
      <dgm:prSet phldrT="[Text]"/>
      <dgm:spPr/>
      <dgm:t>
        <a:bodyPr/>
        <a:lstStyle/>
        <a:p>
          <a:r>
            <a:rPr lang="en-GB" dirty="0"/>
            <a:t>Primary Data</a:t>
          </a:r>
        </a:p>
      </dgm:t>
    </dgm:pt>
    <dgm:pt modelId="{318D37F0-0E43-46C7-8C5D-789F0B431820}" type="parTrans" cxnId="{D9256710-7C7B-427D-8190-32D569FC4B9C}">
      <dgm:prSet/>
      <dgm:spPr/>
      <dgm:t>
        <a:bodyPr/>
        <a:lstStyle/>
        <a:p>
          <a:endParaRPr lang="en-GB"/>
        </a:p>
      </dgm:t>
    </dgm:pt>
    <dgm:pt modelId="{D124C368-4640-4993-9690-81FFC4355AAE}" type="sibTrans" cxnId="{D9256710-7C7B-427D-8190-32D569FC4B9C}">
      <dgm:prSet/>
      <dgm:spPr/>
      <dgm:t>
        <a:bodyPr/>
        <a:lstStyle/>
        <a:p>
          <a:endParaRPr lang="en-GB"/>
        </a:p>
      </dgm:t>
    </dgm:pt>
    <dgm:pt modelId="{37E4BFC8-4E87-4A59-8A59-D860322E44C4}">
      <dgm:prSet phldrT="[Text]"/>
      <dgm:spPr/>
      <dgm:t>
        <a:bodyPr/>
        <a:lstStyle/>
        <a:p>
          <a:r>
            <a:rPr lang="en-GB" dirty="0"/>
            <a:t>Surveys </a:t>
          </a:r>
        </a:p>
      </dgm:t>
    </dgm:pt>
    <dgm:pt modelId="{4A62B6ED-44DA-4185-BC99-BE79163FF064}" type="parTrans" cxnId="{79073153-A975-4C62-9379-C4C0F4D6CA21}">
      <dgm:prSet/>
      <dgm:spPr/>
      <dgm:t>
        <a:bodyPr/>
        <a:lstStyle/>
        <a:p>
          <a:endParaRPr lang="en-GB" dirty="0"/>
        </a:p>
      </dgm:t>
    </dgm:pt>
    <dgm:pt modelId="{67A03D45-127C-4D8A-932F-09C700FB5B62}" type="sibTrans" cxnId="{79073153-A975-4C62-9379-C4C0F4D6CA21}">
      <dgm:prSet/>
      <dgm:spPr/>
      <dgm:t>
        <a:bodyPr/>
        <a:lstStyle/>
        <a:p>
          <a:endParaRPr lang="en-GB"/>
        </a:p>
      </dgm:t>
    </dgm:pt>
    <dgm:pt modelId="{60256D3C-5245-416C-91AE-8E8FBBDB442C}">
      <dgm:prSet phldrT="[Text]"/>
      <dgm:spPr/>
      <dgm:t>
        <a:bodyPr/>
        <a:lstStyle/>
        <a:p>
          <a:r>
            <a:rPr lang="en-GB" dirty="0"/>
            <a:t>Interviews</a:t>
          </a:r>
        </a:p>
      </dgm:t>
    </dgm:pt>
    <dgm:pt modelId="{27E5ECC1-50B3-4B0B-A351-5709132715CE}" type="parTrans" cxnId="{FDC5275C-6339-45BF-8455-3AD252AF8CB1}">
      <dgm:prSet/>
      <dgm:spPr/>
      <dgm:t>
        <a:bodyPr/>
        <a:lstStyle/>
        <a:p>
          <a:endParaRPr lang="en-GB" dirty="0"/>
        </a:p>
      </dgm:t>
    </dgm:pt>
    <dgm:pt modelId="{CBD0BB32-037B-41BA-BC29-E9D82DBE06E0}" type="sibTrans" cxnId="{FDC5275C-6339-45BF-8455-3AD252AF8CB1}">
      <dgm:prSet/>
      <dgm:spPr/>
      <dgm:t>
        <a:bodyPr/>
        <a:lstStyle/>
        <a:p>
          <a:endParaRPr lang="en-GB"/>
        </a:p>
      </dgm:t>
    </dgm:pt>
    <dgm:pt modelId="{8B78B7EA-A34A-416B-836B-977D9A1B4586}">
      <dgm:prSet phldrT="[Text]"/>
      <dgm:spPr/>
      <dgm:t>
        <a:bodyPr/>
        <a:lstStyle/>
        <a:p>
          <a:r>
            <a:rPr lang="en-GB" dirty="0"/>
            <a:t>Focus Groups</a:t>
          </a:r>
        </a:p>
      </dgm:t>
    </dgm:pt>
    <dgm:pt modelId="{E8E3CA79-43B0-416F-ADD2-0A263D77D308}" type="parTrans" cxnId="{65F19CB3-DBB1-416A-8C48-A8F6FD8B5E3F}">
      <dgm:prSet/>
      <dgm:spPr/>
      <dgm:t>
        <a:bodyPr/>
        <a:lstStyle/>
        <a:p>
          <a:endParaRPr lang="en-GB" dirty="0"/>
        </a:p>
      </dgm:t>
    </dgm:pt>
    <dgm:pt modelId="{2F948D53-0563-4F5F-AE16-DC459A4F7918}" type="sibTrans" cxnId="{65F19CB3-DBB1-416A-8C48-A8F6FD8B5E3F}">
      <dgm:prSet/>
      <dgm:spPr/>
      <dgm:t>
        <a:bodyPr/>
        <a:lstStyle/>
        <a:p>
          <a:endParaRPr lang="en-GB"/>
        </a:p>
      </dgm:t>
    </dgm:pt>
    <dgm:pt modelId="{1A22C126-B123-4742-B0D4-3F298ABFA9CC}">
      <dgm:prSet phldrT="[Text]"/>
      <dgm:spPr/>
      <dgm:t>
        <a:bodyPr/>
        <a:lstStyle/>
        <a:p>
          <a:r>
            <a:rPr lang="en-GB" dirty="0"/>
            <a:t>Observations</a:t>
          </a:r>
        </a:p>
      </dgm:t>
    </dgm:pt>
    <dgm:pt modelId="{5954C31B-D2CC-460E-A662-CAF048E86CF7}" type="parTrans" cxnId="{CE14C8E2-41F2-4817-855D-2573E655E0D3}">
      <dgm:prSet/>
      <dgm:spPr/>
      <dgm:t>
        <a:bodyPr/>
        <a:lstStyle/>
        <a:p>
          <a:endParaRPr lang="en-GB" dirty="0"/>
        </a:p>
      </dgm:t>
    </dgm:pt>
    <dgm:pt modelId="{7EFDD106-D685-45D1-8000-63ED433E820E}" type="sibTrans" cxnId="{CE14C8E2-41F2-4817-855D-2573E655E0D3}">
      <dgm:prSet/>
      <dgm:spPr/>
      <dgm:t>
        <a:bodyPr/>
        <a:lstStyle/>
        <a:p>
          <a:endParaRPr lang="en-GB"/>
        </a:p>
      </dgm:t>
    </dgm:pt>
    <dgm:pt modelId="{30574F2E-E1E7-4C7A-85CC-D6BAE8E57FDA}" type="pres">
      <dgm:prSet presAssocID="{BEEBC174-AC26-4DA3-B4F5-E7F3A68EBAD6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F6AFEA8-4296-4531-AE8F-EC6246F43662}" type="pres">
      <dgm:prSet presAssocID="{0E43129D-643E-48A3-9FDD-976A7742A947}" presName="centerShape" presStyleLbl="node0" presStyleIdx="0" presStyleCnt="1"/>
      <dgm:spPr/>
    </dgm:pt>
    <dgm:pt modelId="{05DA5007-D479-4910-BB73-DDB0FC1040FF}" type="pres">
      <dgm:prSet presAssocID="{4A62B6ED-44DA-4185-BC99-BE79163FF064}" presName="parTrans" presStyleLbl="sibTrans2D1" presStyleIdx="0" presStyleCnt="4" custFlipVert="1" custFlipHor="1"/>
      <dgm:spPr/>
    </dgm:pt>
    <dgm:pt modelId="{486273AB-F343-4EAA-BE1F-D0897349B6CB}" type="pres">
      <dgm:prSet presAssocID="{4A62B6ED-44DA-4185-BC99-BE79163FF064}" presName="connectorText" presStyleLbl="sibTrans2D1" presStyleIdx="0" presStyleCnt="4"/>
      <dgm:spPr/>
    </dgm:pt>
    <dgm:pt modelId="{3CE4EA2E-B6E4-4624-B83D-BE0CB0135914}" type="pres">
      <dgm:prSet presAssocID="{37E4BFC8-4E87-4A59-8A59-D860322E44C4}" presName="node" presStyleLbl="node1" presStyleIdx="0" presStyleCnt="4">
        <dgm:presLayoutVars>
          <dgm:bulletEnabled val="1"/>
        </dgm:presLayoutVars>
      </dgm:prSet>
      <dgm:spPr/>
    </dgm:pt>
    <dgm:pt modelId="{A3E12664-AB8E-4D8F-9315-A39142EB6633}" type="pres">
      <dgm:prSet presAssocID="{27E5ECC1-50B3-4B0B-A351-5709132715CE}" presName="parTrans" presStyleLbl="sibTrans2D1" presStyleIdx="1" presStyleCnt="4" custFlipHor="1"/>
      <dgm:spPr/>
    </dgm:pt>
    <dgm:pt modelId="{6E6EC50E-D533-49E2-892A-5871BEF9293C}" type="pres">
      <dgm:prSet presAssocID="{27E5ECC1-50B3-4B0B-A351-5709132715CE}" presName="connectorText" presStyleLbl="sibTrans2D1" presStyleIdx="1" presStyleCnt="4"/>
      <dgm:spPr/>
    </dgm:pt>
    <dgm:pt modelId="{38A64850-6B2B-4E79-AD70-255BC3252ABE}" type="pres">
      <dgm:prSet presAssocID="{60256D3C-5245-416C-91AE-8E8FBBDB442C}" presName="node" presStyleLbl="node1" presStyleIdx="1" presStyleCnt="4">
        <dgm:presLayoutVars>
          <dgm:bulletEnabled val="1"/>
        </dgm:presLayoutVars>
      </dgm:prSet>
      <dgm:spPr/>
    </dgm:pt>
    <dgm:pt modelId="{CD8A6169-C57C-4DD3-9007-4E8CC7B9DABF}" type="pres">
      <dgm:prSet presAssocID="{E8E3CA79-43B0-416F-ADD2-0A263D77D308}" presName="parTrans" presStyleLbl="sibTrans2D1" presStyleIdx="2" presStyleCnt="4" custFlipVert="1" custFlipHor="0"/>
      <dgm:spPr/>
    </dgm:pt>
    <dgm:pt modelId="{BB749B41-E62F-43EC-96DF-21957D5B5FB6}" type="pres">
      <dgm:prSet presAssocID="{E8E3CA79-43B0-416F-ADD2-0A263D77D308}" presName="connectorText" presStyleLbl="sibTrans2D1" presStyleIdx="2" presStyleCnt="4"/>
      <dgm:spPr/>
    </dgm:pt>
    <dgm:pt modelId="{AA4ECAA7-ECDC-4F33-9B3F-19B2CA6C1595}" type="pres">
      <dgm:prSet presAssocID="{8B78B7EA-A34A-416B-836B-977D9A1B4586}" presName="node" presStyleLbl="node1" presStyleIdx="2" presStyleCnt="4">
        <dgm:presLayoutVars>
          <dgm:bulletEnabled val="1"/>
        </dgm:presLayoutVars>
      </dgm:prSet>
      <dgm:spPr/>
    </dgm:pt>
    <dgm:pt modelId="{5DF8C1DE-0EA5-43FF-92A8-ACA3421A9AD2}" type="pres">
      <dgm:prSet presAssocID="{5954C31B-D2CC-460E-A662-CAF048E86CF7}" presName="parTrans" presStyleLbl="sibTrans2D1" presStyleIdx="3" presStyleCnt="4" custFlipHor="1"/>
      <dgm:spPr/>
    </dgm:pt>
    <dgm:pt modelId="{AFCA8346-2661-4CDB-9B84-E3CFF9AD3076}" type="pres">
      <dgm:prSet presAssocID="{5954C31B-D2CC-460E-A662-CAF048E86CF7}" presName="connectorText" presStyleLbl="sibTrans2D1" presStyleIdx="3" presStyleCnt="4"/>
      <dgm:spPr/>
    </dgm:pt>
    <dgm:pt modelId="{423C848C-16BC-40E0-BFBC-9AD66503E9AB}" type="pres">
      <dgm:prSet presAssocID="{1A22C126-B123-4742-B0D4-3F298ABFA9CC}" presName="node" presStyleLbl="node1" presStyleIdx="3" presStyleCnt="4">
        <dgm:presLayoutVars>
          <dgm:bulletEnabled val="1"/>
        </dgm:presLayoutVars>
      </dgm:prSet>
      <dgm:spPr/>
    </dgm:pt>
  </dgm:ptLst>
  <dgm:cxnLst>
    <dgm:cxn modelId="{A6988505-D865-4959-94F3-F125960C4744}" type="presOf" srcId="{60256D3C-5245-416C-91AE-8E8FBBDB442C}" destId="{38A64850-6B2B-4E79-AD70-255BC3252ABE}" srcOrd="0" destOrd="0" presId="urn:microsoft.com/office/officeart/2005/8/layout/radial5"/>
    <dgm:cxn modelId="{D9256710-7C7B-427D-8190-32D569FC4B9C}" srcId="{BEEBC174-AC26-4DA3-B4F5-E7F3A68EBAD6}" destId="{0E43129D-643E-48A3-9FDD-976A7742A947}" srcOrd="0" destOrd="0" parTransId="{318D37F0-0E43-46C7-8C5D-789F0B431820}" sibTransId="{D124C368-4640-4993-9690-81FFC4355AAE}"/>
    <dgm:cxn modelId="{7951E324-06E4-4341-8869-DEFDEFAFC069}" type="presOf" srcId="{4A62B6ED-44DA-4185-BC99-BE79163FF064}" destId="{486273AB-F343-4EAA-BE1F-D0897349B6CB}" srcOrd="1" destOrd="0" presId="urn:microsoft.com/office/officeart/2005/8/layout/radial5"/>
    <dgm:cxn modelId="{FDC5275C-6339-45BF-8455-3AD252AF8CB1}" srcId="{0E43129D-643E-48A3-9FDD-976A7742A947}" destId="{60256D3C-5245-416C-91AE-8E8FBBDB442C}" srcOrd="1" destOrd="0" parTransId="{27E5ECC1-50B3-4B0B-A351-5709132715CE}" sibTransId="{CBD0BB32-037B-41BA-BC29-E9D82DBE06E0}"/>
    <dgm:cxn modelId="{9C072243-6A63-4BD7-9FAA-336E4F27D38C}" type="presOf" srcId="{27E5ECC1-50B3-4B0B-A351-5709132715CE}" destId="{6E6EC50E-D533-49E2-892A-5871BEF9293C}" srcOrd="1" destOrd="0" presId="urn:microsoft.com/office/officeart/2005/8/layout/radial5"/>
    <dgm:cxn modelId="{DB47024A-3BAA-4C86-B535-A65C3367CE7C}" type="presOf" srcId="{4A62B6ED-44DA-4185-BC99-BE79163FF064}" destId="{05DA5007-D479-4910-BB73-DDB0FC1040FF}" srcOrd="0" destOrd="0" presId="urn:microsoft.com/office/officeart/2005/8/layout/radial5"/>
    <dgm:cxn modelId="{654DFF72-A4F4-4821-B766-9700861A8575}" type="presOf" srcId="{5954C31B-D2CC-460E-A662-CAF048E86CF7}" destId="{AFCA8346-2661-4CDB-9B84-E3CFF9AD3076}" srcOrd="1" destOrd="0" presId="urn:microsoft.com/office/officeart/2005/8/layout/radial5"/>
    <dgm:cxn modelId="{79073153-A975-4C62-9379-C4C0F4D6CA21}" srcId="{0E43129D-643E-48A3-9FDD-976A7742A947}" destId="{37E4BFC8-4E87-4A59-8A59-D860322E44C4}" srcOrd="0" destOrd="0" parTransId="{4A62B6ED-44DA-4185-BC99-BE79163FF064}" sibTransId="{67A03D45-127C-4D8A-932F-09C700FB5B62}"/>
    <dgm:cxn modelId="{4B61DF7E-47D2-44F1-B1B3-5840AD43223E}" type="presOf" srcId="{BEEBC174-AC26-4DA3-B4F5-E7F3A68EBAD6}" destId="{30574F2E-E1E7-4C7A-85CC-D6BAE8E57FDA}" srcOrd="0" destOrd="0" presId="urn:microsoft.com/office/officeart/2005/8/layout/radial5"/>
    <dgm:cxn modelId="{E4E5D988-CC73-46F5-9322-7F33E7D1B5F6}" type="presOf" srcId="{E8E3CA79-43B0-416F-ADD2-0A263D77D308}" destId="{CD8A6169-C57C-4DD3-9007-4E8CC7B9DABF}" srcOrd="0" destOrd="0" presId="urn:microsoft.com/office/officeart/2005/8/layout/radial5"/>
    <dgm:cxn modelId="{117D5D90-8DEA-4242-A926-712DA1078C5D}" type="presOf" srcId="{37E4BFC8-4E87-4A59-8A59-D860322E44C4}" destId="{3CE4EA2E-B6E4-4624-B83D-BE0CB0135914}" srcOrd="0" destOrd="0" presId="urn:microsoft.com/office/officeart/2005/8/layout/radial5"/>
    <dgm:cxn modelId="{10B57E9C-548B-4548-9FE8-93A9134B9FA1}" type="presOf" srcId="{5954C31B-D2CC-460E-A662-CAF048E86CF7}" destId="{5DF8C1DE-0EA5-43FF-92A8-ACA3421A9AD2}" srcOrd="0" destOrd="0" presId="urn:microsoft.com/office/officeart/2005/8/layout/radial5"/>
    <dgm:cxn modelId="{CAA5B79E-1564-415B-8C77-B824A55CD696}" type="presOf" srcId="{8B78B7EA-A34A-416B-836B-977D9A1B4586}" destId="{AA4ECAA7-ECDC-4F33-9B3F-19B2CA6C1595}" srcOrd="0" destOrd="0" presId="urn:microsoft.com/office/officeart/2005/8/layout/radial5"/>
    <dgm:cxn modelId="{65F19CB3-DBB1-416A-8C48-A8F6FD8B5E3F}" srcId="{0E43129D-643E-48A3-9FDD-976A7742A947}" destId="{8B78B7EA-A34A-416B-836B-977D9A1B4586}" srcOrd="2" destOrd="0" parTransId="{E8E3CA79-43B0-416F-ADD2-0A263D77D308}" sibTransId="{2F948D53-0563-4F5F-AE16-DC459A4F7918}"/>
    <dgm:cxn modelId="{3D3016B4-A25E-4590-B1BE-3286DE077550}" type="presOf" srcId="{E8E3CA79-43B0-416F-ADD2-0A263D77D308}" destId="{BB749B41-E62F-43EC-96DF-21957D5B5FB6}" srcOrd="1" destOrd="0" presId="urn:microsoft.com/office/officeart/2005/8/layout/radial5"/>
    <dgm:cxn modelId="{005F31CF-7A8C-4595-97EE-981430D94853}" type="presOf" srcId="{0E43129D-643E-48A3-9FDD-976A7742A947}" destId="{0F6AFEA8-4296-4531-AE8F-EC6246F43662}" srcOrd="0" destOrd="0" presId="urn:microsoft.com/office/officeart/2005/8/layout/radial5"/>
    <dgm:cxn modelId="{08A4D0D3-9BAA-4CB1-9B26-5A649874F144}" type="presOf" srcId="{27E5ECC1-50B3-4B0B-A351-5709132715CE}" destId="{A3E12664-AB8E-4D8F-9315-A39142EB6633}" srcOrd="0" destOrd="0" presId="urn:microsoft.com/office/officeart/2005/8/layout/radial5"/>
    <dgm:cxn modelId="{CE14C8E2-41F2-4817-855D-2573E655E0D3}" srcId="{0E43129D-643E-48A3-9FDD-976A7742A947}" destId="{1A22C126-B123-4742-B0D4-3F298ABFA9CC}" srcOrd="3" destOrd="0" parTransId="{5954C31B-D2CC-460E-A662-CAF048E86CF7}" sibTransId="{7EFDD106-D685-45D1-8000-63ED433E820E}"/>
    <dgm:cxn modelId="{2368D6F1-1924-4741-BE2B-A8881529EFB2}" type="presOf" srcId="{1A22C126-B123-4742-B0D4-3F298ABFA9CC}" destId="{423C848C-16BC-40E0-BFBC-9AD66503E9AB}" srcOrd="0" destOrd="0" presId="urn:microsoft.com/office/officeart/2005/8/layout/radial5"/>
    <dgm:cxn modelId="{C8DBCE8A-F4BB-48A1-B942-B3617A259561}" type="presParOf" srcId="{30574F2E-E1E7-4C7A-85CC-D6BAE8E57FDA}" destId="{0F6AFEA8-4296-4531-AE8F-EC6246F43662}" srcOrd="0" destOrd="0" presId="urn:microsoft.com/office/officeart/2005/8/layout/radial5"/>
    <dgm:cxn modelId="{D0E14A8F-C295-4B92-A027-9D9782A1E0E2}" type="presParOf" srcId="{30574F2E-E1E7-4C7A-85CC-D6BAE8E57FDA}" destId="{05DA5007-D479-4910-BB73-DDB0FC1040FF}" srcOrd="1" destOrd="0" presId="urn:microsoft.com/office/officeart/2005/8/layout/radial5"/>
    <dgm:cxn modelId="{110A0DA4-4DF4-4480-A17B-16A042A417B6}" type="presParOf" srcId="{05DA5007-D479-4910-BB73-DDB0FC1040FF}" destId="{486273AB-F343-4EAA-BE1F-D0897349B6CB}" srcOrd="0" destOrd="0" presId="urn:microsoft.com/office/officeart/2005/8/layout/radial5"/>
    <dgm:cxn modelId="{670C92FC-50D2-476F-89D1-D744433BCE93}" type="presParOf" srcId="{30574F2E-E1E7-4C7A-85CC-D6BAE8E57FDA}" destId="{3CE4EA2E-B6E4-4624-B83D-BE0CB0135914}" srcOrd="2" destOrd="0" presId="urn:microsoft.com/office/officeart/2005/8/layout/radial5"/>
    <dgm:cxn modelId="{33028755-A3DD-41C8-8870-39FE5D9CFFD7}" type="presParOf" srcId="{30574F2E-E1E7-4C7A-85CC-D6BAE8E57FDA}" destId="{A3E12664-AB8E-4D8F-9315-A39142EB6633}" srcOrd="3" destOrd="0" presId="urn:microsoft.com/office/officeart/2005/8/layout/radial5"/>
    <dgm:cxn modelId="{228A993F-F458-480C-B038-833C09BB5288}" type="presParOf" srcId="{A3E12664-AB8E-4D8F-9315-A39142EB6633}" destId="{6E6EC50E-D533-49E2-892A-5871BEF9293C}" srcOrd="0" destOrd="0" presId="urn:microsoft.com/office/officeart/2005/8/layout/radial5"/>
    <dgm:cxn modelId="{DD220A8B-8129-42EA-9E8E-2CC881F64A61}" type="presParOf" srcId="{30574F2E-E1E7-4C7A-85CC-D6BAE8E57FDA}" destId="{38A64850-6B2B-4E79-AD70-255BC3252ABE}" srcOrd="4" destOrd="0" presId="urn:microsoft.com/office/officeart/2005/8/layout/radial5"/>
    <dgm:cxn modelId="{AA7A7A29-7042-4501-BB78-C08A3E8DD808}" type="presParOf" srcId="{30574F2E-E1E7-4C7A-85CC-D6BAE8E57FDA}" destId="{CD8A6169-C57C-4DD3-9007-4E8CC7B9DABF}" srcOrd="5" destOrd="0" presId="urn:microsoft.com/office/officeart/2005/8/layout/radial5"/>
    <dgm:cxn modelId="{F0352749-3D03-4C91-B516-B0F562FAA290}" type="presParOf" srcId="{CD8A6169-C57C-4DD3-9007-4E8CC7B9DABF}" destId="{BB749B41-E62F-43EC-96DF-21957D5B5FB6}" srcOrd="0" destOrd="0" presId="urn:microsoft.com/office/officeart/2005/8/layout/radial5"/>
    <dgm:cxn modelId="{928B532B-9C2A-4A59-A202-2FC6274024DA}" type="presParOf" srcId="{30574F2E-E1E7-4C7A-85CC-D6BAE8E57FDA}" destId="{AA4ECAA7-ECDC-4F33-9B3F-19B2CA6C1595}" srcOrd="6" destOrd="0" presId="urn:microsoft.com/office/officeart/2005/8/layout/radial5"/>
    <dgm:cxn modelId="{2EF81CF2-868E-47E0-8147-D2E9929E6BDA}" type="presParOf" srcId="{30574F2E-E1E7-4C7A-85CC-D6BAE8E57FDA}" destId="{5DF8C1DE-0EA5-43FF-92A8-ACA3421A9AD2}" srcOrd="7" destOrd="0" presId="urn:microsoft.com/office/officeart/2005/8/layout/radial5"/>
    <dgm:cxn modelId="{5451AE70-65E8-44D7-A82E-BA5AE5B1030F}" type="presParOf" srcId="{5DF8C1DE-0EA5-43FF-92A8-ACA3421A9AD2}" destId="{AFCA8346-2661-4CDB-9B84-E3CFF9AD3076}" srcOrd="0" destOrd="0" presId="urn:microsoft.com/office/officeart/2005/8/layout/radial5"/>
    <dgm:cxn modelId="{FB9D8DC8-00B6-4BD3-82A7-B9B8140A3F47}" type="presParOf" srcId="{30574F2E-E1E7-4C7A-85CC-D6BAE8E57FDA}" destId="{423C848C-16BC-40E0-BFBC-9AD66503E9AB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8CC925-7744-4F22-ABFE-5F2F87799044}">
      <dsp:nvSpPr>
        <dsp:cNvPr id="0" name=""/>
        <dsp:cNvSpPr/>
      </dsp:nvSpPr>
      <dsp:spPr>
        <a:xfrm>
          <a:off x="3108960" y="0"/>
          <a:ext cx="4663440" cy="128587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Important but manageable topic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Relevant to context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Leads to recommendations for action</a:t>
          </a:r>
        </a:p>
      </dsp:txBody>
      <dsp:txXfrm>
        <a:off x="3108960" y="160734"/>
        <a:ext cx="4181237" cy="964406"/>
      </dsp:txXfrm>
    </dsp:sp>
    <dsp:sp modelId="{5EB9723C-FA10-41C6-9577-A479DE6B9200}">
      <dsp:nvSpPr>
        <dsp:cNvPr id="0" name=""/>
        <dsp:cNvSpPr/>
      </dsp:nvSpPr>
      <dsp:spPr>
        <a:xfrm>
          <a:off x="0" y="0"/>
          <a:ext cx="3108960" cy="12858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Focus on a 'live' HR issue</a:t>
          </a:r>
        </a:p>
      </dsp:txBody>
      <dsp:txXfrm>
        <a:off x="62771" y="62771"/>
        <a:ext cx="2983418" cy="1160332"/>
      </dsp:txXfrm>
    </dsp:sp>
    <dsp:sp modelId="{40B2F2D4-1E32-4883-85B9-F6A15D7C3056}">
      <dsp:nvSpPr>
        <dsp:cNvPr id="0" name=""/>
        <dsp:cNvSpPr/>
      </dsp:nvSpPr>
      <dsp:spPr>
        <a:xfrm>
          <a:off x="3108960" y="1414462"/>
          <a:ext cx="4663440" cy="128587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Journal articles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Research reports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Contemporary practice</a:t>
          </a:r>
        </a:p>
      </dsp:txBody>
      <dsp:txXfrm>
        <a:off x="3108960" y="1575196"/>
        <a:ext cx="4181237" cy="964406"/>
      </dsp:txXfrm>
    </dsp:sp>
    <dsp:sp modelId="{BA40ACB2-4F87-40E1-A5C9-776A483667EC}">
      <dsp:nvSpPr>
        <dsp:cNvPr id="0" name=""/>
        <dsp:cNvSpPr/>
      </dsp:nvSpPr>
      <dsp:spPr>
        <a:xfrm>
          <a:off x="0" y="1414462"/>
          <a:ext cx="3108960" cy="12858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Assessment of existing knowledge about the issue</a:t>
          </a:r>
        </a:p>
      </dsp:txBody>
      <dsp:txXfrm>
        <a:off x="62771" y="1477233"/>
        <a:ext cx="2983418" cy="1160332"/>
      </dsp:txXfrm>
    </dsp:sp>
    <dsp:sp modelId="{00689A57-48EC-449D-946F-CE1445E3EFB9}">
      <dsp:nvSpPr>
        <dsp:cNvPr id="0" name=""/>
        <dsp:cNvSpPr/>
      </dsp:nvSpPr>
      <dsp:spPr>
        <a:xfrm>
          <a:off x="3108960" y="2828924"/>
          <a:ext cx="4663440" cy="128587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Link between literature review and research study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Justification for research methods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Insightful analysis</a:t>
          </a:r>
        </a:p>
      </dsp:txBody>
      <dsp:txXfrm>
        <a:off x="3108960" y="2989658"/>
        <a:ext cx="4181237" cy="964406"/>
      </dsp:txXfrm>
    </dsp:sp>
    <dsp:sp modelId="{2815C758-CBBA-4E69-85D2-9EE069678D95}">
      <dsp:nvSpPr>
        <dsp:cNvPr id="0" name=""/>
        <dsp:cNvSpPr/>
      </dsp:nvSpPr>
      <dsp:spPr>
        <a:xfrm>
          <a:off x="0" y="2828924"/>
          <a:ext cx="3108960" cy="12858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Collect and analyse data</a:t>
          </a:r>
        </a:p>
      </dsp:txBody>
      <dsp:txXfrm>
        <a:off x="62771" y="2891695"/>
        <a:ext cx="2983418" cy="11603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6AFEA8-4296-4531-AE8F-EC6246F43662}">
      <dsp:nvSpPr>
        <dsp:cNvPr id="0" name=""/>
        <dsp:cNvSpPr/>
      </dsp:nvSpPr>
      <dsp:spPr>
        <a:xfrm>
          <a:off x="3695648" y="2017436"/>
          <a:ext cx="1437735" cy="143773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  <a:sp3d extrusionH="28000" prstMaterial="matte"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Primary Data</a:t>
          </a:r>
        </a:p>
      </dsp:txBody>
      <dsp:txXfrm>
        <a:off x="3906199" y="2227987"/>
        <a:ext cx="1016633" cy="1016633"/>
      </dsp:txXfrm>
    </dsp:sp>
    <dsp:sp modelId="{05DA5007-D479-4910-BB73-DDB0FC1040FF}">
      <dsp:nvSpPr>
        <dsp:cNvPr id="0" name=""/>
        <dsp:cNvSpPr/>
      </dsp:nvSpPr>
      <dsp:spPr>
        <a:xfrm rot="16200000" flipH="1" flipV="1">
          <a:off x="4262124" y="1494116"/>
          <a:ext cx="304782" cy="4888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 rot="-10800000">
        <a:off x="4307842" y="1546165"/>
        <a:ext cx="213347" cy="293298"/>
      </dsp:txXfrm>
    </dsp:sp>
    <dsp:sp modelId="{3CE4EA2E-B6E4-4624-B83D-BE0CB0135914}">
      <dsp:nvSpPr>
        <dsp:cNvPr id="0" name=""/>
        <dsp:cNvSpPr/>
      </dsp:nvSpPr>
      <dsp:spPr>
        <a:xfrm>
          <a:off x="3695648" y="4638"/>
          <a:ext cx="1437735" cy="143773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  <a:sp3d extrusionH="28000" prstMaterial="matte"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Surveys </a:t>
          </a:r>
        </a:p>
      </dsp:txBody>
      <dsp:txXfrm>
        <a:off x="3906199" y="215189"/>
        <a:ext cx="1016633" cy="1016633"/>
      </dsp:txXfrm>
    </dsp:sp>
    <dsp:sp modelId="{A3E12664-AB8E-4D8F-9315-A39142EB6633}">
      <dsp:nvSpPr>
        <dsp:cNvPr id="0" name=""/>
        <dsp:cNvSpPr/>
      </dsp:nvSpPr>
      <dsp:spPr>
        <a:xfrm flipH="1">
          <a:off x="5259897" y="2491888"/>
          <a:ext cx="304782" cy="4888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>
        <a:off x="5351332" y="2589654"/>
        <a:ext cx="213347" cy="293298"/>
      </dsp:txXfrm>
    </dsp:sp>
    <dsp:sp modelId="{38A64850-6B2B-4E79-AD70-255BC3252ABE}">
      <dsp:nvSpPr>
        <dsp:cNvPr id="0" name=""/>
        <dsp:cNvSpPr/>
      </dsp:nvSpPr>
      <dsp:spPr>
        <a:xfrm>
          <a:off x="5708445" y="2017436"/>
          <a:ext cx="1437735" cy="1437735"/>
        </a:xfrm>
        <a:prstGeom prst="ellipse">
          <a:avLst/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  <a:sp3d extrusionH="28000" prstMaterial="matte"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Interviews</a:t>
          </a:r>
        </a:p>
      </dsp:txBody>
      <dsp:txXfrm>
        <a:off x="5918996" y="2227987"/>
        <a:ext cx="1016633" cy="1016633"/>
      </dsp:txXfrm>
    </dsp:sp>
    <dsp:sp modelId="{CD8A6169-C57C-4DD3-9007-4E8CC7B9DABF}">
      <dsp:nvSpPr>
        <dsp:cNvPr id="0" name=""/>
        <dsp:cNvSpPr/>
      </dsp:nvSpPr>
      <dsp:spPr>
        <a:xfrm rot="16200000" flipV="1">
          <a:off x="4262124" y="3489661"/>
          <a:ext cx="304782" cy="4888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 rot="-10800000">
        <a:off x="4307842" y="3633145"/>
        <a:ext cx="213347" cy="293298"/>
      </dsp:txXfrm>
    </dsp:sp>
    <dsp:sp modelId="{AA4ECAA7-ECDC-4F33-9B3F-19B2CA6C1595}">
      <dsp:nvSpPr>
        <dsp:cNvPr id="0" name=""/>
        <dsp:cNvSpPr/>
      </dsp:nvSpPr>
      <dsp:spPr>
        <a:xfrm>
          <a:off x="3695648" y="4030233"/>
          <a:ext cx="1437735" cy="1437735"/>
        </a:xfrm>
        <a:prstGeom prst="ellipse">
          <a:avLst/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  <a:sp3d extrusionH="28000" prstMaterial="matte"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Focus Groups</a:t>
          </a:r>
        </a:p>
      </dsp:txBody>
      <dsp:txXfrm>
        <a:off x="3906199" y="4240784"/>
        <a:ext cx="1016633" cy="1016633"/>
      </dsp:txXfrm>
    </dsp:sp>
    <dsp:sp modelId="{5DF8C1DE-0EA5-43FF-92A8-ACA3421A9AD2}">
      <dsp:nvSpPr>
        <dsp:cNvPr id="0" name=""/>
        <dsp:cNvSpPr/>
      </dsp:nvSpPr>
      <dsp:spPr>
        <a:xfrm rot="10800000" flipH="1">
          <a:off x="3264351" y="2491888"/>
          <a:ext cx="304782" cy="4888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 rot="10800000">
        <a:off x="3264351" y="2589654"/>
        <a:ext cx="213347" cy="293298"/>
      </dsp:txXfrm>
    </dsp:sp>
    <dsp:sp modelId="{423C848C-16BC-40E0-BFBC-9AD66503E9AB}">
      <dsp:nvSpPr>
        <dsp:cNvPr id="0" name=""/>
        <dsp:cNvSpPr/>
      </dsp:nvSpPr>
      <dsp:spPr>
        <a:xfrm>
          <a:off x="1682850" y="2017436"/>
          <a:ext cx="1437735" cy="1437735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  <a:sp3d extrusionH="28000" prstMaterial="matte"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Observations</a:t>
          </a:r>
        </a:p>
      </dsp:txBody>
      <dsp:txXfrm>
        <a:off x="1893401" y="2227987"/>
        <a:ext cx="1016633" cy="10166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dirty="0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dirty="0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/>
              <a:t>Class discussion – Have you</a:t>
            </a:r>
            <a:r>
              <a:rPr lang="en-GB" altLang="en-US" baseline="0" dirty="0"/>
              <a:t> ever been asked to produce a business case for change in your workplace?  What do you think a business case is?  Why are business cases necessary?</a:t>
            </a:r>
            <a:endParaRPr lang="en-GB" altLang="en-US" dirty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2</a:t>
            </a:fld>
            <a:endParaRPr lang="en-US" altLang="en-US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950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Work at the moment isn’t working for people. Survey asked – what do you miss the most about work? Top answer – nothing. </a:t>
            </a:r>
          </a:p>
          <a:p>
            <a:r>
              <a:rPr lang="en-GB" dirty="0"/>
              <a:t>We spend most of our lives working – it needs to be meaningful and good for us.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77DE39-8C43-41EA-A72F-BA87F309D13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0904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I was new to town and wanted to go to a good restaurant, how might I research this? Trip adviser? Locals? What’s the likelihood that I would find a good restaurant if I did all these things? Much higher than if I did one/none. Evidence-based decision making increases the likelihood that you will make the right decision for your organisation and have a good outcome. 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2902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</a:t>
            </a:r>
            <a:r>
              <a:rPr lang="en-GB" baseline="0" dirty="0"/>
              <a:t> to handouts which are also available on Moodle.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dirty="0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0853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7</a:t>
            </a:fld>
            <a:endParaRPr lang="en-US" altLang="en-US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43743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dirty="0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8012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The Burning Desire </a:t>
            </a:r>
            <a:r>
              <a:rPr lang="en-GB" dirty="0"/>
              <a:t>strategy is based on an issue or a problem that you have wanted to investigate for a long time. The topic is important to you, although you may at the same time think it not specially important to the academic world or the professional world.</a:t>
            </a:r>
          </a:p>
          <a:p>
            <a:endParaRPr lang="en-GB" dirty="0"/>
          </a:p>
          <a:p>
            <a:r>
              <a:rPr lang="en-GB" b="1" dirty="0"/>
              <a:t>The Replication </a:t>
            </a:r>
            <a:r>
              <a:rPr lang="en-GB" dirty="0"/>
              <a:t>strategy works by finding some published research in an area that interests you or your organisation, and adjusting the scope and context, and then repeating the research.</a:t>
            </a:r>
          </a:p>
          <a:p>
            <a:endParaRPr lang="en-GB" dirty="0"/>
          </a:p>
          <a:p>
            <a:r>
              <a:rPr lang="en-GB" b="1" dirty="0"/>
              <a:t>The Practical</a:t>
            </a:r>
            <a:r>
              <a:rPr lang="en-GB" dirty="0"/>
              <a:t> organisational problems exist everywhere and can provide useful research topics. These topics may be highlighted by your management or been highlighted in a staff survey for attention.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Convenient access </a:t>
            </a:r>
            <a:r>
              <a:rPr lang="en-GB" dirty="0"/>
              <a:t>strategy focuses on research around the access you have acquired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Internet search activity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dirty="0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6172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Which would you do first if you were undertaking a research project?</a:t>
            </a:r>
          </a:p>
          <a:p>
            <a:r>
              <a:rPr lang="en-GB" baseline="0" dirty="0"/>
              <a:t>In the next session we will look at different sources of secondary data and how they can be evaluated for reliability/validity etc.</a:t>
            </a:r>
          </a:p>
          <a:p>
            <a:endParaRPr lang="en-GB" baseline="0" dirty="0"/>
          </a:p>
          <a:p>
            <a:r>
              <a:rPr lang="en-GB" baseline="0" dirty="0"/>
              <a:t>Secondary </a:t>
            </a:r>
            <a:r>
              <a:rPr lang="en-GB" b="1" baseline="0" dirty="0"/>
              <a:t>data</a:t>
            </a:r>
            <a:r>
              <a:rPr lang="en-GB" baseline="0" dirty="0"/>
              <a:t> can be raw data from your organisation such as absence statistics. 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dirty="0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51937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Each group</a:t>
            </a:r>
            <a:r>
              <a:rPr lang="en-GB" baseline="0" dirty="0"/>
              <a:t> write down 5 examples of each type of data and how you might collect it.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dirty="0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39109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the word tool for citation</a:t>
            </a:r>
            <a:r>
              <a:rPr lang="en-GB" baseline="0" dirty="0"/>
              <a:t> and creating a reference list.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dirty="0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0140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CIPD Profession Map:</a:t>
            </a:r>
          </a:p>
          <a:p>
            <a:endParaRPr lang="en-GB" dirty="0"/>
          </a:p>
          <a:p>
            <a:r>
              <a:rPr lang="en-GB" dirty="0"/>
              <a:t>CIPD (2019) </a:t>
            </a:r>
            <a:r>
              <a:rPr lang="en-GB" i="1" dirty="0"/>
              <a:t>New Profession Map</a:t>
            </a:r>
            <a:r>
              <a:rPr lang="en-GB" dirty="0"/>
              <a:t>. Available at https://peopleprofession.cipd.org/profession-map (Accessed 21st October 2019). </a:t>
            </a:r>
          </a:p>
          <a:p>
            <a:endParaRPr lang="en-GB" dirty="0"/>
          </a:p>
          <a:p>
            <a:r>
              <a:rPr lang="en-GB" dirty="0"/>
              <a:t>Referencing a Fact-sheet:</a:t>
            </a:r>
          </a:p>
          <a:p>
            <a:endParaRPr lang="en-GB" dirty="0"/>
          </a:p>
          <a:p>
            <a:r>
              <a:rPr lang="en-GB" dirty="0"/>
              <a:t>Green, M. (2019) </a:t>
            </a:r>
            <a:r>
              <a:rPr lang="en-GB" i="1" dirty="0"/>
              <a:t>Employee Turnover and Retention Fact Sheet</a:t>
            </a:r>
            <a:r>
              <a:rPr lang="en-GB" dirty="0"/>
              <a:t>. Available at https://www.cipd.co.uk/knowledge/strategy/resourcing/turnover-retention-factsheet (Accessed 21st October 2019). 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86374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31</a:t>
            </a:fld>
            <a:endParaRPr lang="en-US" altLang="en-US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9045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2565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dirty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dirty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dirty="0"/>
              <a:t>Click icon to add table</a:t>
            </a:r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723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peopleprofession.cipd.org/profession-map/core-purpos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ac.uk/library/student-essentials/referencing-handbooks/" TargetMode="Externa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4"/>
                </a:solidFill>
              </a:rPr>
              <a:t>Using a Research Approach in HR </a:t>
            </a:r>
            <a:br>
              <a:rPr lang="en-GB" dirty="0">
                <a:solidFill>
                  <a:schemeClr val="accent4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The Research Process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148064" y="472514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Julie Thomas: September 2018</a:t>
            </a:r>
          </a:p>
        </p:txBody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548680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Module Overview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25375187"/>
              </p:ext>
            </p:extLst>
          </p:nvPr>
        </p:nvGraphicFramePr>
        <p:xfrm>
          <a:off x="385887" y="2636912"/>
          <a:ext cx="8310562" cy="26146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Independent research and enquiry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Identifying and reviewing data sources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Preparing and presenting a business report for different purposes</a:t>
                      </a:r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052736"/>
            <a:ext cx="81472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core unit develops the learners’ knowledge about the research process and how research can improve understanding, aid decision-making and provide the basis for a change in practice. </a:t>
            </a:r>
          </a:p>
          <a:p>
            <a:endParaRPr lang="en-GB" dirty="0"/>
          </a:p>
          <a:p>
            <a:r>
              <a:rPr lang="en-GB" dirty="0"/>
              <a:t>This unit seeks to develop the skills of:</a:t>
            </a:r>
          </a:p>
        </p:txBody>
      </p:sp>
    </p:spTree>
    <p:extLst>
      <p:ext uri="{BB962C8B-B14F-4D97-AF65-F5344CB8AC3E}">
        <p14:creationId xmlns:p14="http://schemas.microsoft.com/office/powerpoint/2010/main" val="3397327074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58E66-F7F0-4123-9552-68FC6855F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 Map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5FF31-D983-41C1-86AD-137286C66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Link to video:</a:t>
            </a:r>
          </a:p>
          <a:p>
            <a:r>
              <a:rPr lang="en-GB" dirty="0">
                <a:hlinkClick r:id="rId2"/>
              </a:rPr>
              <a:t>https://peopleprofession.cipd.org/profession-map/core-purpose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81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73CA11F-0D1F-4439-A19A-360422911F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153" y="476672"/>
            <a:ext cx="8899695" cy="527215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3BBD938-3CA7-405D-9759-7B51CBEEB75B}"/>
              </a:ext>
            </a:extLst>
          </p:cNvPr>
          <p:cNvSpPr txBox="1"/>
          <p:nvPr/>
        </p:nvSpPr>
        <p:spPr>
          <a:xfrm>
            <a:off x="6242179" y="3429001"/>
            <a:ext cx="2470280" cy="71558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350" dirty="0"/>
              <a:t>Values -  Principles-led, evidence-based and outcomes-driven </a:t>
            </a:r>
          </a:p>
        </p:txBody>
      </p:sp>
    </p:spTree>
    <p:extLst>
      <p:ext uri="{BB962C8B-B14F-4D97-AF65-F5344CB8AC3E}">
        <p14:creationId xmlns:p14="http://schemas.microsoft.com/office/powerpoint/2010/main" val="981877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B56C3-6C63-40B3-90C4-FB7972242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2458616" cy="3744416"/>
          </a:xfrm>
        </p:spPr>
        <p:txBody>
          <a:bodyPr>
            <a:normAutofit/>
          </a:bodyPr>
          <a:lstStyle/>
          <a:p>
            <a:r>
              <a:rPr lang="en-GB" dirty="0"/>
              <a:t>Evidence-Based Decision Making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594B58-AA79-45BD-8D14-5CEEC96090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51906" y="0"/>
            <a:ext cx="3612382" cy="6741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9255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Resources</a:t>
            </a:r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Essential Texts</a:t>
            </a:r>
          </a:p>
          <a:p>
            <a:r>
              <a:rPr lang="en-GB" dirty="0"/>
              <a:t>Module descriptor</a:t>
            </a:r>
          </a:p>
          <a:p>
            <a:r>
              <a:rPr lang="en-GB" dirty="0"/>
              <a:t>Lesson plan</a:t>
            </a:r>
          </a:p>
          <a:p>
            <a:r>
              <a:rPr lang="en-GB" dirty="0"/>
              <a:t>Assessment activity</a:t>
            </a:r>
          </a:p>
          <a:p>
            <a:r>
              <a:rPr lang="en-GB" dirty="0"/>
              <a:t>Assessment marking scheme</a:t>
            </a:r>
          </a:p>
          <a:p>
            <a:r>
              <a:rPr lang="en-GB" dirty="0"/>
              <a:t>URA Moodle page and resources</a:t>
            </a:r>
          </a:p>
          <a:p>
            <a:r>
              <a:rPr lang="en-GB" dirty="0"/>
              <a:t>Your student group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69886"/>
            <a:ext cx="2280207" cy="2827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AB1F79D-BC1A-49DB-8202-9B73F2EB84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930324"/>
            <a:ext cx="2016224" cy="2827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202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548680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Session Overview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1245548341"/>
              </p:ext>
            </p:extLst>
          </p:nvPr>
        </p:nvGraphicFramePr>
        <p:xfrm>
          <a:off x="365177" y="2281531"/>
          <a:ext cx="8310562" cy="33797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4492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700" b="0" noProof="0" dirty="0">
                          <a:solidFill>
                            <a:schemeClr val="tx1"/>
                          </a:solidFill>
                        </a:rPr>
                        <a:t>Summarise</a:t>
                      </a:r>
                      <a:r>
                        <a:rPr lang="en-US" sz="1700" b="0" baseline="0" dirty="0">
                          <a:solidFill>
                            <a:schemeClr val="tx1"/>
                          </a:solidFill>
                        </a:rPr>
                        <a:t> the stages in the research process</a:t>
                      </a:r>
                      <a:endParaRPr lang="en-US" sz="1700" b="0" dirty="0">
                        <a:solidFill>
                          <a:schemeClr val="tx1"/>
                        </a:solidFill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492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Identify an area</a:t>
                      </a:r>
                      <a:r>
                        <a:rPr lang="en-US" sz="1800" b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of HR practice for investigation</a:t>
                      </a:r>
                      <a:endParaRPr lang="en-GB" sz="1600" dirty="0">
                        <a:effectLst/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4492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Compare different</a:t>
                      </a:r>
                      <a:r>
                        <a:rPr lang="en-US" sz="1700" baseline="0" dirty="0"/>
                        <a:t> data collection methods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44929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4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Reference</a:t>
                      </a:r>
                      <a:r>
                        <a:rPr lang="en-US" sz="1700" baseline="0" dirty="0"/>
                        <a:t> sources using the Harvard convention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 smtClean="0"/>
              <a:pPr>
                <a:defRPr/>
              </a:pPr>
              <a:t>7</a:t>
            </a:fld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052736"/>
            <a:ext cx="8147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aim of this session is know how to understand the research process and different approaches to research.</a:t>
            </a:r>
          </a:p>
          <a:p>
            <a:endParaRPr lang="en-GB" dirty="0"/>
          </a:p>
          <a:p>
            <a:r>
              <a:rPr lang="en-GB" dirty="0"/>
              <a:t>At the end of the session you will be able to:</a:t>
            </a:r>
          </a:p>
        </p:txBody>
      </p:sp>
    </p:spTree>
    <p:extLst>
      <p:ext uri="{BB962C8B-B14F-4D97-AF65-F5344CB8AC3E}">
        <p14:creationId xmlns:p14="http://schemas.microsoft.com/office/powerpoint/2010/main" val="2944743073"/>
      </p:ext>
    </p:extLst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1. Summarise the stages in the research process</a:t>
            </a:r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62500" lnSpcReduction="20000"/>
          </a:bodyPr>
          <a:lstStyle/>
          <a:p>
            <a:pPr marL="189749" indent="-189749" defTabSz="914145">
              <a:lnSpc>
                <a:spcPct val="80000"/>
              </a:lnSpc>
              <a:spcBef>
                <a:spcPct val="0"/>
              </a:spcBef>
              <a:buNone/>
              <a:defRPr/>
            </a:pPr>
            <a:endParaRPr lang="en-US" dirty="0">
              <a:latin typeface="Helvetica" charset="0"/>
              <a:ea typeface="Helvetica" charset="0"/>
              <a:cs typeface="Helvetica" charset="0"/>
              <a:sym typeface="Helvetica" charset="0"/>
            </a:endParaRPr>
          </a:p>
          <a:p>
            <a:pPr marL="189749" indent="-189749" defTabSz="914145">
              <a:lnSpc>
                <a:spcPct val="80000"/>
              </a:lnSpc>
              <a:spcBef>
                <a:spcPct val="0"/>
              </a:spcBef>
              <a:buNone/>
              <a:defRPr/>
            </a:pPr>
            <a:endParaRPr lang="en-US" dirty="0">
              <a:latin typeface="Helvetica" charset="0"/>
              <a:ea typeface="Helvetica" charset="0"/>
              <a:cs typeface="Helvetica" charset="0"/>
              <a:sym typeface="Helvetica" charset="0"/>
            </a:endParaRPr>
          </a:p>
          <a:p>
            <a:pPr marL="189749" indent="-189749" defTabSz="914145">
              <a:lnSpc>
                <a:spcPct val="80000"/>
              </a:lnSpc>
              <a:spcBef>
                <a:spcPct val="0"/>
              </a:spcBef>
              <a:buNone/>
              <a:defRPr/>
            </a:pPr>
            <a:endParaRPr lang="en-US" dirty="0">
              <a:latin typeface="Helvetica" charset="0"/>
              <a:ea typeface="Helvetica" charset="0"/>
              <a:cs typeface="Helvetica" charset="0"/>
              <a:sym typeface="Helvetica" charset="0"/>
            </a:endParaRPr>
          </a:p>
          <a:p>
            <a:pPr marL="189749" indent="-189749" defTabSz="914145">
              <a:lnSpc>
                <a:spcPct val="80000"/>
              </a:lnSpc>
              <a:spcBef>
                <a:spcPct val="0"/>
              </a:spcBef>
              <a:buNone/>
              <a:defRPr/>
            </a:pPr>
            <a:endParaRPr lang="en-US" dirty="0">
              <a:latin typeface="Helvetica" charset="0"/>
              <a:ea typeface="Helvetica" charset="0"/>
              <a:cs typeface="Helvetica" charset="0"/>
              <a:sym typeface="Helvetica" charset="0"/>
            </a:endParaRPr>
          </a:p>
          <a:p>
            <a:pPr marL="189749" indent="-189749" defTabSz="914145">
              <a:lnSpc>
                <a:spcPct val="80000"/>
              </a:lnSpc>
              <a:spcBef>
                <a:spcPct val="0"/>
              </a:spcBef>
              <a:buNone/>
              <a:defRPr/>
            </a:pPr>
            <a:endParaRPr lang="en-US" dirty="0">
              <a:latin typeface="Helvetica" charset="0"/>
              <a:ea typeface="Helvetica" charset="0"/>
              <a:cs typeface="Helvetica" charset="0"/>
              <a:sym typeface="Helvetica" charset="0"/>
            </a:endParaRPr>
          </a:p>
          <a:p>
            <a:pPr marL="189749" indent="-189749" defTabSz="914145">
              <a:lnSpc>
                <a:spcPct val="80000"/>
              </a:lnSpc>
              <a:spcBef>
                <a:spcPct val="0"/>
              </a:spcBef>
              <a:buNone/>
              <a:defRPr/>
            </a:pPr>
            <a:endParaRPr lang="en-US" dirty="0">
              <a:latin typeface="Helvetica" charset="0"/>
              <a:ea typeface="Helvetica" charset="0"/>
              <a:cs typeface="Helvetica" charset="0"/>
              <a:sym typeface="Helvetica" charset="0"/>
            </a:endParaRPr>
          </a:p>
          <a:p>
            <a:pPr marL="189749" indent="-189749" defTabSz="914145">
              <a:lnSpc>
                <a:spcPct val="80000"/>
              </a:lnSpc>
              <a:spcBef>
                <a:spcPct val="0"/>
              </a:spcBef>
              <a:buNone/>
              <a:defRPr/>
            </a:pPr>
            <a:endParaRPr lang="en-US" dirty="0">
              <a:latin typeface="Helvetica" charset="0"/>
              <a:ea typeface="Helvetica" charset="0"/>
              <a:cs typeface="Helvetica" charset="0"/>
              <a:sym typeface="Helvetica" charset="0"/>
            </a:endParaRPr>
          </a:p>
          <a:p>
            <a:pPr marL="189749" indent="-189749" defTabSz="914145">
              <a:lnSpc>
                <a:spcPct val="80000"/>
              </a:lnSpc>
              <a:spcBef>
                <a:spcPct val="0"/>
              </a:spcBef>
              <a:buNone/>
              <a:defRPr/>
            </a:pPr>
            <a:r>
              <a:rPr lang="en-US" dirty="0">
                <a:latin typeface="Helvetica" charset="0"/>
                <a:ea typeface="Helvetica" charset="0"/>
                <a:cs typeface="Helvetica" charset="0"/>
                <a:sym typeface="Helvetica" charset="0"/>
              </a:rPr>
              <a:t>Research can be used to:</a:t>
            </a:r>
          </a:p>
          <a:p>
            <a:pPr marL="189749" indent="-189749" defTabSz="914145">
              <a:lnSpc>
                <a:spcPct val="80000"/>
              </a:lnSpc>
              <a:spcBef>
                <a:spcPts val="352"/>
              </a:spcBef>
              <a:buNone/>
              <a:defRPr/>
            </a:pPr>
            <a:endParaRPr lang="en-US" dirty="0">
              <a:latin typeface="Helvetica" charset="0"/>
              <a:ea typeface="Helvetica" charset="0"/>
              <a:cs typeface="Helvetica" charset="0"/>
              <a:sym typeface="Helvetica" charset="0"/>
            </a:endParaRPr>
          </a:p>
          <a:p>
            <a:pPr defTabSz="914145">
              <a:spcBef>
                <a:spcPts val="0"/>
              </a:spcBef>
              <a:spcAft>
                <a:spcPts val="844"/>
              </a:spcAft>
              <a:buClr>
                <a:srgbClr val="000000"/>
              </a:buClr>
              <a:buFont typeface="Wingdings" panose="05000000000000000000" pitchFamily="2" charset="2"/>
              <a:buChar char="§"/>
              <a:defRPr/>
            </a:pPr>
            <a:r>
              <a:rPr lang="en-US" dirty="0">
                <a:latin typeface="Helvetica" charset="0"/>
                <a:ea typeface="Helvetica" charset="0"/>
                <a:cs typeface="Helvetica" charset="0"/>
                <a:sym typeface="Helvetica" charset="0"/>
              </a:rPr>
              <a:t>Investigate an issue</a:t>
            </a:r>
          </a:p>
          <a:p>
            <a:pPr defTabSz="914145">
              <a:spcBef>
                <a:spcPts val="0"/>
              </a:spcBef>
              <a:spcAft>
                <a:spcPts val="844"/>
              </a:spcAft>
              <a:buClr>
                <a:srgbClr val="000000"/>
              </a:buClr>
              <a:buFont typeface="Wingdings" panose="05000000000000000000" pitchFamily="2" charset="2"/>
              <a:buChar char="§"/>
              <a:defRPr/>
            </a:pPr>
            <a:r>
              <a:rPr lang="en-US" dirty="0">
                <a:latin typeface="Helvetica" charset="0"/>
                <a:ea typeface="Helvetica" charset="0"/>
                <a:cs typeface="Helvetica" charset="0"/>
                <a:sym typeface="Helvetica" charset="0"/>
              </a:rPr>
              <a:t>Provide solutions to a problem</a:t>
            </a:r>
          </a:p>
          <a:p>
            <a:pPr defTabSz="914145">
              <a:spcBef>
                <a:spcPts val="0"/>
              </a:spcBef>
              <a:spcAft>
                <a:spcPts val="844"/>
              </a:spcAft>
              <a:buClr>
                <a:srgbClr val="000000"/>
              </a:buClr>
              <a:buFont typeface="Wingdings" panose="05000000000000000000" pitchFamily="2" charset="2"/>
              <a:buChar char="§"/>
              <a:defRPr/>
            </a:pPr>
            <a:r>
              <a:rPr lang="en-US" dirty="0">
                <a:latin typeface="Helvetica" charset="0"/>
                <a:ea typeface="Helvetica" charset="0"/>
                <a:cs typeface="Helvetica" charset="0"/>
                <a:sym typeface="Helvetica" charset="0"/>
              </a:rPr>
              <a:t>Support decision making</a:t>
            </a:r>
          </a:p>
          <a:p>
            <a:pPr defTabSz="914145">
              <a:spcBef>
                <a:spcPts val="0"/>
              </a:spcBef>
              <a:spcAft>
                <a:spcPts val="844"/>
              </a:spcAft>
              <a:buClr>
                <a:srgbClr val="000000"/>
              </a:buClr>
              <a:buFont typeface="Wingdings" panose="05000000000000000000" pitchFamily="2" charset="2"/>
              <a:buChar char="§"/>
              <a:defRPr/>
            </a:pPr>
            <a:r>
              <a:rPr lang="en-US" dirty="0">
                <a:latin typeface="Helvetica" charset="0"/>
                <a:ea typeface="Helvetica" charset="0"/>
                <a:cs typeface="Helvetica" charset="0"/>
                <a:sym typeface="Helvetica" charset="0"/>
              </a:rPr>
              <a:t>Generate and enhance intellectual capital</a:t>
            </a:r>
          </a:p>
          <a:p>
            <a:pPr defTabSz="914145">
              <a:spcBef>
                <a:spcPts val="0"/>
              </a:spcBef>
              <a:spcAft>
                <a:spcPts val="844"/>
              </a:spcAft>
              <a:buClr>
                <a:srgbClr val="000000"/>
              </a:buClr>
              <a:buFont typeface="Wingdings" panose="05000000000000000000" pitchFamily="2" charset="2"/>
              <a:buChar char="§"/>
              <a:defRPr/>
            </a:pPr>
            <a:r>
              <a:rPr lang="en-US" dirty="0">
                <a:latin typeface="Helvetica" charset="0"/>
                <a:ea typeface="Helvetica" charset="0"/>
                <a:cs typeface="Helvetica" charset="0"/>
                <a:sym typeface="Helvetica" charset="0"/>
              </a:rPr>
              <a:t>Benchmark good practice/performance to ensure continuous improvement</a:t>
            </a:r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What is research?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0272" y="2353043"/>
            <a:ext cx="1944793" cy="234716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51520" y="1621249"/>
            <a:ext cx="789458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89749" indent="-189749" defTabSz="914145">
              <a:defRPr/>
            </a:pPr>
            <a:r>
              <a:rPr lang="en-US" sz="2000" dirty="0">
                <a:ea typeface="Helvetica" charset="0"/>
                <a:cs typeface="Helvetica" charset="0"/>
                <a:sym typeface="Helvetica" charset="0"/>
              </a:rPr>
              <a:t>   </a:t>
            </a:r>
            <a:r>
              <a:rPr lang="en-US" sz="2400" b="1" i="1" dirty="0">
                <a:ea typeface="Helvetica" charset="0"/>
                <a:cs typeface="Helvetica" charset="0"/>
                <a:sym typeface="Helvetica" charset="0"/>
              </a:rPr>
              <a:t>Systematic</a:t>
            </a:r>
            <a:r>
              <a:rPr lang="en-US" sz="2400" dirty="0">
                <a:ea typeface="Helvetica" charset="0"/>
                <a:cs typeface="Helvetica" charset="0"/>
                <a:sym typeface="Helvetica" charset="0"/>
              </a:rPr>
              <a:t> </a:t>
            </a:r>
            <a:r>
              <a:rPr lang="en-US" sz="2400" i="1" dirty="0">
                <a:latin typeface="+mj-lt"/>
                <a:ea typeface="Helvetica" charset="0"/>
                <a:cs typeface="Helvetica" charset="0"/>
                <a:sym typeface="Helvetica" charset="0"/>
              </a:rPr>
              <a:t>(i</a:t>
            </a:r>
            <a:r>
              <a:rPr lang="en-GB" sz="2400" i="1" dirty="0">
                <a:latin typeface="+mj-lt"/>
              </a:rPr>
              <a:t>nvolving a system, method, or plan) </a:t>
            </a:r>
            <a:r>
              <a:rPr lang="en-US" sz="2400" dirty="0">
                <a:ea typeface="Helvetica" charset="0"/>
                <a:cs typeface="Helvetica" charset="0"/>
                <a:sym typeface="Helvetica" charset="0"/>
              </a:rPr>
              <a:t>process of enquiry and investigation in order to enhance knowledge of a particular issue or problem</a:t>
            </a:r>
            <a:r>
              <a:rPr lang="en-US" dirty="0">
                <a:ea typeface="Helvetica" charset="0"/>
                <a:cs typeface="Helvetica" charset="0"/>
                <a:sym typeface="Helvetica" charset="0"/>
              </a:rPr>
              <a:t>.    </a:t>
            </a:r>
          </a:p>
        </p:txBody>
      </p:sp>
    </p:spTree>
    <p:extLst>
      <p:ext uri="{BB962C8B-B14F-4D97-AF65-F5344CB8AC3E}">
        <p14:creationId xmlns:p14="http://schemas.microsoft.com/office/powerpoint/2010/main" val="2750747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E9191-5BBB-4FA4-9DE9-5427BDEBC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13816"/>
          </a:xfrm>
        </p:spPr>
        <p:txBody>
          <a:bodyPr>
            <a:normAutofit/>
          </a:bodyPr>
          <a:lstStyle/>
          <a:p>
            <a:r>
              <a:rPr lang="en-GB" sz="3600" dirty="0"/>
              <a:t>Components of the Research Process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F2F667-1700-496C-8DF2-AD5DFD24055E}"/>
              </a:ext>
            </a:extLst>
          </p:cNvPr>
          <p:cNvSpPr txBox="1"/>
          <p:nvPr/>
        </p:nvSpPr>
        <p:spPr>
          <a:xfrm>
            <a:off x="3347864" y="1196752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Identify HR Issue/opportunity and define research topic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7C88AB-08B9-40C1-86FB-C9F3138AD278}"/>
              </a:ext>
            </a:extLst>
          </p:cNvPr>
          <p:cNvSpPr txBox="1"/>
          <p:nvPr/>
        </p:nvSpPr>
        <p:spPr>
          <a:xfrm>
            <a:off x="6012160" y="2782669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Evaluate what is already known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771BA2-D2D1-4480-9357-10AF5FB4299A}"/>
              </a:ext>
            </a:extLst>
          </p:cNvPr>
          <p:cNvSpPr txBox="1"/>
          <p:nvPr/>
        </p:nvSpPr>
        <p:spPr>
          <a:xfrm>
            <a:off x="3339728" y="4293096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Obtain information of good quality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C6342A-2467-4A2A-805A-71600412E912}"/>
              </a:ext>
            </a:extLst>
          </p:cNvPr>
          <p:cNvSpPr txBox="1"/>
          <p:nvPr/>
        </p:nvSpPr>
        <p:spPr>
          <a:xfrm>
            <a:off x="1331640" y="2663200"/>
            <a:ext cx="18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Interpret the information and formulate conclusions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818E20-742D-4E73-A8A5-4A5387DC0857}"/>
              </a:ext>
            </a:extLst>
          </p:cNvPr>
          <p:cNvSpPr txBox="1"/>
          <p:nvPr/>
        </p:nvSpPr>
        <p:spPr>
          <a:xfrm>
            <a:off x="6444208" y="522920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Anderson (2013)</a:t>
            </a:r>
          </a:p>
        </p:txBody>
      </p:sp>
      <p:sp>
        <p:nvSpPr>
          <p:cNvPr id="9" name="Arrow: Bent 8">
            <a:extLst>
              <a:ext uri="{FF2B5EF4-FFF2-40B4-BE49-F238E27FC236}">
                <a16:creationId xmlns:a16="http://schemas.microsoft.com/office/drawing/2014/main" id="{EA159EE6-730D-4F55-B918-BB0005D8A6D0}"/>
              </a:ext>
            </a:extLst>
          </p:cNvPr>
          <p:cNvSpPr/>
          <p:nvPr/>
        </p:nvSpPr>
        <p:spPr>
          <a:xfrm>
            <a:off x="2195736" y="1700807"/>
            <a:ext cx="936104" cy="696273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Arrow: Bent 9">
            <a:extLst>
              <a:ext uri="{FF2B5EF4-FFF2-40B4-BE49-F238E27FC236}">
                <a16:creationId xmlns:a16="http://schemas.microsoft.com/office/drawing/2014/main" id="{7EE44235-0A39-4DDB-8AE6-FD5AC238091D}"/>
              </a:ext>
            </a:extLst>
          </p:cNvPr>
          <p:cNvSpPr/>
          <p:nvPr/>
        </p:nvSpPr>
        <p:spPr>
          <a:xfrm rot="5400000">
            <a:off x="5868144" y="1772816"/>
            <a:ext cx="813816" cy="86868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Arrow: Bent 10">
            <a:extLst>
              <a:ext uri="{FF2B5EF4-FFF2-40B4-BE49-F238E27FC236}">
                <a16:creationId xmlns:a16="http://schemas.microsoft.com/office/drawing/2014/main" id="{5B4E5482-EE5F-4998-8553-63830DDF5485}"/>
              </a:ext>
            </a:extLst>
          </p:cNvPr>
          <p:cNvSpPr/>
          <p:nvPr/>
        </p:nvSpPr>
        <p:spPr>
          <a:xfrm rot="10800000">
            <a:off x="5895576" y="3907315"/>
            <a:ext cx="813816" cy="86868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Arrow: Bent 11">
            <a:extLst>
              <a:ext uri="{FF2B5EF4-FFF2-40B4-BE49-F238E27FC236}">
                <a16:creationId xmlns:a16="http://schemas.microsoft.com/office/drawing/2014/main" id="{45601D80-6C52-480D-B2A1-EB85E3B459AC}"/>
              </a:ext>
            </a:extLst>
          </p:cNvPr>
          <p:cNvSpPr/>
          <p:nvPr/>
        </p:nvSpPr>
        <p:spPr>
          <a:xfrm rot="16200000">
            <a:off x="2223168" y="4098179"/>
            <a:ext cx="813816" cy="86868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047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961" y="116632"/>
            <a:ext cx="8229600" cy="929329"/>
          </a:xfrm>
        </p:spPr>
        <p:txBody>
          <a:bodyPr>
            <a:normAutofit/>
          </a:bodyPr>
          <a:lstStyle/>
          <a:p>
            <a:r>
              <a:rPr lang="en-GB" sz="2800" dirty="0"/>
              <a:t>1. Summarise the stages in the research process </a:t>
            </a:r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449961" y="908720"/>
            <a:ext cx="8317230" cy="45504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research project journey</a:t>
            </a:r>
          </a:p>
        </p:txBody>
      </p:sp>
      <p:pic>
        <p:nvPicPr>
          <p:cNvPr id="5" name="Content Placeholder 4" descr="figure 10.JPG"/>
          <p:cNvPicPr>
            <a:picLocks noChangeAspect="1"/>
          </p:cNvPicPr>
          <p:nvPr/>
        </p:nvPicPr>
        <p:blipFill>
          <a:blip r:embed="rId2" cstate="print">
            <a:lum bright="-6000" contrast="24000"/>
          </a:blip>
          <a:srcRect t="46419"/>
          <a:stretch>
            <a:fillRect/>
          </a:stretch>
        </p:blipFill>
        <p:spPr bwMode="auto">
          <a:xfrm>
            <a:off x="0" y="1628800"/>
            <a:ext cx="9144000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742182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1. Summarise the stages in the research process </a:t>
            </a:r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The research project journey</a:t>
            </a:r>
          </a:p>
        </p:txBody>
      </p:sp>
      <p:pic>
        <p:nvPicPr>
          <p:cNvPr id="6" name="Content Placeholder 4" descr="figure 10.JPG"/>
          <p:cNvPicPr>
            <a:picLocks noChangeAspect="1"/>
          </p:cNvPicPr>
          <p:nvPr/>
        </p:nvPicPr>
        <p:blipFill rotWithShape="1">
          <a:blip r:embed="rId3" cstate="print">
            <a:lum bright="-6000" contrast="24000"/>
          </a:blip>
          <a:srcRect t="4034" b="52358"/>
          <a:stretch/>
        </p:blipFill>
        <p:spPr bwMode="auto">
          <a:xfrm>
            <a:off x="380976" y="1827453"/>
            <a:ext cx="8072494" cy="36897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Line Callout 1 2"/>
          <p:cNvSpPr/>
          <p:nvPr/>
        </p:nvSpPr>
        <p:spPr>
          <a:xfrm>
            <a:off x="5436096" y="4149080"/>
            <a:ext cx="2088232" cy="1152128"/>
          </a:xfrm>
          <a:prstGeom prst="borderCallout1">
            <a:avLst>
              <a:gd name="adj1" fmla="val -5478"/>
              <a:gd name="adj2" fmla="val 99063"/>
              <a:gd name="adj3" fmla="val -134788"/>
              <a:gd name="adj4" fmla="val 10593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Upload to Turnitin by 29</a:t>
            </a:r>
            <a:r>
              <a:rPr lang="en-GB" baseline="30000" dirty="0"/>
              <a:t>th</a:t>
            </a:r>
            <a:r>
              <a:rPr lang="en-GB" dirty="0"/>
              <a:t> June 2020</a:t>
            </a:r>
          </a:p>
        </p:txBody>
      </p:sp>
    </p:spTree>
    <p:extLst>
      <p:ext uri="{BB962C8B-B14F-4D97-AF65-F5344CB8AC3E}">
        <p14:creationId xmlns:p14="http://schemas.microsoft.com/office/powerpoint/2010/main" val="1708906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2. Identify an area of HR Practice for investigation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r>
              <a:rPr lang="en-GB" dirty="0"/>
              <a:t>The Burning Desire</a:t>
            </a:r>
          </a:p>
          <a:p>
            <a:r>
              <a:rPr lang="en-GB" dirty="0"/>
              <a:t>The Replication</a:t>
            </a:r>
          </a:p>
          <a:p>
            <a:r>
              <a:rPr lang="en-GB" dirty="0"/>
              <a:t>The Practical</a:t>
            </a:r>
          </a:p>
          <a:p>
            <a:r>
              <a:rPr lang="en-GB" dirty="0"/>
              <a:t>The Convenient Access</a:t>
            </a:r>
          </a:p>
          <a:p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Horn (2012) Methods of Identification </a:t>
            </a:r>
          </a:p>
        </p:txBody>
      </p:sp>
    </p:spTree>
    <p:extLst>
      <p:ext uri="{BB962C8B-B14F-4D97-AF65-F5344CB8AC3E}">
        <p14:creationId xmlns:p14="http://schemas.microsoft.com/office/powerpoint/2010/main" val="36150210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2. Identify an area of HR Practice for investigation</a:t>
            </a:r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86938076"/>
              </p:ext>
            </p:extLst>
          </p:nvPr>
        </p:nvGraphicFramePr>
        <p:xfrm>
          <a:off x="634184" y="1371600"/>
          <a:ext cx="77724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24215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2. Identify an area of HR Practice for investigation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r>
              <a:rPr lang="en-GB" dirty="0"/>
              <a:t>Who will be the recipient of the report and what are they looking for?</a:t>
            </a:r>
          </a:p>
          <a:p>
            <a:r>
              <a:rPr lang="en-GB" dirty="0"/>
              <a:t>Who will be involved and how will it impact them – consider access to information</a:t>
            </a:r>
          </a:p>
          <a:p>
            <a:r>
              <a:rPr lang="en-GB" dirty="0"/>
              <a:t>What will be the impact of your proposed recommendations on any other stakeholder groups?</a:t>
            </a:r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Who are the stakeholders?</a:t>
            </a:r>
          </a:p>
        </p:txBody>
      </p:sp>
    </p:spTree>
    <p:extLst>
      <p:ext uri="{BB962C8B-B14F-4D97-AF65-F5344CB8AC3E}">
        <p14:creationId xmlns:p14="http://schemas.microsoft.com/office/powerpoint/2010/main" val="9085616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3. Compare different data collection methods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spcBef>
                <a:spcPts val="281"/>
              </a:spcBef>
              <a:buClr>
                <a:srgbClr val="000000"/>
              </a:buClr>
              <a:buNone/>
            </a:pPr>
            <a:r>
              <a:rPr lang="en-US" altLang="en-US" b="1" dirty="0">
                <a:latin typeface="Arial" pitchFamily="34" charset="0"/>
                <a:ea typeface="Helvetica" charset="0"/>
                <a:cs typeface="Arial" pitchFamily="34" charset="0"/>
                <a:sym typeface="Helvetica" charset="0"/>
              </a:rPr>
              <a:t>Primary: </a:t>
            </a:r>
            <a:r>
              <a:rPr lang="en-US" altLang="en-US" dirty="0">
                <a:latin typeface="Arial" pitchFamily="34" charset="0"/>
                <a:ea typeface="Helvetica" charset="0"/>
                <a:cs typeface="Arial" pitchFamily="34" charset="0"/>
                <a:sym typeface="Helvetica" charset="0"/>
              </a:rPr>
              <a:t>collected first hand for the study in which it will be used (e.g. questionnaires, observation, focus groups, interviews, brainstorms)</a:t>
            </a:r>
          </a:p>
          <a:p>
            <a:pPr marL="0" indent="0">
              <a:spcBef>
                <a:spcPts val="281"/>
              </a:spcBef>
              <a:buClr>
                <a:srgbClr val="000000"/>
              </a:buClr>
              <a:buNone/>
            </a:pPr>
            <a:r>
              <a:rPr lang="en-GB" dirty="0">
                <a:solidFill>
                  <a:srgbClr val="0000FF"/>
                </a:solidFill>
              </a:rPr>
              <a:t>This is the information that you collect by doing  your own research. It is not data you analyse from pre-collected information e.g. a company survey.</a:t>
            </a:r>
            <a:endParaRPr lang="en-US" altLang="en-US" b="1" dirty="0">
              <a:latin typeface="Arial" pitchFamily="34" charset="0"/>
              <a:ea typeface="Helvetica" charset="0"/>
              <a:cs typeface="Arial" pitchFamily="34" charset="0"/>
              <a:sym typeface="Helvetica" charset="0"/>
            </a:endParaRPr>
          </a:p>
          <a:p>
            <a:pPr marL="0" indent="0">
              <a:spcBef>
                <a:spcPts val="281"/>
              </a:spcBef>
              <a:buClr>
                <a:srgbClr val="000000"/>
              </a:buClr>
              <a:buNone/>
            </a:pPr>
            <a:endParaRPr lang="en-US" altLang="en-US" b="1" dirty="0">
              <a:latin typeface="Arial" pitchFamily="34" charset="0"/>
              <a:ea typeface="Helvetica" charset="0"/>
              <a:cs typeface="Arial" pitchFamily="34" charset="0"/>
              <a:sym typeface="Helvetica" charset="0"/>
            </a:endParaRPr>
          </a:p>
          <a:p>
            <a:pPr marL="0" indent="0">
              <a:spcBef>
                <a:spcPts val="281"/>
              </a:spcBef>
              <a:buClr>
                <a:srgbClr val="000000"/>
              </a:buClr>
              <a:buNone/>
            </a:pPr>
            <a:endParaRPr lang="en-US" altLang="en-US" b="1" dirty="0">
              <a:latin typeface="Arial" pitchFamily="34" charset="0"/>
              <a:ea typeface="Helvetica" charset="0"/>
              <a:cs typeface="Arial" pitchFamily="34" charset="0"/>
              <a:sym typeface="Helvetica" charset="0"/>
            </a:endParaRPr>
          </a:p>
          <a:p>
            <a:pPr marL="0" indent="0">
              <a:spcBef>
                <a:spcPts val="281"/>
              </a:spcBef>
              <a:buClr>
                <a:srgbClr val="000000"/>
              </a:buClr>
              <a:buNone/>
            </a:pPr>
            <a:r>
              <a:rPr lang="en-US" altLang="en-US" b="1" dirty="0">
                <a:latin typeface="Arial" pitchFamily="34" charset="0"/>
                <a:ea typeface="Helvetica" charset="0"/>
                <a:cs typeface="Arial" pitchFamily="34" charset="0"/>
                <a:sym typeface="Helvetica" charset="0"/>
              </a:rPr>
              <a:t>Secondary: </a:t>
            </a:r>
            <a:r>
              <a:rPr lang="en-US" altLang="en-US" dirty="0">
                <a:latin typeface="Arial" pitchFamily="34" charset="0"/>
                <a:ea typeface="Helvetica" charset="0"/>
                <a:cs typeface="Arial" pitchFamily="34" charset="0"/>
                <a:sym typeface="Helvetica" charset="0"/>
              </a:rPr>
              <a:t>already published sources from other studies </a:t>
            </a:r>
          </a:p>
          <a:p>
            <a:pPr marL="0" indent="0">
              <a:spcBef>
                <a:spcPts val="281"/>
              </a:spcBef>
              <a:buClr>
                <a:srgbClr val="000000"/>
              </a:buClr>
              <a:buNone/>
            </a:pPr>
            <a:r>
              <a:rPr lang="en-US" altLang="en-US" dirty="0">
                <a:latin typeface="Arial" pitchFamily="34" charset="0"/>
                <a:ea typeface="Helvetica" charset="0"/>
                <a:cs typeface="Arial" pitchFamily="34" charset="0"/>
                <a:sym typeface="Helvetica" charset="0"/>
              </a:rPr>
              <a:t> to draw a conclusion </a:t>
            </a:r>
          </a:p>
          <a:p>
            <a:pPr marL="0" indent="0">
              <a:spcBef>
                <a:spcPts val="281"/>
              </a:spcBef>
              <a:buClr>
                <a:srgbClr val="000000"/>
              </a:buClr>
              <a:buNone/>
            </a:pPr>
            <a:r>
              <a:rPr lang="en-US" altLang="en-US" dirty="0">
                <a:latin typeface="Arial" pitchFamily="34" charset="0"/>
                <a:ea typeface="Helvetica" charset="0"/>
                <a:cs typeface="Arial" pitchFamily="34" charset="0"/>
                <a:sym typeface="Helvetica" charset="0"/>
              </a:rPr>
              <a:t>(e.g. academic journals, online databases, industry reports, the Internet  governmental reports, market research, studies, podcasts, website articles)</a:t>
            </a:r>
            <a:endParaRPr lang="en-US" altLang="en-US" dirty="0">
              <a:latin typeface="Arial" pitchFamily="34" charset="0"/>
              <a:ea typeface="Helvetica" charset="0"/>
              <a:cs typeface="Arial" pitchFamily="34" charset="0"/>
              <a:sym typeface="Arial" pitchFamily="34" charset="0"/>
            </a:endParaRPr>
          </a:p>
          <a:p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Primary and Secondary Research</a:t>
            </a:r>
          </a:p>
        </p:txBody>
      </p:sp>
    </p:spTree>
    <p:extLst>
      <p:ext uri="{BB962C8B-B14F-4D97-AF65-F5344CB8AC3E}">
        <p14:creationId xmlns:p14="http://schemas.microsoft.com/office/powerpoint/2010/main" val="11536615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3. Compare different data collection methods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772816"/>
            <a:ext cx="7329748" cy="3875141"/>
          </a:xfrm>
          <a:prstGeom prst="rect">
            <a:avLst/>
          </a:prstGeom>
        </p:spPr>
      </p:pic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Quantitative and Qualitative</a:t>
            </a:r>
          </a:p>
        </p:txBody>
      </p:sp>
    </p:spTree>
    <p:extLst>
      <p:ext uri="{BB962C8B-B14F-4D97-AF65-F5344CB8AC3E}">
        <p14:creationId xmlns:p14="http://schemas.microsoft.com/office/powerpoint/2010/main" val="29057096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3. Compare different data collection methods</a:t>
            </a:r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Primary Data Collection Methods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826105369"/>
              </p:ext>
            </p:extLst>
          </p:nvPr>
        </p:nvGraphicFramePr>
        <p:xfrm>
          <a:off x="325718" y="548680"/>
          <a:ext cx="8829032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08418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Content Placeholder 2"/>
          <p:cNvSpPr>
            <a:spLocks/>
          </p:cNvSpPr>
          <p:nvPr/>
        </p:nvSpPr>
        <p:spPr bwMode="auto">
          <a:xfrm>
            <a:off x="1181150" y="764704"/>
            <a:ext cx="7086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11163" indent="-3429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en-GB" altLang="en-US" sz="3200" dirty="0">
                <a:solidFill>
                  <a:schemeClr val="accent4"/>
                </a:solidFill>
                <a:latin typeface="Arial" charset="0"/>
              </a:rPr>
              <a:t>Questionnaires:</a:t>
            </a:r>
          </a:p>
          <a:p>
            <a:pPr>
              <a:spcBef>
                <a:spcPct val="20000"/>
              </a:spcBef>
            </a:pPr>
            <a:r>
              <a:rPr lang="en-GB" altLang="en-US" sz="2600" dirty="0">
                <a:latin typeface="Arial" charset="0"/>
              </a:rPr>
              <a:t>	</a:t>
            </a:r>
            <a:r>
              <a:rPr lang="en-GB" altLang="en-US" sz="2600" b="1" dirty="0">
                <a:latin typeface="Arial" charset="0"/>
              </a:rPr>
              <a:t>Good for gathering large quantities of data relatively cheaply</a:t>
            </a:r>
          </a:p>
          <a:p>
            <a:pPr>
              <a:spcBef>
                <a:spcPct val="20000"/>
              </a:spcBef>
            </a:pPr>
            <a:r>
              <a:rPr lang="en-GB" altLang="en-US" sz="2600" b="1" dirty="0">
                <a:latin typeface="Arial" charset="0"/>
              </a:rPr>
              <a:t>	Must be properly designed</a:t>
            </a:r>
          </a:p>
          <a:p>
            <a:pPr>
              <a:spcBef>
                <a:spcPct val="20000"/>
              </a:spcBef>
            </a:pPr>
            <a:endParaRPr lang="en-GB" altLang="en-US" sz="800" b="1" dirty="0">
              <a:latin typeface="Arial" charset="0"/>
            </a:endParaRPr>
          </a:p>
          <a:p>
            <a:pPr>
              <a:spcBef>
                <a:spcPct val="20000"/>
              </a:spcBef>
            </a:pPr>
            <a:r>
              <a:rPr lang="en-GB" altLang="en-US" sz="3200" dirty="0">
                <a:solidFill>
                  <a:schemeClr val="accent4"/>
                </a:solidFill>
                <a:latin typeface="Arial" charset="0"/>
              </a:rPr>
              <a:t>Interviews:</a:t>
            </a:r>
          </a:p>
          <a:p>
            <a:pPr>
              <a:spcBef>
                <a:spcPct val="20000"/>
              </a:spcBef>
            </a:pPr>
            <a:r>
              <a:rPr lang="en-GB" altLang="en-US" sz="2600" dirty="0">
                <a:latin typeface="Arial" charset="0"/>
              </a:rPr>
              <a:t>   </a:t>
            </a:r>
            <a:r>
              <a:rPr lang="en-GB" altLang="en-US" sz="2600" b="1" dirty="0">
                <a:latin typeface="Arial" charset="0"/>
              </a:rPr>
              <a:t>Good for gathering rich data and exploring themes</a:t>
            </a:r>
          </a:p>
          <a:p>
            <a:pPr>
              <a:spcBef>
                <a:spcPct val="20000"/>
              </a:spcBef>
            </a:pPr>
            <a:r>
              <a:rPr lang="en-GB" altLang="en-US" sz="2600" b="1" dirty="0">
                <a:latin typeface="Arial" charset="0"/>
              </a:rPr>
              <a:t>   Need robust interviewing/interpersonal skills</a:t>
            </a:r>
          </a:p>
          <a:p>
            <a:pPr>
              <a:spcBef>
                <a:spcPct val="20000"/>
              </a:spcBef>
            </a:pPr>
            <a:endParaRPr lang="en-US" altLang="en-US" sz="3200" dirty="0">
              <a:latin typeface="Arial" charset="0"/>
            </a:endParaRPr>
          </a:p>
        </p:txBody>
      </p:sp>
      <p:sp>
        <p:nvSpPr>
          <p:cNvPr id="4" name="Smiley Face 3"/>
          <p:cNvSpPr>
            <a:spLocks noChangeArrowheads="1"/>
          </p:cNvSpPr>
          <p:nvPr/>
        </p:nvSpPr>
        <p:spPr bwMode="auto">
          <a:xfrm>
            <a:off x="971600" y="1471142"/>
            <a:ext cx="500063" cy="500062"/>
          </a:xfrm>
          <a:prstGeom prst="smileyFace">
            <a:avLst>
              <a:gd name="adj" fmla="val 4653"/>
            </a:avLst>
          </a:prstGeom>
          <a:solidFill>
            <a:schemeClr val="bg1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schemeClr val="lt1"/>
              </a:solidFill>
              <a:latin typeface="+mn-lt"/>
            </a:endParaRPr>
          </a:p>
        </p:txBody>
      </p:sp>
      <p:sp>
        <p:nvSpPr>
          <p:cNvPr id="5" name="Smiley Face 4"/>
          <p:cNvSpPr>
            <a:spLocks noChangeArrowheads="1"/>
          </p:cNvSpPr>
          <p:nvPr/>
        </p:nvSpPr>
        <p:spPr bwMode="auto">
          <a:xfrm>
            <a:off x="971600" y="2114079"/>
            <a:ext cx="500063" cy="500063"/>
          </a:xfrm>
          <a:prstGeom prst="smileyFace">
            <a:avLst>
              <a:gd name="adj" fmla="val -4653"/>
            </a:avLst>
          </a:prstGeom>
          <a:solidFill>
            <a:schemeClr val="bg1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schemeClr val="lt1"/>
              </a:solidFill>
              <a:latin typeface="+mn-lt"/>
            </a:endParaRPr>
          </a:p>
        </p:txBody>
      </p:sp>
      <p:sp>
        <p:nvSpPr>
          <p:cNvPr id="6" name="Smiley Face 5"/>
          <p:cNvSpPr>
            <a:spLocks noChangeArrowheads="1"/>
          </p:cNvSpPr>
          <p:nvPr/>
        </p:nvSpPr>
        <p:spPr bwMode="auto">
          <a:xfrm>
            <a:off x="971600" y="3647604"/>
            <a:ext cx="500063" cy="500063"/>
          </a:xfrm>
          <a:prstGeom prst="smileyFace">
            <a:avLst>
              <a:gd name="adj" fmla="val 4653"/>
            </a:avLst>
          </a:prstGeom>
          <a:solidFill>
            <a:schemeClr val="bg1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schemeClr val="lt1"/>
              </a:solidFill>
              <a:latin typeface="+mn-lt"/>
            </a:endParaRPr>
          </a:p>
        </p:txBody>
      </p:sp>
      <p:sp>
        <p:nvSpPr>
          <p:cNvPr id="7" name="Smiley Face 6"/>
          <p:cNvSpPr>
            <a:spLocks noChangeArrowheads="1"/>
          </p:cNvSpPr>
          <p:nvPr/>
        </p:nvSpPr>
        <p:spPr bwMode="auto">
          <a:xfrm>
            <a:off x="971600" y="4371504"/>
            <a:ext cx="500063" cy="500063"/>
          </a:xfrm>
          <a:prstGeom prst="smileyFace">
            <a:avLst>
              <a:gd name="adj" fmla="val -4653"/>
            </a:avLst>
          </a:prstGeom>
          <a:solidFill>
            <a:schemeClr val="bg1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schemeClr val="lt1"/>
              </a:solidFill>
              <a:latin typeface="+mn-lt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654452" y="764704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Cameron &amp; Price (2009)</a:t>
            </a:r>
          </a:p>
        </p:txBody>
      </p:sp>
    </p:spTree>
    <p:extLst>
      <p:ext uri="{BB962C8B-B14F-4D97-AF65-F5344CB8AC3E}">
        <p14:creationId xmlns:p14="http://schemas.microsoft.com/office/powerpoint/2010/main" val="2855990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/>
          </p:cNvSpPr>
          <p:nvPr/>
        </p:nvSpPr>
        <p:spPr bwMode="auto">
          <a:xfrm>
            <a:off x="1371600" y="692696"/>
            <a:ext cx="6705600" cy="484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11163" indent="-3429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altLang="en-US" sz="3200" dirty="0">
                <a:solidFill>
                  <a:schemeClr val="accent4"/>
                </a:solidFill>
                <a:latin typeface="Arial" charset="0"/>
              </a:rPr>
              <a:t>Focus groups: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altLang="en-US" sz="2600" dirty="0">
                <a:latin typeface="Arial" charset="0"/>
              </a:rPr>
              <a:t>    </a:t>
            </a:r>
            <a:r>
              <a:rPr lang="en-GB" altLang="en-US" sz="2600" b="1" dirty="0">
                <a:latin typeface="Arial" charset="0"/>
              </a:rPr>
              <a:t>Good for allowing the respondents to develop and elaborate on themes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ct val="40000"/>
              </a:spcAft>
            </a:pPr>
            <a:r>
              <a:rPr lang="en-GB" altLang="en-US" sz="2600" b="1" dirty="0">
                <a:latin typeface="Arial" charset="0"/>
              </a:rPr>
              <a:t>    Need to be able to control discussions so that you get the information you need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altLang="en-US" sz="3200" dirty="0">
                <a:solidFill>
                  <a:schemeClr val="accent4"/>
                </a:solidFill>
                <a:latin typeface="Arial" charset="0"/>
              </a:rPr>
              <a:t>Observations:</a:t>
            </a:r>
          </a:p>
          <a:p>
            <a:pPr>
              <a:lnSpc>
                <a:spcPct val="90000"/>
              </a:lnSpc>
            </a:pPr>
            <a:r>
              <a:rPr lang="en-GB" altLang="en-US" sz="3200" dirty="0">
                <a:latin typeface="Arial" charset="0"/>
              </a:rPr>
              <a:t>   </a:t>
            </a:r>
            <a:r>
              <a:rPr lang="en-GB" altLang="en-US" sz="2600" b="1" dirty="0">
                <a:latin typeface="Arial" charset="0"/>
              </a:rPr>
              <a:t>Good for gathering data and information in natural settings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altLang="en-US" sz="2600" b="1" dirty="0">
                <a:latin typeface="Arial" charset="0"/>
              </a:rPr>
              <a:t>    Need to make sure the data and information produced is trustworthy</a:t>
            </a:r>
            <a:endParaRPr lang="en-US" altLang="en-US" sz="2600" b="1" dirty="0">
              <a:latin typeface="Arial" charset="0"/>
            </a:endParaRPr>
          </a:p>
        </p:txBody>
      </p:sp>
      <p:sp>
        <p:nvSpPr>
          <p:cNvPr id="4" name="Smiley Face 3"/>
          <p:cNvSpPr>
            <a:spLocks noChangeArrowheads="1"/>
          </p:cNvSpPr>
          <p:nvPr/>
        </p:nvSpPr>
        <p:spPr bwMode="auto">
          <a:xfrm>
            <a:off x="1143000" y="1399134"/>
            <a:ext cx="500063" cy="500062"/>
          </a:xfrm>
          <a:prstGeom prst="smileyFace">
            <a:avLst>
              <a:gd name="adj" fmla="val 4653"/>
            </a:avLst>
          </a:prstGeom>
          <a:solidFill>
            <a:schemeClr val="bg1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schemeClr val="lt1"/>
              </a:solidFill>
              <a:latin typeface="+mn-lt"/>
            </a:endParaRPr>
          </a:p>
        </p:txBody>
      </p:sp>
      <p:sp>
        <p:nvSpPr>
          <p:cNvPr id="5" name="Smiley Face 4"/>
          <p:cNvSpPr>
            <a:spLocks noChangeArrowheads="1"/>
          </p:cNvSpPr>
          <p:nvPr/>
        </p:nvSpPr>
        <p:spPr bwMode="auto">
          <a:xfrm>
            <a:off x="1143000" y="2113509"/>
            <a:ext cx="500063" cy="500062"/>
          </a:xfrm>
          <a:prstGeom prst="smileyFace">
            <a:avLst>
              <a:gd name="adj" fmla="val -4653"/>
            </a:avLst>
          </a:prstGeom>
          <a:solidFill>
            <a:schemeClr val="bg1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schemeClr val="lt1"/>
              </a:solidFill>
              <a:latin typeface="+mn-lt"/>
            </a:endParaRPr>
          </a:p>
        </p:txBody>
      </p:sp>
      <p:sp>
        <p:nvSpPr>
          <p:cNvPr id="6" name="Smiley Face 5"/>
          <p:cNvSpPr>
            <a:spLocks noChangeArrowheads="1"/>
          </p:cNvSpPr>
          <p:nvPr/>
        </p:nvSpPr>
        <p:spPr bwMode="auto">
          <a:xfrm>
            <a:off x="1123950" y="3975646"/>
            <a:ext cx="500063" cy="500063"/>
          </a:xfrm>
          <a:prstGeom prst="smileyFace">
            <a:avLst>
              <a:gd name="adj" fmla="val 4653"/>
            </a:avLst>
          </a:prstGeom>
          <a:solidFill>
            <a:schemeClr val="bg1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schemeClr val="lt1"/>
              </a:solidFill>
              <a:latin typeface="+mn-lt"/>
            </a:endParaRPr>
          </a:p>
        </p:txBody>
      </p:sp>
      <p:sp>
        <p:nvSpPr>
          <p:cNvPr id="7" name="Smiley Face 6"/>
          <p:cNvSpPr>
            <a:spLocks noChangeArrowheads="1"/>
          </p:cNvSpPr>
          <p:nvPr/>
        </p:nvSpPr>
        <p:spPr bwMode="auto">
          <a:xfrm>
            <a:off x="1123950" y="4766221"/>
            <a:ext cx="500063" cy="500063"/>
          </a:xfrm>
          <a:prstGeom prst="smileyFace">
            <a:avLst>
              <a:gd name="adj" fmla="val -4653"/>
            </a:avLst>
          </a:prstGeom>
          <a:solidFill>
            <a:schemeClr val="bg1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schemeClr val="lt1"/>
              </a:solidFill>
              <a:latin typeface="+mn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940152" y="820614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Cameron &amp; Price (2009)</a:t>
            </a:r>
          </a:p>
        </p:txBody>
      </p:sp>
    </p:spTree>
    <p:extLst>
      <p:ext uri="{BB962C8B-B14F-4D97-AF65-F5344CB8AC3E}">
        <p14:creationId xmlns:p14="http://schemas.microsoft.com/office/powerpoint/2010/main" val="19439823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4423D-8EB4-4683-AFEF-252B67398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methods might you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2541C-5DD2-428A-B16B-B68F292181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en-GB" dirty="0"/>
              <a:t>Analysing strategies to aid retention</a:t>
            </a:r>
          </a:p>
          <a:p>
            <a:pPr marL="514350" indent="-514350">
              <a:buAutoNum type="arabicPeriod"/>
            </a:pPr>
            <a:r>
              <a:rPr lang="en-GB" dirty="0"/>
              <a:t>Analysing strategies to reduce absence as a result of mental health issues</a:t>
            </a:r>
          </a:p>
          <a:p>
            <a:pPr marL="514350" indent="-514350">
              <a:buAutoNum type="arabicPeriod"/>
            </a:pPr>
            <a:r>
              <a:rPr lang="en-GB" dirty="0"/>
              <a:t>Analysing strategies to reduce the gender pay gap</a:t>
            </a:r>
          </a:p>
          <a:p>
            <a:pPr marL="514350" indent="-514350">
              <a:buAutoNum type="arabicPeriod"/>
            </a:pPr>
            <a:r>
              <a:rPr lang="en-GB" dirty="0"/>
              <a:t>Evaluating the effectiveness of diversity and inclusion strategies</a:t>
            </a:r>
          </a:p>
          <a:p>
            <a:pPr marL="514350" indent="-514350">
              <a:buAutoNum type="arabicPeriod"/>
            </a:pPr>
            <a:r>
              <a:rPr lang="en-GB" dirty="0"/>
              <a:t>Evaluating flexible working as a way of increasing morale and productivity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9676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A2E2D-7424-4CDE-95AB-0F05F46E8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Different Approaches to Research/Research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40704-B3EF-4F47-934E-5D747ED03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16831"/>
            <a:ext cx="8229600" cy="3600401"/>
          </a:xfrm>
        </p:spPr>
        <p:txBody>
          <a:bodyPr/>
          <a:lstStyle/>
          <a:p>
            <a:r>
              <a:rPr lang="en-GB" dirty="0"/>
              <a:t>Cross Sectional</a:t>
            </a:r>
          </a:p>
          <a:p>
            <a:r>
              <a:rPr lang="en-GB" dirty="0"/>
              <a:t>Case Study</a:t>
            </a:r>
          </a:p>
          <a:p>
            <a:r>
              <a:rPr lang="en-GB" dirty="0"/>
              <a:t>Action </a:t>
            </a:r>
          </a:p>
          <a:p>
            <a:r>
              <a:rPr lang="en-GB" dirty="0"/>
              <a:t>Comparative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See pages 96 onwards of core textbook. </a:t>
            </a:r>
          </a:p>
        </p:txBody>
      </p:sp>
    </p:spTree>
    <p:extLst>
      <p:ext uri="{BB962C8B-B14F-4D97-AF65-F5344CB8AC3E}">
        <p14:creationId xmlns:p14="http://schemas.microsoft.com/office/powerpoint/2010/main" val="37709950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444325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3. Compare different data collection methods</a:t>
            </a:r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388140" y="781727"/>
            <a:ext cx="8317230" cy="369741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Research Design: Cross Sectional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17392" y="1210043"/>
            <a:ext cx="8229600" cy="4019157"/>
          </a:xfrm>
          <a:prstGeom prst="rect">
            <a:avLst/>
          </a:prstGeom>
        </p:spPr>
        <p:txBody>
          <a:bodyPr vert="horz" lIns="91440" tIns="108000" rIns="72000" bIns="7200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1800" b="1" dirty="0"/>
              <a:t>Collection of data in a relatively standardised form from groups/individuals at a single point in time</a:t>
            </a:r>
          </a:p>
          <a:p>
            <a:pPr marL="0" indent="0">
              <a:buFont typeface="Arial" pitchFamily="34" charset="0"/>
              <a:buNone/>
            </a:pPr>
            <a:endParaRPr lang="en-GB" sz="1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Useful when trying to uncover patterns/make comparisons between groups/scenarios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Relatively cheap to organise/administer; can achieve a broad coverage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Can lead to a production of a large amount of information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Can be inappropriate at times as depth is sacrificed for breadth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Poor survey/interview Qs can lead to poor quality data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Lack of control over how individuals respond to questions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Different individuals may interpret questions in different ways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1150" y="2562225"/>
            <a:ext cx="85725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654" y="4074653"/>
            <a:ext cx="87630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36174" y="5287775"/>
            <a:ext cx="8221161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e.g. Distributing a questionnaire on employee engagement to an organisation’s</a:t>
            </a:r>
          </a:p>
          <a:p>
            <a:r>
              <a:rPr lang="en-GB" dirty="0"/>
              <a:t>employees, and analysing the data for patterns and trends</a:t>
            </a:r>
          </a:p>
        </p:txBody>
      </p:sp>
    </p:spTree>
    <p:extLst>
      <p:ext uri="{BB962C8B-B14F-4D97-AF65-F5344CB8AC3E}">
        <p14:creationId xmlns:p14="http://schemas.microsoft.com/office/powerpoint/2010/main" val="37106606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3. Compare different data collection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Detailed investigation into a situation which might be a single case/small no. of related cases</a:t>
            </a:r>
          </a:p>
          <a:p>
            <a:pPr marL="0" indent="0">
              <a:buNone/>
            </a:pPr>
            <a:endParaRPr lang="en-GB" sz="1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Useful where issues being examined difficult to separate from wider context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Interviews and observation commonly used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Data can be complex and detailed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Can focus on one issue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Can overproduce qualitative data which can be difficult to analyse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Difficult to impossible to cross—check information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Ability to generalise from results limited (so specific to a specific setting)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800" dirty="0"/>
          </a:p>
          <a:p>
            <a:pPr>
              <a:buFont typeface="Wingdings" panose="05000000000000000000" pitchFamily="2" charset="2"/>
              <a:buChar char="§"/>
            </a:pPr>
            <a:endParaRPr lang="en-GB" sz="1800" dirty="0"/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Research Designs: Case study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1803" y="2930303"/>
            <a:ext cx="85725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9700" y="3987326"/>
            <a:ext cx="87630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67544" y="5301208"/>
            <a:ext cx="5540940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e.g. to discover more about an organisation’s culture</a:t>
            </a:r>
          </a:p>
        </p:txBody>
      </p:sp>
    </p:spTree>
    <p:extLst>
      <p:ext uri="{BB962C8B-B14F-4D97-AF65-F5344CB8AC3E}">
        <p14:creationId xmlns:p14="http://schemas.microsoft.com/office/powerpoint/2010/main" val="40930455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3. Compare different data collection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1" dirty="0"/>
              <a:t>Grounded in problem-solving, aim is to understand and promote change</a:t>
            </a:r>
          </a:p>
          <a:p>
            <a:pPr marL="0" indent="0">
              <a:buNone/>
            </a:pPr>
            <a:r>
              <a:rPr lang="en-GB" sz="1800" b="1" dirty="0"/>
              <a:t>Researchers are involved in a continual cycle of planning, taking action, and observing the effects of that action</a:t>
            </a:r>
          </a:p>
          <a:p>
            <a:pPr marL="457200" lvl="1" indent="0">
              <a:buNone/>
            </a:pPr>
            <a:endParaRPr lang="en-GB" sz="1800" dirty="0"/>
          </a:p>
          <a:p>
            <a:pPr marL="400050">
              <a:buFont typeface="Wingdings" panose="05000000000000000000" pitchFamily="2" charset="2"/>
              <a:buChar char="§"/>
            </a:pPr>
            <a:r>
              <a:rPr lang="en-GB" sz="2000" dirty="0"/>
              <a:t>Can be used to solve a specific problem in an organisation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800" dirty="0"/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r>
              <a:rPr lang="en-GB" dirty="0"/>
              <a:t>Research Designs: Action Research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9917" y="2420888"/>
            <a:ext cx="85725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3535672"/>
            <a:ext cx="87630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97050" y="4483581"/>
            <a:ext cx="8208912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e.g. Involving employees, managers and TU reps in the planning and design of a system to promote employee voice and participation  at work – this way patterns of thinking can be changed, contributes to practical action and experimentation with different ideas and solutions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2397" y="3717032"/>
            <a:ext cx="58308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Can be overly descriptive (rather than explain why)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Can be resource intensive</a:t>
            </a:r>
          </a:p>
        </p:txBody>
      </p:sp>
    </p:spTree>
    <p:extLst>
      <p:ext uri="{BB962C8B-B14F-4D97-AF65-F5344CB8AC3E}">
        <p14:creationId xmlns:p14="http://schemas.microsoft.com/office/powerpoint/2010/main" val="7978258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3. Compare different data collection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1" dirty="0"/>
              <a:t>Comparisons to be made between different groups/situations, usually internationally</a:t>
            </a:r>
          </a:p>
          <a:p>
            <a:pPr marL="0" indent="0">
              <a:buNone/>
            </a:pPr>
            <a:endParaRPr lang="en-GB" sz="1800" dirty="0"/>
          </a:p>
          <a:p>
            <a:pPr>
              <a:buFont typeface="Wingdings" panose="05000000000000000000" pitchFamily="2" charset="2"/>
              <a:buChar char="§"/>
            </a:pPr>
            <a:endParaRPr lang="en-GB" sz="1800" dirty="0"/>
          </a:p>
          <a:p>
            <a:pPr>
              <a:buFont typeface="Wingdings" panose="05000000000000000000" pitchFamily="2" charset="2"/>
              <a:buChar char="§"/>
            </a:pPr>
            <a:endParaRPr lang="en-GB" sz="1800" dirty="0"/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Research Designs: Comparative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9917" y="2420888"/>
            <a:ext cx="85725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3790380"/>
            <a:ext cx="87630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32397" y="4797152"/>
            <a:ext cx="8208912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e.g.  Compare levels of staff engagement at different company sites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0276" y="2483498"/>
            <a:ext cx="80864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n-lt"/>
              </a:rPr>
              <a:t>Allows for comparisons to be made between different groups/situations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n-lt"/>
              </a:rPr>
              <a:t>Can tell a lot about how HR practices work in different environments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57729" y="3729226"/>
            <a:ext cx="80864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n-lt"/>
              </a:rPr>
              <a:t>Can be difficult to administer/organise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n-lt"/>
              </a:rPr>
              <a:t>Difficult making valid/accurate comparisons (due to differences)</a:t>
            </a:r>
          </a:p>
        </p:txBody>
      </p:sp>
    </p:spTree>
    <p:extLst>
      <p:ext uri="{BB962C8B-B14F-4D97-AF65-F5344CB8AC3E}">
        <p14:creationId xmlns:p14="http://schemas.microsoft.com/office/powerpoint/2010/main" val="33206353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3. Compare different data collection methods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Reliable</a:t>
            </a:r>
            <a:r>
              <a:rPr lang="en-GB" dirty="0"/>
              <a:t> – are the results repeatable / data method collection consistent</a:t>
            </a:r>
          </a:p>
          <a:p>
            <a:endParaRPr lang="en-GB" dirty="0"/>
          </a:p>
          <a:p>
            <a:r>
              <a:rPr lang="en-GB" b="1" dirty="0"/>
              <a:t>Replicable </a:t>
            </a:r>
            <a:r>
              <a:rPr lang="en-GB" dirty="0"/>
              <a:t>– can another researcher replicate it the same/new setting</a:t>
            </a:r>
          </a:p>
          <a:p>
            <a:endParaRPr lang="en-GB" dirty="0"/>
          </a:p>
          <a:p>
            <a:r>
              <a:rPr lang="en-GB" b="1" dirty="0"/>
              <a:t>Valid</a:t>
            </a:r>
            <a:r>
              <a:rPr lang="en-GB" dirty="0"/>
              <a:t> – conclusions drawn must be consistent with the data that has been collected</a:t>
            </a:r>
          </a:p>
          <a:p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Must meet 3 basic criteria</a:t>
            </a:r>
          </a:p>
        </p:txBody>
      </p:sp>
    </p:spTree>
    <p:extLst>
      <p:ext uri="{BB962C8B-B14F-4D97-AF65-F5344CB8AC3E}">
        <p14:creationId xmlns:p14="http://schemas.microsoft.com/office/powerpoint/2010/main" val="41225716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6C8BD6D-2B77-460F-80B7-CF5B61126A1F}"/>
              </a:ext>
            </a:extLst>
          </p:cNvPr>
          <p:cNvSpPr/>
          <p:nvPr/>
        </p:nvSpPr>
        <p:spPr>
          <a:xfrm>
            <a:off x="827584" y="2636912"/>
            <a:ext cx="792088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>
                <a:hlinkClick r:id="rId2"/>
              </a:rPr>
              <a:t>https://uwtsd.ac.uk/library/student-essentials/referencing-handbooks/</a:t>
            </a:r>
            <a:endParaRPr lang="en-GB" sz="3600" dirty="0"/>
          </a:p>
          <a:p>
            <a:endParaRPr lang="en-GB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66E622-BD12-4A5F-975F-660E97F485AC}"/>
              </a:ext>
            </a:extLst>
          </p:cNvPr>
          <p:cNvSpPr txBox="1"/>
          <p:nvPr/>
        </p:nvSpPr>
        <p:spPr>
          <a:xfrm>
            <a:off x="395536" y="620688"/>
            <a:ext cx="8352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University Referencing Guide – Harvard Referencing</a:t>
            </a:r>
          </a:p>
        </p:txBody>
      </p:sp>
    </p:spTree>
    <p:extLst>
      <p:ext uri="{BB962C8B-B14F-4D97-AF65-F5344CB8AC3E}">
        <p14:creationId xmlns:p14="http://schemas.microsoft.com/office/powerpoint/2010/main" val="3218528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8112"/>
            <a:ext cx="8229600" cy="800608"/>
          </a:xfrm>
        </p:spPr>
        <p:txBody>
          <a:bodyPr>
            <a:normAutofit/>
          </a:bodyPr>
          <a:lstStyle/>
          <a:p>
            <a:r>
              <a:rPr lang="en-GB" sz="2800" dirty="0"/>
              <a:t>4. Referencing sources using Harvard convention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08721"/>
            <a:ext cx="5685284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81017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C50E2-ECEA-4DE9-B0D7-720CEFCED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824" y="548680"/>
            <a:ext cx="8327552" cy="490707"/>
          </a:xfrm>
        </p:spPr>
        <p:txBody>
          <a:bodyPr/>
          <a:lstStyle/>
          <a:p>
            <a:r>
              <a:rPr lang="en-GB" dirty="0"/>
              <a:t>Harvard Referencing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179B960-158E-4979-AA9B-57FA46FE8053}"/>
              </a:ext>
            </a:extLst>
          </p:cNvPr>
          <p:cNvSpPr/>
          <p:nvPr/>
        </p:nvSpPr>
        <p:spPr>
          <a:xfrm>
            <a:off x="421824" y="1340768"/>
            <a:ext cx="8327552" cy="38410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r>
              <a:rPr lang="en-GB" altLang="en-US" sz="2000" dirty="0"/>
              <a:t> </a:t>
            </a:r>
            <a:r>
              <a:rPr lang="en-GB" altLang="en-US" sz="2400" dirty="0"/>
              <a:t>Quotations </a:t>
            </a:r>
          </a:p>
          <a:p>
            <a:pPr>
              <a:lnSpc>
                <a:spcPct val="90000"/>
              </a:lnSpc>
              <a:spcBef>
                <a:spcPct val="15000"/>
              </a:spcBef>
            </a:pPr>
            <a:r>
              <a:rPr lang="en-GB" altLang="en-US" sz="2400" dirty="0"/>
              <a:t>– should be in inverted commas (‘..........’)</a:t>
            </a:r>
          </a:p>
          <a:p>
            <a:pPr>
              <a:lnSpc>
                <a:spcPct val="90000"/>
              </a:lnSpc>
              <a:spcBef>
                <a:spcPct val="15000"/>
              </a:spcBef>
            </a:pPr>
            <a:r>
              <a:rPr lang="en-GB" altLang="en-US" sz="2400" dirty="0"/>
              <a:t>– should cite the name, year and page in text. There should be a full bibliographical reference </a:t>
            </a:r>
          </a:p>
          <a:p>
            <a:pPr>
              <a:lnSpc>
                <a:spcPct val="90000"/>
              </a:lnSpc>
              <a:spcBef>
                <a:spcPct val="15000"/>
              </a:spcBef>
            </a:pPr>
            <a:endParaRPr lang="en-GB" altLang="en-US" sz="2400" dirty="0"/>
          </a:p>
          <a:p>
            <a:pPr>
              <a:spcBef>
                <a:spcPct val="20000"/>
              </a:spcBef>
              <a:buFontTx/>
              <a:buChar char="•"/>
            </a:pPr>
            <a:r>
              <a:rPr lang="en-GB" altLang="en-US" sz="2400" dirty="0"/>
              <a:t> Paraphrasing</a:t>
            </a:r>
          </a:p>
          <a:p>
            <a:pPr>
              <a:lnSpc>
                <a:spcPct val="90000"/>
              </a:lnSpc>
              <a:spcBef>
                <a:spcPct val="15000"/>
              </a:spcBef>
            </a:pPr>
            <a:r>
              <a:rPr lang="en-GB" altLang="en-US" sz="2400" dirty="0"/>
              <a:t>– should represent a significant alteration of the original author’s words</a:t>
            </a:r>
          </a:p>
          <a:p>
            <a:pPr>
              <a:lnSpc>
                <a:spcPct val="90000"/>
              </a:lnSpc>
              <a:spcBef>
                <a:spcPct val="15000"/>
              </a:spcBef>
            </a:pPr>
            <a:r>
              <a:rPr lang="en-GB" altLang="en-US" sz="2400" dirty="0"/>
              <a:t>– should cite the name and year in text. Full bibliographical reference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2591072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AB69D-703E-4B68-8418-6516BD1E3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would you reference these?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71BDA-9FF5-43FA-9EE8-D3AFE1252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Chapter 5 of the ‘Lizard’ book</a:t>
            </a:r>
          </a:p>
          <a:p>
            <a:r>
              <a:rPr lang="en-GB" dirty="0"/>
              <a:t>The third edition of the book by Valerie Anderson called ‘Research Methods in Human Resource Management: Investigating a Business Issue’, published in 2013 by the CIPD in London. </a:t>
            </a:r>
          </a:p>
          <a:p>
            <a:r>
              <a:rPr lang="en-GB" dirty="0"/>
              <a:t>The home page of the New Profession Map on the CIPD website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69171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407987" y="417479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Summary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1961953684"/>
              </p:ext>
            </p:extLst>
          </p:nvPr>
        </p:nvGraphicFramePr>
        <p:xfrm>
          <a:off x="318206" y="2093822"/>
          <a:ext cx="8310562" cy="34861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700" b="0" noProof="0" dirty="0">
                          <a:solidFill>
                            <a:schemeClr val="tx1"/>
                          </a:solidFill>
                        </a:rPr>
                        <a:t>Summarise</a:t>
                      </a:r>
                      <a:r>
                        <a:rPr lang="en-US" sz="1700" b="0" baseline="0" dirty="0">
                          <a:solidFill>
                            <a:schemeClr val="tx1"/>
                          </a:solidFill>
                        </a:rPr>
                        <a:t> the stages in the research process</a:t>
                      </a:r>
                      <a:endParaRPr lang="en-US" sz="1700" b="0" dirty="0">
                        <a:solidFill>
                          <a:schemeClr val="tx1"/>
                        </a:solidFill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Identify an area</a:t>
                      </a:r>
                      <a:r>
                        <a:rPr lang="en-US" sz="1800" b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of HR practice for investigation</a:t>
                      </a:r>
                      <a:endParaRPr lang="en-GB" sz="1600" dirty="0">
                        <a:effectLst/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Compare different</a:t>
                      </a:r>
                      <a:r>
                        <a:rPr lang="en-US" sz="1700" baseline="0" dirty="0"/>
                        <a:t> data collection methods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4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Reference</a:t>
                      </a:r>
                      <a:r>
                        <a:rPr lang="en-US" sz="1700" baseline="0" dirty="0"/>
                        <a:t> sources using the Harvard convention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 smtClean="0"/>
              <a:pPr>
                <a:defRPr/>
              </a:pPr>
              <a:t>31</a:t>
            </a:fld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399863" y="774557"/>
            <a:ext cx="8147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aim of this session was know how to understand the research process and different approaches to research.</a:t>
            </a:r>
          </a:p>
          <a:p>
            <a:endParaRPr lang="en-GB" dirty="0"/>
          </a:p>
          <a:p>
            <a:r>
              <a:rPr lang="en-GB" dirty="0"/>
              <a:t>You are now able to:</a:t>
            </a:r>
          </a:p>
        </p:txBody>
      </p:sp>
    </p:spTree>
    <p:extLst>
      <p:ext uri="{BB962C8B-B14F-4D97-AF65-F5344CB8AC3E}">
        <p14:creationId xmlns:p14="http://schemas.microsoft.com/office/powerpoint/2010/main" val="4200432120"/>
      </p:ext>
    </p:extLst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1204</TotalTime>
  <Words>1899</Words>
  <Application>Microsoft Office PowerPoint</Application>
  <PresentationFormat>On-screen Show (4:3)</PresentationFormat>
  <Paragraphs>267</Paragraphs>
  <Slides>31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Helvetica</vt:lpstr>
      <vt:lpstr>Myriad Pro</vt:lpstr>
      <vt:lpstr>Wingdings</vt:lpstr>
      <vt:lpstr>20140311PresentationUWTSDTemplate</vt:lpstr>
      <vt:lpstr>Using a Research Approach in HR  The Research Process</vt:lpstr>
      <vt:lpstr>Module Overview</vt:lpstr>
      <vt:lpstr>Profession Map</vt:lpstr>
      <vt:lpstr>PowerPoint Presentation</vt:lpstr>
      <vt:lpstr>Evidence-Based Decision Making</vt:lpstr>
      <vt:lpstr>Core Resources</vt:lpstr>
      <vt:lpstr>Session Overview</vt:lpstr>
      <vt:lpstr>1. Summarise the stages in the research process</vt:lpstr>
      <vt:lpstr>Components of the Research Process</vt:lpstr>
      <vt:lpstr>1. Summarise the stages in the research process </vt:lpstr>
      <vt:lpstr>1. Summarise the stages in the research process </vt:lpstr>
      <vt:lpstr>2. Identify an area of HR Practice for investigation</vt:lpstr>
      <vt:lpstr>2. Identify an area of HR Practice for investigation</vt:lpstr>
      <vt:lpstr>2. Identify an area of HR Practice for investigation</vt:lpstr>
      <vt:lpstr>3. Compare different data collection methods</vt:lpstr>
      <vt:lpstr>3. Compare different data collection methods</vt:lpstr>
      <vt:lpstr>3. Compare different data collection methods</vt:lpstr>
      <vt:lpstr>PowerPoint Presentation</vt:lpstr>
      <vt:lpstr>PowerPoint Presentation</vt:lpstr>
      <vt:lpstr>What methods might you use?</vt:lpstr>
      <vt:lpstr>Different Approaches to Research/Research Design</vt:lpstr>
      <vt:lpstr>3. Compare different data collection methods</vt:lpstr>
      <vt:lpstr>3. Compare different data collection methods</vt:lpstr>
      <vt:lpstr>3. Compare different data collection methods</vt:lpstr>
      <vt:lpstr>3. Compare different data collection methods</vt:lpstr>
      <vt:lpstr>3. Compare different data collection methods</vt:lpstr>
      <vt:lpstr>PowerPoint Presentation</vt:lpstr>
      <vt:lpstr>4. Referencing sources using Harvard convention</vt:lpstr>
      <vt:lpstr>Harvard Referencing</vt:lpstr>
      <vt:lpstr>How would you reference these?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Thomas</cp:lastModifiedBy>
  <cp:revision>47</cp:revision>
  <cp:lastPrinted>2016-11-03T10:04:23Z</cp:lastPrinted>
  <dcterms:created xsi:type="dcterms:W3CDTF">2015-04-14T15:21:28Z</dcterms:created>
  <dcterms:modified xsi:type="dcterms:W3CDTF">2019-10-21T12:07:17Z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