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2A8B92-B452-4811-9801-CA9177223C0E}" v="2584" dt="2023-02-24T09:36:23.8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3863C2-C9DD-4F7E-8AEE-17981E2C8B12}"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F8F2DE2B-08BE-4A1E-825D-3E493A8C5124}">
      <dgm:prSet/>
      <dgm:spPr/>
      <dgm:t>
        <a:bodyPr/>
        <a:lstStyle/>
        <a:p>
          <a:r>
            <a:rPr lang="en-GB"/>
            <a:t>Viral infection </a:t>
          </a:r>
          <a:endParaRPr lang="en-US"/>
        </a:p>
      </dgm:t>
    </dgm:pt>
    <dgm:pt modelId="{DD881286-9191-45AE-AD5F-5725A88D74A2}" type="parTrans" cxnId="{5C183643-A32F-4999-8FB8-338EE1A57A56}">
      <dgm:prSet/>
      <dgm:spPr/>
      <dgm:t>
        <a:bodyPr/>
        <a:lstStyle/>
        <a:p>
          <a:endParaRPr lang="en-US"/>
        </a:p>
      </dgm:t>
    </dgm:pt>
    <dgm:pt modelId="{040BE25A-07A2-4F63-86F3-378F97B19432}" type="sibTrans" cxnId="{5C183643-A32F-4999-8FB8-338EE1A57A56}">
      <dgm:prSet/>
      <dgm:spPr/>
      <dgm:t>
        <a:bodyPr/>
        <a:lstStyle/>
        <a:p>
          <a:endParaRPr lang="en-US"/>
        </a:p>
      </dgm:t>
    </dgm:pt>
    <dgm:pt modelId="{D89AC42A-6617-4DAE-BBE9-75571099E41E}">
      <dgm:prSet/>
      <dgm:spPr/>
      <dgm:t>
        <a:bodyPr/>
        <a:lstStyle/>
        <a:p>
          <a:r>
            <a:rPr lang="en-GB"/>
            <a:t>Hay fever</a:t>
          </a:r>
          <a:endParaRPr lang="en-US"/>
        </a:p>
      </dgm:t>
    </dgm:pt>
    <dgm:pt modelId="{2E2A71DE-AED9-41B0-A3C4-A227E750B21F}" type="parTrans" cxnId="{FCB89E49-987F-497F-A106-04794ACB991D}">
      <dgm:prSet/>
      <dgm:spPr/>
      <dgm:t>
        <a:bodyPr/>
        <a:lstStyle/>
        <a:p>
          <a:endParaRPr lang="en-US"/>
        </a:p>
      </dgm:t>
    </dgm:pt>
    <dgm:pt modelId="{CE174844-0332-4193-9126-D8CC0F4452D7}" type="sibTrans" cxnId="{FCB89E49-987F-497F-A106-04794ACB991D}">
      <dgm:prSet/>
      <dgm:spPr/>
      <dgm:t>
        <a:bodyPr/>
        <a:lstStyle/>
        <a:p>
          <a:endParaRPr lang="en-US"/>
        </a:p>
      </dgm:t>
    </dgm:pt>
    <dgm:pt modelId="{D44DE555-E1A6-4C18-87D7-3AA7188A0881}">
      <dgm:prSet/>
      <dgm:spPr/>
      <dgm:t>
        <a:bodyPr/>
        <a:lstStyle/>
        <a:p>
          <a:r>
            <a:rPr lang="en-GB"/>
            <a:t>Asthma</a:t>
          </a:r>
          <a:endParaRPr lang="en-US"/>
        </a:p>
      </dgm:t>
    </dgm:pt>
    <dgm:pt modelId="{38F489B9-7375-448E-AE77-89AD7BFDC4DE}" type="parTrans" cxnId="{31D26F16-5049-40B1-A7D0-DE856E1A63B6}">
      <dgm:prSet/>
      <dgm:spPr/>
      <dgm:t>
        <a:bodyPr/>
        <a:lstStyle/>
        <a:p>
          <a:endParaRPr lang="en-US"/>
        </a:p>
      </dgm:t>
    </dgm:pt>
    <dgm:pt modelId="{774848EC-F31F-4C7A-957E-217D117F6425}" type="sibTrans" cxnId="{31D26F16-5049-40B1-A7D0-DE856E1A63B6}">
      <dgm:prSet/>
      <dgm:spPr/>
      <dgm:t>
        <a:bodyPr/>
        <a:lstStyle/>
        <a:p>
          <a:endParaRPr lang="en-US"/>
        </a:p>
      </dgm:t>
    </dgm:pt>
    <dgm:pt modelId="{936DF0CD-EA73-4F7A-9897-1A69FFAF453D}">
      <dgm:prSet/>
      <dgm:spPr/>
      <dgm:t>
        <a:bodyPr/>
        <a:lstStyle/>
        <a:p>
          <a:r>
            <a:rPr lang="en-GB"/>
            <a:t>Lung cancers</a:t>
          </a:r>
          <a:endParaRPr lang="en-US"/>
        </a:p>
      </dgm:t>
    </dgm:pt>
    <dgm:pt modelId="{8AD59F0E-A93E-41C5-A060-88753A8F66B7}" type="parTrans" cxnId="{FB79023E-5DE2-456D-9BFA-A8C333768E62}">
      <dgm:prSet/>
      <dgm:spPr/>
      <dgm:t>
        <a:bodyPr/>
        <a:lstStyle/>
        <a:p>
          <a:endParaRPr lang="en-US"/>
        </a:p>
      </dgm:t>
    </dgm:pt>
    <dgm:pt modelId="{4B258556-8913-4FE0-BF9C-05A60CA7A9F7}" type="sibTrans" cxnId="{FB79023E-5DE2-456D-9BFA-A8C333768E62}">
      <dgm:prSet/>
      <dgm:spPr/>
      <dgm:t>
        <a:bodyPr/>
        <a:lstStyle/>
        <a:p>
          <a:endParaRPr lang="en-US"/>
        </a:p>
      </dgm:t>
    </dgm:pt>
    <dgm:pt modelId="{7E8D547E-1CEB-41E8-8BA4-7727600CE658}" type="pres">
      <dgm:prSet presAssocID="{613863C2-C9DD-4F7E-8AEE-17981E2C8B12}" presName="linear" presStyleCnt="0">
        <dgm:presLayoutVars>
          <dgm:dir/>
          <dgm:animLvl val="lvl"/>
          <dgm:resizeHandles val="exact"/>
        </dgm:presLayoutVars>
      </dgm:prSet>
      <dgm:spPr/>
    </dgm:pt>
    <dgm:pt modelId="{37862A9C-4AA5-4C00-9F28-E719972C8092}" type="pres">
      <dgm:prSet presAssocID="{F8F2DE2B-08BE-4A1E-825D-3E493A8C5124}" presName="parentLin" presStyleCnt="0"/>
      <dgm:spPr/>
    </dgm:pt>
    <dgm:pt modelId="{3428377D-153F-4B5A-A039-9DC609C6E6A6}" type="pres">
      <dgm:prSet presAssocID="{F8F2DE2B-08BE-4A1E-825D-3E493A8C5124}" presName="parentLeftMargin" presStyleLbl="node1" presStyleIdx="0" presStyleCnt="4"/>
      <dgm:spPr/>
    </dgm:pt>
    <dgm:pt modelId="{D603A448-031A-4B98-A1E2-B1E379E44BC6}" type="pres">
      <dgm:prSet presAssocID="{F8F2DE2B-08BE-4A1E-825D-3E493A8C5124}" presName="parentText" presStyleLbl="node1" presStyleIdx="0" presStyleCnt="4">
        <dgm:presLayoutVars>
          <dgm:chMax val="0"/>
          <dgm:bulletEnabled val="1"/>
        </dgm:presLayoutVars>
      </dgm:prSet>
      <dgm:spPr/>
    </dgm:pt>
    <dgm:pt modelId="{0DFF2E78-6A62-44DE-8F14-BAC2F1F6E5D0}" type="pres">
      <dgm:prSet presAssocID="{F8F2DE2B-08BE-4A1E-825D-3E493A8C5124}" presName="negativeSpace" presStyleCnt="0"/>
      <dgm:spPr/>
    </dgm:pt>
    <dgm:pt modelId="{8AC90BB1-7A59-4CA6-872D-A13558EC6B49}" type="pres">
      <dgm:prSet presAssocID="{F8F2DE2B-08BE-4A1E-825D-3E493A8C5124}" presName="childText" presStyleLbl="conFgAcc1" presStyleIdx="0" presStyleCnt="4">
        <dgm:presLayoutVars>
          <dgm:bulletEnabled val="1"/>
        </dgm:presLayoutVars>
      </dgm:prSet>
      <dgm:spPr/>
    </dgm:pt>
    <dgm:pt modelId="{DFA6FFF8-DF79-46FA-9784-477704A305EE}" type="pres">
      <dgm:prSet presAssocID="{040BE25A-07A2-4F63-86F3-378F97B19432}" presName="spaceBetweenRectangles" presStyleCnt="0"/>
      <dgm:spPr/>
    </dgm:pt>
    <dgm:pt modelId="{36A3F29C-5A8A-4733-9979-13C14B418D44}" type="pres">
      <dgm:prSet presAssocID="{D89AC42A-6617-4DAE-BBE9-75571099E41E}" presName="parentLin" presStyleCnt="0"/>
      <dgm:spPr/>
    </dgm:pt>
    <dgm:pt modelId="{C9A58D03-D1DE-4399-A0AB-8F4C3E4C845E}" type="pres">
      <dgm:prSet presAssocID="{D89AC42A-6617-4DAE-BBE9-75571099E41E}" presName="parentLeftMargin" presStyleLbl="node1" presStyleIdx="0" presStyleCnt="4"/>
      <dgm:spPr/>
    </dgm:pt>
    <dgm:pt modelId="{DE00D3A0-11EA-4A08-8476-E0858B9EC583}" type="pres">
      <dgm:prSet presAssocID="{D89AC42A-6617-4DAE-BBE9-75571099E41E}" presName="parentText" presStyleLbl="node1" presStyleIdx="1" presStyleCnt="4">
        <dgm:presLayoutVars>
          <dgm:chMax val="0"/>
          <dgm:bulletEnabled val="1"/>
        </dgm:presLayoutVars>
      </dgm:prSet>
      <dgm:spPr/>
    </dgm:pt>
    <dgm:pt modelId="{450E8197-EE31-49DD-8204-B09774C8D461}" type="pres">
      <dgm:prSet presAssocID="{D89AC42A-6617-4DAE-BBE9-75571099E41E}" presName="negativeSpace" presStyleCnt="0"/>
      <dgm:spPr/>
    </dgm:pt>
    <dgm:pt modelId="{1BE24D2F-C936-4773-B0B4-D9E30A98A318}" type="pres">
      <dgm:prSet presAssocID="{D89AC42A-6617-4DAE-BBE9-75571099E41E}" presName="childText" presStyleLbl="conFgAcc1" presStyleIdx="1" presStyleCnt="4">
        <dgm:presLayoutVars>
          <dgm:bulletEnabled val="1"/>
        </dgm:presLayoutVars>
      </dgm:prSet>
      <dgm:spPr/>
    </dgm:pt>
    <dgm:pt modelId="{6F7C0219-AC53-4E89-90D6-ECD088E3A3D3}" type="pres">
      <dgm:prSet presAssocID="{CE174844-0332-4193-9126-D8CC0F4452D7}" presName="spaceBetweenRectangles" presStyleCnt="0"/>
      <dgm:spPr/>
    </dgm:pt>
    <dgm:pt modelId="{FABAEC9B-B448-4709-9D83-008C3349BE81}" type="pres">
      <dgm:prSet presAssocID="{D44DE555-E1A6-4C18-87D7-3AA7188A0881}" presName="parentLin" presStyleCnt="0"/>
      <dgm:spPr/>
    </dgm:pt>
    <dgm:pt modelId="{08F1DF13-A1E5-4CE8-A827-C8062F3F14D6}" type="pres">
      <dgm:prSet presAssocID="{D44DE555-E1A6-4C18-87D7-3AA7188A0881}" presName="parentLeftMargin" presStyleLbl="node1" presStyleIdx="1" presStyleCnt="4"/>
      <dgm:spPr/>
    </dgm:pt>
    <dgm:pt modelId="{B4968AC9-F41A-4F54-B7FC-086EBE4C3C0D}" type="pres">
      <dgm:prSet presAssocID="{D44DE555-E1A6-4C18-87D7-3AA7188A0881}" presName="parentText" presStyleLbl="node1" presStyleIdx="2" presStyleCnt="4">
        <dgm:presLayoutVars>
          <dgm:chMax val="0"/>
          <dgm:bulletEnabled val="1"/>
        </dgm:presLayoutVars>
      </dgm:prSet>
      <dgm:spPr/>
    </dgm:pt>
    <dgm:pt modelId="{A89B2DED-B1C2-410D-9649-09DEE98AAFA3}" type="pres">
      <dgm:prSet presAssocID="{D44DE555-E1A6-4C18-87D7-3AA7188A0881}" presName="negativeSpace" presStyleCnt="0"/>
      <dgm:spPr/>
    </dgm:pt>
    <dgm:pt modelId="{DB5FB11D-B3C1-45F1-8180-C486EAA36E38}" type="pres">
      <dgm:prSet presAssocID="{D44DE555-E1A6-4C18-87D7-3AA7188A0881}" presName="childText" presStyleLbl="conFgAcc1" presStyleIdx="2" presStyleCnt="4">
        <dgm:presLayoutVars>
          <dgm:bulletEnabled val="1"/>
        </dgm:presLayoutVars>
      </dgm:prSet>
      <dgm:spPr/>
    </dgm:pt>
    <dgm:pt modelId="{444740ED-565A-47F6-9D60-BD00EDBD3B83}" type="pres">
      <dgm:prSet presAssocID="{774848EC-F31F-4C7A-957E-217D117F6425}" presName="spaceBetweenRectangles" presStyleCnt="0"/>
      <dgm:spPr/>
    </dgm:pt>
    <dgm:pt modelId="{1D3304E7-B1F4-40B5-BA36-E7987F2AC5D6}" type="pres">
      <dgm:prSet presAssocID="{936DF0CD-EA73-4F7A-9897-1A69FFAF453D}" presName="parentLin" presStyleCnt="0"/>
      <dgm:spPr/>
    </dgm:pt>
    <dgm:pt modelId="{5568D654-BB69-499D-BD0E-D8492EF4E55C}" type="pres">
      <dgm:prSet presAssocID="{936DF0CD-EA73-4F7A-9897-1A69FFAF453D}" presName="parentLeftMargin" presStyleLbl="node1" presStyleIdx="2" presStyleCnt="4"/>
      <dgm:spPr/>
    </dgm:pt>
    <dgm:pt modelId="{62B8B090-EE2B-4C17-8755-519CD1FBCEA2}" type="pres">
      <dgm:prSet presAssocID="{936DF0CD-EA73-4F7A-9897-1A69FFAF453D}" presName="parentText" presStyleLbl="node1" presStyleIdx="3" presStyleCnt="4">
        <dgm:presLayoutVars>
          <dgm:chMax val="0"/>
          <dgm:bulletEnabled val="1"/>
        </dgm:presLayoutVars>
      </dgm:prSet>
      <dgm:spPr/>
    </dgm:pt>
    <dgm:pt modelId="{19F00117-7E6A-48A3-9E1A-0F0398879120}" type="pres">
      <dgm:prSet presAssocID="{936DF0CD-EA73-4F7A-9897-1A69FFAF453D}" presName="negativeSpace" presStyleCnt="0"/>
      <dgm:spPr/>
    </dgm:pt>
    <dgm:pt modelId="{B18B7892-0060-475E-A7A1-B193EF5CADB3}" type="pres">
      <dgm:prSet presAssocID="{936DF0CD-EA73-4F7A-9897-1A69FFAF453D}" presName="childText" presStyleLbl="conFgAcc1" presStyleIdx="3" presStyleCnt="4">
        <dgm:presLayoutVars>
          <dgm:bulletEnabled val="1"/>
        </dgm:presLayoutVars>
      </dgm:prSet>
      <dgm:spPr/>
    </dgm:pt>
  </dgm:ptLst>
  <dgm:cxnLst>
    <dgm:cxn modelId="{31D26F16-5049-40B1-A7D0-DE856E1A63B6}" srcId="{613863C2-C9DD-4F7E-8AEE-17981E2C8B12}" destId="{D44DE555-E1A6-4C18-87D7-3AA7188A0881}" srcOrd="2" destOrd="0" parTransId="{38F489B9-7375-448E-AE77-89AD7BFDC4DE}" sibTransId="{774848EC-F31F-4C7A-957E-217D117F6425}"/>
    <dgm:cxn modelId="{FB79023E-5DE2-456D-9BFA-A8C333768E62}" srcId="{613863C2-C9DD-4F7E-8AEE-17981E2C8B12}" destId="{936DF0CD-EA73-4F7A-9897-1A69FFAF453D}" srcOrd="3" destOrd="0" parTransId="{8AD59F0E-A93E-41C5-A060-88753A8F66B7}" sibTransId="{4B258556-8913-4FE0-BF9C-05A60CA7A9F7}"/>
    <dgm:cxn modelId="{F739DB5D-E842-459A-8F84-ADC29C21A884}" type="presOf" srcId="{D44DE555-E1A6-4C18-87D7-3AA7188A0881}" destId="{B4968AC9-F41A-4F54-B7FC-086EBE4C3C0D}" srcOrd="1" destOrd="0" presId="urn:microsoft.com/office/officeart/2005/8/layout/list1"/>
    <dgm:cxn modelId="{5C183643-A32F-4999-8FB8-338EE1A57A56}" srcId="{613863C2-C9DD-4F7E-8AEE-17981E2C8B12}" destId="{F8F2DE2B-08BE-4A1E-825D-3E493A8C5124}" srcOrd="0" destOrd="0" parTransId="{DD881286-9191-45AE-AD5F-5725A88D74A2}" sibTransId="{040BE25A-07A2-4F63-86F3-378F97B19432}"/>
    <dgm:cxn modelId="{62D47566-E8EA-4D98-B249-F4C29931009C}" type="presOf" srcId="{936DF0CD-EA73-4F7A-9897-1A69FFAF453D}" destId="{62B8B090-EE2B-4C17-8755-519CD1FBCEA2}" srcOrd="1" destOrd="0" presId="urn:microsoft.com/office/officeart/2005/8/layout/list1"/>
    <dgm:cxn modelId="{FCB89E49-987F-497F-A106-04794ACB991D}" srcId="{613863C2-C9DD-4F7E-8AEE-17981E2C8B12}" destId="{D89AC42A-6617-4DAE-BBE9-75571099E41E}" srcOrd="1" destOrd="0" parTransId="{2E2A71DE-AED9-41B0-A3C4-A227E750B21F}" sibTransId="{CE174844-0332-4193-9126-D8CC0F4452D7}"/>
    <dgm:cxn modelId="{54BFE373-BC48-4CAC-98C6-9D338012A3F3}" type="presOf" srcId="{D89AC42A-6617-4DAE-BBE9-75571099E41E}" destId="{DE00D3A0-11EA-4A08-8476-E0858B9EC583}" srcOrd="1" destOrd="0" presId="urn:microsoft.com/office/officeart/2005/8/layout/list1"/>
    <dgm:cxn modelId="{92BA6374-4FA6-406E-8765-E9B27D0B8E18}" type="presOf" srcId="{D44DE555-E1A6-4C18-87D7-3AA7188A0881}" destId="{08F1DF13-A1E5-4CE8-A827-C8062F3F14D6}" srcOrd="0" destOrd="0" presId="urn:microsoft.com/office/officeart/2005/8/layout/list1"/>
    <dgm:cxn modelId="{165E5D76-85F2-467A-ABCC-478A7824872D}" type="presOf" srcId="{D89AC42A-6617-4DAE-BBE9-75571099E41E}" destId="{C9A58D03-D1DE-4399-A0AB-8F4C3E4C845E}" srcOrd="0" destOrd="0" presId="urn:microsoft.com/office/officeart/2005/8/layout/list1"/>
    <dgm:cxn modelId="{237D9D85-3531-4F0B-9A2C-6686EF3C8294}" type="presOf" srcId="{F8F2DE2B-08BE-4A1E-825D-3E493A8C5124}" destId="{D603A448-031A-4B98-A1E2-B1E379E44BC6}" srcOrd="1" destOrd="0" presId="urn:microsoft.com/office/officeart/2005/8/layout/list1"/>
    <dgm:cxn modelId="{4F5AFB97-EAC7-41E8-9715-E43E651EBEFE}" type="presOf" srcId="{F8F2DE2B-08BE-4A1E-825D-3E493A8C5124}" destId="{3428377D-153F-4B5A-A039-9DC609C6E6A6}" srcOrd="0" destOrd="0" presId="urn:microsoft.com/office/officeart/2005/8/layout/list1"/>
    <dgm:cxn modelId="{E035C5A3-DD1B-458E-8465-F8050237BB57}" type="presOf" srcId="{613863C2-C9DD-4F7E-8AEE-17981E2C8B12}" destId="{7E8D547E-1CEB-41E8-8BA4-7727600CE658}" srcOrd="0" destOrd="0" presId="urn:microsoft.com/office/officeart/2005/8/layout/list1"/>
    <dgm:cxn modelId="{7D1346E7-3B14-45CB-B0A0-81F12C19C97E}" type="presOf" srcId="{936DF0CD-EA73-4F7A-9897-1A69FFAF453D}" destId="{5568D654-BB69-499D-BD0E-D8492EF4E55C}" srcOrd="0" destOrd="0" presId="urn:microsoft.com/office/officeart/2005/8/layout/list1"/>
    <dgm:cxn modelId="{40515353-16D7-4CE3-9052-3D13043910EF}" type="presParOf" srcId="{7E8D547E-1CEB-41E8-8BA4-7727600CE658}" destId="{37862A9C-4AA5-4C00-9F28-E719972C8092}" srcOrd="0" destOrd="0" presId="urn:microsoft.com/office/officeart/2005/8/layout/list1"/>
    <dgm:cxn modelId="{3130C14A-ABFF-43F0-8A2C-F4117DCB2C2E}" type="presParOf" srcId="{37862A9C-4AA5-4C00-9F28-E719972C8092}" destId="{3428377D-153F-4B5A-A039-9DC609C6E6A6}" srcOrd="0" destOrd="0" presId="urn:microsoft.com/office/officeart/2005/8/layout/list1"/>
    <dgm:cxn modelId="{A99F39A3-EF9A-44E0-A152-3633D3627F9E}" type="presParOf" srcId="{37862A9C-4AA5-4C00-9F28-E719972C8092}" destId="{D603A448-031A-4B98-A1E2-B1E379E44BC6}" srcOrd="1" destOrd="0" presId="urn:microsoft.com/office/officeart/2005/8/layout/list1"/>
    <dgm:cxn modelId="{0A2B4EDF-B7AB-44CA-A92E-BB4BAE5237F0}" type="presParOf" srcId="{7E8D547E-1CEB-41E8-8BA4-7727600CE658}" destId="{0DFF2E78-6A62-44DE-8F14-BAC2F1F6E5D0}" srcOrd="1" destOrd="0" presId="urn:microsoft.com/office/officeart/2005/8/layout/list1"/>
    <dgm:cxn modelId="{FB4701C5-A791-4E80-A9A8-0ABBB156AB3C}" type="presParOf" srcId="{7E8D547E-1CEB-41E8-8BA4-7727600CE658}" destId="{8AC90BB1-7A59-4CA6-872D-A13558EC6B49}" srcOrd="2" destOrd="0" presId="urn:microsoft.com/office/officeart/2005/8/layout/list1"/>
    <dgm:cxn modelId="{B4EA15B8-5E51-40DE-A4AA-16E5B98694B9}" type="presParOf" srcId="{7E8D547E-1CEB-41E8-8BA4-7727600CE658}" destId="{DFA6FFF8-DF79-46FA-9784-477704A305EE}" srcOrd="3" destOrd="0" presId="urn:microsoft.com/office/officeart/2005/8/layout/list1"/>
    <dgm:cxn modelId="{F636CEC6-2A4A-4733-8C98-9C51AEBCC9E8}" type="presParOf" srcId="{7E8D547E-1CEB-41E8-8BA4-7727600CE658}" destId="{36A3F29C-5A8A-4733-9979-13C14B418D44}" srcOrd="4" destOrd="0" presId="urn:microsoft.com/office/officeart/2005/8/layout/list1"/>
    <dgm:cxn modelId="{887277A5-D8D2-40DB-BA30-27AB85D4F311}" type="presParOf" srcId="{36A3F29C-5A8A-4733-9979-13C14B418D44}" destId="{C9A58D03-D1DE-4399-A0AB-8F4C3E4C845E}" srcOrd="0" destOrd="0" presId="urn:microsoft.com/office/officeart/2005/8/layout/list1"/>
    <dgm:cxn modelId="{E110CE50-49AC-4EA0-A8EC-49372448F58B}" type="presParOf" srcId="{36A3F29C-5A8A-4733-9979-13C14B418D44}" destId="{DE00D3A0-11EA-4A08-8476-E0858B9EC583}" srcOrd="1" destOrd="0" presId="urn:microsoft.com/office/officeart/2005/8/layout/list1"/>
    <dgm:cxn modelId="{C6EEC9C2-3A3C-4867-AD09-757A5B30DF24}" type="presParOf" srcId="{7E8D547E-1CEB-41E8-8BA4-7727600CE658}" destId="{450E8197-EE31-49DD-8204-B09774C8D461}" srcOrd="5" destOrd="0" presId="urn:microsoft.com/office/officeart/2005/8/layout/list1"/>
    <dgm:cxn modelId="{BBD57FAB-CA76-4B30-A33E-0CAD1BE9312B}" type="presParOf" srcId="{7E8D547E-1CEB-41E8-8BA4-7727600CE658}" destId="{1BE24D2F-C936-4773-B0B4-D9E30A98A318}" srcOrd="6" destOrd="0" presId="urn:microsoft.com/office/officeart/2005/8/layout/list1"/>
    <dgm:cxn modelId="{F5F0185D-205D-4A14-A6C6-8F1D5A90DB52}" type="presParOf" srcId="{7E8D547E-1CEB-41E8-8BA4-7727600CE658}" destId="{6F7C0219-AC53-4E89-90D6-ECD088E3A3D3}" srcOrd="7" destOrd="0" presId="urn:microsoft.com/office/officeart/2005/8/layout/list1"/>
    <dgm:cxn modelId="{53535D25-D32A-479D-92B1-91838A432BAD}" type="presParOf" srcId="{7E8D547E-1CEB-41E8-8BA4-7727600CE658}" destId="{FABAEC9B-B448-4709-9D83-008C3349BE81}" srcOrd="8" destOrd="0" presId="urn:microsoft.com/office/officeart/2005/8/layout/list1"/>
    <dgm:cxn modelId="{956E40C0-F79E-4F51-A248-2F818876219C}" type="presParOf" srcId="{FABAEC9B-B448-4709-9D83-008C3349BE81}" destId="{08F1DF13-A1E5-4CE8-A827-C8062F3F14D6}" srcOrd="0" destOrd="0" presId="urn:microsoft.com/office/officeart/2005/8/layout/list1"/>
    <dgm:cxn modelId="{58FF47D3-F933-452A-B032-1F834825AE36}" type="presParOf" srcId="{FABAEC9B-B448-4709-9D83-008C3349BE81}" destId="{B4968AC9-F41A-4F54-B7FC-086EBE4C3C0D}" srcOrd="1" destOrd="0" presId="urn:microsoft.com/office/officeart/2005/8/layout/list1"/>
    <dgm:cxn modelId="{1A5758DF-C642-4982-B130-A9200A77E463}" type="presParOf" srcId="{7E8D547E-1CEB-41E8-8BA4-7727600CE658}" destId="{A89B2DED-B1C2-410D-9649-09DEE98AAFA3}" srcOrd="9" destOrd="0" presId="urn:microsoft.com/office/officeart/2005/8/layout/list1"/>
    <dgm:cxn modelId="{445C1FBA-CAFF-4FC8-83EA-81592AB919BA}" type="presParOf" srcId="{7E8D547E-1CEB-41E8-8BA4-7727600CE658}" destId="{DB5FB11D-B3C1-45F1-8180-C486EAA36E38}" srcOrd="10" destOrd="0" presId="urn:microsoft.com/office/officeart/2005/8/layout/list1"/>
    <dgm:cxn modelId="{49909770-112A-4D6B-997F-D0833CEA11A3}" type="presParOf" srcId="{7E8D547E-1CEB-41E8-8BA4-7727600CE658}" destId="{444740ED-565A-47F6-9D60-BD00EDBD3B83}" srcOrd="11" destOrd="0" presId="urn:microsoft.com/office/officeart/2005/8/layout/list1"/>
    <dgm:cxn modelId="{ADA7D395-22E2-468D-BE4A-68FF7E074A6F}" type="presParOf" srcId="{7E8D547E-1CEB-41E8-8BA4-7727600CE658}" destId="{1D3304E7-B1F4-40B5-BA36-E7987F2AC5D6}" srcOrd="12" destOrd="0" presId="urn:microsoft.com/office/officeart/2005/8/layout/list1"/>
    <dgm:cxn modelId="{6A46224E-8A6D-4C88-880E-DB2F62128922}" type="presParOf" srcId="{1D3304E7-B1F4-40B5-BA36-E7987F2AC5D6}" destId="{5568D654-BB69-499D-BD0E-D8492EF4E55C}" srcOrd="0" destOrd="0" presId="urn:microsoft.com/office/officeart/2005/8/layout/list1"/>
    <dgm:cxn modelId="{93D853DA-F8A1-4915-9A51-D39C257C1CF5}" type="presParOf" srcId="{1D3304E7-B1F4-40B5-BA36-E7987F2AC5D6}" destId="{62B8B090-EE2B-4C17-8755-519CD1FBCEA2}" srcOrd="1" destOrd="0" presId="urn:microsoft.com/office/officeart/2005/8/layout/list1"/>
    <dgm:cxn modelId="{02BEC557-3C7B-4E37-B54C-BFAC6A0EACF2}" type="presParOf" srcId="{7E8D547E-1CEB-41E8-8BA4-7727600CE658}" destId="{19F00117-7E6A-48A3-9E1A-0F0398879120}" srcOrd="13" destOrd="0" presId="urn:microsoft.com/office/officeart/2005/8/layout/list1"/>
    <dgm:cxn modelId="{A95769F9-4666-424A-B21E-D85B7C6CFBE7}" type="presParOf" srcId="{7E8D547E-1CEB-41E8-8BA4-7727600CE658}" destId="{B18B7892-0060-475E-A7A1-B193EF5CADB3}"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C90BB1-7A59-4CA6-872D-A13558EC6B49}">
      <dsp:nvSpPr>
        <dsp:cNvPr id="0" name=""/>
        <dsp:cNvSpPr/>
      </dsp:nvSpPr>
      <dsp:spPr>
        <a:xfrm>
          <a:off x="0" y="497010"/>
          <a:ext cx="6900512" cy="781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03A448-031A-4B98-A1E2-B1E379E44BC6}">
      <dsp:nvSpPr>
        <dsp:cNvPr id="0" name=""/>
        <dsp:cNvSpPr/>
      </dsp:nvSpPr>
      <dsp:spPr>
        <a:xfrm>
          <a:off x="345025" y="39450"/>
          <a:ext cx="4830358" cy="9151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377950">
            <a:lnSpc>
              <a:spcPct val="90000"/>
            </a:lnSpc>
            <a:spcBef>
              <a:spcPct val="0"/>
            </a:spcBef>
            <a:spcAft>
              <a:spcPct val="35000"/>
            </a:spcAft>
            <a:buNone/>
          </a:pPr>
          <a:r>
            <a:rPr lang="en-GB" sz="3100" kern="1200"/>
            <a:t>Viral infection </a:t>
          </a:r>
          <a:endParaRPr lang="en-US" sz="3100" kern="1200"/>
        </a:p>
      </dsp:txBody>
      <dsp:txXfrm>
        <a:off x="389697" y="84122"/>
        <a:ext cx="4741014" cy="825776"/>
      </dsp:txXfrm>
    </dsp:sp>
    <dsp:sp modelId="{1BE24D2F-C936-4773-B0B4-D9E30A98A318}">
      <dsp:nvSpPr>
        <dsp:cNvPr id="0" name=""/>
        <dsp:cNvSpPr/>
      </dsp:nvSpPr>
      <dsp:spPr>
        <a:xfrm>
          <a:off x="0" y="1903170"/>
          <a:ext cx="6900512" cy="781200"/>
        </a:xfrm>
        <a:prstGeom prst="rect">
          <a:avLst/>
        </a:prstGeom>
        <a:solidFill>
          <a:schemeClr val="lt1">
            <a:alpha val="90000"/>
            <a:hueOff val="0"/>
            <a:satOff val="0"/>
            <a:lumOff val="0"/>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00D3A0-11EA-4A08-8476-E0858B9EC583}">
      <dsp:nvSpPr>
        <dsp:cNvPr id="0" name=""/>
        <dsp:cNvSpPr/>
      </dsp:nvSpPr>
      <dsp:spPr>
        <a:xfrm>
          <a:off x="345025" y="1445610"/>
          <a:ext cx="4830358" cy="91512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377950">
            <a:lnSpc>
              <a:spcPct val="90000"/>
            </a:lnSpc>
            <a:spcBef>
              <a:spcPct val="0"/>
            </a:spcBef>
            <a:spcAft>
              <a:spcPct val="35000"/>
            </a:spcAft>
            <a:buNone/>
          </a:pPr>
          <a:r>
            <a:rPr lang="en-GB" sz="3100" kern="1200"/>
            <a:t>Hay fever</a:t>
          </a:r>
          <a:endParaRPr lang="en-US" sz="3100" kern="1200"/>
        </a:p>
      </dsp:txBody>
      <dsp:txXfrm>
        <a:off x="389697" y="1490282"/>
        <a:ext cx="4741014" cy="825776"/>
      </dsp:txXfrm>
    </dsp:sp>
    <dsp:sp modelId="{DB5FB11D-B3C1-45F1-8180-C486EAA36E38}">
      <dsp:nvSpPr>
        <dsp:cNvPr id="0" name=""/>
        <dsp:cNvSpPr/>
      </dsp:nvSpPr>
      <dsp:spPr>
        <a:xfrm>
          <a:off x="0" y="3309330"/>
          <a:ext cx="6900512" cy="781200"/>
        </a:xfrm>
        <a:prstGeom prst="rect">
          <a:avLst/>
        </a:prstGeom>
        <a:solidFill>
          <a:schemeClr val="lt1">
            <a:alpha val="90000"/>
            <a:hueOff val="0"/>
            <a:satOff val="0"/>
            <a:lumOff val="0"/>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968AC9-F41A-4F54-B7FC-086EBE4C3C0D}">
      <dsp:nvSpPr>
        <dsp:cNvPr id="0" name=""/>
        <dsp:cNvSpPr/>
      </dsp:nvSpPr>
      <dsp:spPr>
        <a:xfrm>
          <a:off x="345025" y="2851770"/>
          <a:ext cx="4830358" cy="91512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377950">
            <a:lnSpc>
              <a:spcPct val="90000"/>
            </a:lnSpc>
            <a:spcBef>
              <a:spcPct val="0"/>
            </a:spcBef>
            <a:spcAft>
              <a:spcPct val="35000"/>
            </a:spcAft>
            <a:buNone/>
          </a:pPr>
          <a:r>
            <a:rPr lang="en-GB" sz="3100" kern="1200"/>
            <a:t>Asthma</a:t>
          </a:r>
          <a:endParaRPr lang="en-US" sz="3100" kern="1200"/>
        </a:p>
      </dsp:txBody>
      <dsp:txXfrm>
        <a:off x="389697" y="2896442"/>
        <a:ext cx="4741014" cy="825776"/>
      </dsp:txXfrm>
    </dsp:sp>
    <dsp:sp modelId="{B18B7892-0060-475E-A7A1-B193EF5CADB3}">
      <dsp:nvSpPr>
        <dsp:cNvPr id="0" name=""/>
        <dsp:cNvSpPr/>
      </dsp:nvSpPr>
      <dsp:spPr>
        <a:xfrm>
          <a:off x="0" y="4715490"/>
          <a:ext cx="6900512" cy="7812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B8B090-EE2B-4C17-8755-519CD1FBCEA2}">
      <dsp:nvSpPr>
        <dsp:cNvPr id="0" name=""/>
        <dsp:cNvSpPr/>
      </dsp:nvSpPr>
      <dsp:spPr>
        <a:xfrm>
          <a:off x="345025" y="4257930"/>
          <a:ext cx="4830358" cy="9151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377950">
            <a:lnSpc>
              <a:spcPct val="90000"/>
            </a:lnSpc>
            <a:spcBef>
              <a:spcPct val="0"/>
            </a:spcBef>
            <a:spcAft>
              <a:spcPct val="35000"/>
            </a:spcAft>
            <a:buNone/>
          </a:pPr>
          <a:r>
            <a:rPr lang="en-GB" sz="3100" kern="1200"/>
            <a:t>Lung cancers</a:t>
          </a:r>
          <a:endParaRPr lang="en-US" sz="3100" kern="1200"/>
        </a:p>
      </dsp:txBody>
      <dsp:txXfrm>
        <a:off x="389697" y="4302602"/>
        <a:ext cx="4741014" cy="82577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24/02/2023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2407300-6266-461C-F98A-300CBE158268}"/>
              </a:ext>
            </a:extLst>
          </p:cNvPr>
          <p:cNvSpPr txBox="1"/>
          <p:nvPr/>
        </p:nvSpPr>
        <p:spPr>
          <a:xfrm>
            <a:off x="978369" y="451556"/>
            <a:ext cx="11373555"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Justyna </a:t>
            </a:r>
            <a:r>
              <a:rPr lang="en-GB" sz="2800" dirty="0" err="1">
                <a:latin typeface="Calibri"/>
                <a:cs typeface="Calibri"/>
              </a:rPr>
              <a:t>Lukaszuk</a:t>
            </a:r>
            <a:r>
              <a:rPr lang="en-GB" sz="2800" dirty="0">
                <a:latin typeface="Calibri"/>
                <a:cs typeface="Calibri"/>
              </a:rPr>
              <a:t>.         1906360</a:t>
            </a:r>
          </a:p>
          <a:p>
            <a:endParaRPr lang="en-GB" sz="2800" dirty="0">
              <a:latin typeface="Calibri"/>
              <a:cs typeface="Calibri"/>
            </a:endParaRPr>
          </a:p>
          <a:p>
            <a:r>
              <a:rPr lang="en-GB" sz="2800" dirty="0">
                <a:latin typeface="Calibri"/>
                <a:cs typeface="Calibri"/>
              </a:rPr>
              <a:t>Programme: BSc Health and Social Care</a:t>
            </a:r>
          </a:p>
          <a:p>
            <a:endParaRPr lang="en-GB" sz="2800" dirty="0">
              <a:latin typeface="Calibri"/>
              <a:cs typeface="Calibri"/>
            </a:endParaRPr>
          </a:p>
          <a:p>
            <a:r>
              <a:rPr lang="en-GB" sz="2800" dirty="0">
                <a:latin typeface="Calibri"/>
                <a:cs typeface="Calibri"/>
              </a:rPr>
              <a:t>Module: Introduction to Physiology</a:t>
            </a:r>
          </a:p>
          <a:p>
            <a:endParaRPr lang="en-GB" sz="2800" dirty="0">
              <a:latin typeface="Calibri"/>
              <a:cs typeface="Calibri"/>
            </a:endParaRPr>
          </a:p>
          <a:p>
            <a:r>
              <a:rPr lang="en-GB" sz="2800" dirty="0">
                <a:latin typeface="Calibri"/>
                <a:cs typeface="Calibri"/>
              </a:rPr>
              <a:t>Module code: BMHP5003_BIRM</a:t>
            </a:r>
          </a:p>
          <a:p>
            <a:endParaRPr lang="en-GB" sz="2800" dirty="0">
              <a:latin typeface="Calibri"/>
              <a:cs typeface="Calibri"/>
            </a:endParaRPr>
          </a:p>
          <a:p>
            <a:r>
              <a:rPr lang="en-GB" sz="2800" dirty="0">
                <a:latin typeface="Calibri"/>
                <a:cs typeface="Calibri"/>
              </a:rPr>
              <a:t>Lecturer: Rachael Rivers</a:t>
            </a:r>
          </a:p>
          <a:p>
            <a:endParaRPr lang="en-GB" sz="2800" dirty="0">
              <a:latin typeface="Calibri"/>
              <a:cs typeface="Calibri"/>
            </a:endParaRPr>
          </a:p>
          <a:p>
            <a:r>
              <a:rPr lang="en-GB" sz="2800" dirty="0">
                <a:latin typeface="Calibri"/>
                <a:cs typeface="Calibri"/>
              </a:rPr>
              <a:t>Internal Verifier: Chloe Harries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2">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24">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27" name="Freeform: Shape 26">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FAD24B3-FE73-AFCB-5654-C464E74D3FFB}"/>
              </a:ext>
            </a:extLst>
          </p:cNvPr>
          <p:cNvSpPr>
            <a:spLocks noGrp="1"/>
          </p:cNvSpPr>
          <p:nvPr>
            <p:ph type="title"/>
          </p:nvPr>
        </p:nvSpPr>
        <p:spPr>
          <a:xfrm>
            <a:off x="765051" y="662400"/>
            <a:ext cx="3384000" cy="1492132"/>
          </a:xfrm>
        </p:spPr>
        <p:txBody>
          <a:bodyPr vert="horz" lIns="91440" tIns="45720" rIns="91440" bIns="45720" rtlCol="0" anchor="t">
            <a:normAutofit/>
          </a:bodyPr>
          <a:lstStyle/>
          <a:p>
            <a:r>
              <a:rPr lang="en-US" sz="2800" kern="1200">
                <a:solidFill>
                  <a:schemeClr val="bg1"/>
                </a:solidFill>
                <a:latin typeface="+mj-lt"/>
                <a:ea typeface="+mj-ea"/>
                <a:cs typeface="+mj-cs"/>
              </a:rPr>
              <a:t>               RESPIRATORY SYSTEM</a:t>
            </a:r>
          </a:p>
        </p:txBody>
      </p:sp>
      <p:sp>
        <p:nvSpPr>
          <p:cNvPr id="8" name="TextBox 7">
            <a:extLst>
              <a:ext uri="{FF2B5EF4-FFF2-40B4-BE49-F238E27FC236}">
                <a16:creationId xmlns:a16="http://schemas.microsoft.com/office/drawing/2014/main" id="{BD4ADB8C-1806-826A-1A6B-5CF0CFF38D20}"/>
              </a:ext>
            </a:extLst>
          </p:cNvPr>
          <p:cNvSpPr txBox="1"/>
          <p:nvPr/>
        </p:nvSpPr>
        <p:spPr>
          <a:xfrm>
            <a:off x="765051" y="2286000"/>
            <a:ext cx="3384000" cy="3844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800" dirty="0">
                <a:solidFill>
                  <a:schemeClr val="bg1">
                    <a:alpha val="60000"/>
                  </a:schemeClr>
                </a:solidFill>
              </a:rPr>
              <a:t>Nose –air actually enters the body via the nostrils ,which open into the nasal cavity .</a:t>
            </a:r>
            <a:endParaRPr lang="en-US" sz="800" dirty="0">
              <a:solidFill>
                <a:schemeClr val="bg1">
                  <a:alpha val="60000"/>
                </a:schemeClr>
              </a:solidFill>
              <a:cs typeface="Calibri"/>
            </a:endParaRPr>
          </a:p>
          <a:p>
            <a:pPr indent="-228600">
              <a:lnSpc>
                <a:spcPct val="90000"/>
              </a:lnSpc>
              <a:spcAft>
                <a:spcPts val="600"/>
              </a:spcAft>
              <a:buFont typeface="Arial" panose="020B0604020202020204" pitchFamily="34" charset="0"/>
              <a:buChar char="•"/>
            </a:pPr>
            <a:r>
              <a:rPr lang="en-US" sz="800" dirty="0">
                <a:solidFill>
                  <a:schemeClr val="bg1">
                    <a:alpha val="60000"/>
                  </a:schemeClr>
                </a:solidFill>
              </a:rPr>
              <a:t>Nasal cavity –filter and warm the air , and make it moist before it goes to the lungs.</a:t>
            </a:r>
            <a:endParaRPr lang="en-US" sz="800" dirty="0">
              <a:solidFill>
                <a:schemeClr val="bg1">
                  <a:alpha val="60000"/>
                </a:schemeClr>
              </a:solidFill>
              <a:cs typeface="Calibri"/>
            </a:endParaRPr>
          </a:p>
          <a:p>
            <a:pPr indent="-228600">
              <a:lnSpc>
                <a:spcPct val="90000"/>
              </a:lnSpc>
              <a:spcAft>
                <a:spcPts val="600"/>
              </a:spcAft>
              <a:buFont typeface="Arial" panose="020B0604020202020204" pitchFamily="34" charset="0"/>
              <a:buChar char="•"/>
            </a:pPr>
            <a:r>
              <a:rPr lang="en-US" sz="800" dirty="0">
                <a:solidFill>
                  <a:schemeClr val="bg1">
                    <a:alpha val="60000"/>
                  </a:schemeClr>
                </a:solidFill>
              </a:rPr>
              <a:t>Pharynx (throat) -the tube that delivers air from your mouth.</a:t>
            </a:r>
            <a:endParaRPr lang="en-US" sz="800" dirty="0">
              <a:solidFill>
                <a:schemeClr val="bg1">
                  <a:alpha val="60000"/>
                </a:schemeClr>
              </a:solidFill>
              <a:cs typeface="Calibri"/>
            </a:endParaRPr>
          </a:p>
          <a:p>
            <a:pPr indent="-228600">
              <a:lnSpc>
                <a:spcPct val="90000"/>
              </a:lnSpc>
              <a:spcAft>
                <a:spcPts val="600"/>
              </a:spcAft>
              <a:buFont typeface="Arial" panose="020B0604020202020204" pitchFamily="34" charset="0"/>
              <a:buChar char="•"/>
            </a:pPr>
            <a:r>
              <a:rPr lang="en-US" sz="800" dirty="0">
                <a:solidFill>
                  <a:schemeClr val="bg1">
                    <a:alpha val="60000"/>
                  </a:schemeClr>
                </a:solidFill>
              </a:rPr>
              <a:t>Larynx( voice box)-protect the lower respiratory tract from aspirating food into the trachea while breathing.</a:t>
            </a:r>
            <a:endParaRPr lang="en-US" sz="800" dirty="0">
              <a:solidFill>
                <a:schemeClr val="bg1">
                  <a:alpha val="60000"/>
                </a:schemeClr>
              </a:solidFill>
              <a:cs typeface="Calibri"/>
            </a:endParaRPr>
          </a:p>
          <a:p>
            <a:pPr indent="-228600">
              <a:lnSpc>
                <a:spcPct val="90000"/>
              </a:lnSpc>
              <a:spcAft>
                <a:spcPts val="600"/>
              </a:spcAft>
              <a:buFont typeface="Arial" panose="020B0604020202020204" pitchFamily="34" charset="0"/>
              <a:buChar char="•"/>
            </a:pPr>
            <a:r>
              <a:rPr lang="en-US" sz="800" dirty="0">
                <a:solidFill>
                  <a:schemeClr val="bg1">
                    <a:alpha val="60000"/>
                  </a:schemeClr>
                </a:solidFill>
              </a:rPr>
              <a:t>Trachea(windpipe)-that a tube runs from your larynx to just above your lungs. It is kept open by rings of C shaped . The ends of these rings are connected by muscles that contract to increases the speed of air during coughing.</a:t>
            </a:r>
            <a:endParaRPr lang="en-US" sz="800" dirty="0">
              <a:solidFill>
                <a:schemeClr val="bg1">
                  <a:alpha val="60000"/>
                </a:schemeClr>
              </a:solidFill>
              <a:cs typeface="Calibri"/>
            </a:endParaRPr>
          </a:p>
          <a:p>
            <a:pPr indent="-228600">
              <a:lnSpc>
                <a:spcPct val="90000"/>
              </a:lnSpc>
              <a:spcAft>
                <a:spcPts val="600"/>
              </a:spcAft>
              <a:buFont typeface="Arial" panose="020B0604020202020204" pitchFamily="34" charset="0"/>
              <a:buChar char="•"/>
            </a:pPr>
            <a:r>
              <a:rPr lang="en-US" sz="800" dirty="0">
                <a:solidFill>
                  <a:schemeClr val="bg1">
                    <a:alpha val="60000"/>
                  </a:schemeClr>
                </a:solidFill>
              </a:rPr>
              <a:t>Alveoli-tiny air sacs , encased by a network of capillaries , are the final destination of inhaled air . In each alveolar sac, oxygen is traded to carbon dioxide in a process called gas exchange.</a:t>
            </a:r>
            <a:endParaRPr lang="en-US" sz="800" dirty="0">
              <a:solidFill>
                <a:schemeClr val="bg1">
                  <a:alpha val="60000"/>
                </a:schemeClr>
              </a:solidFill>
              <a:cs typeface="Calibri"/>
            </a:endParaRPr>
          </a:p>
          <a:p>
            <a:pPr indent="-228600">
              <a:lnSpc>
                <a:spcPct val="90000"/>
              </a:lnSpc>
              <a:spcAft>
                <a:spcPts val="600"/>
              </a:spcAft>
              <a:buFont typeface="Arial" panose="020B0604020202020204" pitchFamily="34" charset="0"/>
              <a:buChar char="•"/>
            </a:pPr>
            <a:r>
              <a:rPr lang="en-US" sz="800" dirty="0">
                <a:solidFill>
                  <a:schemeClr val="bg1">
                    <a:alpha val="60000"/>
                  </a:schemeClr>
                </a:solidFill>
              </a:rPr>
              <a:t>Bronchus-a large airway that leads from the trachea to a lung</a:t>
            </a:r>
            <a:endParaRPr lang="en-US" sz="800" dirty="0">
              <a:solidFill>
                <a:schemeClr val="bg1">
                  <a:alpha val="60000"/>
                </a:schemeClr>
              </a:solidFill>
              <a:cs typeface="Calibri"/>
            </a:endParaRPr>
          </a:p>
          <a:p>
            <a:pPr indent="-228600">
              <a:lnSpc>
                <a:spcPct val="90000"/>
              </a:lnSpc>
              <a:spcAft>
                <a:spcPts val="600"/>
              </a:spcAft>
              <a:buFont typeface="Arial" panose="020B0604020202020204" pitchFamily="34" charset="0"/>
              <a:buChar char="•"/>
            </a:pPr>
            <a:r>
              <a:rPr lang="en-US" sz="800" dirty="0">
                <a:solidFill>
                  <a:schemeClr val="bg1">
                    <a:alpha val="60000"/>
                  </a:schemeClr>
                </a:solidFill>
              </a:rPr>
              <a:t>Bronchioles-carry air into your lungs. Carry air to small sacs in your lungs called alveoli.</a:t>
            </a:r>
            <a:endParaRPr lang="en-US" sz="800" dirty="0">
              <a:solidFill>
                <a:schemeClr val="bg1">
                  <a:alpha val="60000"/>
                </a:schemeClr>
              </a:solidFill>
              <a:cs typeface="Calibri"/>
            </a:endParaRPr>
          </a:p>
          <a:p>
            <a:pPr indent="-228600">
              <a:lnSpc>
                <a:spcPct val="90000"/>
              </a:lnSpc>
              <a:spcAft>
                <a:spcPts val="600"/>
              </a:spcAft>
              <a:buFont typeface="Arial" panose="020B0604020202020204" pitchFamily="34" charset="0"/>
              <a:buChar char="•"/>
            </a:pPr>
            <a:r>
              <a:rPr lang="en-US" sz="800" dirty="0">
                <a:solidFill>
                  <a:schemeClr val="bg1">
                    <a:alpha val="60000"/>
                  </a:schemeClr>
                </a:solidFill>
              </a:rPr>
              <a:t>Lungs-the highly branched" tree" of tubes in each lung and at millions of balloon like alveoli where gas exchange take place. </a:t>
            </a:r>
            <a:endParaRPr lang="en-US" sz="800" dirty="0">
              <a:solidFill>
                <a:schemeClr val="bg1">
                  <a:alpha val="60000"/>
                </a:schemeClr>
              </a:solidFill>
              <a:cs typeface="Calibri"/>
            </a:endParaRPr>
          </a:p>
          <a:p>
            <a:pPr indent="-228600">
              <a:lnSpc>
                <a:spcPct val="90000"/>
              </a:lnSpc>
              <a:spcAft>
                <a:spcPts val="600"/>
              </a:spcAft>
              <a:buFont typeface="Arial" panose="020B0604020202020204" pitchFamily="34" charset="0"/>
              <a:buChar char="•"/>
            </a:pPr>
            <a:r>
              <a:rPr lang="en-US" sz="800" dirty="0">
                <a:solidFill>
                  <a:schemeClr val="bg1">
                    <a:alpha val="60000"/>
                  </a:schemeClr>
                </a:solidFill>
              </a:rPr>
              <a:t>Diaphragm- the major muscle of respiration.  (Ross and Wilson,1996).</a:t>
            </a:r>
            <a:endParaRPr lang="en-US" sz="800" dirty="0">
              <a:solidFill>
                <a:schemeClr val="bg1">
                  <a:alpha val="60000"/>
                </a:schemeClr>
              </a:solidFill>
              <a:cs typeface="Calibri"/>
            </a:endParaRPr>
          </a:p>
          <a:p>
            <a:pPr indent="-228600">
              <a:lnSpc>
                <a:spcPct val="90000"/>
              </a:lnSpc>
              <a:spcAft>
                <a:spcPts val="600"/>
              </a:spcAft>
              <a:buFont typeface="Arial" panose="020B0604020202020204" pitchFamily="34" charset="0"/>
              <a:buChar char="•"/>
            </a:pPr>
            <a:endParaRPr lang="en-US" sz="800" dirty="0">
              <a:solidFill>
                <a:schemeClr val="bg1">
                  <a:alpha val="60000"/>
                </a:schemeClr>
              </a:solidFill>
              <a:cs typeface="Calibri"/>
            </a:endParaRPr>
          </a:p>
          <a:p>
            <a:pPr indent="-228600">
              <a:lnSpc>
                <a:spcPct val="90000"/>
              </a:lnSpc>
              <a:spcAft>
                <a:spcPts val="600"/>
              </a:spcAft>
              <a:buFont typeface="Arial" panose="020B0604020202020204" pitchFamily="34" charset="0"/>
              <a:buChar char="•"/>
            </a:pPr>
            <a:endParaRPr lang="en-US" sz="800">
              <a:solidFill>
                <a:schemeClr val="bg1">
                  <a:alpha val="60000"/>
                </a:schemeClr>
              </a:solidFill>
            </a:endParaRPr>
          </a:p>
          <a:p>
            <a:pPr indent="-228600">
              <a:lnSpc>
                <a:spcPct val="90000"/>
              </a:lnSpc>
              <a:spcAft>
                <a:spcPts val="600"/>
              </a:spcAft>
              <a:buFont typeface="Arial" panose="020B0604020202020204" pitchFamily="34" charset="0"/>
              <a:buChar char="•"/>
            </a:pPr>
            <a:endParaRPr lang="en-US" sz="800">
              <a:solidFill>
                <a:srgbClr val="FFFFFF">
                  <a:alpha val="60000"/>
                </a:srgbClr>
              </a:solidFill>
              <a:cs typeface="Calibri" panose="020F0502020204030204"/>
            </a:endParaRPr>
          </a:p>
        </p:txBody>
      </p:sp>
      <p:pic>
        <p:nvPicPr>
          <p:cNvPr id="5" name="Picture 5" descr="Diagram&#10;&#10;Description automatically generated">
            <a:extLst>
              <a:ext uri="{FF2B5EF4-FFF2-40B4-BE49-F238E27FC236}">
                <a16:creationId xmlns:a16="http://schemas.microsoft.com/office/drawing/2014/main" id="{F7A66E4C-C5EA-909A-89D4-8D29B2B383E5}"/>
              </a:ext>
            </a:extLst>
          </p:cNvPr>
          <p:cNvPicPr>
            <a:picLocks noChangeAspect="1"/>
          </p:cNvPicPr>
          <p:nvPr/>
        </p:nvPicPr>
        <p:blipFill>
          <a:blip r:embed="rId2"/>
          <a:stretch>
            <a:fillRect/>
          </a:stretch>
        </p:blipFill>
        <p:spPr>
          <a:xfrm>
            <a:off x="5411053" y="1737510"/>
            <a:ext cx="6014185" cy="3382979"/>
          </a:xfrm>
          <a:prstGeom prst="rect">
            <a:avLst/>
          </a:prstGeom>
        </p:spPr>
      </p:pic>
      <p:sp>
        <p:nvSpPr>
          <p:cNvPr id="6" name="TextBox 5">
            <a:extLst>
              <a:ext uri="{FF2B5EF4-FFF2-40B4-BE49-F238E27FC236}">
                <a16:creationId xmlns:a16="http://schemas.microsoft.com/office/drawing/2014/main" id="{2B7697BD-DFCD-153C-BB83-6A7F51F075F8}"/>
              </a:ext>
            </a:extLst>
          </p:cNvPr>
          <p:cNvSpPr txBox="1"/>
          <p:nvPr/>
        </p:nvSpPr>
        <p:spPr>
          <a:xfrm>
            <a:off x="4684888" y="1881481"/>
            <a:ext cx="1439333" cy="4515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A265BBF9-F236-DE75-8015-B1E600D5BEDB}"/>
              </a:ext>
            </a:extLst>
          </p:cNvPr>
          <p:cNvSpPr txBox="1"/>
          <p:nvPr/>
        </p:nvSpPr>
        <p:spPr>
          <a:xfrm>
            <a:off x="5277555" y="188147"/>
            <a:ext cx="65945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Respiratory system it is network of organs and tissues that help you breath and keeps your body absorb oxygen from the air so organs can work. Also cleans the waste gases, such as carbon dioxide from the blood.</a:t>
            </a:r>
            <a:endParaRPr lang="en-GB" dirty="0"/>
          </a:p>
        </p:txBody>
      </p:sp>
    </p:spTree>
    <p:extLst>
      <p:ext uri="{BB962C8B-B14F-4D97-AF65-F5344CB8AC3E}">
        <p14:creationId xmlns:p14="http://schemas.microsoft.com/office/powerpoint/2010/main" val="748225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15" name="Freeform: Shape 14">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5A5D6AD-DC28-7F40-ADD9-839048CE43AE}"/>
              </a:ext>
            </a:extLst>
          </p:cNvPr>
          <p:cNvSpPr>
            <a:spLocks noGrp="1"/>
          </p:cNvSpPr>
          <p:nvPr>
            <p:ph type="title"/>
          </p:nvPr>
        </p:nvSpPr>
        <p:spPr>
          <a:xfrm>
            <a:off x="765051" y="662400"/>
            <a:ext cx="3384000" cy="1492132"/>
          </a:xfrm>
        </p:spPr>
        <p:txBody>
          <a:bodyPr vert="horz" lIns="91440" tIns="45720" rIns="91440" bIns="45720" rtlCol="0" anchor="t">
            <a:normAutofit/>
          </a:bodyPr>
          <a:lstStyle/>
          <a:p>
            <a:r>
              <a:rPr lang="en-US" sz="2800" kern="1200">
                <a:solidFill>
                  <a:schemeClr val="bg1"/>
                </a:solidFill>
                <a:latin typeface="+mj-lt"/>
                <a:ea typeface="+mj-ea"/>
                <a:cs typeface="+mj-cs"/>
              </a:rPr>
              <a:t>     FUNCTION OF RESPIRATORY SYSTEM</a:t>
            </a:r>
            <a:br>
              <a:rPr lang="en-US" sz="2800" kern="1200">
                <a:solidFill>
                  <a:schemeClr val="bg1"/>
                </a:solidFill>
                <a:latin typeface="+mj-lt"/>
                <a:ea typeface="+mj-ea"/>
                <a:cs typeface="+mj-cs"/>
              </a:rPr>
            </a:br>
            <a:endParaRPr lang="en-US" sz="2800" kern="1200">
              <a:solidFill>
                <a:schemeClr val="bg1"/>
              </a:solidFill>
              <a:latin typeface="+mj-lt"/>
              <a:ea typeface="+mj-ea"/>
              <a:cs typeface="+mj-cs"/>
            </a:endParaRPr>
          </a:p>
        </p:txBody>
      </p:sp>
      <p:sp>
        <p:nvSpPr>
          <p:cNvPr id="3" name="TextBox 2">
            <a:extLst>
              <a:ext uri="{FF2B5EF4-FFF2-40B4-BE49-F238E27FC236}">
                <a16:creationId xmlns:a16="http://schemas.microsoft.com/office/drawing/2014/main" id="{1033F4B6-3FD4-3E17-514C-4A6196C73AA6}"/>
              </a:ext>
            </a:extLst>
          </p:cNvPr>
          <p:cNvSpPr txBox="1"/>
          <p:nvPr/>
        </p:nvSpPr>
        <p:spPr>
          <a:xfrm>
            <a:off x="765051" y="2286000"/>
            <a:ext cx="3384000" cy="38448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marL="342900" indent="-228600">
              <a:lnSpc>
                <a:spcPct val="90000"/>
              </a:lnSpc>
              <a:spcAft>
                <a:spcPts val="600"/>
              </a:spcAft>
              <a:buFont typeface="Arial" panose="020B0604020202020204" pitchFamily="34" charset="0"/>
              <a:buChar char="•"/>
            </a:pPr>
            <a:r>
              <a:rPr lang="en-US" sz="2000" dirty="0">
                <a:solidFill>
                  <a:schemeClr val="bg1">
                    <a:alpha val="60000"/>
                  </a:schemeClr>
                </a:solidFill>
              </a:rPr>
              <a:t>Allows you to talk and smell</a:t>
            </a:r>
            <a:endParaRPr lang="en-US" sz="2000" dirty="0">
              <a:solidFill>
                <a:schemeClr val="bg1">
                  <a:alpha val="60000"/>
                </a:schemeClr>
              </a:solidFill>
              <a:cs typeface="Calibri"/>
            </a:endParaRPr>
          </a:p>
          <a:p>
            <a:pPr marL="342900" indent="-228600">
              <a:lnSpc>
                <a:spcPct val="90000"/>
              </a:lnSpc>
              <a:spcAft>
                <a:spcPts val="600"/>
              </a:spcAft>
              <a:buFont typeface="Arial" panose="020B0604020202020204" pitchFamily="34" charset="0"/>
              <a:buChar char="•"/>
            </a:pPr>
            <a:r>
              <a:rPr lang="en-US" sz="2000" dirty="0">
                <a:solidFill>
                  <a:schemeClr val="bg1">
                    <a:alpha val="60000"/>
                  </a:schemeClr>
                </a:solidFill>
              </a:rPr>
              <a:t>Warms air  to match your body temperature and moisturize in to the level your body needs</a:t>
            </a:r>
            <a:endParaRPr lang="en-US" sz="2000" dirty="0">
              <a:solidFill>
                <a:schemeClr val="bg1">
                  <a:alpha val="60000"/>
                </a:schemeClr>
              </a:solidFill>
              <a:cs typeface="Calibri"/>
            </a:endParaRPr>
          </a:p>
          <a:p>
            <a:pPr marL="342900" indent="-228600">
              <a:lnSpc>
                <a:spcPct val="90000"/>
              </a:lnSpc>
              <a:spcAft>
                <a:spcPts val="600"/>
              </a:spcAft>
              <a:buFont typeface="Arial" panose="020B0604020202020204" pitchFamily="34" charset="0"/>
              <a:buChar char="•"/>
            </a:pPr>
            <a:r>
              <a:rPr lang="en-US" sz="2000" dirty="0">
                <a:solidFill>
                  <a:schemeClr val="bg1">
                    <a:alpha val="60000"/>
                  </a:schemeClr>
                </a:solidFill>
              </a:rPr>
              <a:t>Delivers oxygen to the cells in your body </a:t>
            </a:r>
            <a:endParaRPr lang="en-US" sz="2000" dirty="0">
              <a:solidFill>
                <a:schemeClr val="bg1">
                  <a:alpha val="60000"/>
                </a:schemeClr>
              </a:solidFill>
              <a:cs typeface="Calibri"/>
            </a:endParaRPr>
          </a:p>
          <a:p>
            <a:pPr marL="342900" indent="-228600">
              <a:lnSpc>
                <a:spcPct val="90000"/>
              </a:lnSpc>
              <a:spcAft>
                <a:spcPts val="600"/>
              </a:spcAft>
              <a:buFont typeface="Arial" panose="020B0604020202020204" pitchFamily="34" charset="0"/>
              <a:buChar char="•"/>
            </a:pPr>
            <a:r>
              <a:rPr lang="en-US" sz="2000" dirty="0">
                <a:solidFill>
                  <a:schemeClr val="bg1">
                    <a:alpha val="60000"/>
                  </a:schemeClr>
                </a:solidFill>
              </a:rPr>
              <a:t>Remove waste gases ,included carbon dioxide</a:t>
            </a:r>
            <a:endParaRPr lang="en-US" sz="2000" dirty="0">
              <a:solidFill>
                <a:schemeClr val="bg1">
                  <a:alpha val="60000"/>
                </a:schemeClr>
              </a:solidFill>
              <a:cs typeface="Calibri"/>
            </a:endParaRPr>
          </a:p>
          <a:p>
            <a:pPr marL="342900" indent="-228600">
              <a:lnSpc>
                <a:spcPct val="90000"/>
              </a:lnSpc>
              <a:spcAft>
                <a:spcPts val="600"/>
              </a:spcAft>
              <a:buFont typeface="Arial" panose="020B0604020202020204" pitchFamily="34" charset="0"/>
              <a:buChar char="•"/>
            </a:pPr>
            <a:r>
              <a:rPr lang="en-US" sz="2000" dirty="0">
                <a:solidFill>
                  <a:schemeClr val="bg1">
                    <a:alpha val="60000"/>
                  </a:schemeClr>
                </a:solidFill>
              </a:rPr>
              <a:t>Protects your airways from harmful substances. ( Roberts,2010).</a:t>
            </a:r>
            <a:endParaRPr lang="en-US" sz="2000" dirty="0">
              <a:solidFill>
                <a:schemeClr val="bg1">
                  <a:alpha val="60000"/>
                </a:schemeClr>
              </a:solidFill>
              <a:cs typeface="Calibri"/>
            </a:endParaRPr>
          </a:p>
        </p:txBody>
      </p:sp>
      <p:pic>
        <p:nvPicPr>
          <p:cNvPr id="6" name="Picture 6" descr="Diagram&#10;&#10;Description automatically generated">
            <a:extLst>
              <a:ext uri="{FF2B5EF4-FFF2-40B4-BE49-F238E27FC236}">
                <a16:creationId xmlns:a16="http://schemas.microsoft.com/office/drawing/2014/main" id="{78445CB5-AF0C-1193-DF13-6E9B2EA4F7CB}"/>
              </a:ext>
            </a:extLst>
          </p:cNvPr>
          <p:cNvPicPr>
            <a:picLocks noChangeAspect="1"/>
          </p:cNvPicPr>
          <p:nvPr/>
        </p:nvPicPr>
        <p:blipFill>
          <a:blip r:embed="rId2"/>
          <a:stretch>
            <a:fillRect/>
          </a:stretch>
        </p:blipFill>
        <p:spPr>
          <a:xfrm>
            <a:off x="5632614" y="643469"/>
            <a:ext cx="5571062" cy="5571062"/>
          </a:xfrm>
          <a:prstGeom prst="rect">
            <a:avLst/>
          </a:prstGeom>
        </p:spPr>
      </p:pic>
    </p:spTree>
    <p:extLst>
      <p:ext uri="{BB962C8B-B14F-4D97-AF65-F5344CB8AC3E}">
        <p14:creationId xmlns:p14="http://schemas.microsoft.com/office/powerpoint/2010/main" val="2056975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66221D-D143-949A-E5E8-A3C011E572F3}"/>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4600" kern="1200">
                <a:solidFill>
                  <a:schemeClr val="tx1"/>
                </a:solidFill>
                <a:latin typeface="+mj-lt"/>
                <a:ea typeface="+mj-ea"/>
                <a:cs typeface="+mj-cs"/>
              </a:rPr>
              <a:t>DISORDERS OF THE UPPER RESPIRATORY SYSTEM</a:t>
            </a:r>
            <a:br>
              <a:rPr lang="en-US" sz="4600" kern="1200">
                <a:solidFill>
                  <a:schemeClr val="tx1"/>
                </a:solidFill>
                <a:latin typeface="+mj-lt"/>
                <a:ea typeface="+mj-ea"/>
                <a:cs typeface="+mj-cs"/>
              </a:rPr>
            </a:br>
            <a:endParaRPr lang="en-US" sz="4600" kern="1200">
              <a:solidFill>
                <a:schemeClr val="tx1"/>
              </a:solidFill>
              <a:latin typeface="+mj-lt"/>
              <a:ea typeface="+mj-ea"/>
              <a:cs typeface="+mj-cs"/>
            </a:endParaRPr>
          </a:p>
        </p:txBody>
      </p:sp>
      <p:sp>
        <p:nvSpPr>
          <p:cNvPr id="19"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TextBox 2">
            <a:extLst>
              <a:ext uri="{FF2B5EF4-FFF2-40B4-BE49-F238E27FC236}">
                <a16:creationId xmlns:a16="http://schemas.microsoft.com/office/drawing/2014/main" id="{C46057E4-7EC8-A2E5-3FD7-36714B32BF99}"/>
              </a:ext>
            </a:extLst>
          </p:cNvPr>
          <p:cNvGraphicFramePr/>
          <p:nvPr>
            <p:extLst>
              <p:ext uri="{D42A27DB-BD31-4B8C-83A1-F6EECF244321}">
                <p14:modId xmlns:p14="http://schemas.microsoft.com/office/powerpoint/2010/main" val="203175668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2941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C522D-BC07-3120-B441-7AD38085780A}"/>
              </a:ext>
            </a:extLst>
          </p:cNvPr>
          <p:cNvSpPr>
            <a:spLocks noGrp="1"/>
          </p:cNvSpPr>
          <p:nvPr>
            <p:ph type="title"/>
          </p:nvPr>
        </p:nvSpPr>
        <p:spPr>
          <a:xfrm>
            <a:off x="704209" y="635069"/>
            <a:ext cx="4509236" cy="1139139"/>
          </a:xfrm>
        </p:spPr>
        <p:txBody>
          <a:bodyPr vert="horz" lIns="91440" tIns="45720" rIns="91440" bIns="45720" rtlCol="0" anchor="ctr">
            <a:normAutofit/>
          </a:bodyPr>
          <a:lstStyle/>
          <a:p>
            <a:r>
              <a:rPr lang="en-US" sz="3600" kern="1200">
                <a:solidFill>
                  <a:schemeClr val="tx1"/>
                </a:solidFill>
                <a:latin typeface="+mj-lt"/>
                <a:ea typeface="+mj-ea"/>
                <a:cs typeface="+mj-cs"/>
              </a:rPr>
              <a:t>         SMALL CELL LUNG CANCER</a:t>
            </a:r>
          </a:p>
        </p:txBody>
      </p:sp>
      <p:sp>
        <p:nvSpPr>
          <p:cNvPr id="3" name="TextBox 2">
            <a:extLst>
              <a:ext uri="{FF2B5EF4-FFF2-40B4-BE49-F238E27FC236}">
                <a16:creationId xmlns:a16="http://schemas.microsoft.com/office/drawing/2014/main" id="{5243EE7C-22AB-507F-107E-A0C71F8F6E6C}"/>
              </a:ext>
            </a:extLst>
          </p:cNvPr>
          <p:cNvSpPr txBox="1"/>
          <p:nvPr/>
        </p:nvSpPr>
        <p:spPr>
          <a:xfrm>
            <a:off x="720992" y="1941362"/>
            <a:ext cx="4492454" cy="241909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dirty="0"/>
              <a:t>All cancers start when the group of cells in the body grows out of control.  Small cells lung cancer is a disease in which cancer cells from in the tissues of the lung. </a:t>
            </a:r>
          </a:p>
          <a:p>
            <a:pPr indent="-228600">
              <a:lnSpc>
                <a:spcPct val="90000"/>
              </a:lnSpc>
              <a:spcAft>
                <a:spcPts val="600"/>
              </a:spcAft>
              <a:buFont typeface="Arial" panose="020B0604020202020204" pitchFamily="34" charset="0"/>
              <a:buChar char="•"/>
            </a:pPr>
            <a:r>
              <a:rPr lang="en-US" dirty="0"/>
              <a:t>Smoking is the major risk factor  for that type of cancer.</a:t>
            </a:r>
            <a:endParaRPr lang="en-US" dirty="0">
              <a:cs typeface="Calibri"/>
            </a:endParaRPr>
          </a:p>
          <a:p>
            <a:pPr indent="-228600">
              <a:lnSpc>
                <a:spcPct val="90000"/>
              </a:lnSpc>
              <a:spcAft>
                <a:spcPts val="600"/>
              </a:spcAft>
              <a:buFont typeface="Arial" panose="020B0604020202020204" pitchFamily="34" charset="0"/>
              <a:buChar char="•"/>
            </a:pPr>
            <a:r>
              <a:rPr lang="en-US" dirty="0"/>
              <a:t>Symptoms are coughing and shortness of breath. ( Norris, 2011).</a:t>
            </a:r>
            <a:endParaRPr lang="en-US" dirty="0">
              <a:cs typeface="Calibri"/>
            </a:endParaRPr>
          </a:p>
        </p:txBody>
      </p:sp>
      <p:sp>
        <p:nvSpPr>
          <p:cNvPr id="16" name="Freeform: Shape 12">
            <a:extLst>
              <a:ext uri="{FF2B5EF4-FFF2-40B4-BE49-F238E27FC236}">
                <a16:creationId xmlns:a16="http://schemas.microsoft.com/office/drawing/2014/main" id="{3A45B268-BBDB-4EC6-A664-CED7BF60D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4207" y="361702"/>
            <a:ext cx="1691640" cy="1691640"/>
          </a:xfrm>
          <a:custGeom>
            <a:avLst/>
            <a:gdLst>
              <a:gd name="connsiteX0" fmla="*/ 845820 w 1691640"/>
              <a:gd name="connsiteY0" fmla="*/ 0 h 1691640"/>
              <a:gd name="connsiteX1" fmla="*/ 1691640 w 1691640"/>
              <a:gd name="connsiteY1" fmla="*/ 845820 h 1691640"/>
              <a:gd name="connsiteX2" fmla="*/ 845820 w 1691640"/>
              <a:gd name="connsiteY2" fmla="*/ 1691640 h 1691640"/>
              <a:gd name="connsiteX3" fmla="*/ 0 w 1691640"/>
              <a:gd name="connsiteY3" fmla="*/ 845820 h 1691640"/>
              <a:gd name="connsiteX4" fmla="*/ 845820 w 1691640"/>
              <a:gd name="connsiteY4" fmla="*/ 0 h 1691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1640" h="1691640">
                <a:moveTo>
                  <a:pt x="845820" y="0"/>
                </a:moveTo>
                <a:cubicBezTo>
                  <a:pt x="1312954" y="0"/>
                  <a:pt x="1691640" y="378686"/>
                  <a:pt x="1691640" y="845820"/>
                </a:cubicBezTo>
                <a:cubicBezTo>
                  <a:pt x="1691640" y="1312954"/>
                  <a:pt x="1312954" y="1691640"/>
                  <a:pt x="845820" y="1691640"/>
                </a:cubicBezTo>
                <a:cubicBezTo>
                  <a:pt x="378687" y="1691640"/>
                  <a:pt x="0" y="1312954"/>
                  <a:pt x="0" y="845820"/>
                </a:cubicBezTo>
                <a:cubicBezTo>
                  <a:pt x="0" y="378686"/>
                  <a:pt x="378687" y="0"/>
                  <a:pt x="84582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descr="Icon&#10;&#10;Description automatically generated">
            <a:extLst>
              <a:ext uri="{FF2B5EF4-FFF2-40B4-BE49-F238E27FC236}">
                <a16:creationId xmlns:a16="http://schemas.microsoft.com/office/drawing/2014/main" id="{DDBEF439-345F-8399-DEF2-C40871EDE0A4}"/>
              </a:ext>
            </a:extLst>
          </p:cNvPr>
          <p:cNvPicPr>
            <a:picLocks noChangeAspect="1"/>
          </p:cNvPicPr>
          <p:nvPr/>
        </p:nvPicPr>
        <p:blipFill>
          <a:blip r:embed="rId2"/>
          <a:stretch>
            <a:fillRect/>
          </a:stretch>
        </p:blipFill>
        <p:spPr>
          <a:xfrm>
            <a:off x="6165091" y="696037"/>
            <a:ext cx="787512" cy="1017204"/>
          </a:xfrm>
          <a:prstGeom prst="rect">
            <a:avLst/>
          </a:prstGeom>
        </p:spPr>
      </p:pic>
      <p:sp>
        <p:nvSpPr>
          <p:cNvPr id="17" name="Freeform: Shape 16">
            <a:extLst>
              <a:ext uri="{FF2B5EF4-FFF2-40B4-BE49-F238E27FC236}">
                <a16:creationId xmlns:a16="http://schemas.microsoft.com/office/drawing/2014/main" id="{B78B55DD-3C55-4B94-9031-4F3723BD4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8624" y="2"/>
            <a:ext cx="3913376" cy="3281569"/>
          </a:xfrm>
          <a:custGeom>
            <a:avLst/>
            <a:gdLst>
              <a:gd name="connsiteX0" fmla="*/ 267865 w 3913376"/>
              <a:gd name="connsiteY0" fmla="*/ 0 h 3281569"/>
              <a:gd name="connsiteX1" fmla="*/ 3913376 w 3913376"/>
              <a:gd name="connsiteY1" fmla="*/ 0 h 3281569"/>
              <a:gd name="connsiteX2" fmla="*/ 3913376 w 3913376"/>
              <a:gd name="connsiteY2" fmla="*/ 2499938 h 3281569"/>
              <a:gd name="connsiteX3" fmla="*/ 3794714 w 3913376"/>
              <a:gd name="connsiteY3" fmla="*/ 2630499 h 3281569"/>
              <a:gd name="connsiteX4" fmla="*/ 2222892 w 3913376"/>
              <a:gd name="connsiteY4" fmla="*/ 3281569 h 3281569"/>
              <a:gd name="connsiteX5" fmla="*/ 0 w 3913376"/>
              <a:gd name="connsiteY5" fmla="*/ 1058677 h 3281569"/>
              <a:gd name="connsiteX6" fmla="*/ 174686 w 3913376"/>
              <a:gd name="connsiteY6" fmla="*/ 193427 h 3281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7" descr="Icon&#10;&#10;Description automatically generated">
            <a:extLst>
              <a:ext uri="{FF2B5EF4-FFF2-40B4-BE49-F238E27FC236}">
                <a16:creationId xmlns:a16="http://schemas.microsoft.com/office/drawing/2014/main" id="{651306EC-9CEF-0B3E-DB6E-C461E746B621}"/>
              </a:ext>
            </a:extLst>
          </p:cNvPr>
          <p:cNvPicPr>
            <a:picLocks noChangeAspect="1"/>
          </p:cNvPicPr>
          <p:nvPr/>
        </p:nvPicPr>
        <p:blipFill>
          <a:blip r:embed="rId3"/>
          <a:stretch>
            <a:fillRect/>
          </a:stretch>
        </p:blipFill>
        <p:spPr>
          <a:xfrm>
            <a:off x="9608036" y="337711"/>
            <a:ext cx="1717314" cy="2213034"/>
          </a:xfrm>
          <a:prstGeom prst="rect">
            <a:avLst/>
          </a:prstGeom>
        </p:spPr>
      </p:pic>
      <p:sp>
        <p:nvSpPr>
          <p:cNvPr id="21" name="Freeform: Shape 20">
            <a:extLst>
              <a:ext uri="{FF2B5EF4-FFF2-40B4-BE49-F238E27FC236}">
                <a16:creationId xmlns:a16="http://schemas.microsoft.com/office/drawing/2014/main" id="{42D9BB05-ED63-4148-87AB-82720ACC3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18614" y="4769536"/>
            <a:ext cx="3950208" cy="2088462"/>
          </a:xfrm>
          <a:custGeom>
            <a:avLst/>
            <a:gdLst>
              <a:gd name="connsiteX0" fmla="*/ 1975104 w 3950208"/>
              <a:gd name="connsiteY0" fmla="*/ 0 h 2088462"/>
              <a:gd name="connsiteX1" fmla="*/ 3950208 w 3950208"/>
              <a:gd name="connsiteY1" fmla="*/ 1975104 h 2088462"/>
              <a:gd name="connsiteX2" fmla="*/ 3944484 w 3950208"/>
              <a:gd name="connsiteY2" fmla="*/ 2088462 h 2088462"/>
              <a:gd name="connsiteX3" fmla="*/ 5724 w 3950208"/>
              <a:gd name="connsiteY3" fmla="*/ 2088462 h 2088462"/>
              <a:gd name="connsiteX4" fmla="*/ 0 w 3950208"/>
              <a:gd name="connsiteY4" fmla="*/ 1975104 h 2088462"/>
              <a:gd name="connsiteX5" fmla="*/ 1975104 w 3950208"/>
              <a:gd name="connsiteY5" fmla="*/ 0 h 2088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5B00B48C-8AA7-4128-AD60-76349F0CEC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6020" y="2715337"/>
            <a:ext cx="2743200" cy="2743200"/>
          </a:xfrm>
          <a:custGeom>
            <a:avLst/>
            <a:gdLst>
              <a:gd name="connsiteX0" fmla="*/ 1371600 w 2743200"/>
              <a:gd name="connsiteY0" fmla="*/ 0 h 2743200"/>
              <a:gd name="connsiteX1" fmla="*/ 2743200 w 2743200"/>
              <a:gd name="connsiteY1" fmla="*/ 1371600 h 2743200"/>
              <a:gd name="connsiteX2" fmla="*/ 1371600 w 2743200"/>
              <a:gd name="connsiteY2" fmla="*/ 2743200 h 2743200"/>
              <a:gd name="connsiteX3" fmla="*/ 0 w 2743200"/>
              <a:gd name="connsiteY3" fmla="*/ 1371600 h 2743200"/>
              <a:gd name="connsiteX4" fmla="*/ 1371600 w 2743200"/>
              <a:gd name="connsiteY4" fmla="*/ 0 h 2743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3200" h="2743200">
                <a:moveTo>
                  <a:pt x="1371600" y="0"/>
                </a:moveTo>
                <a:cubicBezTo>
                  <a:pt x="2129114" y="0"/>
                  <a:pt x="2743200" y="614087"/>
                  <a:pt x="2743200" y="1371600"/>
                </a:cubicBezTo>
                <a:cubicBezTo>
                  <a:pt x="2743200" y="2129114"/>
                  <a:pt x="2129114" y="2743200"/>
                  <a:pt x="1371600" y="2743200"/>
                </a:cubicBezTo>
                <a:cubicBezTo>
                  <a:pt x="614087" y="2743200"/>
                  <a:pt x="0" y="2129114"/>
                  <a:pt x="0" y="1371600"/>
                </a:cubicBezTo>
                <a:cubicBezTo>
                  <a:pt x="0" y="614087"/>
                  <a:pt x="614087" y="0"/>
                  <a:pt x="137160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Oval 26">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a:extLst>
              <a:ext uri="{FF2B5EF4-FFF2-40B4-BE49-F238E27FC236}">
                <a16:creationId xmlns:a16="http://schemas.microsoft.com/office/drawing/2014/main" id="{18A51F02-DE84-49B1-CDA8-6ED2851AEF3D}"/>
              </a:ext>
            </a:extLst>
          </p:cNvPr>
          <p:cNvPicPr>
            <a:picLocks noChangeAspect="1"/>
          </p:cNvPicPr>
          <p:nvPr/>
        </p:nvPicPr>
        <p:blipFill>
          <a:blip r:embed="rId4"/>
          <a:stretch>
            <a:fillRect/>
          </a:stretch>
        </p:blipFill>
        <p:spPr>
          <a:xfrm>
            <a:off x="6614771" y="3261826"/>
            <a:ext cx="1277591" cy="1650222"/>
          </a:xfrm>
          <a:prstGeom prst="rect">
            <a:avLst/>
          </a:prstGeom>
        </p:spPr>
      </p:pic>
      <p:pic>
        <p:nvPicPr>
          <p:cNvPr id="4" name="Picture 4" descr="Diagram&#10;&#10;Description automatically generated">
            <a:extLst>
              <a:ext uri="{FF2B5EF4-FFF2-40B4-BE49-F238E27FC236}">
                <a16:creationId xmlns:a16="http://schemas.microsoft.com/office/drawing/2014/main" id="{FB44906D-7F26-9773-D2F0-316660C79EC1}"/>
              </a:ext>
            </a:extLst>
          </p:cNvPr>
          <p:cNvPicPr>
            <a:picLocks noChangeAspect="1"/>
          </p:cNvPicPr>
          <p:nvPr/>
        </p:nvPicPr>
        <p:blipFill>
          <a:blip r:embed="rId5"/>
          <a:stretch>
            <a:fillRect/>
          </a:stretch>
        </p:blipFill>
        <p:spPr>
          <a:xfrm>
            <a:off x="3115768" y="5356746"/>
            <a:ext cx="1261083" cy="1300086"/>
          </a:xfrm>
          <a:prstGeom prst="rect">
            <a:avLst/>
          </a:prstGeom>
        </p:spPr>
      </p:pic>
      <p:sp>
        <p:nvSpPr>
          <p:cNvPr id="29" name="Freeform: Shape 28">
            <a:extLst>
              <a:ext uri="{FF2B5EF4-FFF2-40B4-BE49-F238E27FC236}">
                <a16:creationId xmlns:a16="http://schemas.microsoft.com/office/drawing/2014/main" id="{0760511E-86BF-4340-9949-CECB774FAC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09416" y="4131546"/>
            <a:ext cx="3178912" cy="2726454"/>
          </a:xfrm>
          <a:custGeom>
            <a:avLst/>
            <a:gdLst>
              <a:gd name="connsiteX0" fmla="*/ 1837818 w 3178912"/>
              <a:gd name="connsiteY0" fmla="*/ 0 h 2726454"/>
              <a:gd name="connsiteX1" fmla="*/ 3137352 w 3178912"/>
              <a:gd name="connsiteY1" fmla="*/ 538285 h 2726454"/>
              <a:gd name="connsiteX2" fmla="*/ 3178912 w 3178912"/>
              <a:gd name="connsiteY2" fmla="*/ 584013 h 2726454"/>
              <a:gd name="connsiteX3" fmla="*/ 3178912 w 3178912"/>
              <a:gd name="connsiteY3" fmla="*/ 2726454 h 2726454"/>
              <a:gd name="connsiteX4" fmla="*/ 229483 w 3178912"/>
              <a:gd name="connsiteY4" fmla="*/ 2726454 h 2726454"/>
              <a:gd name="connsiteX5" fmla="*/ 221815 w 3178912"/>
              <a:gd name="connsiteY5" fmla="*/ 2713832 h 2726454"/>
              <a:gd name="connsiteX6" fmla="*/ 0 w 3178912"/>
              <a:gd name="connsiteY6" fmla="*/ 1837818 h 2726454"/>
              <a:gd name="connsiteX7" fmla="*/ 1837818 w 3178912"/>
              <a:gd name="connsiteY7" fmla="*/ 0 h 272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Picture 8" descr="A picture containing icon&#10;&#10;Description automatically generated">
            <a:extLst>
              <a:ext uri="{FF2B5EF4-FFF2-40B4-BE49-F238E27FC236}">
                <a16:creationId xmlns:a16="http://schemas.microsoft.com/office/drawing/2014/main" id="{3149838E-0EC8-F34B-271A-79CD6F805B9D}"/>
              </a:ext>
            </a:extLst>
          </p:cNvPr>
          <p:cNvPicPr>
            <a:picLocks noChangeAspect="1"/>
          </p:cNvPicPr>
          <p:nvPr/>
        </p:nvPicPr>
        <p:blipFill>
          <a:blip r:embed="rId6"/>
          <a:stretch>
            <a:fillRect/>
          </a:stretch>
        </p:blipFill>
        <p:spPr>
          <a:xfrm>
            <a:off x="10069145" y="4773845"/>
            <a:ext cx="1352085" cy="1746444"/>
          </a:xfrm>
          <a:prstGeom prst="rect">
            <a:avLst/>
          </a:prstGeom>
        </p:spPr>
      </p:pic>
    </p:spTree>
    <p:extLst>
      <p:ext uri="{BB962C8B-B14F-4D97-AF65-F5344CB8AC3E}">
        <p14:creationId xmlns:p14="http://schemas.microsoft.com/office/powerpoint/2010/main" val="190794162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8B95250-B97C-25E5-831E-9A04E889270F}"/>
              </a:ext>
            </a:extLst>
          </p:cNvPr>
          <p:cNvSpPr>
            <a:spLocks noGrp="1"/>
          </p:cNvSpPr>
          <p:nvPr>
            <p:ph type="title"/>
          </p:nvPr>
        </p:nvSpPr>
        <p:spPr>
          <a:xfrm>
            <a:off x="2555631" y="1441938"/>
            <a:ext cx="7080738" cy="3974124"/>
          </a:xfrm>
        </p:spPr>
        <p:txBody>
          <a:bodyPr>
            <a:normAutofit/>
          </a:bodyPr>
          <a:lstStyle/>
          <a:p>
            <a:pPr algn="ctr"/>
            <a:r>
              <a:rPr lang="en-GB" sz="2200">
                <a:solidFill>
                  <a:schemeClr val="bg1">
                    <a:lumMod val="95000"/>
                    <a:lumOff val="5000"/>
                  </a:schemeClr>
                </a:solidFill>
                <a:cs typeface="Calibri Light"/>
              </a:rPr>
              <a:t>References:</a:t>
            </a:r>
            <a:br>
              <a:rPr lang="en-GB" sz="2200">
                <a:solidFill>
                  <a:schemeClr val="bg1">
                    <a:lumMod val="95000"/>
                    <a:lumOff val="5000"/>
                  </a:schemeClr>
                </a:solidFill>
                <a:cs typeface="Calibri Light"/>
              </a:rPr>
            </a:br>
            <a:r>
              <a:rPr lang="en-GB" sz="2200">
                <a:solidFill>
                  <a:schemeClr val="bg1">
                    <a:lumMod val="95000"/>
                    <a:lumOff val="5000"/>
                  </a:schemeClr>
                </a:solidFill>
                <a:latin typeface="Arial Nova"/>
                <a:cs typeface="Calibri Light"/>
              </a:rPr>
              <a:t>1.Ross and Wilson (1996)</a:t>
            </a:r>
            <a:r>
              <a:rPr lang="en-GB" sz="2200">
                <a:solidFill>
                  <a:schemeClr val="bg1">
                    <a:lumMod val="95000"/>
                    <a:lumOff val="5000"/>
                  </a:schemeClr>
                </a:solidFill>
                <a:latin typeface="Calibri Light"/>
                <a:cs typeface="Calibri Light"/>
              </a:rPr>
              <a:t> </a:t>
            </a:r>
            <a:r>
              <a:rPr lang="en-GB" sz="2200">
                <a:solidFill>
                  <a:schemeClr val="bg1">
                    <a:lumMod val="95000"/>
                    <a:lumOff val="5000"/>
                  </a:schemeClr>
                </a:solidFill>
                <a:latin typeface="Arial Nova Light"/>
                <a:cs typeface="Calibri Light"/>
              </a:rPr>
              <a:t>Anatomy and Physiology in Health and Illness.</a:t>
            </a:r>
            <a:r>
              <a:rPr lang="en-GB" sz="2200">
                <a:solidFill>
                  <a:schemeClr val="bg1">
                    <a:lumMod val="95000"/>
                    <a:lumOff val="5000"/>
                  </a:schemeClr>
                </a:solidFill>
                <a:latin typeface="Arial Nova"/>
                <a:cs typeface="Calibri Light"/>
              </a:rPr>
              <a:t>8th edn. Churchill Livingstone.</a:t>
            </a:r>
            <a:br>
              <a:rPr lang="en-GB" sz="2200">
                <a:solidFill>
                  <a:schemeClr val="bg1">
                    <a:lumMod val="95000"/>
                    <a:lumOff val="5000"/>
                  </a:schemeClr>
                </a:solidFill>
                <a:latin typeface="Arial Nova"/>
                <a:cs typeface="Calibri Light"/>
              </a:rPr>
            </a:br>
            <a:br>
              <a:rPr lang="en-GB" sz="2200">
                <a:solidFill>
                  <a:schemeClr val="bg1">
                    <a:lumMod val="95000"/>
                    <a:lumOff val="5000"/>
                  </a:schemeClr>
                </a:solidFill>
                <a:latin typeface="Arial Nova"/>
                <a:cs typeface="Calibri Light"/>
              </a:rPr>
            </a:br>
            <a:r>
              <a:rPr lang="en-GB" sz="2200">
                <a:solidFill>
                  <a:schemeClr val="bg1">
                    <a:lumMod val="95000"/>
                    <a:lumOff val="5000"/>
                  </a:schemeClr>
                </a:solidFill>
                <a:latin typeface="Arial Nova"/>
                <a:cs typeface="Calibri Light"/>
              </a:rPr>
              <a:t>2.Norris, M. ; Siegfried, D. (2011) </a:t>
            </a:r>
            <a:r>
              <a:rPr lang="en-GB" sz="2200">
                <a:solidFill>
                  <a:schemeClr val="bg1">
                    <a:lumMod val="95000"/>
                    <a:lumOff val="5000"/>
                  </a:schemeClr>
                </a:solidFill>
                <a:latin typeface="Arial Nova Light"/>
                <a:cs typeface="Calibri Light"/>
              </a:rPr>
              <a:t>Anatomy and Physiology for Dummies.</a:t>
            </a:r>
            <a:r>
              <a:rPr lang="en-GB" sz="2200">
                <a:solidFill>
                  <a:schemeClr val="bg1">
                    <a:lumMod val="95000"/>
                    <a:lumOff val="5000"/>
                  </a:schemeClr>
                </a:solidFill>
                <a:latin typeface="Arial Nova"/>
                <a:cs typeface="Calibri Light"/>
              </a:rPr>
              <a:t> 2nd edn. Wiley Publishing, Inc.</a:t>
            </a:r>
            <a:br>
              <a:rPr lang="en-GB" sz="2200">
                <a:solidFill>
                  <a:schemeClr val="bg1">
                    <a:lumMod val="95000"/>
                    <a:lumOff val="5000"/>
                  </a:schemeClr>
                </a:solidFill>
                <a:latin typeface="Arial Nova"/>
                <a:cs typeface="Calibri Light"/>
              </a:rPr>
            </a:br>
            <a:br>
              <a:rPr lang="en-GB" sz="2200">
                <a:solidFill>
                  <a:schemeClr val="bg1">
                    <a:lumMod val="95000"/>
                    <a:lumOff val="5000"/>
                  </a:schemeClr>
                </a:solidFill>
                <a:latin typeface="Arial Nova"/>
                <a:cs typeface="Calibri Light"/>
              </a:rPr>
            </a:br>
            <a:r>
              <a:rPr lang="en-GB" sz="2200">
                <a:solidFill>
                  <a:schemeClr val="bg1">
                    <a:lumMod val="95000"/>
                    <a:lumOff val="5000"/>
                  </a:schemeClr>
                </a:solidFill>
                <a:latin typeface="Arial Nova"/>
                <a:cs typeface="Calibri Light"/>
              </a:rPr>
              <a:t>3.Roberts, A. (2010) </a:t>
            </a:r>
            <a:r>
              <a:rPr lang="en-GB" sz="2200">
                <a:solidFill>
                  <a:schemeClr val="bg1">
                    <a:lumMod val="95000"/>
                    <a:lumOff val="5000"/>
                  </a:schemeClr>
                </a:solidFill>
                <a:latin typeface="Arial Nova Light"/>
                <a:cs typeface="Calibri Light"/>
              </a:rPr>
              <a:t>The complete human body the definite visual guide.</a:t>
            </a:r>
          </a:p>
        </p:txBody>
      </p:sp>
    </p:spTree>
    <p:extLst>
      <p:ext uri="{BB962C8B-B14F-4D97-AF65-F5344CB8AC3E}">
        <p14:creationId xmlns:p14="http://schemas.microsoft.com/office/powerpoint/2010/main" val="305688191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               RESPIRATORY SYSTEM</vt:lpstr>
      <vt:lpstr>     FUNCTION OF RESPIRATORY SYSTEM </vt:lpstr>
      <vt:lpstr>DISORDERS OF THE UPPER RESPIRATORY SYSTEM </vt:lpstr>
      <vt:lpstr>         SMALL CELL LUNG CANCER</vt:lpstr>
      <vt:lpstr>References: 1.Ross and Wilson (1996) Anatomy and Physiology in Health and Illness.8th edn. Churchill Livingstone.  2.Norris, M. ; Siegfried, D. (2011) Anatomy and Physiology for Dummies. 2nd edn. Wiley Publishing, Inc.  3.Roberts, A. (2010) The complete human body the definite visual guide.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471</cp:revision>
  <dcterms:created xsi:type="dcterms:W3CDTF">2023-02-24T07:38:20Z</dcterms:created>
  <dcterms:modified xsi:type="dcterms:W3CDTF">2023-02-24T09:43:17Z</dcterms:modified>
</cp:coreProperties>
</file>