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7" r:id="rId2"/>
    <p:sldId id="256" r:id="rId3"/>
    <p:sldId id="257" r:id="rId4"/>
    <p:sldId id="258" r:id="rId5"/>
    <p:sldId id="259" r:id="rId6"/>
    <p:sldId id="260" r:id="rId7"/>
    <p:sldId id="274" r:id="rId8"/>
    <p:sldId id="261" r:id="rId9"/>
    <p:sldId id="275" r:id="rId10"/>
    <p:sldId id="262" r:id="rId11"/>
    <p:sldId id="263" r:id="rId12"/>
    <p:sldId id="264" r:id="rId13"/>
    <p:sldId id="265" r:id="rId14"/>
    <p:sldId id="266" r:id="rId15"/>
    <p:sldId id="267" r:id="rId16"/>
    <p:sldId id="276" r:id="rId17"/>
    <p:sldId id="268" r:id="rId18"/>
    <p:sldId id="269" r:id="rId19"/>
    <p:sldId id="270" r:id="rId20"/>
    <p:sldId id="271" r:id="rId21"/>
    <p:sldId id="273" r:id="rId22"/>
    <p:sldId id="278" r:id="rId23"/>
    <p:sldId id="27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2" d="100"/>
          <a:sy n="92" d="100"/>
        </p:scale>
        <p:origin x="90"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2440" y="2194560"/>
            <a:ext cx="11247120" cy="1739347"/>
          </a:xfrm>
        </p:spPr>
        <p:txBody>
          <a:bodyPr tIns="45720" bIns="45720" anchor="ctr">
            <a:normAutofit/>
          </a:bodyPr>
          <a:lstStyle>
            <a:lvl1pPr algn="ctr">
              <a:lnSpc>
                <a:spcPct val="80000"/>
              </a:lnSpc>
              <a:defRPr sz="6000" spc="15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342900" y="3915938"/>
            <a:ext cx="11506200" cy="457200"/>
          </a:xfrm>
        </p:spPr>
        <p:txBody>
          <a:bodyPr>
            <a:normAutofit/>
          </a:bodyPr>
          <a:lstStyle>
            <a:lvl1pPr marL="0" indent="0" algn="ctr">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8/4/2023</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94560"/>
            <a:ext cx="11247120" cy="1737360"/>
          </a:xfrm>
        </p:spPr>
        <p:txBody>
          <a:bodyPr anchor="ctr">
            <a:noAutofit/>
          </a:bodyPr>
          <a:lstStyle>
            <a:lvl1pPr algn="ctr">
              <a:lnSpc>
                <a:spcPct val="80000"/>
              </a:lnSpc>
              <a:defRPr sz="6000" b="0" spc="150" baseline="0">
                <a:solidFill>
                  <a:srgbClr val="FFFFFF"/>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47472" y="3911827"/>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8/4/2023</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8/4/2023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8/4/2023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8/4/2023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8/4/2023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8/4/2023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8/4/2023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8/4/2023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8/4/2023</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8/4/2023</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4000" kern="1200" cap="all"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0" indent="0" algn="just">
              <a:buNone/>
            </a:pPr>
            <a:endParaRPr lang="en-US" sz="2000" b="1" dirty="0" smtClean="0"/>
          </a:p>
          <a:p>
            <a:pPr algn="just"/>
            <a:r>
              <a:rPr lang="en-US" sz="2000" b="1" dirty="0" smtClean="0"/>
              <a:t>Assignment Title: 	</a:t>
            </a:r>
            <a:r>
              <a:rPr lang="en-GB" sz="2000" b="1" dirty="0"/>
              <a:t>The application of psychological theory in a community centre</a:t>
            </a:r>
            <a:endParaRPr lang="en-US" sz="2000" b="1" dirty="0"/>
          </a:p>
          <a:p>
            <a:pPr algn="just"/>
            <a:r>
              <a:rPr lang="en-US" sz="2000" b="1" dirty="0" smtClean="0"/>
              <a:t>Module </a:t>
            </a:r>
            <a:r>
              <a:rPr lang="en-US" sz="2000" b="1" dirty="0"/>
              <a:t>Name: 	</a:t>
            </a:r>
            <a:r>
              <a:rPr lang="en-US" sz="2000" b="1" dirty="0" smtClean="0"/>
              <a:t>Psychology </a:t>
            </a:r>
            <a:r>
              <a:rPr lang="en-US" sz="2000" b="1" dirty="0"/>
              <a:t>in Health and Social </a:t>
            </a:r>
            <a:r>
              <a:rPr lang="en-US" sz="2000" b="1" dirty="0" smtClean="0"/>
              <a:t>Care</a:t>
            </a:r>
          </a:p>
          <a:p>
            <a:pPr algn="just"/>
            <a:r>
              <a:rPr lang="en-US" sz="2000" b="1" dirty="0" smtClean="0"/>
              <a:t>Module </a:t>
            </a:r>
            <a:r>
              <a:rPr lang="en-US" sz="2000" b="1" dirty="0"/>
              <a:t>Code:		</a:t>
            </a:r>
            <a:r>
              <a:rPr lang="en-US" sz="2000" b="1" dirty="0" smtClean="0"/>
              <a:t>LCHS4006</a:t>
            </a:r>
          </a:p>
          <a:p>
            <a:pPr algn="just"/>
            <a:r>
              <a:rPr lang="en-US" sz="2000" b="1" dirty="0" smtClean="0"/>
              <a:t>Program </a:t>
            </a:r>
            <a:r>
              <a:rPr lang="en-US" sz="2000" b="1" dirty="0"/>
              <a:t>of Study</a:t>
            </a:r>
            <a:r>
              <a:rPr lang="en-US" sz="2000" b="1" dirty="0" smtClean="0"/>
              <a:t>:	Certificate </a:t>
            </a:r>
            <a:r>
              <a:rPr lang="en-US" sz="2000" b="1" dirty="0"/>
              <a:t>of Higher Education Skills </a:t>
            </a:r>
            <a:r>
              <a:rPr lang="en-US" sz="2000" b="1" dirty="0" smtClean="0"/>
              <a:t>						for </a:t>
            </a:r>
            <a:r>
              <a:rPr lang="en-US" sz="2000" b="1" dirty="0"/>
              <a:t>the Workplace (Health &amp; </a:t>
            </a:r>
            <a:r>
              <a:rPr lang="en-US" sz="2000" b="1" dirty="0" smtClean="0"/>
              <a:t>Social </a:t>
            </a:r>
            <a:r>
              <a:rPr lang="en-US" sz="2000" b="1" dirty="0"/>
              <a:t>Care)</a:t>
            </a:r>
          </a:p>
          <a:p>
            <a:pPr algn="just"/>
            <a:r>
              <a:rPr lang="en-US" sz="2000" b="1" dirty="0"/>
              <a:t>Student Name: 	</a:t>
            </a:r>
            <a:r>
              <a:rPr lang="en-US" sz="2000" b="1" dirty="0" err="1" smtClean="0"/>
              <a:t>Forida</a:t>
            </a:r>
            <a:r>
              <a:rPr lang="en-US" sz="2000" b="1" dirty="0" smtClean="0"/>
              <a:t> Begu</a:t>
            </a:r>
            <a:r>
              <a:rPr lang="en-US" sz="2000" b="1" dirty="0"/>
              <a:t>m</a:t>
            </a:r>
            <a:endParaRPr lang="en-GB" sz="2000" b="1" dirty="0"/>
          </a:p>
          <a:p>
            <a:pPr algn="just"/>
            <a:r>
              <a:rPr lang="en-US" sz="2000" b="1" dirty="0"/>
              <a:t>Student ID #: 		</a:t>
            </a:r>
            <a:r>
              <a:rPr lang="en-US" sz="2000" b="1" dirty="0" smtClean="0"/>
              <a:t>2127874</a:t>
            </a:r>
            <a:endParaRPr lang="en-GB" sz="2000" b="1" dirty="0"/>
          </a:p>
          <a:p>
            <a:pPr algn="just"/>
            <a:r>
              <a:rPr lang="en-US" sz="2000" b="1" dirty="0"/>
              <a:t>Lecturer Name: 	</a:t>
            </a:r>
            <a:r>
              <a:rPr lang="en-US" sz="2000" b="1" dirty="0" smtClean="0"/>
              <a:t>Ms. Alice Clayton</a:t>
            </a:r>
            <a:endParaRPr lang="en-GB" sz="2000" b="1"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1362142" y="178803"/>
            <a:ext cx="4290513" cy="1649997"/>
          </a:xfrm>
          <a:prstGeom prst="rect">
            <a:avLst/>
          </a:prstGeom>
        </p:spPr>
      </p:pic>
    </p:spTree>
    <p:extLst>
      <p:ext uri="{BB962C8B-B14F-4D97-AF65-F5344CB8AC3E}">
        <p14:creationId xmlns:p14="http://schemas.microsoft.com/office/powerpoint/2010/main" val="1059097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2440" y="1287888"/>
            <a:ext cx="11376660" cy="2646020"/>
          </a:xfrm>
        </p:spPr>
        <p:txBody>
          <a:bodyPr>
            <a:normAutofit fontScale="90000"/>
          </a:bodyPr>
          <a:lstStyle/>
          <a:p>
            <a:r>
              <a:rPr lang="en-US" dirty="0"/>
              <a:t>how the volunteers running the kids club can help increase the sense of achievement</a:t>
            </a:r>
          </a:p>
        </p:txBody>
      </p:sp>
    </p:spTree>
    <p:extLst>
      <p:ext uri="{BB962C8B-B14F-4D97-AF65-F5344CB8AC3E}">
        <p14:creationId xmlns:p14="http://schemas.microsoft.com/office/powerpoint/2010/main" val="372353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Introduction</a:t>
            </a:r>
            <a:endParaRPr lang="en-US" dirty="0"/>
          </a:p>
        </p:txBody>
      </p:sp>
      <p:sp>
        <p:nvSpPr>
          <p:cNvPr id="3" name="Content Placeholder 2"/>
          <p:cNvSpPr>
            <a:spLocks noGrp="1"/>
          </p:cNvSpPr>
          <p:nvPr>
            <p:ph idx="1"/>
          </p:nvPr>
        </p:nvSpPr>
        <p:spPr/>
        <p:txBody>
          <a:bodyPr>
            <a:normAutofit fontScale="77500" lnSpcReduction="20000"/>
          </a:bodyPr>
          <a:lstStyle/>
          <a:p>
            <a:r>
              <a:rPr lang="en-US" sz="4000" dirty="0" smtClean="0"/>
              <a:t>Briefly </a:t>
            </a:r>
            <a:r>
              <a:rPr lang="en-US" sz="4000" dirty="0"/>
              <a:t>introduce the Kids Club and its purpose.</a:t>
            </a:r>
          </a:p>
          <a:p>
            <a:r>
              <a:rPr lang="en-US" sz="4000" dirty="0"/>
              <a:t>Mention the importance of fostering a sense of achievement and well-being in children aged 5-7 years old.</a:t>
            </a:r>
          </a:p>
          <a:p>
            <a:r>
              <a:rPr lang="en-US" sz="4000" dirty="0"/>
              <a:t>State the objectives of the presentation</a:t>
            </a:r>
            <a:r>
              <a:rPr lang="en-US" sz="4000" dirty="0" smtClean="0"/>
              <a:t>.</a:t>
            </a:r>
          </a:p>
          <a:p>
            <a:r>
              <a:rPr lang="en-US" sz="4000" dirty="0" smtClean="0"/>
              <a:t/>
            </a:r>
            <a:br>
              <a:rPr lang="en-US" sz="4000" dirty="0" smtClean="0"/>
            </a:br>
            <a:r>
              <a:rPr lang="en-US" sz="4000" dirty="0"/>
              <a:t>Objective: To explore how volunteers can support children aged 5-7 in developing a sense of achievement and well-being using psychological principles.</a:t>
            </a:r>
          </a:p>
          <a:p>
            <a:endParaRPr lang="en-US" sz="4000" dirty="0"/>
          </a:p>
        </p:txBody>
      </p:sp>
    </p:spTree>
    <p:extLst>
      <p:ext uri="{BB962C8B-B14F-4D97-AF65-F5344CB8AC3E}">
        <p14:creationId xmlns:p14="http://schemas.microsoft.com/office/powerpoint/2010/main" val="731083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Understanding Achievement and Well-being</a:t>
            </a:r>
          </a:p>
        </p:txBody>
      </p:sp>
      <p:sp>
        <p:nvSpPr>
          <p:cNvPr id="3" name="Content Placeholder 2"/>
          <p:cNvSpPr>
            <a:spLocks noGrp="1"/>
          </p:cNvSpPr>
          <p:nvPr>
            <p:ph idx="1"/>
          </p:nvPr>
        </p:nvSpPr>
        <p:spPr/>
        <p:txBody>
          <a:bodyPr>
            <a:normAutofit/>
          </a:bodyPr>
          <a:lstStyle/>
          <a:p>
            <a:r>
              <a:rPr lang="en-US" sz="3600" dirty="0"/>
              <a:t>Achievement: The feeling of accomplishment derived from mastering new skills or completing tasks </a:t>
            </a:r>
            <a:r>
              <a:rPr lang="en-US" sz="3600" dirty="0" smtClean="0"/>
              <a:t>successfully (Bee </a:t>
            </a:r>
            <a:r>
              <a:rPr lang="en-US" sz="3600" dirty="0"/>
              <a:t>and </a:t>
            </a:r>
            <a:r>
              <a:rPr lang="en-US" sz="3600" dirty="0" smtClean="0"/>
              <a:t>Boyd, 2011</a:t>
            </a:r>
            <a:r>
              <a:rPr lang="en-US" sz="3600" dirty="0"/>
              <a:t>)</a:t>
            </a:r>
            <a:r>
              <a:rPr lang="en-US" sz="3600" dirty="0" smtClean="0"/>
              <a:t>.</a:t>
            </a:r>
            <a:endParaRPr lang="en-US" sz="3600" dirty="0"/>
          </a:p>
          <a:p>
            <a:r>
              <a:rPr lang="en-US" sz="3600" dirty="0"/>
              <a:t>Well-being: A state of physical, emotional, and psychological health and happiness.</a:t>
            </a:r>
          </a:p>
        </p:txBody>
      </p:sp>
    </p:spTree>
    <p:extLst>
      <p:ext uri="{BB962C8B-B14F-4D97-AF65-F5344CB8AC3E}">
        <p14:creationId xmlns:p14="http://schemas.microsoft.com/office/powerpoint/2010/main" val="2351570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Self-Determination Theory (SDT)</a:t>
            </a:r>
          </a:p>
        </p:txBody>
      </p:sp>
      <p:sp>
        <p:nvSpPr>
          <p:cNvPr id="3" name="Content Placeholder 2"/>
          <p:cNvSpPr>
            <a:spLocks noGrp="1"/>
          </p:cNvSpPr>
          <p:nvPr>
            <p:ph idx="1"/>
          </p:nvPr>
        </p:nvSpPr>
        <p:spPr/>
        <p:txBody>
          <a:bodyPr>
            <a:normAutofit lnSpcReduction="10000"/>
          </a:bodyPr>
          <a:lstStyle/>
          <a:p>
            <a:r>
              <a:rPr lang="en-US" sz="3200" dirty="0" smtClean="0"/>
              <a:t>Introduced </a:t>
            </a:r>
            <a:r>
              <a:rPr lang="en-US" sz="3200" dirty="0"/>
              <a:t>by Deci and </a:t>
            </a:r>
            <a:r>
              <a:rPr lang="en-US" sz="3200" dirty="0" smtClean="0"/>
              <a:t>Ryan (2017).</a:t>
            </a:r>
            <a:endParaRPr lang="en-US" sz="3200" dirty="0"/>
          </a:p>
          <a:p>
            <a:r>
              <a:rPr lang="en-US" sz="3200" dirty="0"/>
              <a:t>Children thrive when their basic psychological needs are met:</a:t>
            </a:r>
          </a:p>
          <a:p>
            <a:pPr lvl="1"/>
            <a:r>
              <a:rPr lang="en-US" sz="3200" dirty="0"/>
              <a:t>Autonomy: Encourage choice and </a:t>
            </a:r>
            <a:r>
              <a:rPr lang="en-US" sz="3200" dirty="0" smtClean="0"/>
              <a:t>independence (</a:t>
            </a:r>
            <a:r>
              <a:rPr lang="en-US" sz="3200" dirty="0"/>
              <a:t>Bee and </a:t>
            </a:r>
            <a:r>
              <a:rPr lang="en-US" sz="3200" dirty="0" smtClean="0"/>
              <a:t>Boyd,2011</a:t>
            </a:r>
            <a:r>
              <a:rPr lang="en-US" sz="3200" dirty="0"/>
              <a:t>)</a:t>
            </a:r>
            <a:r>
              <a:rPr lang="en-US" sz="3200" dirty="0" smtClean="0"/>
              <a:t>.</a:t>
            </a:r>
            <a:endParaRPr lang="en-US" sz="3200" dirty="0"/>
          </a:p>
          <a:p>
            <a:pPr lvl="1"/>
            <a:r>
              <a:rPr lang="en-US" sz="3200" dirty="0"/>
              <a:t>Competence: Provide opportunities for skill development.</a:t>
            </a:r>
          </a:p>
          <a:p>
            <a:pPr lvl="1"/>
            <a:r>
              <a:rPr lang="en-US" sz="3200" dirty="0"/>
              <a:t>Relatedness: Foster positive connections with peers and volunteers.</a:t>
            </a:r>
          </a:p>
          <a:p>
            <a:endParaRPr lang="en-US" sz="3200" dirty="0"/>
          </a:p>
        </p:txBody>
      </p:sp>
    </p:spTree>
    <p:extLst>
      <p:ext uri="{BB962C8B-B14F-4D97-AF65-F5344CB8AC3E}">
        <p14:creationId xmlns:p14="http://schemas.microsoft.com/office/powerpoint/2010/main" val="88872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Growth </a:t>
            </a:r>
            <a:r>
              <a:rPr lang="en-US" dirty="0" smtClean="0"/>
              <a:t>Mindset</a:t>
            </a:r>
            <a:endParaRPr lang="en-US" dirty="0"/>
          </a:p>
        </p:txBody>
      </p:sp>
      <p:sp>
        <p:nvSpPr>
          <p:cNvPr id="3" name="Content Placeholder 2"/>
          <p:cNvSpPr>
            <a:spLocks noGrp="1"/>
          </p:cNvSpPr>
          <p:nvPr>
            <p:ph idx="1"/>
          </p:nvPr>
        </p:nvSpPr>
        <p:spPr/>
        <p:txBody>
          <a:bodyPr>
            <a:normAutofit/>
          </a:bodyPr>
          <a:lstStyle/>
          <a:p>
            <a:r>
              <a:rPr lang="en-US" sz="3600" dirty="0" smtClean="0"/>
              <a:t>Carol </a:t>
            </a:r>
            <a:r>
              <a:rPr lang="en-US" sz="3600" dirty="0" err="1"/>
              <a:t>Dweck's</a:t>
            </a:r>
            <a:r>
              <a:rPr lang="en-US" sz="3600" dirty="0"/>
              <a:t> Theory of Growth Mindset.</a:t>
            </a:r>
          </a:p>
          <a:p>
            <a:r>
              <a:rPr lang="en-US" sz="3600" dirty="0"/>
              <a:t>Encourage the belief that abilities and intelligence can be developed through effort and </a:t>
            </a:r>
            <a:r>
              <a:rPr lang="en-US" sz="3600" dirty="0" smtClean="0"/>
              <a:t>learning (</a:t>
            </a:r>
            <a:r>
              <a:rPr lang="en-US" sz="3600" dirty="0" err="1" smtClean="0"/>
              <a:t>Dweck</a:t>
            </a:r>
            <a:r>
              <a:rPr lang="en-US" sz="3600" dirty="0" smtClean="0"/>
              <a:t>, 2007).</a:t>
            </a:r>
            <a:endParaRPr lang="en-US" sz="3600" dirty="0"/>
          </a:p>
          <a:p>
            <a:r>
              <a:rPr lang="en-US" sz="3600" dirty="0"/>
              <a:t>Praise efforts, perseverance, and progress over innate abilities.</a:t>
            </a:r>
          </a:p>
          <a:p>
            <a:endParaRPr lang="en-US" sz="3600" dirty="0"/>
          </a:p>
        </p:txBody>
      </p:sp>
    </p:spTree>
    <p:extLst>
      <p:ext uri="{BB962C8B-B14F-4D97-AF65-F5344CB8AC3E}">
        <p14:creationId xmlns:p14="http://schemas.microsoft.com/office/powerpoint/2010/main" val="1540755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Carol </a:t>
            </a:r>
            <a:r>
              <a:rPr lang="en-US" dirty="0" err="1"/>
              <a:t>Dweck's</a:t>
            </a:r>
            <a:r>
              <a:rPr lang="en-US" dirty="0"/>
              <a:t> Theory of Growth Mindset</a:t>
            </a:r>
          </a:p>
        </p:txBody>
      </p:sp>
      <p:sp>
        <p:nvSpPr>
          <p:cNvPr id="3" name="Content Placeholder 2"/>
          <p:cNvSpPr>
            <a:spLocks noGrp="1"/>
          </p:cNvSpPr>
          <p:nvPr>
            <p:ph idx="1"/>
          </p:nvPr>
        </p:nvSpPr>
        <p:spPr/>
        <p:txBody>
          <a:bodyPr>
            <a:normAutofit/>
          </a:bodyPr>
          <a:lstStyle/>
          <a:p>
            <a:r>
              <a:rPr lang="en-US" sz="3200" dirty="0"/>
              <a:t>Carol </a:t>
            </a:r>
            <a:r>
              <a:rPr lang="en-US" sz="3200" dirty="0" err="1"/>
              <a:t>Dweck's</a:t>
            </a:r>
            <a:r>
              <a:rPr lang="en-US" sz="3200" dirty="0"/>
              <a:t> Theory of Growth Mindset suggests that individuals with a growth mindset believe their abilities and intelligence can be developed through effort, learning, and perseverance. They embrace challenges, see failures as opportunities to learn, and are more likely to achieve their full potential compared to those with a fixed mindset (</a:t>
            </a:r>
            <a:r>
              <a:rPr lang="en-US" sz="3200" dirty="0" err="1"/>
              <a:t>Dweck</a:t>
            </a:r>
            <a:r>
              <a:rPr lang="en-US" sz="3200" dirty="0"/>
              <a:t>, 2007).</a:t>
            </a:r>
          </a:p>
          <a:p>
            <a:pPr marL="0" indent="0">
              <a:buNone/>
            </a:pPr>
            <a:endParaRPr lang="en-US" sz="3200" dirty="0"/>
          </a:p>
        </p:txBody>
      </p:sp>
    </p:spTree>
    <p:extLst>
      <p:ext uri="{BB962C8B-B14F-4D97-AF65-F5344CB8AC3E}">
        <p14:creationId xmlns:p14="http://schemas.microsoft.com/office/powerpoint/2010/main" val="1508596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Goal Setting Theory</a:t>
            </a:r>
          </a:p>
        </p:txBody>
      </p:sp>
      <p:sp>
        <p:nvSpPr>
          <p:cNvPr id="3" name="Content Placeholder 2"/>
          <p:cNvSpPr>
            <a:spLocks noGrp="1"/>
          </p:cNvSpPr>
          <p:nvPr>
            <p:ph idx="1"/>
          </p:nvPr>
        </p:nvSpPr>
        <p:spPr/>
        <p:txBody>
          <a:bodyPr>
            <a:normAutofit/>
          </a:bodyPr>
          <a:lstStyle/>
          <a:p>
            <a:r>
              <a:rPr lang="en-US" sz="3600" dirty="0"/>
              <a:t>Locke and Latham's Goal Setting Theory.</a:t>
            </a:r>
          </a:p>
          <a:p>
            <a:r>
              <a:rPr lang="en-US" sz="3600" dirty="0"/>
              <a:t>Encourage children to set achievable and specific </a:t>
            </a:r>
            <a:r>
              <a:rPr lang="en-US" sz="3600" dirty="0" smtClean="0"/>
              <a:t>goals (Locke and Latham, 1991).</a:t>
            </a:r>
            <a:endParaRPr lang="en-US" sz="3600" dirty="0"/>
          </a:p>
          <a:p>
            <a:r>
              <a:rPr lang="en-US" sz="3600" dirty="0"/>
              <a:t>Provide support and feedback on their progress.</a:t>
            </a:r>
          </a:p>
          <a:p>
            <a:endParaRPr lang="en-US" sz="3600" dirty="0"/>
          </a:p>
        </p:txBody>
      </p:sp>
    </p:spTree>
    <p:extLst>
      <p:ext uri="{BB962C8B-B14F-4D97-AF65-F5344CB8AC3E}">
        <p14:creationId xmlns:p14="http://schemas.microsoft.com/office/powerpoint/2010/main" val="389062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Locke and Latham's Goal Setting Theory</a:t>
            </a:r>
            <a:r>
              <a:rPr lang="en-US" dirty="0" smtClean="0"/>
              <a:t>.</a:t>
            </a:r>
            <a:endParaRPr lang="en-US" dirty="0"/>
          </a:p>
        </p:txBody>
      </p:sp>
      <p:sp>
        <p:nvSpPr>
          <p:cNvPr id="3" name="Content Placeholder 2"/>
          <p:cNvSpPr>
            <a:spLocks noGrp="1"/>
          </p:cNvSpPr>
          <p:nvPr>
            <p:ph idx="1"/>
          </p:nvPr>
        </p:nvSpPr>
        <p:spPr/>
        <p:txBody>
          <a:bodyPr>
            <a:normAutofit/>
          </a:bodyPr>
          <a:lstStyle/>
          <a:p>
            <a:r>
              <a:rPr lang="en-US" sz="3200" dirty="0"/>
              <a:t>Locke and Latham's Goal Setting Theory suggests that specific and challenging goals lead to higher performance and motivation. When individuals set clear objectives and receive feedback, they are more likely to put in </a:t>
            </a:r>
            <a:r>
              <a:rPr lang="en-US" sz="3200" dirty="0" smtClean="0"/>
              <a:t>the effort </a:t>
            </a:r>
            <a:r>
              <a:rPr lang="en-US" sz="3200" dirty="0"/>
              <a:t>and persist until achieving success. The theory emphasizes the importance of setting SMART goals (Specific, Measurable, Achievable, Relevant, Time-bound) to enhance productivity and </a:t>
            </a:r>
            <a:r>
              <a:rPr lang="en-US" sz="3200" dirty="0" smtClean="0"/>
              <a:t>achieve </a:t>
            </a:r>
            <a:r>
              <a:rPr lang="en-US" sz="3200" dirty="0" smtClean="0"/>
              <a:t>(Locke and Latham, 1991).</a:t>
            </a:r>
            <a:endParaRPr lang="en-US" sz="3200" dirty="0"/>
          </a:p>
        </p:txBody>
      </p:sp>
    </p:spTree>
    <p:extLst>
      <p:ext uri="{BB962C8B-B14F-4D97-AF65-F5344CB8AC3E}">
        <p14:creationId xmlns:p14="http://schemas.microsoft.com/office/powerpoint/2010/main" val="1723898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Positive </a:t>
            </a:r>
            <a:r>
              <a:rPr lang="en-US" dirty="0" smtClean="0"/>
              <a:t>Reinforcement</a:t>
            </a:r>
            <a:endParaRPr lang="en-US" dirty="0"/>
          </a:p>
        </p:txBody>
      </p:sp>
      <p:sp>
        <p:nvSpPr>
          <p:cNvPr id="3" name="Content Placeholder 2"/>
          <p:cNvSpPr>
            <a:spLocks noGrp="1"/>
          </p:cNvSpPr>
          <p:nvPr>
            <p:ph idx="1"/>
          </p:nvPr>
        </p:nvSpPr>
        <p:spPr/>
        <p:txBody>
          <a:bodyPr/>
          <a:lstStyle/>
          <a:p>
            <a:pPr algn="just"/>
            <a:r>
              <a:rPr lang="en-US" dirty="0" smtClean="0"/>
              <a:t>Operant </a:t>
            </a:r>
            <a:r>
              <a:rPr lang="en-US" dirty="0"/>
              <a:t>Conditioning by </a:t>
            </a:r>
            <a:r>
              <a:rPr lang="en-US" dirty="0" smtClean="0"/>
              <a:t>Skinner: </a:t>
            </a:r>
            <a:r>
              <a:rPr lang="en-US" dirty="0"/>
              <a:t>Operant Conditioning, developed by B.F. Skinner, is a learning theory that focuses on how behavior is influenced by consequences. It states that behaviors followed by positive outcomes are more likely to be repeated, while behaviors followed by negative outcomes are less likely to be </a:t>
            </a:r>
            <a:r>
              <a:rPr lang="en-US" dirty="0" smtClean="0"/>
              <a:t>repeated (Skinner, 1988). </a:t>
            </a:r>
            <a:r>
              <a:rPr lang="en-US" dirty="0"/>
              <a:t>It involves reinforcement and punishment to shape behavior.</a:t>
            </a:r>
          </a:p>
          <a:p>
            <a:r>
              <a:rPr lang="en-US" dirty="0"/>
              <a:t>Use praise, rewards, and positive feedback to reinforce desired behaviors.</a:t>
            </a:r>
          </a:p>
          <a:p>
            <a:r>
              <a:rPr lang="en-US" dirty="0"/>
              <a:t>Reinforce effort, cooperation, and pro-social behaviors.</a:t>
            </a:r>
          </a:p>
        </p:txBody>
      </p:sp>
    </p:spTree>
    <p:extLst>
      <p:ext uri="{BB962C8B-B14F-4D97-AF65-F5344CB8AC3E}">
        <p14:creationId xmlns:p14="http://schemas.microsoft.com/office/powerpoint/2010/main" val="4040437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Emotional </a:t>
            </a:r>
            <a:r>
              <a:rPr lang="en-US" dirty="0" smtClean="0"/>
              <a:t>Intelligence</a:t>
            </a:r>
            <a:endParaRPr lang="en-US" dirty="0"/>
          </a:p>
        </p:txBody>
      </p:sp>
      <p:sp>
        <p:nvSpPr>
          <p:cNvPr id="3" name="Content Placeholder 2"/>
          <p:cNvSpPr>
            <a:spLocks noGrp="1"/>
          </p:cNvSpPr>
          <p:nvPr>
            <p:ph idx="1"/>
          </p:nvPr>
        </p:nvSpPr>
        <p:spPr/>
        <p:txBody>
          <a:bodyPr/>
          <a:lstStyle/>
          <a:p>
            <a:r>
              <a:rPr lang="en-US" dirty="0" smtClean="0"/>
              <a:t>Developed </a:t>
            </a:r>
            <a:r>
              <a:rPr lang="en-US" dirty="0"/>
              <a:t>by </a:t>
            </a:r>
            <a:r>
              <a:rPr lang="en-US" dirty="0" err="1"/>
              <a:t>Salovey</a:t>
            </a:r>
            <a:r>
              <a:rPr lang="en-US" dirty="0"/>
              <a:t> and Mayer (2004).</a:t>
            </a:r>
          </a:p>
          <a:p>
            <a:r>
              <a:rPr lang="en-US" dirty="0"/>
              <a:t>Help children recognize and manage their emotions.</a:t>
            </a:r>
          </a:p>
          <a:p>
            <a:r>
              <a:rPr lang="en-US" dirty="0"/>
              <a:t>Encourage empathy and understanding of others' feelings</a:t>
            </a:r>
            <a:r>
              <a:rPr lang="en-US" dirty="0" smtClean="0"/>
              <a:t>.</a:t>
            </a:r>
          </a:p>
          <a:p>
            <a:r>
              <a:rPr lang="en-US" dirty="0" smtClean="0"/>
              <a:t>They can use emotion to facilitate their </a:t>
            </a:r>
            <a:r>
              <a:rPr lang="en-US" dirty="0"/>
              <a:t>thinking </a:t>
            </a:r>
            <a:r>
              <a:rPr lang="en-US" dirty="0" smtClean="0"/>
              <a:t>(</a:t>
            </a:r>
            <a:r>
              <a:rPr lang="en-US" dirty="0" err="1" smtClean="0"/>
              <a:t>Salovey</a:t>
            </a:r>
            <a:r>
              <a:rPr lang="en-US" dirty="0" smtClean="0"/>
              <a:t> </a:t>
            </a:r>
            <a:r>
              <a:rPr lang="en-US" dirty="0"/>
              <a:t>and </a:t>
            </a:r>
            <a:r>
              <a:rPr lang="en-US" dirty="0" smtClean="0"/>
              <a:t>Mayer, 2004).</a:t>
            </a:r>
          </a:p>
          <a:p>
            <a:endParaRPr lang="en-US" dirty="0"/>
          </a:p>
          <a:p>
            <a:endParaRPr lang="en-US" dirty="0"/>
          </a:p>
        </p:txBody>
      </p:sp>
    </p:spTree>
    <p:extLst>
      <p:ext uri="{BB962C8B-B14F-4D97-AF65-F5344CB8AC3E}">
        <p14:creationId xmlns:p14="http://schemas.microsoft.com/office/powerpoint/2010/main" val="1028241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Flow </a:t>
            </a:r>
            <a:r>
              <a:rPr lang="en-US" dirty="0" smtClean="0"/>
              <a:t>Theory</a:t>
            </a:r>
            <a:endParaRPr lang="en-US" dirty="0"/>
          </a:p>
        </p:txBody>
      </p:sp>
      <p:sp>
        <p:nvSpPr>
          <p:cNvPr id="3" name="Content Placeholder 2"/>
          <p:cNvSpPr>
            <a:spLocks noGrp="1"/>
          </p:cNvSpPr>
          <p:nvPr>
            <p:ph idx="1"/>
          </p:nvPr>
        </p:nvSpPr>
        <p:spPr/>
        <p:txBody>
          <a:bodyPr/>
          <a:lstStyle/>
          <a:p>
            <a:r>
              <a:rPr lang="en-US" dirty="0" err="1" smtClean="0"/>
              <a:t>Mihaly</a:t>
            </a:r>
            <a:r>
              <a:rPr lang="en-US" dirty="0" smtClean="0"/>
              <a:t> </a:t>
            </a:r>
            <a:r>
              <a:rPr lang="en-US" dirty="0" err="1"/>
              <a:t>Csikszentmihalyi's</a:t>
            </a:r>
            <a:r>
              <a:rPr lang="en-US" dirty="0"/>
              <a:t> Flow </a:t>
            </a:r>
            <a:r>
              <a:rPr lang="en-US" dirty="0" smtClean="0"/>
              <a:t>Theory: </a:t>
            </a:r>
            <a:r>
              <a:rPr lang="en-US" dirty="0" err="1"/>
              <a:t>Mihaly</a:t>
            </a:r>
            <a:r>
              <a:rPr lang="en-US" dirty="0"/>
              <a:t> </a:t>
            </a:r>
            <a:r>
              <a:rPr lang="en-US" dirty="0" err="1"/>
              <a:t>Csikszentmihalyi's</a:t>
            </a:r>
            <a:r>
              <a:rPr lang="en-US" dirty="0"/>
              <a:t> Flow Theory suggests that people experience optimal satisfaction and engagement when they are in a state of "flow." Flow occurs when individuals are fully immersed in an activity, experiencing a balance between their perceived skill level and the challenge presented by the task, leading to a state of focused concentration and </a:t>
            </a:r>
            <a:r>
              <a:rPr lang="en-US" dirty="0" smtClean="0"/>
              <a:t>enjoyment (</a:t>
            </a:r>
            <a:r>
              <a:rPr lang="en-US" dirty="0"/>
              <a:t>Brown and </a:t>
            </a:r>
            <a:r>
              <a:rPr lang="en-US" dirty="0" smtClean="0"/>
              <a:t>Vaughan,2010</a:t>
            </a:r>
            <a:r>
              <a:rPr lang="en-US" dirty="0"/>
              <a:t>) </a:t>
            </a:r>
            <a:r>
              <a:rPr lang="en-US" dirty="0" smtClean="0"/>
              <a:t>.</a:t>
            </a:r>
            <a:endParaRPr lang="en-US" dirty="0"/>
          </a:p>
          <a:p>
            <a:r>
              <a:rPr lang="en-US" dirty="0"/>
              <a:t>Foster an environment where challenges and skills are balanced.</a:t>
            </a:r>
          </a:p>
          <a:p>
            <a:r>
              <a:rPr lang="en-US" dirty="0"/>
              <a:t>Help children find activities that engage and immerse them in a state of flow.</a:t>
            </a:r>
          </a:p>
          <a:p>
            <a:endParaRPr lang="en-US" dirty="0"/>
          </a:p>
        </p:txBody>
      </p:sp>
    </p:spTree>
    <p:extLst>
      <p:ext uri="{BB962C8B-B14F-4D97-AF65-F5344CB8AC3E}">
        <p14:creationId xmlns:p14="http://schemas.microsoft.com/office/powerpoint/2010/main" val="2754855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Learning </a:t>
            </a:r>
            <a:r>
              <a:rPr lang="en-US" dirty="0" smtClean="0"/>
              <a:t>Theory</a:t>
            </a:r>
            <a:endParaRPr lang="en-US" dirty="0"/>
          </a:p>
        </p:txBody>
      </p:sp>
      <p:sp>
        <p:nvSpPr>
          <p:cNvPr id="3" name="Content Placeholder 2"/>
          <p:cNvSpPr>
            <a:spLocks noGrp="1"/>
          </p:cNvSpPr>
          <p:nvPr>
            <p:ph idx="1"/>
          </p:nvPr>
        </p:nvSpPr>
        <p:spPr/>
        <p:txBody>
          <a:bodyPr/>
          <a:lstStyle/>
          <a:p>
            <a:r>
              <a:rPr lang="en-US" dirty="0" smtClean="0"/>
              <a:t>Bandura's </a:t>
            </a:r>
            <a:r>
              <a:rPr lang="en-US" dirty="0"/>
              <a:t>Social Learning </a:t>
            </a:r>
            <a:r>
              <a:rPr lang="en-US" dirty="0" smtClean="0"/>
              <a:t>Theory: </a:t>
            </a:r>
            <a:r>
              <a:rPr lang="en-US" dirty="0"/>
              <a:t>Bandura's Social Learning Theory proposes that individuals learn by observing others' behaviors, attitudes, and outcomes, and they can acquire new behaviors through modeling. It emphasizes the importance of social interactions, role models, and reinforcement in the learning process. The theory highlights the role of cognitive processes in shaping behavior and </a:t>
            </a:r>
            <a:r>
              <a:rPr lang="en-US" dirty="0" smtClean="0"/>
              <a:t>development (Brown </a:t>
            </a:r>
            <a:r>
              <a:rPr lang="en-US" dirty="0"/>
              <a:t>and </a:t>
            </a:r>
            <a:r>
              <a:rPr lang="en-US" dirty="0" smtClean="0"/>
              <a:t>Vaughan, 2010</a:t>
            </a:r>
            <a:r>
              <a:rPr lang="en-US" dirty="0"/>
              <a:t>) </a:t>
            </a:r>
            <a:r>
              <a:rPr lang="en-US" dirty="0" smtClean="0"/>
              <a:t>.</a:t>
            </a:r>
            <a:endParaRPr lang="en-US" dirty="0"/>
          </a:p>
          <a:p>
            <a:r>
              <a:rPr lang="en-US" dirty="0"/>
              <a:t>Lead by example; demonstrate positive behaviors and attitudes.</a:t>
            </a:r>
          </a:p>
          <a:p>
            <a:r>
              <a:rPr lang="en-US" dirty="0"/>
              <a:t>Create opportunities for observational learning and social interactions.</a:t>
            </a:r>
          </a:p>
          <a:p>
            <a:endParaRPr lang="en-US" dirty="0"/>
          </a:p>
        </p:txBody>
      </p:sp>
    </p:spTree>
    <p:extLst>
      <p:ext uri="{BB962C8B-B14F-4D97-AF65-F5344CB8AC3E}">
        <p14:creationId xmlns:p14="http://schemas.microsoft.com/office/powerpoint/2010/main" val="3115233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Mindfulness and </a:t>
            </a:r>
            <a:r>
              <a:rPr lang="en-US" dirty="0" smtClean="0"/>
              <a:t>Well-being</a:t>
            </a:r>
            <a:endParaRPr lang="en-US" dirty="0"/>
          </a:p>
        </p:txBody>
      </p:sp>
      <p:sp>
        <p:nvSpPr>
          <p:cNvPr id="3" name="Content Placeholder 2"/>
          <p:cNvSpPr>
            <a:spLocks noGrp="1"/>
          </p:cNvSpPr>
          <p:nvPr>
            <p:ph idx="1"/>
          </p:nvPr>
        </p:nvSpPr>
        <p:spPr/>
        <p:txBody>
          <a:bodyPr/>
          <a:lstStyle/>
          <a:p>
            <a:r>
              <a:rPr lang="en-US" dirty="0" smtClean="0"/>
              <a:t>Teach </a:t>
            </a:r>
            <a:r>
              <a:rPr lang="en-US" dirty="0"/>
              <a:t>mindfulness techniques to improve focus and emotional regulation.</a:t>
            </a:r>
          </a:p>
          <a:p>
            <a:r>
              <a:rPr lang="en-US" dirty="0"/>
              <a:t>Promote relaxation and stress </a:t>
            </a:r>
            <a:r>
              <a:rPr lang="en-US" dirty="0" smtClean="0"/>
              <a:t>reduction </a:t>
            </a:r>
            <a:r>
              <a:rPr lang="en-US" dirty="0"/>
              <a:t>(Skinner, 1988)</a:t>
            </a:r>
            <a:r>
              <a:rPr lang="en-US" dirty="0" smtClean="0"/>
              <a:t>.</a:t>
            </a:r>
            <a:endParaRPr lang="en-US" dirty="0"/>
          </a:p>
        </p:txBody>
      </p:sp>
    </p:spTree>
    <p:extLst>
      <p:ext uri="{BB962C8B-B14F-4D97-AF65-F5344CB8AC3E}">
        <p14:creationId xmlns:p14="http://schemas.microsoft.com/office/powerpoint/2010/main" val="2409916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Intrinsic vs. Extrinsic </a:t>
            </a:r>
            <a:r>
              <a:rPr lang="en-US" dirty="0" smtClean="0"/>
              <a:t>Motivation</a:t>
            </a:r>
            <a:endParaRPr lang="en-US" dirty="0"/>
          </a:p>
        </p:txBody>
      </p:sp>
      <p:sp>
        <p:nvSpPr>
          <p:cNvPr id="3" name="Content Placeholder 2"/>
          <p:cNvSpPr>
            <a:spLocks noGrp="1"/>
          </p:cNvSpPr>
          <p:nvPr>
            <p:ph idx="1"/>
          </p:nvPr>
        </p:nvSpPr>
        <p:spPr/>
        <p:txBody>
          <a:bodyPr/>
          <a:lstStyle/>
          <a:p>
            <a:r>
              <a:rPr lang="en-US" dirty="0" smtClean="0"/>
              <a:t>Highlight </a:t>
            </a:r>
            <a:r>
              <a:rPr lang="en-US" dirty="0"/>
              <a:t>the importance of intrinsic motivation (internal drive) over extrinsic rewards.</a:t>
            </a:r>
          </a:p>
          <a:p>
            <a:r>
              <a:rPr lang="en-US" dirty="0"/>
              <a:t>Create activities that spark curiosity and </a:t>
            </a:r>
            <a:r>
              <a:rPr lang="en-US" dirty="0" smtClean="0"/>
              <a:t>passion </a:t>
            </a:r>
            <a:r>
              <a:rPr lang="en-US" dirty="0"/>
              <a:t>(Skinner, 1988)</a:t>
            </a:r>
            <a:r>
              <a:rPr lang="en-US" dirty="0" smtClean="0"/>
              <a:t>.</a:t>
            </a:r>
            <a:endParaRPr lang="en-US" dirty="0"/>
          </a:p>
          <a:p>
            <a:endParaRPr lang="en-US" dirty="0"/>
          </a:p>
        </p:txBody>
      </p:sp>
    </p:spTree>
    <p:extLst>
      <p:ext uri="{BB962C8B-B14F-4D97-AF65-F5344CB8AC3E}">
        <p14:creationId xmlns:p14="http://schemas.microsoft.com/office/powerpoint/2010/main" val="3547360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Intrinsic </a:t>
            </a:r>
            <a:r>
              <a:rPr lang="en-US" dirty="0" smtClean="0"/>
              <a:t>motivation VS </a:t>
            </a:r>
            <a:r>
              <a:rPr lang="en-US" dirty="0"/>
              <a:t>extrinsic </a:t>
            </a:r>
            <a:r>
              <a:rPr lang="en-US" dirty="0" smtClean="0"/>
              <a:t>motivation </a:t>
            </a:r>
            <a:endParaRPr lang="en-US" dirty="0"/>
          </a:p>
        </p:txBody>
      </p:sp>
      <p:sp>
        <p:nvSpPr>
          <p:cNvPr id="3" name="Content Placeholder 2"/>
          <p:cNvSpPr>
            <a:spLocks noGrp="1"/>
          </p:cNvSpPr>
          <p:nvPr>
            <p:ph idx="1"/>
          </p:nvPr>
        </p:nvSpPr>
        <p:spPr/>
        <p:txBody>
          <a:bodyPr>
            <a:normAutofit fontScale="92500"/>
          </a:bodyPr>
          <a:lstStyle/>
          <a:p>
            <a:r>
              <a:rPr lang="en-US" dirty="0"/>
              <a:t>Intrinsic motivation refers to the internal drive and enjoyment individuals experience when engaging in an activity for its inherent satisfaction or interest. It leads to sustained and meaningful </a:t>
            </a:r>
            <a:r>
              <a:rPr lang="en-US" dirty="0" smtClean="0"/>
              <a:t>engagement </a:t>
            </a:r>
            <a:r>
              <a:rPr lang="en-US" dirty="0"/>
              <a:t>(Mayer &amp; Brackett, 2004)</a:t>
            </a:r>
            <a:r>
              <a:rPr lang="en-US" dirty="0" smtClean="0"/>
              <a:t>. </a:t>
            </a:r>
          </a:p>
          <a:p>
            <a:r>
              <a:rPr lang="en-US" dirty="0" smtClean="0"/>
              <a:t>On </a:t>
            </a:r>
            <a:r>
              <a:rPr lang="en-US" dirty="0"/>
              <a:t>the other hand, extrinsic motivation involves engaging in an activity to obtain external rewards or avoid punishment. While extrinsic rewards can be effective in the short term, they may undermine intrinsic motivation and diminish long-term interest in the activity. </a:t>
            </a:r>
            <a:endParaRPr lang="en-US" dirty="0" smtClean="0"/>
          </a:p>
          <a:p>
            <a:r>
              <a:rPr lang="en-US" dirty="0" smtClean="0"/>
              <a:t>Therefore</a:t>
            </a:r>
            <a:r>
              <a:rPr lang="en-US" dirty="0"/>
              <a:t>, creating activities that spark curiosity and passion can foster intrinsic motivation, promoting a deeper and more fulfilling learning experience for the participants. </a:t>
            </a:r>
            <a:endParaRPr lang="en-US" dirty="0" smtClean="0"/>
          </a:p>
          <a:p>
            <a:r>
              <a:rPr lang="en-US" dirty="0" smtClean="0"/>
              <a:t>By </a:t>
            </a:r>
            <a:r>
              <a:rPr lang="en-US" dirty="0"/>
              <a:t>tapping into their interests and providing opportunities for autonomy, competence, and relatedness, volunteers can nurture children's intrinsic motivation, making them more self-motivated and enthusiastic participants in the Kids </a:t>
            </a:r>
            <a:r>
              <a:rPr lang="en-US" dirty="0" smtClean="0"/>
              <a:t>Club </a:t>
            </a:r>
            <a:r>
              <a:rPr lang="en-US" dirty="0"/>
              <a:t>(Mayer &amp; Brackett, 2004)</a:t>
            </a:r>
            <a:r>
              <a:rPr lang="en-US" dirty="0" smtClean="0"/>
              <a:t>.</a:t>
            </a:r>
            <a:endParaRPr lang="en-US" dirty="0"/>
          </a:p>
        </p:txBody>
      </p:sp>
    </p:spTree>
    <p:extLst>
      <p:ext uri="{BB962C8B-B14F-4D97-AF65-F5344CB8AC3E}">
        <p14:creationId xmlns:p14="http://schemas.microsoft.com/office/powerpoint/2010/main" val="3317286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Creating a Supportive </a:t>
            </a:r>
            <a:r>
              <a:rPr lang="en-US" dirty="0" smtClean="0"/>
              <a:t>Environment</a:t>
            </a:r>
            <a:endParaRPr lang="en-US" dirty="0"/>
          </a:p>
        </p:txBody>
      </p:sp>
      <p:sp>
        <p:nvSpPr>
          <p:cNvPr id="3" name="Content Placeholder 2"/>
          <p:cNvSpPr>
            <a:spLocks noGrp="1"/>
          </p:cNvSpPr>
          <p:nvPr>
            <p:ph idx="1"/>
          </p:nvPr>
        </p:nvSpPr>
        <p:spPr/>
        <p:txBody>
          <a:bodyPr>
            <a:normAutofit/>
          </a:bodyPr>
          <a:lstStyle/>
          <a:p>
            <a:r>
              <a:rPr lang="en-US" dirty="0" smtClean="0"/>
              <a:t>Safe </a:t>
            </a:r>
            <a:r>
              <a:rPr lang="en-US" dirty="0"/>
              <a:t>and welcoming space for all children.</a:t>
            </a:r>
          </a:p>
          <a:p>
            <a:r>
              <a:rPr lang="en-US" dirty="0"/>
              <a:t>Encourage peer support and collaboration.</a:t>
            </a:r>
          </a:p>
          <a:p>
            <a:r>
              <a:rPr lang="en-US" dirty="0"/>
              <a:t>Foster a culture of inclusion and </a:t>
            </a:r>
            <a:r>
              <a:rPr lang="en-US" dirty="0" smtClean="0"/>
              <a:t>respect </a:t>
            </a:r>
            <a:r>
              <a:rPr lang="en-US" dirty="0"/>
              <a:t>(Mayer &amp; Brackett, 2004)</a:t>
            </a:r>
            <a:r>
              <a:rPr lang="en-US" dirty="0" smtClean="0"/>
              <a:t>.</a:t>
            </a:r>
            <a:endParaRPr lang="en-US" dirty="0"/>
          </a:p>
        </p:txBody>
      </p:sp>
    </p:spTree>
    <p:extLst>
      <p:ext uri="{BB962C8B-B14F-4D97-AF65-F5344CB8AC3E}">
        <p14:creationId xmlns:p14="http://schemas.microsoft.com/office/powerpoint/2010/main" val="48100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Power of </a:t>
            </a:r>
            <a:r>
              <a:rPr lang="en-US" dirty="0" smtClean="0"/>
              <a:t>Encouragement</a:t>
            </a:r>
            <a:endParaRPr lang="en-US" dirty="0"/>
          </a:p>
        </p:txBody>
      </p:sp>
      <p:sp>
        <p:nvSpPr>
          <p:cNvPr id="3" name="Content Placeholder 2"/>
          <p:cNvSpPr>
            <a:spLocks noGrp="1"/>
          </p:cNvSpPr>
          <p:nvPr>
            <p:ph idx="1"/>
          </p:nvPr>
        </p:nvSpPr>
        <p:spPr/>
        <p:txBody>
          <a:bodyPr/>
          <a:lstStyle/>
          <a:p>
            <a:r>
              <a:rPr lang="en-US" dirty="0" smtClean="0"/>
              <a:t>Show </a:t>
            </a:r>
            <a:r>
              <a:rPr lang="en-US" dirty="0"/>
              <a:t>genuine interest and enthusiasm for children's efforts.</a:t>
            </a:r>
          </a:p>
          <a:p>
            <a:r>
              <a:rPr lang="en-US" dirty="0"/>
              <a:t>Celebrate every achievement, big or </a:t>
            </a:r>
            <a:r>
              <a:rPr lang="en-US" dirty="0" smtClean="0"/>
              <a:t>small </a:t>
            </a:r>
            <a:r>
              <a:rPr lang="en-US" dirty="0"/>
              <a:t>(Johnson, 1995)</a:t>
            </a:r>
            <a:r>
              <a:rPr lang="en-US" dirty="0" smtClean="0"/>
              <a:t>.</a:t>
            </a:r>
            <a:endParaRPr lang="en-US" dirty="0"/>
          </a:p>
        </p:txBody>
      </p:sp>
    </p:spTree>
    <p:extLst>
      <p:ext uri="{BB962C8B-B14F-4D97-AF65-F5344CB8AC3E}">
        <p14:creationId xmlns:p14="http://schemas.microsoft.com/office/powerpoint/2010/main" val="1777419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Building </a:t>
            </a:r>
            <a:r>
              <a:rPr lang="en-US" dirty="0" smtClean="0"/>
              <a:t>Resilience</a:t>
            </a:r>
            <a:endParaRPr lang="en-US" dirty="0"/>
          </a:p>
        </p:txBody>
      </p:sp>
      <p:sp>
        <p:nvSpPr>
          <p:cNvPr id="3" name="Content Placeholder 2"/>
          <p:cNvSpPr>
            <a:spLocks noGrp="1"/>
          </p:cNvSpPr>
          <p:nvPr>
            <p:ph idx="1"/>
          </p:nvPr>
        </p:nvSpPr>
        <p:spPr/>
        <p:txBody>
          <a:bodyPr/>
          <a:lstStyle/>
          <a:p>
            <a:r>
              <a:rPr lang="en-US" dirty="0" smtClean="0"/>
              <a:t>Help </a:t>
            </a:r>
            <a:r>
              <a:rPr lang="en-US" dirty="0"/>
              <a:t>children cope with setbacks and failures.</a:t>
            </a:r>
          </a:p>
          <a:p>
            <a:r>
              <a:rPr lang="en-US" dirty="0"/>
              <a:t>Encourage a growth mindset and perspective </a:t>
            </a:r>
            <a:r>
              <a:rPr lang="en-US" dirty="0" smtClean="0"/>
              <a:t>on the </a:t>
            </a:r>
            <a:r>
              <a:rPr lang="en-US" dirty="0" smtClean="0"/>
              <a:t>challenges </a:t>
            </a:r>
            <a:r>
              <a:rPr lang="en-US" dirty="0"/>
              <a:t>(Johnson, 1995)</a:t>
            </a:r>
            <a:r>
              <a:rPr lang="en-US" dirty="0" smtClean="0"/>
              <a:t>.</a:t>
            </a:r>
            <a:endParaRPr lang="en-US" dirty="0"/>
          </a:p>
          <a:p>
            <a:endParaRPr lang="en-US" dirty="0"/>
          </a:p>
        </p:txBody>
      </p:sp>
    </p:spTree>
    <p:extLst>
      <p:ext uri="{BB962C8B-B14F-4D97-AF65-F5344CB8AC3E}">
        <p14:creationId xmlns:p14="http://schemas.microsoft.com/office/powerpoint/2010/main" val="3726253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endParaRPr lang="en-US" dirty="0"/>
          </a:p>
          <a:p>
            <a:r>
              <a:rPr lang="en-US" dirty="0"/>
              <a:t>By implementing psychological principles, volunteers can significantly impact children's sense of achievement and well-being.</a:t>
            </a:r>
          </a:p>
          <a:p>
            <a:r>
              <a:rPr lang="en-US" dirty="0"/>
              <a:t>Together, we can create a nurturing and empowering Kids Club </a:t>
            </a:r>
            <a:r>
              <a:rPr lang="en-US" dirty="0" smtClean="0"/>
              <a:t>experience </a:t>
            </a:r>
            <a:r>
              <a:rPr lang="en-US" dirty="0"/>
              <a:t>(</a:t>
            </a:r>
            <a:r>
              <a:rPr lang="en-US" dirty="0" err="1"/>
              <a:t>Sonn</a:t>
            </a:r>
            <a:r>
              <a:rPr lang="en-US" dirty="0"/>
              <a:t>, 2009)</a:t>
            </a:r>
            <a:r>
              <a:rPr lang="en-US" dirty="0" smtClean="0"/>
              <a:t>.</a:t>
            </a:r>
            <a:endParaRPr lang="en-US" dirty="0"/>
          </a:p>
          <a:p>
            <a:endParaRPr lang="en-US" dirty="0"/>
          </a:p>
        </p:txBody>
      </p:sp>
    </p:spTree>
    <p:extLst>
      <p:ext uri="{BB962C8B-B14F-4D97-AF65-F5344CB8AC3E}">
        <p14:creationId xmlns:p14="http://schemas.microsoft.com/office/powerpoint/2010/main" val="44920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02919" y="284175"/>
            <a:ext cx="9784080" cy="5949199"/>
          </a:xfrm>
        </p:spPr>
        <p:txBody>
          <a:bodyPr/>
          <a:lstStyle/>
          <a:p>
            <a:r>
              <a:rPr lang="en-US" dirty="0"/>
              <a:t>Thank You</a:t>
            </a:r>
            <a:br>
              <a:rPr lang="en-US" dirty="0"/>
            </a:br>
            <a:endParaRPr lang="en-US" dirty="0"/>
          </a:p>
        </p:txBody>
      </p:sp>
    </p:spTree>
    <p:extLst>
      <p:ext uri="{BB962C8B-B14F-4D97-AF65-F5344CB8AC3E}">
        <p14:creationId xmlns:p14="http://schemas.microsoft.com/office/powerpoint/2010/main" val="174790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6" name="Rectangle 3"/>
          <p:cNvSpPr>
            <a:spLocks noGrp="1" noChangeArrowheads="1"/>
          </p:cNvSpPr>
          <p:nvPr>
            <p:ph idx="1"/>
          </p:nvPr>
        </p:nvSpPr>
        <p:spPr bwMode="auto">
          <a:xfrm>
            <a:off x="997368" y="1896845"/>
            <a:ext cx="10195182" cy="5786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Bee, H., and Boyd, D. (2011). </a:t>
            </a:r>
            <a:r>
              <a:rPr kumimoji="0" lang="en-US" sz="1800" b="0" i="1"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Developing Child. </a:t>
            </a: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13 ed. </a:t>
            </a:r>
            <a:r>
              <a:rPr kumimoji="0" lang="en-US" sz="1800" b="0" i="0" u="none" strike="noStrike" cap="none" normalizeH="0" baseline="0" dirty="0" err="1"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s.l</a:t>
            </a: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Pearson.</a:t>
            </a:r>
            <a:endParaRPr kumimoji="0" lang="en-US" sz="1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Brown, S. L., and Vaughan, C. (2010). </a:t>
            </a:r>
            <a:r>
              <a:rPr kumimoji="0" lang="en-US" sz="1800" b="0" i="1"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Play: How it Shapes the Brain, Opens the Imagination, and Invigorates the Soul. </a:t>
            </a:r>
            <a:r>
              <a:rPr kumimoji="0" lang="en-US" sz="1800" b="0" i="0" u="none" strike="noStrike" cap="none" normalizeH="0" baseline="0" dirty="0" err="1"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s.l.:Avery</a:t>
            </a: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kumimoji="0" lang="en-US" sz="1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err="1"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Dweck</a:t>
            </a: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C. S. S., (2007). </a:t>
            </a:r>
            <a:r>
              <a:rPr kumimoji="0" lang="en-US" sz="1800" b="0" i="1"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Mindset: The New Psychology of Success. </a:t>
            </a: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New York: Random House Publishing Group</a:t>
            </a: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eaLnBrk="0" fontAlgn="base" hangingPunct="0">
              <a:lnSpc>
                <a:spcPct val="100000"/>
              </a:lnSpc>
              <a:spcBef>
                <a:spcPct val="0"/>
              </a:spcBef>
              <a:spcAft>
                <a:spcPct val="0"/>
              </a:spcAft>
              <a:buClrTx/>
              <a:buNone/>
            </a:pPr>
            <a:r>
              <a:rPr lang="en-US" sz="1800" dirty="0">
                <a:latin typeface="Arial" panose="020B0604020202020204" pitchFamily="34" charset="0"/>
                <a:ea typeface="Calibri" panose="020F0502020204030204" pitchFamily="34" charset="0"/>
                <a:cs typeface="Arial" panose="020B0604020202020204" pitchFamily="34" charset="0"/>
              </a:rPr>
              <a:t>Johnson, M. J. (1995). Career Development and Vocational Behavior of Racial and Ethnic Minorities. 1st Edition ed. s.l.:</a:t>
            </a:r>
            <a:r>
              <a:rPr lang="en-US" sz="1800" dirty="0" err="1">
                <a:latin typeface="Arial" panose="020B0604020202020204" pitchFamily="34" charset="0"/>
                <a:ea typeface="Calibri" panose="020F0502020204030204" pitchFamily="34" charset="0"/>
                <a:cs typeface="Arial" panose="020B0604020202020204" pitchFamily="34" charset="0"/>
              </a:rPr>
              <a:t>Routledge</a:t>
            </a:r>
            <a:r>
              <a:rPr lang="en-US" sz="1800" dirty="0">
                <a:latin typeface="Arial" panose="020B0604020202020204" pitchFamily="34" charset="0"/>
                <a:ea typeface="Calibri" panose="020F050202020403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eaLnBrk="0" fontAlgn="base" hangingPunct="0">
              <a:lnSpc>
                <a:spcPct val="100000"/>
              </a:lnSpc>
              <a:spcBef>
                <a:spcPct val="0"/>
              </a:spcBef>
              <a:spcAft>
                <a:spcPct val="0"/>
              </a:spcAft>
              <a:buClrTx/>
              <a:buNone/>
            </a:pPr>
            <a:endParaRPr lang="en-US" sz="1400" dirty="0" smtClean="0"/>
          </a:p>
          <a:p>
            <a:pPr marL="0" indent="0" eaLnBrk="0" fontAlgn="base" hangingPunct="0">
              <a:lnSpc>
                <a:spcPct val="100000"/>
              </a:lnSpc>
              <a:spcBef>
                <a:spcPct val="0"/>
              </a:spcBef>
              <a:spcAft>
                <a:spcPct val="0"/>
              </a:spcAft>
              <a:buClrTx/>
              <a:buNone/>
            </a:pPr>
            <a:r>
              <a:rPr lang="en-US" sz="1800" dirty="0">
                <a:latin typeface="Arial" panose="020B0604020202020204" pitchFamily="34" charset="0"/>
                <a:ea typeface="Calibri" panose="020F0502020204030204" pitchFamily="34" charset="0"/>
                <a:cs typeface="Arial" panose="020B0604020202020204" pitchFamily="34" charset="0"/>
              </a:rPr>
              <a:t>Locke, </a:t>
            </a:r>
            <a:r>
              <a:rPr lang="en-US" sz="1800" dirty="0" smtClean="0">
                <a:latin typeface="Arial" panose="020B0604020202020204" pitchFamily="34" charset="0"/>
                <a:ea typeface="Calibri" panose="020F0502020204030204" pitchFamily="34" charset="0"/>
                <a:cs typeface="Arial" panose="020B0604020202020204" pitchFamily="34" charset="0"/>
              </a:rPr>
              <a:t>E., and </a:t>
            </a:r>
            <a:r>
              <a:rPr lang="en-US" sz="1800" dirty="0">
                <a:latin typeface="Arial" panose="020B0604020202020204" pitchFamily="34" charset="0"/>
                <a:ea typeface="Calibri" panose="020F0502020204030204" pitchFamily="34" charset="0"/>
                <a:cs typeface="Arial" panose="020B0604020202020204" pitchFamily="34" charset="0"/>
              </a:rPr>
              <a:t>Latham, </a:t>
            </a:r>
            <a:r>
              <a:rPr lang="en-US" sz="1800" dirty="0" smtClean="0">
                <a:latin typeface="Arial" panose="020B0604020202020204" pitchFamily="34" charset="0"/>
                <a:ea typeface="Calibri" panose="020F0502020204030204" pitchFamily="34" charset="0"/>
                <a:cs typeface="Arial" panose="020B0604020202020204" pitchFamily="34" charset="0"/>
              </a:rPr>
              <a:t>G., </a:t>
            </a:r>
            <a:r>
              <a:rPr lang="en-US" sz="1800" dirty="0">
                <a:latin typeface="Arial" panose="020B0604020202020204" pitchFamily="34" charset="0"/>
                <a:ea typeface="Calibri" panose="020F0502020204030204" pitchFamily="34" charset="0"/>
                <a:cs typeface="Arial" panose="020B0604020202020204" pitchFamily="34" charset="0"/>
              </a:rPr>
              <a:t>(1991). </a:t>
            </a:r>
            <a:r>
              <a:rPr lang="en-US" sz="1800" dirty="0" smtClean="0">
                <a:latin typeface="Arial" panose="020B0604020202020204" pitchFamily="34" charset="0"/>
                <a:ea typeface="Calibri" panose="020F0502020204030204" pitchFamily="34" charset="0"/>
                <a:cs typeface="Arial" panose="020B0604020202020204" pitchFamily="34" charset="0"/>
              </a:rPr>
              <a:t>‘A </a:t>
            </a:r>
            <a:r>
              <a:rPr lang="en-US" sz="1800" dirty="0">
                <a:latin typeface="Arial" panose="020B0604020202020204" pitchFamily="34" charset="0"/>
                <a:ea typeface="Calibri" panose="020F0502020204030204" pitchFamily="34" charset="0"/>
                <a:cs typeface="Arial" panose="020B0604020202020204" pitchFamily="34" charset="0"/>
              </a:rPr>
              <a:t>Theory of Goal Setting &amp; Task </a:t>
            </a:r>
            <a:r>
              <a:rPr lang="en-US" sz="1800" dirty="0" smtClean="0">
                <a:latin typeface="Arial" panose="020B0604020202020204" pitchFamily="34" charset="0"/>
                <a:ea typeface="Calibri" panose="020F0502020204030204" pitchFamily="34" charset="0"/>
                <a:cs typeface="Arial" panose="020B0604020202020204" pitchFamily="34" charset="0"/>
              </a:rPr>
              <a:t>Performance’. </a:t>
            </a:r>
            <a:r>
              <a:rPr lang="en-US" sz="1800" i="1" dirty="0">
                <a:latin typeface="Arial" panose="020B0604020202020204" pitchFamily="34" charset="0"/>
                <a:ea typeface="Calibri" panose="020F0502020204030204" pitchFamily="34" charset="0"/>
                <a:cs typeface="Arial" panose="020B0604020202020204" pitchFamily="34" charset="0"/>
              </a:rPr>
              <a:t>The Academy of Management Review. 16.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Linley, P. A., and Joseph, S. (2015). </a:t>
            </a:r>
            <a:r>
              <a:rPr kumimoji="0" lang="en-US" sz="1800" b="0" i="1"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Positive Psychology in Practice. </a:t>
            </a: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New Jersey: John Wiley &amp; Sons, Inc</a:t>
            </a:r>
            <a:r>
              <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32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95197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a:bodyPr>
          <a:lstStyle/>
          <a:p>
            <a:r>
              <a:rPr lang="en-US" sz="2400" dirty="0"/>
              <a:t>Mayer, J.D., and Brackett, M.A., (2004). </a:t>
            </a:r>
            <a:r>
              <a:rPr lang="en-US" sz="2400" i="1" dirty="0"/>
              <a:t>Emotional Intelligence: Key Readings on the Mayer and </a:t>
            </a:r>
            <a:r>
              <a:rPr lang="en-US" sz="2400" i="1" dirty="0" err="1"/>
              <a:t>Salovey</a:t>
            </a:r>
            <a:r>
              <a:rPr lang="en-US" sz="2400" i="1" dirty="0"/>
              <a:t> Model. </a:t>
            </a:r>
            <a:r>
              <a:rPr lang="en-US" sz="2400" dirty="0"/>
              <a:t>USA: National Professional Resources, Inc.</a:t>
            </a:r>
          </a:p>
          <a:p>
            <a:r>
              <a:rPr lang="en-US" dirty="0" smtClean="0"/>
              <a:t>Ryan</a:t>
            </a:r>
            <a:r>
              <a:rPr lang="en-US" dirty="0"/>
              <a:t>, R.M., and </a:t>
            </a:r>
            <a:r>
              <a:rPr lang="en-US" dirty="0" err="1"/>
              <a:t>Deci</a:t>
            </a:r>
            <a:r>
              <a:rPr lang="en-US" dirty="0"/>
              <a:t>, E. L. (2017). Self-Determination Theory: Basic Psychological Needs in Motivation, Development, and Wellness. 1 ed. New York: Guilford Press.</a:t>
            </a:r>
          </a:p>
          <a:p>
            <a:r>
              <a:rPr lang="en-US" dirty="0" smtClean="0"/>
              <a:t>Skinner</a:t>
            </a:r>
            <a:r>
              <a:rPr lang="en-US" dirty="0" smtClean="0"/>
              <a:t>, B.F. (1988). </a:t>
            </a:r>
            <a:r>
              <a:rPr lang="en-US" i="1" dirty="0" smtClean="0"/>
              <a:t>The </a:t>
            </a:r>
            <a:r>
              <a:rPr lang="en-US" i="1" dirty="0"/>
              <a:t>Selection of Behavior: The Operant Behaviorism of B. F. Skinner: Comments and </a:t>
            </a:r>
            <a:r>
              <a:rPr lang="en-US" i="1" dirty="0" smtClean="0"/>
              <a:t>Consequences. </a:t>
            </a:r>
            <a:r>
              <a:rPr lang="en-US" dirty="0" smtClean="0"/>
              <a:t>UK: Cambridge University Press.</a:t>
            </a:r>
          </a:p>
          <a:p>
            <a:r>
              <a:rPr lang="en-US" dirty="0" err="1" smtClean="0"/>
              <a:t>Sonn</a:t>
            </a:r>
            <a:r>
              <a:rPr lang="en-US" dirty="0"/>
              <a:t>, C. C., </a:t>
            </a:r>
            <a:r>
              <a:rPr lang="en-US" dirty="0" smtClean="0"/>
              <a:t>(2009). </a:t>
            </a:r>
            <a:r>
              <a:rPr lang="en-US" i="1" dirty="0"/>
              <a:t>Psychology of Liberation.</a:t>
            </a:r>
            <a:r>
              <a:rPr lang="en-US" dirty="0"/>
              <a:t> </a:t>
            </a:r>
            <a:r>
              <a:rPr lang="en-US" dirty="0" err="1"/>
              <a:t>s.l</a:t>
            </a:r>
            <a:r>
              <a:rPr lang="en-US" dirty="0" smtClean="0"/>
              <a:t>.: Springer</a:t>
            </a:r>
            <a:r>
              <a:rPr lang="en-US" dirty="0" smtClean="0"/>
              <a:t>.</a:t>
            </a:r>
            <a:br>
              <a:rPr lang="en-US" dirty="0" smtClean="0"/>
            </a:br>
            <a:endParaRPr lang="en-US" dirty="0"/>
          </a:p>
          <a:p>
            <a:endParaRPr lang="en-US" dirty="0"/>
          </a:p>
        </p:txBody>
      </p:sp>
    </p:spTree>
    <p:extLst>
      <p:ext uri="{BB962C8B-B14F-4D97-AF65-F5344CB8AC3E}">
        <p14:creationId xmlns:p14="http://schemas.microsoft.com/office/powerpoint/2010/main" val="12638467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606060"/>
      </a:dk2>
      <a:lt2>
        <a:srgbClr val="EDEDED"/>
      </a:lt2>
      <a:accent1>
        <a:srgbClr val="FFC000"/>
      </a:accent1>
      <a:accent2>
        <a:srgbClr val="A5D028"/>
      </a:accent2>
      <a:accent3>
        <a:srgbClr val="0CC978"/>
      </a:accent3>
      <a:accent4>
        <a:srgbClr val="099BDD"/>
      </a:accent4>
      <a:accent5>
        <a:srgbClr val="47BFCD"/>
      </a:accent5>
      <a:accent6>
        <a:srgbClr val="DD7C15"/>
      </a:accent6>
      <a:hlink>
        <a:srgbClr val="FF9933"/>
      </a:hlink>
      <a:folHlink>
        <a:srgbClr val="B2B2B2"/>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1D2DA32-AC8B-4194-BF85-FF4A5B40EB50}"/>
    </a:ext>
  </a:extLst>
</a:theme>
</file>

<file path=docProps/app.xml><?xml version="1.0" encoding="utf-8"?>
<Properties xmlns="http://schemas.openxmlformats.org/officeDocument/2006/extended-properties" xmlns:vt="http://schemas.openxmlformats.org/officeDocument/2006/docPropsVTypes">
  <Template>TM03090430[[fn=Banded]]</Template>
  <TotalTime>167</TotalTime>
  <Words>1307</Words>
  <Application>Microsoft Office PowerPoint</Application>
  <PresentationFormat>Widescreen</PresentationFormat>
  <Paragraphs>97</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Corbel</vt:lpstr>
      <vt:lpstr>Wingdings</vt:lpstr>
      <vt:lpstr>Banded</vt:lpstr>
      <vt:lpstr>PowerPoint Presentation</vt:lpstr>
      <vt:lpstr>how the volunteers running the kids club can help increase the sense of achievement</vt:lpstr>
      <vt:lpstr>Introduction</vt:lpstr>
      <vt:lpstr>Understanding Achievement and Well-being</vt:lpstr>
      <vt:lpstr>Self-Determination Theory (SDT)</vt:lpstr>
      <vt:lpstr>Growth Mindset</vt:lpstr>
      <vt:lpstr>Carol Dweck's Theory of Growth Mindset</vt:lpstr>
      <vt:lpstr>Goal Setting Theory</vt:lpstr>
      <vt:lpstr>Locke and Latham's Goal Setting Theory.</vt:lpstr>
      <vt:lpstr>Positive Reinforcement</vt:lpstr>
      <vt:lpstr>Emotional Intelligence</vt:lpstr>
      <vt:lpstr>Flow Theory</vt:lpstr>
      <vt:lpstr>Social Learning Theory</vt:lpstr>
      <vt:lpstr>Mindfulness and Well-being</vt:lpstr>
      <vt:lpstr>Intrinsic vs. Extrinsic Motivation</vt:lpstr>
      <vt:lpstr>Intrinsic motivation VS extrinsic motivation </vt:lpstr>
      <vt:lpstr>Creating a Supportive Environment</vt:lpstr>
      <vt:lpstr>The Power of Encouragement</vt:lpstr>
      <vt:lpstr>Building Resilience</vt:lpstr>
      <vt:lpstr>Conclusion</vt:lpstr>
      <vt:lpstr>Thank You </vt:lpstr>
      <vt:lpstr>References</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the volunteers running the kids club can help increase the sense of achievement</dc:title>
  <dc:creator/>
  <cp:lastModifiedBy>Dell</cp:lastModifiedBy>
  <cp:revision>16</cp:revision>
  <dcterms:created xsi:type="dcterms:W3CDTF">2023-08-03T20:54:20Z</dcterms:created>
  <dcterms:modified xsi:type="dcterms:W3CDTF">2023-08-04T10:06:02Z</dcterms:modified>
</cp:coreProperties>
</file>