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033E0B-53E9-4761-588D-9DFAA7964365}" v="286" dt="2026-04-24T09:39:37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ynyr Llewelyn-Jones (2404670)" userId="S::2404670@student.uwtsd.ac.uk::c8b00b43-4ad6-4f31-8f90-efd675be3b19" providerId="AD" clId="Web-{1E033E0B-53E9-4761-588D-9DFAA7964365}"/>
    <pc:docChg chg="modSld">
      <pc:chgData name="Cynyr Llewelyn-Jones (2404670)" userId="S::2404670@student.uwtsd.ac.uk::c8b00b43-4ad6-4f31-8f90-efd675be3b19" providerId="AD" clId="Web-{1E033E0B-53E9-4761-588D-9DFAA7964365}" dt="2026-04-24T09:39:37.167" v="261" actId="1076"/>
      <pc:docMkLst>
        <pc:docMk/>
      </pc:docMkLst>
      <pc:sldChg chg="addSp delSp modSp">
        <pc:chgData name="Cynyr Llewelyn-Jones (2404670)" userId="S::2404670@student.uwtsd.ac.uk::c8b00b43-4ad6-4f31-8f90-efd675be3b19" providerId="AD" clId="Web-{1E033E0B-53E9-4761-588D-9DFAA7964365}" dt="2026-04-24T09:39:37.167" v="261" actId="1076"/>
        <pc:sldMkLst>
          <pc:docMk/>
          <pc:sldMk cId="0" sldId="256"/>
        </pc:sldMkLst>
        <pc:spChg chg="mod">
          <ac:chgData name="Cynyr Llewelyn-Jones (2404670)" userId="S::2404670@student.uwtsd.ac.uk::c8b00b43-4ad6-4f31-8f90-efd675be3b19" providerId="AD" clId="Web-{1E033E0B-53E9-4761-588D-9DFAA7964365}" dt="2026-04-24T08:29:59.816" v="22" actId="20577"/>
          <ac:spMkLst>
            <pc:docMk/>
            <pc:sldMk cId="0" sldId="256"/>
            <ac:spMk id="4" creationId="{00000000-0000-0000-0000-000000000000}"/>
          </ac:spMkLst>
        </pc:spChg>
        <pc:spChg chg="del">
          <ac:chgData name="Cynyr Llewelyn-Jones (2404670)" userId="S::2404670@student.uwtsd.ac.uk::c8b00b43-4ad6-4f31-8f90-efd675be3b19" providerId="AD" clId="Web-{1E033E0B-53E9-4761-588D-9DFAA7964365}" dt="2026-04-24T08:28:48.518" v="9"/>
          <ac:spMkLst>
            <pc:docMk/>
            <pc:sldMk cId="0" sldId="256"/>
            <ac:spMk id="5" creationId="{00000000-0000-0000-0000-000000000000}"/>
          </ac:spMkLst>
        </pc:spChg>
        <pc:spChg chg="add mod">
          <ac:chgData name="Cynyr Llewelyn-Jones (2404670)" userId="S::2404670@student.uwtsd.ac.uk::c8b00b43-4ad6-4f31-8f90-efd675be3b19" providerId="AD" clId="Web-{1E033E0B-53E9-4761-588D-9DFAA7964365}" dt="2026-04-24T09:39:20.182" v="250" actId="14100"/>
          <ac:spMkLst>
            <pc:docMk/>
            <pc:sldMk cId="0" sldId="256"/>
            <ac:spMk id="5" creationId="{FA3AEB03-73A5-AAB2-2E50-4A31724907A5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29:41.519" v="16" actId="1076"/>
          <ac:spMkLst>
            <pc:docMk/>
            <pc:sldMk cId="0" sldId="256"/>
            <ac:spMk id="6" creationId="{00000000-0000-0000-0000-000000000000}"/>
          </ac:spMkLst>
        </pc:spChg>
        <pc:spChg chg="del">
          <ac:chgData name="Cynyr Llewelyn-Jones (2404670)" userId="S::2404670@student.uwtsd.ac.uk::c8b00b43-4ad6-4f31-8f90-efd675be3b19" providerId="AD" clId="Web-{1E033E0B-53E9-4761-588D-9DFAA7964365}" dt="2026-04-24T08:27:55.751" v="0"/>
          <ac:spMkLst>
            <pc:docMk/>
            <pc:sldMk cId="0" sldId="256"/>
            <ac:spMk id="7" creationId="{00000000-0000-0000-0000-000000000000}"/>
          </ac:spMkLst>
        </pc:spChg>
        <pc:spChg chg="add mod">
          <ac:chgData name="Cynyr Llewelyn-Jones (2404670)" userId="S::2404670@student.uwtsd.ac.uk::c8b00b43-4ad6-4f31-8f90-efd675be3b19" providerId="AD" clId="Web-{1E033E0B-53E9-4761-588D-9DFAA7964365}" dt="2026-04-24T09:39:37.167" v="261" actId="1076"/>
          <ac:spMkLst>
            <pc:docMk/>
            <pc:sldMk cId="0" sldId="256"/>
            <ac:spMk id="7" creationId="{6D4DB71A-9E18-0108-7FF5-ED04C5C48AFD}"/>
          </ac:spMkLst>
        </pc:spChg>
        <pc:spChg chg="del">
          <ac:chgData name="Cynyr Llewelyn-Jones (2404670)" userId="S::2404670@student.uwtsd.ac.uk::c8b00b43-4ad6-4f31-8f90-efd675be3b19" providerId="AD" clId="Web-{1E033E0B-53E9-4761-588D-9DFAA7964365}" dt="2026-04-24T08:27:57.969" v="1"/>
          <ac:spMkLst>
            <pc:docMk/>
            <pc:sldMk cId="0" sldId="256"/>
            <ac:spMk id="8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28:02.610" v="2" actId="20577"/>
          <ac:spMkLst>
            <pc:docMk/>
            <pc:sldMk cId="0" sldId="256"/>
            <ac:spMk id="9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E033E0B-53E9-4761-588D-9DFAA7964365}" dt="2026-04-24T09:15:18.760" v="220" actId="20577"/>
        <pc:sldMkLst>
          <pc:docMk/>
          <pc:sldMk cId="0" sldId="257"/>
        </pc:sldMkLst>
        <pc:spChg chg="mod">
          <ac:chgData name="Cynyr Llewelyn-Jones (2404670)" userId="S::2404670@student.uwtsd.ac.uk::c8b00b43-4ad6-4f31-8f90-efd675be3b19" providerId="AD" clId="Web-{1E033E0B-53E9-4761-588D-9DFAA7964365}" dt="2026-04-24T09:15:18.760" v="220" actId="20577"/>
          <ac:spMkLst>
            <pc:docMk/>
            <pc:sldMk cId="0" sldId="257"/>
            <ac:spMk id="6" creationId="{00000000-0000-0000-0000-000000000000}"/>
          </ac:spMkLst>
        </pc:spChg>
      </pc:sldChg>
      <pc:sldChg chg="delSp modSp">
        <pc:chgData name="Cynyr Llewelyn-Jones (2404670)" userId="S::2404670@student.uwtsd.ac.uk::c8b00b43-4ad6-4f31-8f90-efd675be3b19" providerId="AD" clId="Web-{1E033E0B-53E9-4761-588D-9DFAA7964365}" dt="2026-04-24T09:38:59.213" v="240"/>
        <pc:sldMkLst>
          <pc:docMk/>
          <pc:sldMk cId="0" sldId="258"/>
        </pc:sldMkLst>
        <pc:spChg chg="mod">
          <ac:chgData name="Cynyr Llewelyn-Jones (2404670)" userId="S::2404670@student.uwtsd.ac.uk::c8b00b43-4ad6-4f31-8f90-efd675be3b19" providerId="AD" clId="Web-{1E033E0B-53E9-4761-588D-9DFAA7964365}" dt="2026-04-24T08:42:41.690" v="93" actId="20577"/>
          <ac:spMkLst>
            <pc:docMk/>
            <pc:sldMk cId="0" sldId="258"/>
            <ac:spMk id="11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43:03.487" v="95" actId="20577"/>
          <ac:spMkLst>
            <pc:docMk/>
            <pc:sldMk cId="0" sldId="258"/>
            <ac:spMk id="15" creationId="{00000000-0000-0000-0000-000000000000}"/>
          </ac:spMkLst>
        </pc:spChg>
        <pc:spChg chg="del">
          <ac:chgData name="Cynyr Llewelyn-Jones (2404670)" userId="S::2404670@student.uwtsd.ac.uk::c8b00b43-4ad6-4f31-8f90-efd675be3b19" providerId="AD" clId="Web-{1E033E0B-53E9-4761-588D-9DFAA7964365}" dt="2026-04-24T09:38:59.213" v="240"/>
          <ac:spMkLst>
            <pc:docMk/>
            <pc:sldMk cId="0" sldId="258"/>
            <ac:spMk id="16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E033E0B-53E9-4761-588D-9DFAA7964365}" dt="2026-04-24T09:17:26.624" v="224" actId="1076"/>
        <pc:sldMkLst>
          <pc:docMk/>
          <pc:sldMk cId="0" sldId="259"/>
        </pc:sldMkLst>
        <pc:spChg chg="mod">
          <ac:chgData name="Cynyr Llewelyn-Jones (2404670)" userId="S::2404670@student.uwtsd.ac.uk::c8b00b43-4ad6-4f31-8f90-efd675be3b19" providerId="AD" clId="Web-{1E033E0B-53E9-4761-588D-9DFAA7964365}" dt="2026-04-24T09:17:18.358" v="221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7:26.624" v="224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7:23.124" v="223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7:20.936" v="222" actId="1076"/>
          <ac:spMkLst>
            <pc:docMk/>
            <pc:sldMk cId="0" sldId="259"/>
            <ac:spMk id="9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E033E0B-53E9-4761-588D-9DFAA7964365}" dt="2026-04-24T08:44:45.819" v="109" actId="1076"/>
        <pc:sldMkLst>
          <pc:docMk/>
          <pc:sldMk cId="0" sldId="260"/>
        </pc:sldMkLst>
        <pc:spChg chg="mod">
          <ac:chgData name="Cynyr Llewelyn-Jones (2404670)" userId="S::2404670@student.uwtsd.ac.uk::c8b00b43-4ad6-4f31-8f90-efd675be3b19" providerId="AD" clId="Web-{1E033E0B-53E9-4761-588D-9DFAA7964365}" dt="2026-04-24T08:44:29.912" v="105" actId="1076"/>
          <ac:spMkLst>
            <pc:docMk/>
            <pc:sldMk cId="0" sldId="260"/>
            <ac:spMk id="5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44:45.819" v="109" actId="1076"/>
          <ac:spMkLst>
            <pc:docMk/>
            <pc:sldMk cId="0" sldId="260"/>
            <ac:spMk id="7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44:39.787" v="108" actId="1076"/>
          <ac:spMkLst>
            <pc:docMk/>
            <pc:sldMk cId="0" sldId="260"/>
            <ac:spMk id="8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44:34.883" v="107" actId="1076"/>
          <ac:spMkLst>
            <pc:docMk/>
            <pc:sldMk cId="0" sldId="260"/>
            <ac:spMk id="9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44:32.881" v="106" actId="1076"/>
          <ac:spMkLst>
            <pc:docMk/>
            <pc:sldMk cId="0" sldId="260"/>
            <ac:spMk id="10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E033E0B-53E9-4761-588D-9DFAA7964365}" dt="2026-04-24T08:54:01.969" v="159" actId="20577"/>
        <pc:sldMkLst>
          <pc:docMk/>
          <pc:sldMk cId="0" sldId="261"/>
        </pc:sldMkLst>
        <pc:spChg chg="mod">
          <ac:chgData name="Cynyr Llewelyn-Jones (2404670)" userId="S::2404670@student.uwtsd.ac.uk::c8b00b43-4ad6-4f31-8f90-efd675be3b19" providerId="AD" clId="Web-{1E033E0B-53E9-4761-588D-9DFAA7964365}" dt="2026-04-24T08:47:09.947" v="135" actId="20577"/>
          <ac:spMkLst>
            <pc:docMk/>
            <pc:sldMk cId="0" sldId="261"/>
            <ac:spMk id="7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50:44.888" v="146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54:01.969" v="159" actId="20577"/>
          <ac:spMkLst>
            <pc:docMk/>
            <pc:sldMk cId="0" sldId="261"/>
            <ac:spMk id="15" creationId="{00000000-0000-0000-0000-000000000000}"/>
          </ac:spMkLst>
        </pc:spChg>
      </pc:sldChg>
      <pc:sldChg chg="addSp delSp modSp">
        <pc:chgData name="Cynyr Llewelyn-Jones (2404670)" userId="S::2404670@student.uwtsd.ac.uk::c8b00b43-4ad6-4f31-8f90-efd675be3b19" providerId="AD" clId="Web-{1E033E0B-53E9-4761-588D-9DFAA7964365}" dt="2026-04-24T09:10:40.787" v="199" actId="20577"/>
        <pc:sldMkLst>
          <pc:docMk/>
          <pc:sldMk cId="0" sldId="262"/>
        </pc:sldMkLst>
        <pc:spChg chg="mod">
          <ac:chgData name="Cynyr Llewelyn-Jones (2404670)" userId="S::2404670@student.uwtsd.ac.uk::c8b00b43-4ad6-4f31-8f90-efd675be3b19" providerId="AD" clId="Web-{1E033E0B-53E9-4761-588D-9DFAA7964365}" dt="2026-04-24T08:59:21.288" v="167" actId="20577"/>
          <ac:spMkLst>
            <pc:docMk/>
            <pc:sldMk cId="0" sldId="262"/>
            <ac:spMk id="6" creationId="{00000000-0000-0000-0000-000000000000}"/>
          </ac:spMkLst>
        </pc:spChg>
        <pc:spChg chg="add del mod">
          <ac:chgData name="Cynyr Llewelyn-Jones (2404670)" userId="S::2404670@student.uwtsd.ac.uk::c8b00b43-4ad6-4f31-8f90-efd675be3b19" providerId="AD" clId="Web-{1E033E0B-53E9-4761-588D-9DFAA7964365}" dt="2026-04-24T09:10:15.286" v="190" actId="20577"/>
          <ac:spMkLst>
            <pc:docMk/>
            <pc:sldMk cId="0" sldId="262"/>
            <ac:spMk id="9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8:59:56.930" v="169" actId="20577"/>
          <ac:spMkLst>
            <pc:docMk/>
            <pc:sldMk cId="0" sldId="262"/>
            <ac:spMk id="10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0:17.630" v="191" actId="20577"/>
          <ac:spMkLst>
            <pc:docMk/>
            <pc:sldMk cId="0" sldId="262"/>
            <ac:spMk id="13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01:12.089" v="187" actId="20577"/>
          <ac:spMkLst>
            <pc:docMk/>
            <pc:sldMk cId="0" sldId="262"/>
            <ac:spMk id="14" creationId="{00000000-0000-0000-0000-000000000000}"/>
          </ac:spMkLst>
        </pc:spChg>
        <pc:spChg chg="add del mod">
          <ac:chgData name="Cynyr Llewelyn-Jones (2404670)" userId="S::2404670@student.uwtsd.ac.uk::c8b00b43-4ad6-4f31-8f90-efd675be3b19" providerId="AD" clId="Web-{1E033E0B-53E9-4761-588D-9DFAA7964365}" dt="2026-04-24T09:10:27.849" v="196" actId="20577"/>
          <ac:spMkLst>
            <pc:docMk/>
            <pc:sldMk cId="0" sldId="262"/>
            <ac:spMk id="17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0:31.114" v="197" actId="20577"/>
          <ac:spMkLst>
            <pc:docMk/>
            <pc:sldMk cId="0" sldId="262"/>
            <ac:spMk id="21" creationId="{00000000-0000-0000-0000-000000000000}"/>
          </ac:spMkLst>
        </pc:spChg>
        <pc:spChg chg="mod">
          <ac:chgData name="Cynyr Llewelyn-Jones (2404670)" userId="S::2404670@student.uwtsd.ac.uk::c8b00b43-4ad6-4f31-8f90-efd675be3b19" providerId="AD" clId="Web-{1E033E0B-53E9-4761-588D-9DFAA7964365}" dt="2026-04-24T09:10:40.787" v="199" actId="20577"/>
          <ac:spMkLst>
            <pc:docMk/>
            <pc:sldMk cId="0" sldId="262"/>
            <ac:spMk id="22" creationId="{00000000-0000-0000-0000-000000000000}"/>
          </ac:spMkLst>
        </pc:spChg>
      </pc:sldChg>
      <pc:sldChg chg="modSp">
        <pc:chgData name="Cynyr Llewelyn-Jones (2404670)" userId="S::2404670@student.uwtsd.ac.uk::c8b00b43-4ad6-4f31-8f90-efd675be3b19" providerId="AD" clId="Web-{1E033E0B-53E9-4761-588D-9DFAA7964365}" dt="2026-04-24T09:20:33.645" v="239" actId="20577"/>
        <pc:sldMkLst>
          <pc:docMk/>
          <pc:sldMk cId="0" sldId="263"/>
        </pc:sldMkLst>
        <pc:spChg chg="mod">
          <ac:chgData name="Cynyr Llewelyn-Jones (2404670)" userId="S::2404670@student.uwtsd.ac.uk::c8b00b43-4ad6-4f31-8f90-efd675be3b19" providerId="AD" clId="Web-{1E033E0B-53E9-4761-588D-9DFAA7964365}" dt="2026-04-24T09:20:33.645" v="239" actId="20577"/>
          <ac:spMkLst>
            <pc:docMk/>
            <pc:sldMk cId="0" sldId="263"/>
            <ac:spMk id="4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00000"/>
                </a:solidFill>
                <a:latin typeface="Arial"/>
              </a:rPr>
              <a:t>Cadence yn erbyn Gogwydd Ochrol (Rhedeg)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Llinell Atchweliad</c:v>
                </c:pt>
              </c:strCache>
            </c:strRef>
          </c:tx>
          <c:spPr>
            <a:ln w="25400" cap="flat">
              <a:solidFill>
                <a:srgbClr val="1B2A4A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1B2A4A"/>
              </a:solidFill>
              <a:ln w="9525" cap="flat">
                <a:solidFill>
                  <a:srgbClr val="1B2A4A"/>
                </a:solidFill>
                <a:prstDash val="solid"/>
                <a:round/>
              </a:ln>
              <a:effectLst/>
            </c:spPr>
          </c:marker>
          <c:xVal>
            <c:numRef>
              <c:f>Sheet1!$A$2:$A$21</c:f>
              <c:numCache>
                <c:formatCode>General</c:formatCode>
                <c:ptCount val="20"/>
                <c:pt idx="0">
                  <c:v>8.8000000000000007</c:v>
                </c:pt>
                <c:pt idx="1">
                  <c:v>3.9</c:v>
                </c:pt>
                <c:pt idx="2">
                  <c:v>7.3</c:v>
                </c:pt>
                <c:pt idx="3">
                  <c:v>6.6</c:v>
                </c:pt>
                <c:pt idx="4">
                  <c:v>4.8</c:v>
                </c:pt>
                <c:pt idx="5">
                  <c:v>1.6</c:v>
                </c:pt>
                <c:pt idx="6">
                  <c:v>2.7</c:v>
                </c:pt>
                <c:pt idx="7">
                  <c:v>5.3</c:v>
                </c:pt>
                <c:pt idx="8">
                  <c:v>5.5</c:v>
                </c:pt>
                <c:pt idx="9">
                  <c:v>5.9</c:v>
                </c:pt>
                <c:pt idx="10">
                  <c:v>4</c:v>
                </c:pt>
                <c:pt idx="11">
                  <c:v>8</c:v>
                </c:pt>
                <c:pt idx="12">
                  <c:v>5.9</c:v>
                </c:pt>
                <c:pt idx="13">
                  <c:v>6.3</c:v>
                </c:pt>
                <c:pt idx="14">
                  <c:v>4.0999999999999996</c:v>
                </c:pt>
                <c:pt idx="15">
                  <c:v>6.4</c:v>
                </c:pt>
                <c:pt idx="16">
                  <c:v>0.2</c:v>
                </c:pt>
                <c:pt idx="17">
                  <c:v>2.8</c:v>
                </c:pt>
                <c:pt idx="18">
                  <c:v>8.9</c:v>
                </c:pt>
                <c:pt idx="19">
                  <c:v>4.2</c:v>
                </c:pt>
              </c:numCache>
            </c:numRef>
          </c:xVal>
          <c:yVal>
            <c:numRef>
              <c:f>Sheet1!$B$2:$B$21</c:f>
              <c:numCache>
                <c:formatCode>General</c:formatCode>
                <c:ptCount val="20"/>
                <c:pt idx="0">
                  <c:v>5.9516252254801643</c:v>
                </c:pt>
                <c:pt idx="1">
                  <c:v>4.2850458034166641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B33C-4892-AD15-F87A219AF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94734554"/>
        <c:axId val="2094734552"/>
      </c:scatterChart>
      <c:valAx>
        <c:axId val="209473455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crossBetween val="midCat"/>
      </c:val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title>
      <c:tx>
        <c:rich>
          <a:bodyPr/>
          <a:lstStyle/>
          <a:p>
            <a:pPr>
              <a:defRPr sz="1800" b="0" i="0" u="none" strike="noStrike">
                <a:solidFill>
                  <a:srgbClr val="000000"/>
                </a:solidFill>
                <a:latin typeface="Arial"/>
              </a:defRPr>
            </a:pPr>
            <a:r>
              <a:rPr lang="en-GB" sz="1800" b="0" i="0" u="none" strike="noStrike">
                <a:solidFill>
                  <a:srgbClr val="000000"/>
                </a:solidFill>
                <a:latin typeface="Arial"/>
              </a:rPr>
              <a:t>Cadence yn erbyn Gogwydd Ochrol (Cerdded)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Llinell Atchweliad</c:v>
                </c:pt>
              </c:strCache>
            </c:strRef>
          </c:tx>
          <c:spPr>
            <a:ln w="25400" cap="flat">
              <a:solidFill>
                <a:srgbClr val="1B2A4A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1B2A4A"/>
              </a:solidFill>
              <a:ln w="9525" cap="flat">
                <a:solidFill>
                  <a:srgbClr val="1B2A4A"/>
                </a:solidFill>
                <a:prstDash val="solid"/>
                <a:round/>
              </a:ln>
              <a:effectLst/>
            </c:spPr>
          </c:marker>
          <c:xVal>
            <c:numRef>
              <c:f>Sheet1!$A$2:$A$21</c:f>
              <c:numCache>
                <c:formatCode>General</c:formatCode>
                <c:ptCount val="20"/>
                <c:pt idx="0">
                  <c:v>2.6</c:v>
                </c:pt>
                <c:pt idx="1">
                  <c:v>2.9</c:v>
                </c:pt>
                <c:pt idx="2">
                  <c:v>3.1</c:v>
                </c:pt>
                <c:pt idx="3">
                  <c:v>3.4</c:v>
                </c:pt>
                <c:pt idx="4">
                  <c:v>3.3</c:v>
                </c:pt>
                <c:pt idx="5">
                  <c:v>3.8</c:v>
                </c:pt>
                <c:pt idx="6">
                  <c:v>4</c:v>
                </c:pt>
                <c:pt idx="7">
                  <c:v>4.2</c:v>
                </c:pt>
                <c:pt idx="8">
                  <c:v>4.5</c:v>
                </c:pt>
                <c:pt idx="9">
                  <c:v>4.3</c:v>
                </c:pt>
                <c:pt idx="10">
                  <c:v>4.8</c:v>
                </c:pt>
                <c:pt idx="11">
                  <c:v>5</c:v>
                </c:pt>
                <c:pt idx="12">
                  <c:v>5.2</c:v>
                </c:pt>
                <c:pt idx="13">
                  <c:v>5.5</c:v>
                </c:pt>
                <c:pt idx="14">
                  <c:v>5.3</c:v>
                </c:pt>
                <c:pt idx="15">
                  <c:v>5.8</c:v>
                </c:pt>
                <c:pt idx="16">
                  <c:v>6</c:v>
                </c:pt>
                <c:pt idx="17">
                  <c:v>6.4</c:v>
                </c:pt>
                <c:pt idx="18">
                  <c:v>6.7</c:v>
                </c:pt>
                <c:pt idx="19">
                  <c:v>7.1</c:v>
                </c:pt>
              </c:numCache>
            </c:numRef>
          </c:xVal>
          <c:yVal>
            <c:numRef>
              <c:f>Sheet1!$B$2:$B$21</c:f>
              <c:numCache>
                <c:formatCode>General</c:formatCode>
                <c:ptCount val="20"/>
                <c:pt idx="0">
                  <c:v>2.1008560945781234</c:v>
                </c:pt>
                <c:pt idx="1">
                  <c:v>6.4719410634208465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64A1-4665-A563-9566591C07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94734554"/>
        <c:axId val="2094734552"/>
      </c:scatterChart>
      <c:valAx>
        <c:axId val="209473455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crossBetween val="midCat"/>
      </c:val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C991C-080A-4A17-9D10-CB8A401FEB4E}" type="datetimeFigureOut">
              <a:t>4/24/2026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7EE7B9-1347-43AC-9223-CF672A4B86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161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rtfish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oi.org/10.1186/s40798-022-00536-6" TargetMode="External"/><Relationship Id="rId4" Type="http://schemas.openxmlformats.org/officeDocument/2006/relationships/hyperlink" Target="https://doi.org/10.1093/ptj/72.7.5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640080"/>
            <a:ext cx="8229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Dadansoddiad Biomecanyddol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448977" y="1487709"/>
            <a:ext cx="8233711" cy="1577999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highlight>
                  <a:srgbClr val="FFFFFF"/>
                </a:highlight>
                <a:latin typeface="Helvetica"/>
                <a:ea typeface="Calibri"/>
                <a:cs typeface="Helvetica"/>
              </a:rPr>
              <a:t>Is trunk lateral lean during high speed running and walking associated with cadence, and what are the clinical implications for lower limb loading?</a:t>
            </a:r>
            <a:endParaRPr lang="en-GB" sz="2000" dirty="0">
              <a:highlight>
                <a:srgbClr val="C6C6C6"/>
              </a:highlight>
              <a:latin typeface="Helvetica"/>
              <a:ea typeface="Calibri"/>
              <a:cs typeface="Helvetica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3088" y="3258783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BMST5001 | Biomecaneg, Chwaraeon ac Anaf  </a:t>
            </a:r>
            <a:r>
              <a:rPr lang="en-US" sz="1400" dirty="0">
                <a:solidFill>
                  <a:srgbClr val="CBD5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| Asesiad 2 — Cyflwyniad Biomecanyddol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40080" y="3611880"/>
            <a:ext cx="7863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AEB03-73A5-AAB2-2E50-4A31724907A5}"/>
              </a:ext>
            </a:extLst>
          </p:cNvPr>
          <p:cNvSpPr txBox="1"/>
          <p:nvPr/>
        </p:nvSpPr>
        <p:spPr>
          <a:xfrm>
            <a:off x="629092" y="4089104"/>
            <a:ext cx="28707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>
                <a:ea typeface="Calibri"/>
                <a:cs typeface="Calibri"/>
              </a:rPr>
              <a:t>Cynyr</a:t>
            </a:r>
            <a:r>
              <a:rPr lang="en-GB" dirty="0">
                <a:ea typeface="Calibri"/>
                <a:cs typeface="Calibri"/>
              </a:rPr>
              <a:t> Llewelyn-Jones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4DB71A-9E18-0108-7FF5-ED04C5C48AFD}"/>
              </a:ext>
            </a:extLst>
          </p:cNvPr>
          <p:cNvSpPr txBox="1"/>
          <p:nvPr/>
        </p:nvSpPr>
        <p:spPr>
          <a:xfrm>
            <a:off x="992371" y="4434663"/>
            <a:ext cx="12936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2404670</a:t>
            </a:r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Cyflwyniad a Chefndir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1188720"/>
            <a:ext cx="4114800" cy="356616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57200" y="1280160"/>
            <a:ext cx="3749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Pam Mae Gogwydd Ochrol y Torso yn Bwysig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1783080"/>
            <a:ext cx="374904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cinemateg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y torso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chwarae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rôl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ganolog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wrth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gynnal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sefydlogrwydd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chydlynu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symudiad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gyda'r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pelfis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ystod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symudiad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(Krebs et al, 1992)</a:t>
            </a:r>
          </a:p>
          <a:p>
            <a:endParaRPr lang="en-US" sz="1200" dirty="0">
              <a:solidFill>
                <a:srgbClr val="1E293B"/>
              </a:solidFill>
              <a:latin typeface="Calibri"/>
              <a:ea typeface="Calibri"/>
              <a:cs typeface="Calibri"/>
            </a:endParaRPr>
          </a:p>
          <a:p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Mae lean 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gormodol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symud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canol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màs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gan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gynyddu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galw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adduction y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glun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llwytho'r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gluteus medius a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sefydlogwyr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eraill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plân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ffrontal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(Neumann et al, 2024).</a:t>
            </a:r>
            <a:endParaRPr lang="en-US" sz="12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Pan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fo'r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strwythurau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hyn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dan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bwysau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gall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batrymau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cyfaddawdu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—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cwympo'r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pelfis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valgus y pen-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glin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—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arwain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at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syndrom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ITB, PFPS, a </a:t>
            </a:r>
            <a:r>
              <a:rPr lang="en-US" sz="120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straen</a:t>
            </a:r>
            <a:r>
              <a:rPr lang="en-US" sz="120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tibial medial.</a:t>
            </a:r>
            <a:endParaRPr lang="en-US" sz="12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663440" y="1188720"/>
            <a:ext cx="4206240" cy="356616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846320" y="128016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Nodau'r Astudiaeth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846320" y="1783080"/>
            <a:ext cx="384048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Mesur gogwydd ochrol y torso a chadence ar dair cyflymder (cerdded, loncian, rhedeg cyflym 4.0 m/s)
</a:t>
            </a: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Pennu a oes cydberthyniad rhwng cadence a gogwydd ochrol y torso yn ystod rhedeg
</a:t>
            </a: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Archwilio a yw'r un berthynas yn berthnasol yn ystod cerdded
</a:t>
            </a: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 </a:t>
            </a: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Archwilio goblygiadau clinigol gogwyddiadau'r torso ar lwyth yr aelod isaf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Dulliau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1188720"/>
            <a:ext cx="2834640" cy="36576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274320" y="1188720"/>
            <a:ext cx="2834640" cy="4572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6" name="Text 4"/>
          <p:cNvSpPr/>
          <p:nvPr/>
        </p:nvSpPr>
        <p:spPr>
          <a:xfrm>
            <a:off x="365760" y="1207008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Cyfranogwyr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384048" y="1737360"/>
            <a:ext cx="2615184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 = 20 cyfranogwr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Tair cyflymder: cerdded, loncian, rhedeg cyflym (4.0 m/s)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Esgidiau a dillad safonol</a:t>
            </a:r>
            <a:endParaRPr lang="en-US" sz="1150" dirty="0"/>
          </a:p>
          <a:p>
            <a:pPr marL="0" indent="0">
              <a:buNone/>
            </a:pP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3246120" y="1188720"/>
            <a:ext cx="2834640" cy="36576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3246120" y="1188720"/>
            <a:ext cx="2834640" cy="4572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10" name="Text 8"/>
          <p:cNvSpPr/>
          <p:nvPr/>
        </p:nvSpPr>
        <p:spPr>
          <a:xfrm>
            <a:off x="3337560" y="1207008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 a Gosodiad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355848" y="1737360"/>
            <a:ext cx="2615184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Meddalwedd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dadansoddi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fideo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Dartfish (Dartfish, 2016)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3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ongl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camera: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blaen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cefn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ochrol</a:t>
            </a:r>
            <a:endParaRPr lang="en-US" sz="1150" dirty="0" err="1">
              <a:latin typeface="Calibri"/>
              <a:ea typeface="Calibri"/>
              <a:cs typeface="Calibri"/>
            </a:endParaRPr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Markers: 5th metatarsal, malleolus lateral, pen y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ffibia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tibiwtrositi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 y tibia, Greater trochanter , pen y 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hwmerws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clust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PSIS</a:t>
            </a:r>
            <a:endParaRPr lang="en-US" sz="115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217920" y="1188720"/>
            <a:ext cx="2834640" cy="36576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6217920" y="1188720"/>
            <a:ext cx="2834640" cy="4572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14" name="Text 12"/>
          <p:cNvSpPr/>
          <p:nvPr/>
        </p:nvSpPr>
        <p:spPr>
          <a:xfrm>
            <a:off x="6309360" y="1207008"/>
            <a:ext cx="2651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Mesurau Allbwn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327648" y="1737360"/>
            <a:ext cx="2615184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Lean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y torso (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graddau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) —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plân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ffrontal</a:t>
            </a:r>
            <a:endParaRPr lang="en-US" sz="1150" dirty="0" err="1">
              <a:latin typeface="Calibri"/>
              <a:ea typeface="Calibri"/>
              <a:cs typeface="Calibri"/>
            </a:endParaRPr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Cadence (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camau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/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)</a:t>
            </a:r>
            <a:endParaRPr lang="en-US" sz="1150" dirty="0">
              <a:latin typeface="Calibri"/>
              <a:ea typeface="Calibri"/>
              <a:cs typeface="Calibri"/>
            </a:endParaRPr>
          </a:p>
          <a:p>
            <a:pPr marL="342900" indent="-342900">
              <a:buSzPct val="100000"/>
              <a:buChar char="•"/>
            </a:pP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Cydberthyniad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Pearson (r) ac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arwyddocâd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(p &lt; .05)</a:t>
            </a:r>
            <a:endParaRPr lang="en-US" sz="1150" dirty="0">
              <a:latin typeface="Calibri"/>
              <a:ea typeface="Calibri"/>
              <a:cs typeface="Calibri"/>
            </a:endParaRPr>
          </a:p>
          <a:p>
            <a:pPr marL="342900" indent="-342900">
              <a:buSzPct val="100000"/>
              <a:buChar char="•"/>
            </a:pP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Ystadegau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disgrifiadol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 (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cymedr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, GS, </a:t>
            </a:r>
            <a:r>
              <a:rPr lang="en-US" sz="1150" dirty="0" err="1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amrediad</a:t>
            </a:r>
            <a:r>
              <a:rPr lang="en-US" sz="1150" dirty="0">
                <a:solidFill>
                  <a:srgbClr val="1E293B"/>
                </a:solidFill>
                <a:latin typeface="Calibri"/>
                <a:ea typeface="Calibri"/>
                <a:cs typeface="Calibri"/>
              </a:rPr>
              <a:t>)</a:t>
            </a:r>
            <a:endParaRPr lang="en-US" sz="115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Canlyniadau — Rhedeg (4.0 m/s)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274320" y="109728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Ystadegau Disgrifiadol — Rhedeg</a:t>
            </a:r>
            <a:endParaRPr lang="en-US" sz="13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1463040"/>
          <a:ext cx="3886200" cy="1280160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2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114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Newidyn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Lleiaf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Mwyaf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Cymedr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Cadence (cam/mun)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173.85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14.97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Gogwydd Ochrol (°)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0.20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10.00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5.37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2.59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274320" y="2814261"/>
            <a:ext cx="4206240" cy="1188720"/>
          </a:xfrm>
          <a:prstGeom prst="rect">
            <a:avLst/>
          </a:prstGeom>
          <a:solidFill>
            <a:srgbClr val="FFF7ED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Text 4"/>
          <p:cNvSpPr/>
          <p:nvPr/>
        </p:nvSpPr>
        <p:spPr>
          <a:xfrm>
            <a:off x="457200" y="2798525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Cydberthyniad Pearson — Rhedeg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3092267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−0.135   p = .571 (dim arwyddocâd)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457200" y="3478477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Dim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cydberthyniad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 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rhwng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 cadence a lean 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 y torso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ystod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rhedeg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i="1" dirty="0" err="1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cyflym</a:t>
            </a:r>
            <a:r>
              <a:rPr lang="en-US" sz="1100" i="1" dirty="0">
                <a:solidFill>
                  <a:srgbClr val="64748B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10" name="Chart 0"/>
          <p:cNvGraphicFramePr/>
          <p:nvPr/>
        </p:nvGraphicFramePr>
        <p:xfrm>
          <a:off x="4572000" y="1097280"/>
          <a:ext cx="429768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 7"/>
          <p:cNvSpPr/>
          <p:nvPr/>
        </p:nvSpPr>
        <p:spPr>
          <a:xfrm>
            <a:off x="4572000" y="4663440"/>
            <a:ext cx="4297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−0.135, p = .571 — dim cydberthyniad arwyddocaol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Canlyniadau — Cerdded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274320" y="109728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Ystadegau Disgrifiadol — Cerdded</a:t>
            </a:r>
            <a:endParaRPr lang="en-US" sz="13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1463040"/>
          <a:ext cx="3886200" cy="1280160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2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114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Newidyn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Lleiaf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Mwyaf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Cymedr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Cadence (cam/mun)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113.70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7.71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Gogwydd Ochrol (°)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2.60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7.10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4.45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1.30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Shape 3"/>
          <p:cNvSpPr/>
          <p:nvPr/>
        </p:nvSpPr>
        <p:spPr>
          <a:xfrm>
            <a:off x="274320" y="2814261"/>
            <a:ext cx="4206240" cy="1371600"/>
          </a:xfrm>
          <a:prstGeom prst="rect">
            <a:avLst/>
          </a:prstGeom>
          <a:solidFill>
            <a:srgbClr val="ECFDF5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7" name="Shape 4"/>
          <p:cNvSpPr/>
          <p:nvPr/>
        </p:nvSpPr>
        <p:spPr>
          <a:xfrm>
            <a:off x="274320" y="2814261"/>
            <a:ext cx="73152" cy="13716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8" name="Text 5"/>
          <p:cNvSpPr/>
          <p:nvPr/>
        </p:nvSpPr>
        <p:spPr>
          <a:xfrm>
            <a:off x="457200" y="2816246"/>
            <a:ext cx="38404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Cydberthyniad Pearson — Cerdded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457200" y="3109704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+0.463*   p = .040</a:t>
            </a:r>
            <a:endParaRPr lang="en-US" sz="1800" dirty="0"/>
          </a:p>
        </p:txBody>
      </p:sp>
      <p:sp>
        <p:nvSpPr>
          <p:cNvPr id="10" name="Text 7"/>
          <p:cNvSpPr/>
          <p:nvPr/>
        </p:nvSpPr>
        <p:spPr>
          <a:xfrm>
            <a:off x="457200" y="352448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*Arwyddocaol ar lefel 0.05 (2-gynffon). Cydberthyniad positif cymedrol — mae cadence cerdded uwch yn gysylltiedig â mwy o ogwydd ochrol y torso.</a:t>
            </a:r>
            <a:endParaRPr lang="en-US" sz="1100" dirty="0"/>
          </a:p>
        </p:txBody>
      </p:sp>
      <p:graphicFrame>
        <p:nvGraphicFramePr>
          <p:cNvPr id="11" name="Chart 0"/>
          <p:cNvGraphicFramePr/>
          <p:nvPr/>
        </p:nvGraphicFramePr>
        <p:xfrm>
          <a:off x="4572000" y="1097280"/>
          <a:ext cx="429768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ext 8"/>
          <p:cNvSpPr/>
          <p:nvPr/>
        </p:nvSpPr>
        <p:spPr>
          <a:xfrm>
            <a:off x="4572000" y="4663440"/>
            <a:ext cx="4297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 = +0.463, p = .040 — cydberthyniad positif arwyddocaol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Trafodaeth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1143000"/>
            <a:ext cx="8595360" cy="11430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274320" y="1143000"/>
            <a:ext cx="91440" cy="114300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6" name="Text 4"/>
          <p:cNvSpPr/>
          <p:nvPr/>
        </p:nvSpPr>
        <p:spPr>
          <a:xfrm>
            <a:off x="502920" y="1207008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Rhedeg — Dim Cydberthyniad Arwyddocaol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02920" y="1554480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Mae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diffyg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perthynas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arwyddocaol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(r = −0.135, p = .571)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awgrymu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nad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yw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cadence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ei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ben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ei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hun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rhagfynegi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lean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ochr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torso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wrth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redeg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gyflymder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uchel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Mae’n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debygol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bod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gwahaniaethau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unigol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mewn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techneg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hyblygrwydd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yr adductors, a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rheolaeth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niwromotor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dylanwadu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safle’r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torso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annibynnol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gyfradd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cam (Krebs, et al 1992). Dylai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ymchwil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dyfodol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gynnwys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cryfder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hyblygrwydd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yr adductors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fel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newidynnau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cyd-amrywiol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74320" y="2377440"/>
            <a:ext cx="8595360" cy="11430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274320" y="2377440"/>
            <a:ext cx="91440" cy="1143000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10" name="Text 8"/>
          <p:cNvSpPr/>
          <p:nvPr/>
        </p:nvSpPr>
        <p:spPr>
          <a:xfrm>
            <a:off x="502920" y="2441448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Cerdded — Cydberthyniad Positif Arwyddocaol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502920" y="2788920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Mae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cydberthynas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bositif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gymedrol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(r = 0.463, p = .040)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dangos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bod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pobl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sy’n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cerdded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gyda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cadence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uwch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tueddu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gael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mwy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lean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ochr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Wrth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amlder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camau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gynyddu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mae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llai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amser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cyfnod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sefyll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sy’n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gallu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cyfyngu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allu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abductorion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glun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reoli’r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torso, ac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felly’n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arwain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at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fwy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lean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amlwg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 Mae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hyn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wahanol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i’r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hyn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welir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wrth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redeg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ac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mae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angen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mwy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ymchwil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ddeall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mecanwaith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iawn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274320" y="3611880"/>
            <a:ext cx="8595360" cy="1143000"/>
          </a:xfrm>
          <a:prstGeom prst="rect">
            <a:avLst/>
          </a:prstGeom>
          <a:solidFill>
            <a:srgbClr val="FFFFF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274320" y="3611880"/>
            <a:ext cx="91440" cy="1143000"/>
          </a:xfrm>
          <a:prstGeom prst="rect">
            <a:avLst/>
          </a:prstGeom>
          <a:solidFill>
            <a:srgbClr val="DC2626"/>
          </a:solidFill>
          <a:ln/>
        </p:spPr>
      </p:sp>
      <p:sp>
        <p:nvSpPr>
          <p:cNvPr id="14" name="Text 12"/>
          <p:cNvSpPr/>
          <p:nvPr/>
        </p:nvSpPr>
        <p:spPr>
          <a:xfrm>
            <a:off x="502920" y="3675888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Goblygiadau Clinigol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02920" y="4023360"/>
            <a:ext cx="8138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Mae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gormod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lean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ochr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cynyddu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adduction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glun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gan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roi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mwy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straen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gluteus medius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a’r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band iliotibial. Gall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cwymp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pelfis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 valgus y pen-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glin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fel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iawndal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gyfrannu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at PFPS,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syndrom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ITB,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tendinopathi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glwteal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, a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ffracturau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straen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tibial medial (Marina et al, 2022). Mae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llai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o lean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awgrymu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gwell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rheolaeth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yn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plân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ffrontal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a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dosbarthiad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llwyth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mwy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1E293B"/>
                </a:solidFill>
                <a:ea typeface="+mn-lt"/>
                <a:cs typeface="+mn-lt"/>
              </a:rPr>
              <a:t>effeithlon</a:t>
            </a:r>
            <a:r>
              <a:rPr lang="en-US" sz="1100" dirty="0">
                <a:solidFill>
                  <a:srgbClr val="1E293B"/>
                </a:solidFill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1E293B"/>
              </a:solidFill>
              <a:ea typeface="Calibri"/>
              <a:cs typeface="Calibri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74320" y="4754880"/>
            <a:ext cx="8595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Cyfyngiadau: Dadansoddi 2D; n = 20; dim mesurau cryfder/hyblygrwydd; gall cyflymder labordy rheoledig beidio â adlewyrchu cerddediad go iawn.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52238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Casgliad ac Argymhellion Seiliedig ar Dystiolaeth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1097280"/>
            <a:ext cx="8595360" cy="1005840"/>
          </a:xfrm>
          <a:prstGeom prst="rect">
            <a:avLst/>
          </a:prstGeom>
          <a:solidFill>
            <a:srgbClr val="1E3A5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57200" y="1161288"/>
            <a:ext cx="8046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59E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Crynodeb o'r Canfyddiadau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146304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Rhedeg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: dim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perthynas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arwyddocaol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rhwng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cadence a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gogwydd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y torso (r = −0.135, p = .571).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Cerdded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perthynas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positif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arwyddocaol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 (r = +0.463, p = .040). Mae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gogwydd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y torso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cael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goblygiadau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clir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lwyth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plân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ffrontal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risg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50" dirty="0" err="1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anaf</a:t>
            </a:r>
            <a:r>
              <a:rPr lang="en-US" sz="1150" dirty="0">
                <a:solidFill>
                  <a:srgbClr val="CBD5E1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5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2286000"/>
            <a:ext cx="4251960" cy="1143000"/>
          </a:xfrm>
          <a:prstGeom prst="rect">
            <a:avLst/>
          </a:prstGeom>
          <a:solidFill>
            <a:srgbClr val="1E3A5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74320" y="2286000"/>
            <a:ext cx="4251960" cy="384048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9" name="Text 7"/>
          <p:cNvSpPr/>
          <p:nvPr/>
        </p:nvSpPr>
        <p:spPr>
          <a:xfrm>
            <a:off x="411480" y="2331720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1 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Ailhyfforddi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Gait</a:t>
            </a:r>
            <a:endParaRPr lang="en-US" sz="1250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11480" y="2724912"/>
            <a:ext cx="3977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Defnyddio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adborth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gweledol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/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clywedol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amser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real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leihau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lean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ochrol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enwedig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mewn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cerddwyr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â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chadence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uchel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(&gt;115 cam/mun).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709160" y="2286000"/>
            <a:ext cx="4251960" cy="1143000"/>
          </a:xfrm>
          <a:prstGeom prst="rect">
            <a:avLst/>
          </a:prstGeom>
          <a:solidFill>
            <a:srgbClr val="1E3A5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709160" y="2286000"/>
            <a:ext cx="4251960" cy="384048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13" name="Text 11"/>
          <p:cNvSpPr/>
          <p:nvPr/>
        </p:nvSpPr>
        <p:spPr>
          <a:xfrm>
            <a:off x="4846320" y="2331720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2 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Cryfhau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Abductorion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Glun</a:t>
            </a:r>
            <a:endParaRPr lang="en-US" sz="1250" dirty="0" err="1">
              <a:latin typeface="Calibri"/>
              <a:ea typeface="Calibri"/>
              <a:cs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846320" y="2724912"/>
            <a:ext cx="3977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Rhagnodi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ymarferion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ar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gyfer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y gluteus medius a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sefydlogwyr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y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glun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i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leihau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lean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ochr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fel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iawndal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a valgus y pen-</a:t>
            </a:r>
            <a:r>
              <a:rPr lang="en-US" sz="1100" dirty="0" err="1">
                <a:solidFill>
                  <a:srgbClr val="A8D5D1"/>
                </a:solidFill>
                <a:ea typeface="+mn-lt"/>
                <a:cs typeface="+mn-lt"/>
              </a:rPr>
              <a:t>glin</a:t>
            </a:r>
            <a:r>
              <a:rPr lang="en-US" sz="1100" dirty="0">
                <a:solidFill>
                  <a:srgbClr val="A8D5D1"/>
                </a:solidFill>
                <a:ea typeface="+mn-lt"/>
                <a:cs typeface="+mn-lt"/>
              </a:rPr>
              <a:t> (Marina et al, 2022).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274320" y="3566160"/>
            <a:ext cx="4251960" cy="1143000"/>
          </a:xfrm>
          <a:prstGeom prst="rect">
            <a:avLst/>
          </a:prstGeom>
          <a:solidFill>
            <a:srgbClr val="1E3A5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274320" y="3566160"/>
            <a:ext cx="4251960" cy="384048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17" name="Text 15"/>
          <p:cNvSpPr/>
          <p:nvPr/>
        </p:nvSpPr>
        <p:spPr>
          <a:xfrm>
            <a:off x="429200" y="3611880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3 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Asesu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Hyblygrwydd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yr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Adductorion</a:t>
            </a:r>
            <a:endParaRPr lang="en-US" sz="1250" dirty="0" err="1">
              <a:latin typeface="Calibri"/>
              <a:ea typeface="Calibri"/>
              <a:cs typeface="Calibri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411480" y="4005072"/>
            <a:ext cx="3977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A8D5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Sgrinio am dynerwch adductor fel cyfnewidyn cyfyngol; integreiddio gwaith hyblygrwydd ar gyfer rhedwyr â chorneli gogwydd uchel.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4709160" y="3566160"/>
            <a:ext cx="4251960" cy="1143000"/>
          </a:xfrm>
          <a:prstGeom prst="rect">
            <a:avLst/>
          </a:prstGeom>
          <a:solidFill>
            <a:srgbClr val="1E3A5F"/>
          </a:solidFill>
          <a:ln w="6350">
            <a:solidFill>
              <a:srgbClr val="E2E8F0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4709160" y="3566160"/>
            <a:ext cx="4251960" cy="384048"/>
          </a:xfrm>
          <a:prstGeom prst="rect">
            <a:avLst/>
          </a:prstGeom>
          <a:solidFill>
            <a:srgbClr val="0D9488"/>
          </a:solidFill>
          <a:ln/>
        </p:spPr>
      </p:sp>
      <p:sp>
        <p:nvSpPr>
          <p:cNvPr id="21" name="Text 19"/>
          <p:cNvSpPr/>
          <p:nvPr/>
        </p:nvSpPr>
        <p:spPr>
          <a:xfrm>
            <a:off x="4846320" y="3611880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4 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Ymchwil</a:t>
            </a:r>
            <a:r>
              <a:rPr lang="en-US" sz="125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1250" b="1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Dyfodol</a:t>
            </a:r>
            <a:endParaRPr lang="en-US" sz="1250" dirty="0" err="1">
              <a:latin typeface="Calibri"/>
              <a:ea typeface="Calibri"/>
              <a:cs typeface="Calibri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846320" y="4005072"/>
            <a:ext cx="3977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Cynnwys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clipio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symudiad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3D, data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cinetig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(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platiau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grym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), a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mesurau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cryfder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adductor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ynysu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mecanweithiau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 err="1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achosol</a:t>
            </a:r>
            <a:r>
              <a:rPr lang="en-US" sz="1100" dirty="0">
                <a:solidFill>
                  <a:srgbClr val="A8D5D1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Cyfeiriadau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143000"/>
            <a:ext cx="8229600" cy="3749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28600" indent="-228600">
              <a:buAutoNum type="arabicPeriod"/>
            </a:pPr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Dartfish. “Dartfish.com.” </a:t>
            </a:r>
            <a:r>
              <a:rPr lang="en-US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Dartfish.com</a:t>
            </a:r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, Dartfish, 2016, 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  <a:hlinkClick r:id="rId3"/>
              </a:rPr>
              <a:t>www.dartfish.com/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.</a:t>
            </a:r>
            <a:endParaRPr lang="en-US" dirty="0">
              <a:ea typeface="Calibri"/>
              <a:cs typeface="Calibri"/>
            </a:endParaRPr>
          </a:p>
          <a:p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Calibri"/>
              <a:cs typeface="Times New Roman"/>
            </a:endParaRPr>
          </a:p>
          <a:p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2. Krebs, David E, et al. “Trunk Kinematics during Locomotor Activities.” </a:t>
            </a:r>
            <a:r>
              <a:rPr lang="en-US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Physical Therapy</a:t>
            </a:r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, vol. 72, no. 7, 1 July 1992, pp. 505–514, 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  <a:hlinkClick r:id="rId4"/>
              </a:rPr>
              <a:t>https://doi.org/10.1093/ptj/72.7.505</a:t>
            </a:r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. Accessed 1 Oct. 2020.</a:t>
            </a:r>
            <a:endParaRPr lang="en-US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Calibri"/>
              <a:cs typeface="Times New Roman"/>
            </a:endParaRPr>
          </a:p>
          <a:p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Calibri"/>
              <a:cs typeface="Times New Roman"/>
            </a:endParaRPr>
          </a:p>
          <a:p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3. Neumann, Donald A. </a:t>
            </a:r>
            <a:r>
              <a:rPr lang="en-US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Neumann’s Kinesiology of the Musculoskeletal System</a:t>
            </a:r>
            <a:r>
              <a:rPr lang="en-US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. 1 Mar. 2024.</a:t>
            </a:r>
            <a:endParaRPr lang="en-US">
              <a:ea typeface="Calibri"/>
            </a:endParaRPr>
          </a:p>
          <a:p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Calibri"/>
              <a:cs typeface="Times New Roman"/>
            </a:endParaRPr>
          </a:p>
          <a:p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4. </a:t>
            </a:r>
            <a:r>
              <a:rPr lang="en-US" sz="1200" dirty="0" err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Waiteman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, Marina C., et al. “Trunk Biomechanics in Individuals with Knee Disorders: A Systematic Review with Evidence Gap Map and Meta-Analysis.” </a:t>
            </a:r>
            <a:r>
              <a:rPr lang="en-US" sz="1200" i="1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Sports Medicine - Open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, vol. 8, no. 1, Dec. 2022, 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  <a:hlinkClick r:id="rId5"/>
              </a:rPr>
              <a:t>https://doi.org/10.1186/s40798-022-00536-6</a:t>
            </a:r>
            <a:r>
              <a:rPr lang="en-US" sz="1200" dirty="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Calibri"/>
                <a:cs typeface="Times New Roman"/>
              </a:rPr>
              <a:t>.</a:t>
            </a:r>
            <a:endParaRPr lang="en-US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Calibri"/>
              <a:cs typeface="Times New Roman"/>
            </a:endParaRPr>
          </a:p>
          <a:p>
            <a:pPr marL="0" indent="0">
              <a:buNone/>
            </a:pPr>
            <a:endParaRPr lang="en-US" sz="1200" dirty="0">
              <a:solidFill>
                <a:srgbClr val="1E293B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Dadansoddiad Biomecanyddol – Gogwydd Ochrol y Torso a Chadence</dc:title>
  <dc:subject>PptxGenJS Presentation</dc:subject>
  <dc:creator>PptxGenJS</dc:creator>
  <cp:lastModifiedBy>PptxGenJS</cp:lastModifiedBy>
  <cp:revision>98</cp:revision>
  <dcterms:created xsi:type="dcterms:W3CDTF">2026-04-24T08:12:08Z</dcterms:created>
  <dcterms:modified xsi:type="dcterms:W3CDTF">2026-04-24T09:39:40Z</dcterms:modified>
</cp:coreProperties>
</file>