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29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-14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Constant Qualifiers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 constant qualifier when used in the parameter list of a function, specifies that the variable is not </a:t>
            </a:r>
            <a:r>
              <a:rPr lang="en-GB" sz="2400" dirty="0" smtClean="0">
                <a:solidFill>
                  <a:schemeClr val="tx1"/>
                </a:solidFill>
              </a:rPr>
              <a:t>modifiable: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qualifier can also be used to declare </a:t>
            </a:r>
            <a:r>
              <a:rPr lang="en-GB" sz="2400" i="1" dirty="0" smtClean="0">
                <a:solidFill>
                  <a:schemeClr val="tx1"/>
                </a:solidFill>
              </a:rPr>
              <a:t>constant variables </a:t>
            </a:r>
            <a:r>
              <a:rPr lang="en-GB" sz="2400" dirty="0">
                <a:solidFill>
                  <a:schemeClr val="tx1"/>
                </a:solidFill>
              </a:rPr>
              <a:t>(instead of declaring symbolic constants in the </a:t>
            </a:r>
            <a:r>
              <a:rPr lang="en-GB" sz="2400" dirty="0" err="1">
                <a:solidFill>
                  <a:schemeClr val="tx1"/>
                </a:solidFill>
              </a:rPr>
              <a:t>preprocessor</a:t>
            </a:r>
            <a:r>
              <a:rPr lang="en-GB" sz="2400" dirty="0">
                <a:solidFill>
                  <a:schemeClr val="tx1"/>
                </a:solidFill>
              </a:rPr>
              <a:t> with </a:t>
            </a:r>
            <a:r>
              <a:rPr lang="en-GB" sz="2400" dirty="0">
                <a:solidFill>
                  <a:srgbClr val="0070C0"/>
                </a:solidFill>
              </a:rPr>
              <a:t>#define</a:t>
            </a:r>
            <a:r>
              <a:rPr lang="en-GB" sz="2400" dirty="0" smtClean="0">
                <a:solidFill>
                  <a:schemeClr val="tx1"/>
                </a:solidFill>
              </a:rPr>
              <a:t>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667000"/>
            <a:ext cx="16811938" cy="421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037" y="5841889"/>
            <a:ext cx="16202338" cy="406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Constant Qualifiers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Constant variables can be placed anywhere a constant variable is expected.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For </a:t>
            </a:r>
            <a:r>
              <a:rPr lang="en-GB" sz="2400" dirty="0">
                <a:solidFill>
                  <a:schemeClr val="tx1"/>
                </a:solidFill>
              </a:rPr>
              <a:t>example the following array declaration uses a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variable to specify the size of the array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50" y="3776420"/>
            <a:ext cx="137425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006563"/>
              </p:ext>
            </p:extLst>
          </p:nvPr>
        </p:nvGraphicFramePr>
        <p:xfrm>
          <a:off x="1981200" y="5334000"/>
          <a:ext cx="5638800" cy="533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638800"/>
              </a:tblGrid>
              <a:tr h="5334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NB&gt; Constant objects must be initialized</a:t>
                      </a:r>
                      <a:endParaRPr lang="en-GB" sz="24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6543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Constant Qualifiers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There are other common uses of the </a:t>
            </a:r>
            <a:r>
              <a:rPr lang="en-GB" sz="2400" dirty="0" err="1">
                <a:solidFill>
                  <a:srgbClr val="0070C0"/>
                </a:solidFill>
              </a:rPr>
              <a:t>const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qualifier. For example a constant pointer can be declared: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declares </a:t>
            </a:r>
            <a:r>
              <a:rPr lang="en-GB" sz="2400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to be a constant pointer to an integer. The value pointed to by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 change, but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cannot point to a different memory location.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590800"/>
            <a:ext cx="15185625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05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Constant Qualifiers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 </a:t>
            </a:r>
            <a:r>
              <a:rPr lang="en-GB" sz="2400" dirty="0">
                <a:solidFill>
                  <a:schemeClr val="tx1"/>
                </a:solidFill>
              </a:rPr>
              <a:t>pointer to a constant object can be declared as follows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This declares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to point to a constant integer, whose value cannot be changed by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However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i="1" dirty="0" err="1">
                <a:solidFill>
                  <a:schemeClr val="tx1"/>
                </a:solidFill>
              </a:rPr>
              <a:t>cPtr</a:t>
            </a:r>
            <a:r>
              <a:rPr lang="en-GB" sz="2400" dirty="0">
                <a:solidFill>
                  <a:schemeClr val="tx1"/>
                </a:solidFill>
              </a:rPr>
              <a:t> can be assigned to point to a different memory location.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i="1" dirty="0" err="1" smtClean="0">
                <a:solidFill>
                  <a:schemeClr val="tx1"/>
                </a:solidFill>
              </a:rPr>
              <a:t>cPtr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is a pointer through which a value can be read but cannot be modified (a read-only pointer).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590800"/>
            <a:ext cx="15185625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078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Default Arguments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Default arguments can be passed to functions. When a default argument is omitted in a function call the default value of that argument is automatically passed in the call.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632" y="3408362"/>
            <a:ext cx="9287168" cy="1620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990600" y="5334000"/>
            <a:ext cx="6858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NB&gt; Default arguments must be the rightmost trailing arguments in a functions parameter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674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Unary Scope Resolution Operator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It is possible to declare local and global variables of the same name.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In </a:t>
            </a:r>
            <a:r>
              <a:rPr lang="en-GB" sz="2400" dirty="0">
                <a:solidFill>
                  <a:schemeClr val="tx1"/>
                </a:solidFill>
              </a:rPr>
              <a:t>C, while the local variable is in scope the global variable is not visible.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However</a:t>
            </a:r>
            <a:r>
              <a:rPr lang="en-GB" sz="2400" dirty="0">
                <a:solidFill>
                  <a:schemeClr val="tx1"/>
                </a:solidFill>
              </a:rPr>
              <a:t>, in C++, the unary scope resolution operator (::) can be used to access a global variable when a local variable of the same name is in </a:t>
            </a:r>
            <a:r>
              <a:rPr lang="en-GB" sz="2400" dirty="0" smtClean="0">
                <a:solidFill>
                  <a:schemeClr val="tx1"/>
                </a:solidFill>
              </a:rPr>
              <a:t>scope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4648200"/>
            <a:ext cx="915606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2933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C it is a syntax error to declare two functions with the same name.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However</a:t>
            </a:r>
            <a:r>
              <a:rPr lang="en-GB" sz="2400" dirty="0">
                <a:solidFill>
                  <a:schemeClr val="tx1"/>
                </a:solidFill>
              </a:rPr>
              <a:t>, in C++ functions can be declared with the same name as long as these functions name different sets of parameters (at least as far as their types are concerned).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4734223"/>
            <a:ext cx="10029954" cy="752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896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Overloaded </a:t>
            </a:r>
            <a:r>
              <a:rPr lang="en-GB" sz="2400" dirty="0">
                <a:solidFill>
                  <a:schemeClr val="tx1"/>
                </a:solidFill>
              </a:rPr>
              <a:t>functions are distinguished by their signature – a combination of the functions name and its parameter types.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</a:t>
            </a:r>
            <a:r>
              <a:rPr lang="en-GB" sz="2400" dirty="0">
                <a:solidFill>
                  <a:schemeClr val="tx1"/>
                </a:solidFill>
              </a:rPr>
              <a:t>compiler specially encodes each function identifier with the number and types of its parameters to enable type-safe linkage.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105400"/>
            <a:ext cx="12193121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7366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Function name and arguments form a unique symbol (signature). </a:t>
            </a: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NB&gt; Each </a:t>
            </a:r>
            <a:r>
              <a:rPr lang="en-GB" sz="2400" dirty="0">
                <a:solidFill>
                  <a:schemeClr val="tx1"/>
                </a:solidFill>
              </a:rPr>
              <a:t>signature must have the same return type.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following is illegal</a:t>
            </a:r>
            <a:r>
              <a:rPr lang="en-GB" sz="2400" dirty="0" smtClean="0">
                <a:solidFill>
                  <a:schemeClr val="tx1"/>
                </a:solidFill>
              </a:rPr>
              <a:t>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419600"/>
            <a:ext cx="11202521" cy="840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358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Function Overloading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Type-safe linkage ensures the proper overloaded function is called, and that the arguments conform properly to the parameters.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Overloaded functions do not need to have the same number of parameters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870158"/>
            <a:ext cx="8255560" cy="997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7322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Using the </a:t>
            </a:r>
            <a:r>
              <a:rPr lang="en-GB" i="1" dirty="0" smtClean="0">
                <a:solidFill>
                  <a:srgbClr val="0070C0"/>
                </a:solidFill>
              </a:rPr>
              <a:t>this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smtClean="0"/>
              <a:t>pointer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Each object maintains a pointer to itself – called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 – that is an implicit argument in all references to members within that object. 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 may also be used explicitly. Each object can determine its own address by using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 can be used with the arrow operator (-&gt;) for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pointer, as well as with the dot operator(.) for the dereferenced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chemeClr val="tx1"/>
                </a:solidFill>
              </a:rPr>
              <a:t> pointer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609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Using the </a:t>
            </a:r>
            <a:r>
              <a:rPr lang="en-GB" i="1" dirty="0" smtClean="0">
                <a:solidFill>
                  <a:srgbClr val="0070C0"/>
                </a:solidFill>
              </a:rPr>
              <a:t>this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smtClean="0"/>
              <a:t>pointer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Below are examples of using the </a:t>
            </a:r>
            <a:r>
              <a:rPr lang="en-GB" sz="2400" i="1" dirty="0">
                <a:solidFill>
                  <a:srgbClr val="0070C0"/>
                </a:solidFill>
              </a:rPr>
              <a:t>this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keyword to access the member variable day: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295650"/>
            <a:ext cx="12701168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Use </a:t>
            </a:r>
            <a:r>
              <a:rPr lang="en-GB" sz="2400" dirty="0">
                <a:solidFill>
                  <a:schemeClr val="tx1"/>
                </a:solidFill>
              </a:rPr>
              <a:t>a </a:t>
            </a:r>
            <a:r>
              <a:rPr lang="en-GB" sz="2400" i="1" dirty="0">
                <a:solidFill>
                  <a:schemeClr val="tx1"/>
                </a:solidFill>
              </a:rPr>
              <a:t>default argument </a:t>
            </a:r>
            <a:r>
              <a:rPr lang="en-GB" sz="2400" dirty="0">
                <a:solidFill>
                  <a:schemeClr val="tx1"/>
                </a:solidFill>
              </a:rPr>
              <a:t>within the </a:t>
            </a:r>
            <a:r>
              <a:rPr lang="en-GB" sz="2400" dirty="0" err="1">
                <a:solidFill>
                  <a:schemeClr val="tx1"/>
                </a:solidFill>
              </a:rPr>
              <a:t>cParticle</a:t>
            </a:r>
            <a:r>
              <a:rPr lang="en-GB" sz="2400" dirty="0">
                <a:solidFill>
                  <a:schemeClr val="tx1"/>
                </a:solidFill>
              </a:rPr>
              <a:t> constructor to ensure each particle gets a default life expectancy of 1000 millisecond.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Add </a:t>
            </a:r>
            <a:r>
              <a:rPr lang="en-GB" sz="2400" dirty="0">
                <a:solidFill>
                  <a:schemeClr val="tx1"/>
                </a:solidFill>
              </a:rPr>
              <a:t>two functions to your </a:t>
            </a:r>
            <a:r>
              <a:rPr lang="en-GB" sz="2400" dirty="0" err="1">
                <a:solidFill>
                  <a:schemeClr val="tx1"/>
                </a:solidFill>
              </a:rPr>
              <a:t>cParticle</a:t>
            </a:r>
            <a:r>
              <a:rPr lang="en-GB" sz="2400" dirty="0">
                <a:solidFill>
                  <a:schemeClr val="tx1"/>
                </a:solidFill>
              </a:rPr>
              <a:t> class to enable the user to set and get the colour of the particle. NB&gt; use 4 floating </a:t>
            </a:r>
            <a:r>
              <a:rPr lang="en-GB" sz="2400" dirty="0" smtClean="0">
                <a:solidFill>
                  <a:schemeClr val="tx1"/>
                </a:solidFill>
              </a:rPr>
              <a:t>point </a:t>
            </a:r>
            <a:r>
              <a:rPr lang="en-GB" sz="2400" dirty="0">
                <a:solidFill>
                  <a:schemeClr val="tx1"/>
                </a:solidFill>
              </a:rPr>
              <a:t>numbers to represent the RGBA colour channels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Overload </a:t>
            </a:r>
            <a:r>
              <a:rPr lang="en-GB" sz="2400" dirty="0">
                <a:solidFill>
                  <a:schemeClr val="tx1"/>
                </a:solidFill>
              </a:rPr>
              <a:t>both of these functions to enable the user to set and get the colour of the particle using a single u32 bit </a:t>
            </a:r>
            <a:r>
              <a:rPr lang="en-GB" sz="2400" dirty="0" smtClean="0">
                <a:solidFill>
                  <a:schemeClr val="tx1"/>
                </a:solidFill>
              </a:rPr>
              <a:t>value</a:t>
            </a:r>
            <a:endParaRPr lang="en-US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Use </a:t>
            </a:r>
            <a:r>
              <a:rPr lang="en-US" sz="2000" dirty="0">
                <a:solidFill>
                  <a:schemeClr val="tx1"/>
                </a:solidFill>
              </a:rPr>
              <a:t>the &lt;&lt; </a:t>
            </a:r>
            <a:r>
              <a:rPr lang="en-US" sz="2000" dirty="0" smtClean="0">
                <a:solidFill>
                  <a:schemeClr val="tx1"/>
                </a:solidFill>
              </a:rPr>
              <a:t>(left </a:t>
            </a:r>
            <a:r>
              <a:rPr lang="en-US" sz="2000" dirty="0" smtClean="0">
                <a:solidFill>
                  <a:schemeClr val="tx1"/>
                </a:solidFill>
              </a:rPr>
              <a:t>bit shift) operator to shift individual 8bit </a:t>
            </a:r>
            <a:r>
              <a:rPr lang="en-US" sz="2000" dirty="0" err="1" smtClean="0">
                <a:solidFill>
                  <a:schemeClr val="tx1"/>
                </a:solidFill>
              </a:rPr>
              <a:t>colour</a:t>
            </a:r>
            <a:r>
              <a:rPr lang="en-US" sz="2000" smtClean="0">
                <a:solidFill>
                  <a:schemeClr val="tx1"/>
                </a:solidFill>
              </a:rPr>
              <a:t> components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580</Words>
  <Application>Microsoft Office PowerPoint</Application>
  <PresentationFormat>On-screen Show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Advanced Software Development</vt:lpstr>
      <vt:lpstr>Constant Qualifiers</vt:lpstr>
      <vt:lpstr>Constant Qualifiers</vt:lpstr>
      <vt:lpstr>Constant Qualifiers</vt:lpstr>
      <vt:lpstr>Constant Qualifiers</vt:lpstr>
      <vt:lpstr>Default Arguments</vt:lpstr>
      <vt:lpstr>Unary Scope Resolution Operator</vt:lpstr>
      <vt:lpstr>Function Overloading</vt:lpstr>
      <vt:lpstr>Function Overloading</vt:lpstr>
      <vt:lpstr>Function Overloading</vt:lpstr>
      <vt:lpstr>Function Overloading</vt:lpstr>
      <vt:lpstr>Using the this pointer</vt:lpstr>
      <vt:lpstr>Using the this pointer</vt:lpstr>
      <vt:lpstr>EXERCISES: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Baker, Andrew</cp:lastModifiedBy>
  <cp:revision>16</cp:revision>
  <dcterms:created xsi:type="dcterms:W3CDTF">2006-08-16T00:00:00Z</dcterms:created>
  <dcterms:modified xsi:type="dcterms:W3CDTF">2018-10-29T09:01:27Z</dcterms:modified>
</cp:coreProperties>
</file>