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8E5326-E5B8-74FF-CA9E-8EB47D1D03E2}" v="972" dt="2023-10-19T23:02:12.703"/>
    <p1510:client id="{31DF426D-28F7-998F-E563-B6EF058CDE23}" v="1601" dt="2023-10-20T01:24:48.025"/>
    <p1510:client id="{82C5B99C-D437-90F8-ACF5-473A8657EB33}" v="32" dt="2023-10-22T10:14:40.882"/>
    <p1510:client id="{8ABCE412-6A59-BECF-6CE3-3D4AA12363DC}" v="1177" dt="2023-10-21T15:35:08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1221" autoAdjust="0"/>
  </p:normalViewPr>
  <p:slideViewPr>
    <p:cSldViewPr snapToGrid="0">
      <p:cViewPr varScale="1">
        <p:scale>
          <a:sx n="100" d="100"/>
          <a:sy n="100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3797B-9A7C-4149-892B-432C1A86CF65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1F50B9-B0C6-4A5E-9C99-DDB2233E9B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381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623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648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857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250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321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1197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830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9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8309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895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1F50B9-B0C6-4A5E-9C99-DDB2233E9B9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806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973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574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466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107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687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316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884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052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129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008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420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FFE8127-8253-4611-8498-1AB0D37435C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7D815655-6D38-4922-AC73-BFA76242F62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41338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E96387-12F1-45E4-9322-ABBF2EE04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F421DD-DE4E-4547-A904-3F80E25E3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85DEC-1215-4209-9708-B45CC9774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26A64B-3BCB-44CC-892E-C791C324B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Rectangle 4"/>
          <p:cNvSpPr/>
          <p:nvPr/>
        </p:nvSpPr>
        <p:spPr>
          <a:xfrm>
            <a:off x="581192" y="702156"/>
            <a:ext cx="11029616" cy="1013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cap="all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“The role and importance of quality service, hospitality, and guest services within the hotel Industry”</a:t>
            </a:r>
            <a:endParaRPr lang="en-US" dirty="0">
              <a:solidFill>
                <a:schemeClr val="bg1"/>
              </a:solidFill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E9758B-E361-4084-8D9F-729FA6C4A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F98F80A4-F3D8-541F-2B58-08AA088E48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9904" y="3102255"/>
            <a:ext cx="2604639" cy="177863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335805" y="3646985"/>
            <a:ext cx="5289378" cy="25791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bg1"/>
                </a:solidFill>
              </a:rPr>
              <a:t>Presenting by: Syed </a:t>
            </a:r>
            <a:r>
              <a:rPr lang="en-US" b="1" dirty="0" err="1">
                <a:solidFill>
                  <a:schemeClr val="bg1"/>
                </a:solidFill>
              </a:rPr>
              <a:t>Maksum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Zabid</a:t>
            </a:r>
            <a:endParaRPr lang="en-US" dirty="0" err="1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bg1"/>
                </a:solidFill>
              </a:rPr>
              <a:t>Student Id: 2245066</a:t>
            </a:r>
            <a:endParaRPr lang="en-US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b="1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bg1"/>
                </a:solidFill>
              </a:rPr>
              <a:t>Module</a:t>
            </a:r>
            <a:r>
              <a:rPr lang="en-US" b="1" dirty="0">
                <a:solidFill>
                  <a:schemeClr val="bg1"/>
                </a:solidFill>
                <a:effectLst/>
              </a:rPr>
              <a:t>: Hospitality and Guest Services</a:t>
            </a:r>
            <a:endParaRPr lang="en-US">
              <a:solidFill>
                <a:schemeClr val="bg1"/>
              </a:solidFill>
              <a:effectLst/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bg1"/>
                </a:solidFill>
                <a:effectLst/>
              </a:rPr>
              <a:t>Module code: BMIH4003</a:t>
            </a:r>
            <a:endParaRPr lang="en-US" dirty="0">
              <a:solidFill>
                <a:schemeClr val="bg1"/>
              </a:solidFill>
              <a:effectLst/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bg1"/>
                </a:solidFill>
              </a:rPr>
              <a:t>Presenting to: Deborah Lloyd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bg1"/>
                </a:solidFill>
              </a:rPr>
              <a:t>University of  Wales Trinity Saint David</a:t>
            </a:r>
            <a:endParaRPr lang="en-US" b="1" dirty="0">
              <a:solidFill>
                <a:schemeClr val="bg1"/>
              </a:solidFill>
              <a:effectLst/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b="1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AF3469-ABE7-3459-5E61-82C76A654A9A}"/>
              </a:ext>
            </a:extLst>
          </p:cNvPr>
          <p:cNvSpPr txBox="1"/>
          <p:nvPr/>
        </p:nvSpPr>
        <p:spPr>
          <a:xfrm>
            <a:off x="2941608" y="5946475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200" dirty="0">
                <a:solidFill>
                  <a:srgbClr val="7F7F7F"/>
                </a:solidFill>
                <a:latin typeface="Helvetica Neue"/>
              </a:rPr>
              <a:t>(St. Regis, 2023a)</a:t>
            </a:r>
            <a:r>
              <a:rPr lang="en-US" sz="1200" dirty="0">
                <a:solidFill>
                  <a:srgbClr val="7F7F7F"/>
                </a:solidFill>
                <a:latin typeface="Helvetica Neue"/>
              </a:rPr>
              <a:t>​</a:t>
            </a:r>
            <a:endParaRPr lang="en-US" dirty="0">
              <a:solidFill>
                <a:srgbClr val="7F7F7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684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4820" y="1829113"/>
            <a:ext cx="6096000" cy="46628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Introduction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Overview of St. Regis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Consumers of the Hotel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Explain Why They Appeal To This Group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Nature of Guest Services and Facilities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Scope of Guest Services and Facilities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Role of Guest Services and Facilities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Importance of Hospitality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How Hotels Meet/Exceed Guest Expectations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Conclusion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References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267197" y="774785"/>
            <a:ext cx="3611886" cy="7514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endParaRPr lang="en-US" sz="36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 descr="A table with flowers on it in a hallway&#10;&#10;Description automatically generated">
            <a:extLst>
              <a:ext uri="{FF2B5EF4-FFF2-40B4-BE49-F238E27FC236}">
                <a16:creationId xmlns:a16="http://schemas.microsoft.com/office/drawing/2014/main" id="{96404C40-FB68-ED50-9F68-E06E20099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322" y="2000850"/>
            <a:ext cx="5980982" cy="4064000"/>
          </a:xfrm>
          <a:prstGeom prst="rect">
            <a:avLst/>
          </a:prstGeom>
        </p:spPr>
      </p:pic>
      <p:sp>
        <p:nvSpPr>
          <p:cNvPr id="9" name="TextBox 1">
            <a:extLst>
              <a:ext uri="{FF2B5EF4-FFF2-40B4-BE49-F238E27FC236}">
                <a16:creationId xmlns:a16="http://schemas.microsoft.com/office/drawing/2014/main" id="{EE83813F-B2C6-6969-0EB9-5311CDB6245B}"/>
              </a:ext>
            </a:extLst>
          </p:cNvPr>
          <p:cNvSpPr txBox="1"/>
          <p:nvPr/>
        </p:nvSpPr>
        <p:spPr>
          <a:xfrm flipH="1">
            <a:off x="9426515" y="6203220"/>
            <a:ext cx="235267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sz="1200" dirty="0">
                <a:latin typeface="Helvetica Neue"/>
              </a:rPr>
              <a:t>(Hospitality Online, 2023)</a:t>
            </a:r>
          </a:p>
        </p:txBody>
      </p:sp>
    </p:spTree>
    <p:extLst>
      <p:ext uri="{BB962C8B-B14F-4D97-AF65-F5344CB8AC3E}">
        <p14:creationId xmlns:p14="http://schemas.microsoft.com/office/powerpoint/2010/main" val="3561014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56260" y="1855991"/>
            <a:ext cx="5442980" cy="466281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This presentation explores the concept of hospitality and its importance in the hotel industry of the UK.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The tourism and hotel industries of the country largely contribute to a country's economy. (Tang, 2023). </a:t>
            </a:r>
            <a:endParaRPr lang="en-US" dirty="0">
              <a:latin typeface="Arial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Hospitality includes ensuring a comfortable stay and experience for guests and their entertainment and pleasure (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Walker, 2021</a:t>
            </a: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).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It directly refers to the reception of guests with generosity and kindness.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497010" y="820505"/>
            <a:ext cx="2573140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Introduction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619" y="2358055"/>
            <a:ext cx="5483745" cy="36586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F80169-4EC5-4120-9B90-8D2D29ED3907}"/>
              </a:ext>
            </a:extLst>
          </p:cNvPr>
          <p:cNvSpPr txBox="1"/>
          <p:nvPr/>
        </p:nvSpPr>
        <p:spPr>
          <a:xfrm flipH="1">
            <a:off x="9239608" y="6174465"/>
            <a:ext cx="235267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1200" dirty="0">
                <a:solidFill>
                  <a:srgbClr val="000000"/>
                </a:solidFill>
                <a:latin typeface="Helvetica Neue"/>
              </a:rPr>
              <a:t>(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Helvetica Neue"/>
              </a:rPr>
              <a:t>Kalibri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Helvetica Neue"/>
              </a:rPr>
              <a:t> </a:t>
            </a:r>
            <a:r>
              <a:rPr lang="en-GB" sz="1200" dirty="0">
                <a:solidFill>
                  <a:srgbClr val="000000"/>
                </a:solidFill>
                <a:latin typeface="Helvetica Neue"/>
              </a:rPr>
              <a:t>Labs, 2023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Helvetica Neue"/>
              </a:rPr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66742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39963" y="751925"/>
            <a:ext cx="4374916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Overview of St. Regis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87680" y="1993151"/>
            <a:ext cx="5158740" cy="419723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Colonel John Jacob Astor IV established the company of St. Regis in the year 1904 as one of the “finest” hotels in the country (St. Regis, 2023c). </a:t>
            </a:r>
            <a:endParaRPr lang="en-US" dirty="0"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It is a five-star hotel that is known for its luxurious rooms and spa services. (St. Regis, 2023b). 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The hotel provides luxury services to its customers and ensures that they are well-treated and serviced.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Picture 6" descr="A front view of a building&#10;&#10;Description automatically generated">
            <a:extLst>
              <a:ext uri="{FF2B5EF4-FFF2-40B4-BE49-F238E27FC236}">
                <a16:creationId xmlns:a16="http://schemas.microsoft.com/office/drawing/2014/main" id="{05326EA6-8BE9-7D00-6B60-0B2E86CAA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645" y="2074382"/>
            <a:ext cx="5561162" cy="3859424"/>
          </a:xfrm>
          <a:prstGeom prst="rect">
            <a:avLst/>
          </a:prstGeom>
        </p:spPr>
      </p:pic>
      <p:sp>
        <p:nvSpPr>
          <p:cNvPr id="8" name="TextBox 1">
            <a:extLst>
              <a:ext uri="{FF2B5EF4-FFF2-40B4-BE49-F238E27FC236}">
                <a16:creationId xmlns:a16="http://schemas.microsoft.com/office/drawing/2014/main" id="{5C38E190-3BE2-5A7A-5FC0-5347B53F3AD0}"/>
              </a:ext>
            </a:extLst>
          </p:cNvPr>
          <p:cNvSpPr txBox="1"/>
          <p:nvPr/>
        </p:nvSpPr>
        <p:spPr>
          <a:xfrm flipH="1">
            <a:off x="9417460" y="6196643"/>
            <a:ext cx="235267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sz="1200" dirty="0">
                <a:latin typeface="Helvetica Neue"/>
                <a:cs typeface="Arial"/>
              </a:rPr>
              <a:t>(Stock Path. 2023)</a:t>
            </a:r>
          </a:p>
        </p:txBody>
      </p:sp>
    </p:spTree>
    <p:extLst>
      <p:ext uri="{BB962C8B-B14F-4D97-AF65-F5344CB8AC3E}">
        <p14:creationId xmlns:p14="http://schemas.microsoft.com/office/powerpoint/2010/main" val="2971506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87199" y="729065"/>
            <a:ext cx="4806124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Consumers of the Hotel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39199" y="1897693"/>
            <a:ext cx="5456811" cy="5373266"/>
          </a:xfrm>
          <a:prstGeom prst="rect">
            <a:avLst/>
          </a:prstGeom>
        </p:spPr>
        <p:txBody>
          <a:bodyPr wrap="square" lIns="91440" tIns="45720" rIns="91440" bIns="45720" anchor="ctr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Profiles of Guests in  Hotel Regis:</a:t>
            </a:r>
            <a:endParaRPr lang="en-US" dirty="0">
              <a:latin typeface="Arial"/>
              <a:cs typeface="Times New Roman"/>
            </a:endParaRPr>
          </a:p>
          <a:p>
            <a:pPr marL="285750" indent="-285750" algn="just">
              <a:buFont typeface="Arial"/>
              <a:buChar char="•"/>
            </a:pPr>
            <a:endParaRPr lang="en-US" sz="600" dirty="0">
              <a:latin typeface="Arial"/>
              <a:cs typeface="Arial"/>
            </a:endParaRPr>
          </a:p>
          <a:p>
            <a:pPr marL="285750" indent="-285750" algn="just">
              <a:buFont typeface="Wingdings"/>
              <a:buChar char="ü"/>
            </a:pPr>
            <a:r>
              <a:rPr lang="en-US" dirty="0">
                <a:latin typeface="Arial"/>
                <a:ea typeface="+mn-lt"/>
                <a:cs typeface="+mn-lt"/>
              </a:rPr>
              <a:t>Affluent Heirs</a:t>
            </a:r>
            <a:endParaRPr lang="en-US" dirty="0">
              <a:latin typeface="Arial"/>
              <a:cs typeface="Arial"/>
            </a:endParaRPr>
          </a:p>
          <a:p>
            <a:pPr marL="285750" indent="-285750" algn="just">
              <a:buFont typeface="Wingdings"/>
              <a:buChar char="ü"/>
            </a:pPr>
            <a:r>
              <a:rPr lang="en-US" dirty="0">
                <a:latin typeface="Arial"/>
                <a:ea typeface="+mn-lt"/>
                <a:cs typeface="+mn-lt"/>
              </a:rPr>
              <a:t>Individuals from Royal Houses</a:t>
            </a:r>
            <a:endParaRPr lang="en-US" dirty="0">
              <a:latin typeface="Arial"/>
              <a:cs typeface="Arial"/>
            </a:endParaRPr>
          </a:p>
          <a:p>
            <a:pPr marL="285750" indent="-285750" algn="just">
              <a:buFont typeface="Wingdings"/>
              <a:buChar char="ü"/>
            </a:pPr>
            <a:r>
              <a:rPr lang="en-US" dirty="0">
                <a:latin typeface="Arial"/>
                <a:ea typeface="+mn-lt"/>
                <a:cs typeface="+mn-lt"/>
              </a:rPr>
              <a:t>CEOs in business</a:t>
            </a:r>
            <a:endParaRPr lang="en-US" dirty="0">
              <a:latin typeface="Arial"/>
              <a:cs typeface="Arial"/>
            </a:endParaRPr>
          </a:p>
          <a:p>
            <a:pPr marL="285750" indent="-285750" algn="just">
              <a:lnSpc>
                <a:spcPct val="150000"/>
              </a:lnSpc>
              <a:buFont typeface="Wingdings"/>
              <a:buChar char="ü"/>
            </a:pPr>
            <a:r>
              <a:rPr lang="en-US" dirty="0">
                <a:latin typeface="Arial"/>
                <a:ea typeface="+mn-lt"/>
                <a:cs typeface="+mn-lt"/>
              </a:rPr>
              <a:t>People Who Just Got Richer Celebrities </a:t>
            </a:r>
            <a:endParaRPr lang="en-US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/>
                <a:ea typeface="+mn-lt"/>
                <a:cs typeface="Arial"/>
              </a:rPr>
              <a:t>    (Luxury Hospitality Consulting, 2021)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ct val="150000"/>
              </a:lnSpc>
              <a:buFont typeface="Wingdings"/>
              <a:buChar char="ü"/>
            </a:pPr>
            <a:endParaRPr lang="en-US" sz="900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ct val="150000"/>
              </a:lnSpc>
              <a:buFont typeface="Arial"/>
              <a:buChar char="•"/>
            </a:pPr>
            <a:r>
              <a:rPr lang="en-GB" dirty="0">
                <a:latin typeface="Arial"/>
                <a:ea typeface="+mn-lt"/>
                <a:cs typeface="+mn-lt"/>
              </a:rPr>
              <a:t>The luxury travel sector is expanding quickly as it also attracts an increasing number of low-income travellers who save year-round to pay for additional comfort and elegance when they stay at establishments like Hotel Regis. (</a:t>
            </a:r>
            <a:r>
              <a:rPr lang="en-GB" dirty="0">
                <a:latin typeface="Arial"/>
                <a:ea typeface="+mn-lt"/>
                <a:cs typeface="Arial"/>
              </a:rPr>
              <a:t>Luxury Hospitality Consulting, 2021)</a:t>
            </a:r>
            <a:endParaRPr lang="en-GB"/>
          </a:p>
          <a:p>
            <a:pPr algn="just">
              <a:lnSpc>
                <a:spcPct val="150000"/>
              </a:lnSpc>
            </a:pPr>
            <a:endParaRPr lang="en-GB" dirty="0">
              <a:latin typeface="Arial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3BFEDF-F7FB-4DFE-961C-64650DA7EBF8}"/>
              </a:ext>
            </a:extLst>
          </p:cNvPr>
          <p:cNvSpPr txBox="1"/>
          <p:nvPr/>
        </p:nvSpPr>
        <p:spPr>
          <a:xfrm flipH="1">
            <a:off x="8621382" y="6160088"/>
            <a:ext cx="3221427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1200" dirty="0">
                <a:solidFill>
                  <a:srgbClr val="000000"/>
                </a:solidFill>
                <a:latin typeface="Helvetica Neue"/>
              </a:rPr>
              <a:t>(Luxury Hospitality Consulting, 2021)</a:t>
            </a:r>
            <a:endParaRPr lang="en-GB" sz="1200" dirty="0"/>
          </a:p>
        </p:txBody>
      </p:sp>
      <p:pic>
        <p:nvPicPr>
          <p:cNvPr id="6" name="Picture 5" descr="A room with a table and chairs&#10;&#10;Description automatically generated">
            <a:extLst>
              <a:ext uri="{FF2B5EF4-FFF2-40B4-BE49-F238E27FC236}">
                <a16:creationId xmlns:a16="http://schemas.microsoft.com/office/drawing/2014/main" id="{D9045F68-73F6-D291-A672-9E3967ABF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6921" y="1903562"/>
            <a:ext cx="5578497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861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70000" y="683345"/>
            <a:ext cx="8286243" cy="739754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/>
                <a:ea typeface="Arial" panose="020B0604020202020204" pitchFamily="34" charset="0"/>
                <a:cs typeface="Arial"/>
              </a:rPr>
              <a:t>Explaining why they Appeal to this Group</a:t>
            </a:r>
            <a:endParaRPr lang="en-US" sz="3200" b="1" kern="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3400" y="1920553"/>
            <a:ext cx="5570220" cy="461151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/>
              <a:buChar char="•"/>
            </a:pPr>
            <a:r>
              <a:rPr lang="en-GB" dirty="0">
                <a:latin typeface="Arial"/>
                <a:ea typeface="+mn-lt"/>
                <a:cs typeface="+mn-lt"/>
              </a:rPr>
              <a:t>Clients of luxury hotels are well-off and spend a large percentage of their income on opulent experiences. As money rises, so does the desire for luxury items, which includes luxury hotels like St. Regis. (Kenton, 2023)</a:t>
            </a:r>
            <a:endParaRPr lang="en-US" dirty="0">
              <a:latin typeface="Arial"/>
              <a:ea typeface="Times New Roman" panose="02020603050405020304" pitchFamily="18" charset="0"/>
              <a:cs typeface="Arial"/>
            </a:endParaRPr>
          </a:p>
          <a:p>
            <a:pPr marL="285750" indent="-285750" algn="just">
              <a:lnSpc>
                <a:spcPct val="150000"/>
              </a:lnSpc>
              <a:buFont typeface="Arial"/>
              <a:buChar char="•"/>
            </a:pPr>
            <a:endParaRPr lang="en-GB" dirty="0">
              <a:latin typeface="Arial"/>
              <a:ea typeface="+mn-lt"/>
              <a:cs typeface="+mn-lt"/>
            </a:endParaRPr>
          </a:p>
          <a:p>
            <a:pPr marL="285750" indent="-285750" algn="just">
              <a:lnSpc>
                <a:spcPct val="150000"/>
              </a:lnSpc>
              <a:buFont typeface="Arial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As a luxury hotel, St. Regis tailor their services to various </a:t>
            </a:r>
            <a:r>
              <a:rPr lang="en-GB" dirty="0">
                <a:latin typeface="Arial"/>
                <a:ea typeface="+mn-lt"/>
                <a:cs typeface="+mn-lt"/>
              </a:rPr>
              <a:t>guests. Originality and innovation, shared on social media, help them stand out.</a:t>
            </a: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 (Luxury Hospitality Consulting, 2021)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/>
              <a:ea typeface="Times New Roman" panose="02020603050405020304" pitchFamily="18" charset="0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5C5335-C42B-42CC-8262-3A9845AAF3B4}"/>
              </a:ext>
            </a:extLst>
          </p:cNvPr>
          <p:cNvSpPr txBox="1"/>
          <p:nvPr/>
        </p:nvSpPr>
        <p:spPr>
          <a:xfrm flipH="1">
            <a:off x="9124590" y="6016314"/>
            <a:ext cx="2884638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1200" dirty="0">
                <a:solidFill>
                  <a:srgbClr val="000000"/>
                </a:solidFill>
                <a:latin typeface="Helvetica Neue"/>
              </a:rPr>
              <a:t> (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KEL Tours &amp; Travels. 2023</a:t>
            </a:r>
            <a:r>
              <a:rPr lang="en-GB" sz="1200" dirty="0">
                <a:latin typeface="Arial"/>
                <a:ea typeface="Arial" panose="020B0604020202020204" pitchFamily="34" charset="0"/>
                <a:cs typeface="Arial"/>
              </a:rPr>
              <a:t>)</a:t>
            </a:r>
            <a:endParaRPr lang="en-GB" sz="1200" dirty="0">
              <a:latin typeface="Arial"/>
              <a:cs typeface="Arial"/>
            </a:endParaRPr>
          </a:p>
        </p:txBody>
      </p:sp>
      <p:pic>
        <p:nvPicPr>
          <p:cNvPr id="6" name="Picture 5" descr="A pool with a deck chair and umbrella&#10;&#10;Description automatically generated">
            <a:extLst>
              <a:ext uri="{FF2B5EF4-FFF2-40B4-BE49-F238E27FC236}">
                <a16:creationId xmlns:a16="http://schemas.microsoft.com/office/drawing/2014/main" id="{B2502037-BF0C-7778-88B3-A3FE44462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5307" y="1915042"/>
            <a:ext cx="5503652" cy="389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131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76207" y="751925"/>
            <a:ext cx="7765267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Nature of Guest Services and Facilities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64820" y="1874833"/>
            <a:ext cx="6096000" cy="3616888"/>
          </a:xfrm>
          <a:prstGeom prst="rect">
            <a:avLst/>
          </a:prstGeom>
        </p:spPr>
        <p:txBody>
          <a:bodyPr lIns="91440" tIns="45720" rIns="91440" bIns="4572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Arial"/>
                <a:ea typeface="+mn-lt"/>
                <a:cs typeface="+mn-lt"/>
              </a:rPr>
              <a:t>Luxury St. Regis hotel ensures:</a:t>
            </a:r>
            <a:endParaRPr lang="en-US" sz="1600">
              <a:latin typeface="Arial"/>
              <a:ea typeface="+mn-lt"/>
              <a:cs typeface="Times New Roman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sz="1600" dirty="0">
              <a:latin typeface="Arial"/>
              <a:ea typeface="+mn-lt"/>
              <a:cs typeface="+mn-lt"/>
            </a:endParaRPr>
          </a:p>
          <a:p>
            <a:pPr algn="just"/>
            <a:r>
              <a:rPr lang="en-US" sz="1600" dirty="0">
                <a:latin typeface="Arial"/>
                <a:ea typeface="+mn-lt"/>
                <a:cs typeface="+mn-lt"/>
              </a:rPr>
              <a:t>1. </a:t>
            </a:r>
            <a:r>
              <a:rPr lang="en-US" sz="1600" b="1" dirty="0">
                <a:latin typeface="Arial"/>
                <a:ea typeface="+mn-lt"/>
                <a:cs typeface="+mn-lt"/>
              </a:rPr>
              <a:t>Quick and easy</a:t>
            </a:r>
            <a:r>
              <a:rPr lang="en-US" sz="1600" dirty="0">
                <a:latin typeface="Arial"/>
                <a:ea typeface="+mn-lt"/>
                <a:cs typeface="+mn-lt"/>
              </a:rPr>
              <a:t> </a:t>
            </a:r>
            <a:r>
              <a:rPr lang="en-US" sz="1600" b="1" dirty="0">
                <a:latin typeface="Arial"/>
                <a:ea typeface="+mn-lt"/>
                <a:cs typeface="+mn-lt"/>
              </a:rPr>
              <a:t>communication</a:t>
            </a:r>
            <a:r>
              <a:rPr lang="en-US" sz="1600" dirty="0">
                <a:latin typeface="Arial"/>
                <a:ea typeface="+mn-lt"/>
                <a:cs typeface="+mn-lt"/>
              </a:rPr>
              <a:t> </a:t>
            </a:r>
            <a:r>
              <a:rPr lang="en-US" sz="1600" i="1" dirty="0">
                <a:latin typeface="Arial"/>
                <a:ea typeface="+mn-lt"/>
                <a:cs typeface="+mn-lt"/>
              </a:rPr>
              <a:t>(customer service, Location)</a:t>
            </a:r>
            <a:endParaRPr lang="en-US" sz="1600" i="1" dirty="0">
              <a:latin typeface="Arial"/>
              <a:cs typeface="Arial"/>
            </a:endParaRPr>
          </a:p>
          <a:p>
            <a:pPr algn="just"/>
            <a:r>
              <a:rPr lang="en-US" sz="1600" dirty="0">
                <a:latin typeface="Arial"/>
                <a:ea typeface="+mn-lt"/>
                <a:cs typeface="+mn-lt"/>
              </a:rPr>
              <a:t>2. </a:t>
            </a:r>
            <a:r>
              <a:rPr lang="en-US" sz="1600" b="1" dirty="0">
                <a:latin typeface="Arial"/>
                <a:ea typeface="+mn-lt"/>
                <a:cs typeface="+mn-lt"/>
              </a:rPr>
              <a:t>Room Design</a:t>
            </a:r>
            <a:r>
              <a:rPr lang="en-US" sz="1600" dirty="0">
                <a:latin typeface="Arial"/>
                <a:ea typeface="+mn-lt"/>
                <a:cs typeface="+mn-lt"/>
              </a:rPr>
              <a:t> </a:t>
            </a:r>
            <a:r>
              <a:rPr lang="en-US" sz="1600" i="1" dirty="0">
                <a:latin typeface="Arial"/>
                <a:ea typeface="+mn-lt"/>
                <a:cs typeface="+mn-lt"/>
              </a:rPr>
              <a:t>(stylish rooms)</a:t>
            </a:r>
            <a:endParaRPr lang="en-US" sz="1600" i="1" dirty="0">
              <a:latin typeface="Arial"/>
              <a:cs typeface="Arial"/>
            </a:endParaRPr>
          </a:p>
          <a:p>
            <a:pPr algn="just"/>
            <a:r>
              <a:rPr lang="en-US" sz="1600" dirty="0">
                <a:latin typeface="Arial"/>
                <a:ea typeface="+mn-lt"/>
                <a:cs typeface="+mn-lt"/>
              </a:rPr>
              <a:t>3. </a:t>
            </a:r>
            <a:r>
              <a:rPr lang="en-US" sz="1600" b="1" dirty="0">
                <a:latin typeface="Arial"/>
                <a:ea typeface="+mn-lt"/>
                <a:cs typeface="+mn-lt"/>
              </a:rPr>
              <a:t>On-Site Services </a:t>
            </a:r>
            <a:r>
              <a:rPr lang="en-US" sz="1600" i="1" dirty="0">
                <a:latin typeface="Arial"/>
                <a:ea typeface="+mn-lt"/>
                <a:cs typeface="+mn-lt"/>
              </a:rPr>
              <a:t>(gyms, Lounges and spas)</a:t>
            </a:r>
            <a:endParaRPr lang="en-US" sz="1600" i="1" dirty="0">
              <a:latin typeface="Arial"/>
              <a:cs typeface="Arial"/>
            </a:endParaRPr>
          </a:p>
          <a:p>
            <a:pPr algn="just"/>
            <a:r>
              <a:rPr lang="en-US" sz="1600" dirty="0">
                <a:latin typeface="Arial"/>
                <a:ea typeface="+mn-lt"/>
                <a:cs typeface="+mn-lt"/>
              </a:rPr>
              <a:t>4. </a:t>
            </a:r>
            <a:r>
              <a:rPr lang="en-US" sz="1600" b="1" dirty="0">
                <a:latin typeface="Arial"/>
                <a:ea typeface="+mn-lt"/>
                <a:cs typeface="+mn-lt"/>
              </a:rPr>
              <a:t>Lighting </a:t>
            </a:r>
            <a:r>
              <a:rPr lang="en-US" sz="1600" i="1" dirty="0">
                <a:latin typeface="Arial"/>
                <a:ea typeface="+mn-lt"/>
                <a:cs typeface="+mn-lt"/>
              </a:rPr>
              <a:t>(well-lit space, chandelier)</a:t>
            </a:r>
            <a:endParaRPr lang="en-US" sz="1600" b="1" i="1">
              <a:latin typeface="Arial"/>
              <a:cs typeface="Arial"/>
            </a:endParaRPr>
          </a:p>
          <a:p>
            <a:pPr algn="just"/>
            <a:r>
              <a:rPr lang="en-US" sz="1600" dirty="0">
                <a:latin typeface="Arial"/>
                <a:ea typeface="+mn-lt"/>
                <a:cs typeface="+mn-lt"/>
              </a:rPr>
              <a:t>5. </a:t>
            </a:r>
            <a:r>
              <a:rPr lang="en-US" sz="1600" b="1" dirty="0">
                <a:latin typeface="Arial"/>
                <a:ea typeface="+mn-lt"/>
                <a:cs typeface="+mn-lt"/>
              </a:rPr>
              <a:t>Online Information </a:t>
            </a:r>
            <a:r>
              <a:rPr lang="en-US" sz="1600" i="1" dirty="0">
                <a:latin typeface="Arial"/>
                <a:ea typeface="+mn-lt"/>
                <a:cs typeface="+mn-lt"/>
              </a:rPr>
              <a:t>(maintained and easy to use website)</a:t>
            </a:r>
          </a:p>
          <a:p>
            <a:pPr algn="just"/>
            <a:r>
              <a:rPr lang="en-US" sz="1600" dirty="0">
                <a:latin typeface="Arial"/>
                <a:ea typeface="+mn-lt"/>
                <a:cs typeface="+mn-lt"/>
              </a:rPr>
              <a:t>6. </a:t>
            </a:r>
            <a:r>
              <a:rPr lang="en-US" sz="1600" b="1" dirty="0">
                <a:latin typeface="Arial"/>
                <a:ea typeface="+mn-lt"/>
                <a:cs typeface="+mn-lt"/>
              </a:rPr>
              <a:t>Staff Responsiveness </a:t>
            </a:r>
            <a:r>
              <a:rPr lang="en-US" sz="1600" i="1">
                <a:latin typeface="Arial"/>
                <a:ea typeface="+mn-lt"/>
                <a:cs typeface="+mn-lt"/>
              </a:rPr>
              <a:t>(trained</a:t>
            </a:r>
            <a:r>
              <a:rPr lang="en-US" sz="1600" i="1" dirty="0">
                <a:latin typeface="Arial"/>
                <a:ea typeface="+mn-lt"/>
                <a:cs typeface="+mn-lt"/>
              </a:rPr>
              <a:t> problem solver)</a:t>
            </a:r>
            <a:endParaRPr lang="en-US" sz="1600" b="1" dirty="0">
              <a:latin typeface="Arial"/>
              <a:cs typeface="Arial"/>
            </a:endParaRPr>
          </a:p>
          <a:p>
            <a:pPr algn="just"/>
            <a:endParaRPr lang="en-US" sz="1600" dirty="0">
              <a:latin typeface="Gill Sans MT"/>
              <a:ea typeface="Arial" panose="020B0604020202020204" pitchFamily="34" charset="0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Arial"/>
                <a:ea typeface="Arial" panose="020B0604020202020204" pitchFamily="34" charset="0"/>
                <a:cs typeface="Arial"/>
              </a:rPr>
              <a:t>The facilities of St. Regis are of high-end quality and allow the company to offer luxurious services. </a:t>
            </a:r>
            <a:r>
              <a:rPr lang="en-US" sz="1600" dirty="0">
                <a:latin typeface="Arial"/>
                <a:ea typeface="Times New Roman" panose="02020603050405020304" pitchFamily="18" charset="0"/>
                <a:cs typeface="Arial"/>
              </a:rPr>
              <a:t>(Lux Life Magazine, 2020)</a:t>
            </a:r>
            <a:endParaRPr lang="en-GB" sz="1600" dirty="0">
              <a:latin typeface="Arial"/>
              <a:ea typeface="Times New Roman" panose="02020603050405020304" pitchFamily="18" charset="0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5D37F3-530C-447E-8422-0280F4560AD7}"/>
              </a:ext>
            </a:extLst>
          </p:cNvPr>
          <p:cNvSpPr txBox="1"/>
          <p:nvPr/>
        </p:nvSpPr>
        <p:spPr>
          <a:xfrm flipH="1">
            <a:off x="9440891" y="5628126"/>
            <a:ext cx="235267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1200" dirty="0">
                <a:latin typeface="Helvetica Neue"/>
                <a:ea typeface="Arial" panose="020B0604020202020204" pitchFamily="34" charset="0"/>
                <a:cs typeface="Arial"/>
              </a:rPr>
              <a:t>(Hospitality online</a:t>
            </a:r>
            <a:r>
              <a:rPr lang="en-GB" sz="1200" dirty="0">
                <a:latin typeface="Helvetica Neue"/>
                <a:cs typeface="Arial"/>
              </a:rPr>
              <a:t>, 2023)</a:t>
            </a:r>
            <a:r>
              <a:rPr lang="en-GB" sz="1200" dirty="0">
                <a:latin typeface="Helvetica Neue"/>
              </a:rPr>
              <a:t> </a:t>
            </a:r>
          </a:p>
        </p:txBody>
      </p:sp>
      <p:pic>
        <p:nvPicPr>
          <p:cNvPr id="6" name="Picture 5" descr="A room with tables and chairs and chandeliers&#10;&#10;Description automatically generated">
            <a:extLst>
              <a:ext uri="{FF2B5EF4-FFF2-40B4-BE49-F238E27FC236}">
                <a16:creationId xmlns:a16="http://schemas.microsoft.com/office/drawing/2014/main" id="{54AF51D9-FC51-32F5-9D99-BFB587772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6717" y="1986471"/>
            <a:ext cx="5075209" cy="340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015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24972" y="751925"/>
            <a:ext cx="7696338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Scope of Guest Services and Facilities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41960" y="2008287"/>
            <a:ext cx="5295900" cy="419602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The hotel has the scope to offer private pools to its customers in all outlets which is an extremely high-end facility. </a:t>
            </a:r>
            <a:endParaRPr lang="en-US"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They offer services of exclusive spa treatments to their customers (St. Regis, 2023b). </a:t>
            </a:r>
            <a:endParaRPr lang="en-US" dirty="0">
              <a:latin typeface="Arial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The company provides a free service of butlers to its customers. (St. Regis, 2023d)</a:t>
            </a:r>
            <a:endParaRPr lang="en-US" dirty="0">
              <a:latin typeface="Arial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Luxury car (i.e. Bentely) rental facility is also available to the customers of St. Regis for their luxury stay at the hotel. (Max, 2016)</a:t>
            </a:r>
            <a:endParaRPr lang="en-GB" dirty="0">
              <a:latin typeface="Arial"/>
              <a:ea typeface="Times New Roman" panose="02020603050405020304" pitchFamily="18" charset="0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8C6959-2905-43B7-9345-8FC09097E310}"/>
              </a:ext>
            </a:extLst>
          </p:cNvPr>
          <p:cNvSpPr txBox="1"/>
          <p:nvPr/>
        </p:nvSpPr>
        <p:spPr>
          <a:xfrm flipH="1">
            <a:off x="9369005" y="6303861"/>
            <a:ext cx="235267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1200" dirty="0">
                <a:solidFill>
                  <a:srgbClr val="000000"/>
                </a:solidFill>
                <a:latin typeface="Helvetica Neue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Helvetica Neue"/>
              </a:rPr>
              <a:t>St. Regis</a:t>
            </a:r>
            <a:r>
              <a:rPr lang="en-GB" sz="1200" dirty="0">
                <a:solidFill>
                  <a:srgbClr val="000000"/>
                </a:solidFill>
                <a:latin typeface="Helvetica Neue"/>
              </a:rPr>
              <a:t>, 2023a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Helvetica Neue"/>
              </a:rPr>
              <a:t>)</a:t>
            </a:r>
            <a:endParaRPr lang="en-GB" sz="1200" dirty="0"/>
          </a:p>
        </p:txBody>
      </p:sp>
      <p:pic>
        <p:nvPicPr>
          <p:cNvPr id="7" name="Picture 6" descr="A living room with a round couch and a coffee table&#10;&#10;Description automatically generated">
            <a:extLst>
              <a:ext uri="{FF2B5EF4-FFF2-40B4-BE49-F238E27FC236}">
                <a16:creationId xmlns:a16="http://schemas.microsoft.com/office/drawing/2014/main" id="{6D1AA74D-525A-EDE3-0956-A1B36636A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9090" y="2004202"/>
            <a:ext cx="4675517" cy="3999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143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04251" y="774785"/>
            <a:ext cx="7354899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Role of Guest Services and Facilities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87680" y="1779687"/>
            <a:ext cx="6096000" cy="5027017"/>
          </a:xfrm>
          <a:prstGeom prst="rect">
            <a:avLst/>
          </a:prstGeom>
        </p:spPr>
        <p:txBody>
          <a:bodyPr lIns="91440" tIns="45720" rIns="91440" bIns="4572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+mn-lt"/>
                <a:cs typeface="+mn-lt"/>
              </a:rPr>
              <a:t>The amenities and services provided to guests enable them to interact with the hotel more and have a great stay. </a:t>
            </a:r>
            <a:endParaRPr lang="en-US" dirty="0">
              <a:latin typeface="Arial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dirty="0">
              <a:latin typeface="Arial"/>
              <a:ea typeface="Arial" panose="020B0604020202020204" pitchFamily="34" charset="0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The quality of services provided by the company allows them to retain customers and bring more new customers.                                             (Murphy, 2023)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dirty="0">
              <a:latin typeface="Arial"/>
              <a:ea typeface="Times New Roman" panose="02020603050405020304" pitchFamily="18" charset="0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Arial" panose="020B0604020202020204" pitchFamily="34" charset="0"/>
                <a:cs typeface="Arial"/>
              </a:rPr>
              <a:t>The facilities provided by St. Regis are one of the major reasons for the attraction of customers to its services.                                                   (Wood, 2021)</a:t>
            </a:r>
            <a:endParaRPr lang="en-US" dirty="0">
              <a:latin typeface="Arial"/>
              <a:ea typeface="Arial" panose="020B0604020202020204" pitchFamily="34" charset="0"/>
              <a:cs typeface="Arial"/>
            </a:endParaRPr>
          </a:p>
          <a:p>
            <a:pPr algn="r">
              <a:lnSpc>
                <a:spcPct val="150000"/>
              </a:lnSpc>
            </a:pPr>
            <a:endParaRPr lang="en-GB" dirty="0">
              <a:latin typeface="Arial"/>
              <a:ea typeface="Times New Roman" panose="02020603050405020304" pitchFamily="18" charset="0"/>
              <a:cs typeface="Arial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59" r="58"/>
          <a:stretch/>
        </p:blipFill>
        <p:spPr>
          <a:xfrm>
            <a:off x="6949440" y="2050732"/>
            <a:ext cx="4411980" cy="43596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E287B3-C3D9-4DFC-95CA-E72F69F17AB4}"/>
              </a:ext>
            </a:extLst>
          </p:cNvPr>
          <p:cNvSpPr txBox="1"/>
          <p:nvPr/>
        </p:nvSpPr>
        <p:spPr>
          <a:xfrm flipH="1">
            <a:off x="8999885" y="6510879"/>
            <a:ext cx="235267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1200" dirty="0">
                <a:solidFill>
                  <a:srgbClr val="000000"/>
                </a:solidFill>
                <a:latin typeface="Helvetica Neue"/>
              </a:rPr>
              <a:t>(</a:t>
            </a:r>
            <a:r>
              <a:rPr lang="en-GB" sz="1200" dirty="0">
                <a:latin typeface="Arial"/>
                <a:ea typeface="Arial" panose="020B0604020202020204" pitchFamily="34" charset="0"/>
                <a:cs typeface="Arial"/>
              </a:rPr>
              <a:t>St. Regis, 2023d)</a:t>
            </a: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9902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959157" y="1113764"/>
            <a:ext cx="3269749" cy="46243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Importance of</a:t>
            </a:r>
            <a:endParaRPr lang="en-US" sz="3200" cap="all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Hospitality</a:t>
            </a:r>
            <a:endParaRPr lang="en-US" sz="3200" cap="all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155905" y="323010"/>
            <a:ext cx="6108179" cy="60333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  <a:latin typeface="Arial"/>
                <a:cs typeface="Arial"/>
              </a:rPr>
              <a:t>Getting Loyal Customers: </a:t>
            </a: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Positive word-of-mouth and loyalty are guaranteed when guests are satisfied.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  <a:latin typeface="Arial"/>
                <a:cs typeface="Arial"/>
              </a:rPr>
              <a:t>Making a Statement:</a:t>
            </a: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 Being attractive with a distinct offering, a team that stands out, and a well-defined approach.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err="1">
                <a:solidFill>
                  <a:schemeClr val="tx2"/>
                </a:solidFill>
                <a:latin typeface="Arial"/>
                <a:cs typeface="Arial"/>
              </a:rPr>
              <a:t>Recognise</a:t>
            </a:r>
            <a:r>
              <a:rPr lang="en-US" b="1" dirty="0">
                <a:solidFill>
                  <a:schemeClr val="tx2"/>
                </a:solidFill>
                <a:latin typeface="Arial"/>
                <a:cs typeface="Arial"/>
              </a:rPr>
              <a:t> and Exceed Expectations:</a:t>
            </a: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 Going above and beyond expectations by making experiences unique and building enduring relationships with visitors.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  <a:latin typeface="Arial"/>
                <a:cs typeface="Arial"/>
              </a:rPr>
              <a:t>Fostering Growth: </a:t>
            </a: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Enhanced client experiences have the potential to fetch greater prices, and growth depends heavily on customer feedback.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  <a:latin typeface="Arial"/>
                <a:cs typeface="Arial"/>
              </a:rPr>
              <a:t>Listening to Customers:</a:t>
            </a: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 Take action based on insightful comments from customers to improve your offerings and forge lasting bonds.</a:t>
            </a:r>
          </a:p>
          <a:p>
            <a:pPr algn="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(Glion, 2020</a:t>
            </a: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)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811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67579" y="706205"/>
            <a:ext cx="8948283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How Hotels Meet/Exceed Guest Expectations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56260" y="1779687"/>
            <a:ext cx="10898037" cy="514525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700" dirty="0">
                <a:latin typeface="Arial"/>
                <a:ea typeface="+mn-lt"/>
                <a:cs typeface="+mn-lt"/>
              </a:rPr>
              <a:t>As a well-established luxury hotel St. Regis not only offer fantastic facilities but also make sure stand out customer service.</a:t>
            </a:r>
            <a:endParaRPr lang="en-GB" sz="1700" dirty="0">
              <a:latin typeface="Arial"/>
              <a:ea typeface="+mn-lt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700" b="1" dirty="0" err="1">
                <a:latin typeface="Arial"/>
                <a:ea typeface="+mn-lt"/>
                <a:cs typeface="+mn-lt"/>
              </a:rPr>
              <a:t>Enhanceing</a:t>
            </a:r>
            <a:r>
              <a:rPr lang="en-GB" sz="1700" b="1" dirty="0">
                <a:latin typeface="Arial"/>
                <a:ea typeface="+mn-lt"/>
                <a:cs typeface="+mn-lt"/>
              </a:rPr>
              <a:t> with Digital Solutions:</a:t>
            </a:r>
            <a:r>
              <a:rPr lang="en-GB" sz="1700" dirty="0">
                <a:latin typeface="Arial"/>
                <a:ea typeface="+mn-lt"/>
                <a:cs typeface="+mn-lt"/>
              </a:rPr>
              <a:t> To make guest visits easier, use technologies such as virtual queuing and smartphone apps.</a:t>
            </a:r>
            <a:endParaRPr lang="en-US" sz="1700">
              <a:latin typeface="Arial"/>
              <a:ea typeface="+mn-lt"/>
              <a:cs typeface="Arial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700" b="1" dirty="0">
                <a:latin typeface="Arial"/>
                <a:ea typeface="+mn-lt"/>
                <a:cs typeface="+mn-lt"/>
              </a:rPr>
              <a:t>Listening and Predict Needs:</a:t>
            </a:r>
            <a:r>
              <a:rPr lang="en-GB" sz="1700" dirty="0">
                <a:latin typeface="Arial"/>
                <a:ea typeface="+mn-lt"/>
                <a:cs typeface="+mn-lt"/>
              </a:rPr>
              <a:t> Anticipate and comprehend the needs of your guests in order to deliver proactive, responsive customer care.</a:t>
            </a:r>
            <a:endParaRPr lang="en-US" sz="1700">
              <a:latin typeface="Arial"/>
              <a:ea typeface="+mn-lt"/>
              <a:cs typeface="+mn-lt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700" b="1" dirty="0">
                <a:latin typeface="Arial"/>
                <a:ea typeface="+mn-lt"/>
                <a:cs typeface="+mn-lt"/>
              </a:rPr>
              <a:t>Be Willing to Help:</a:t>
            </a:r>
            <a:r>
              <a:rPr lang="en-GB" sz="1700" dirty="0">
                <a:latin typeface="Arial"/>
                <a:ea typeface="+mn-lt"/>
                <a:cs typeface="+mn-lt"/>
              </a:rPr>
              <a:t> Teach employees to support visitors with compassion and understanding, especially in trying circumstances.</a:t>
            </a:r>
            <a:endParaRPr lang="en-US" sz="1700">
              <a:latin typeface="Arial"/>
              <a:ea typeface="+mn-lt"/>
              <a:cs typeface="+mn-lt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700" b="1" dirty="0">
                <a:latin typeface="Arial"/>
                <a:ea typeface="+mn-lt"/>
                <a:cs typeface="+mn-lt"/>
              </a:rPr>
              <a:t>Seeking regular input: </a:t>
            </a:r>
            <a:r>
              <a:rPr lang="en-GB" sz="1700" dirty="0">
                <a:latin typeface="Arial"/>
                <a:ea typeface="+mn-lt"/>
                <a:cs typeface="+mn-lt"/>
              </a:rPr>
              <a:t>Be proactive in gathering visitor input by sending emails and surveys, address unfavourable reviews right away, and demonstrate your dedication to making improvements.</a:t>
            </a:r>
            <a:endParaRPr lang="en-GB" sz="1700"/>
          </a:p>
          <a:p>
            <a:pPr algn="r">
              <a:lnSpc>
                <a:spcPct val="150000"/>
              </a:lnSpc>
            </a:pPr>
            <a:r>
              <a:rPr lang="en-GB" sz="1700" dirty="0">
                <a:latin typeface="Arial"/>
                <a:ea typeface="+mn-lt"/>
                <a:cs typeface="+mn-lt"/>
              </a:rPr>
              <a:t>(Vianna, 2021)</a:t>
            </a:r>
            <a:endParaRPr lang="en-GB" sz="1700"/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/>
                <a:ea typeface="+mn-lt"/>
                <a:cs typeface="+mn-lt"/>
              </a:rPr>
              <a:t>It can be said that the mix of extra ordinary facilities, technology and personalized service helps St. Regis to go above and beyond to make guests happy.</a:t>
            </a:r>
            <a:endParaRPr lang="en-GB" sz="17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2825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91599" y="729065"/>
            <a:ext cx="2414444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Conclusion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71501" y="1779687"/>
            <a:ext cx="5227320" cy="461402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The guest services and facilities provided by the company allow them to move towards a path to success and development.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St. Regis can develop its services by offering their customers a few free services that would enhance their experience of the stay and impress them.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This would also lead to a larger retention rate of the customers.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Arial"/>
                <a:ea typeface="+mn-lt"/>
                <a:cs typeface="+mn-lt"/>
              </a:rPr>
              <a:t>It is clear that a key factor in the prosperity of businesses in the hotel sector is hospitality. </a:t>
            </a:r>
            <a:endParaRPr lang="en-US">
              <a:ea typeface="+mn-lt"/>
              <a:cs typeface="+mn-lt"/>
            </a:endParaRPr>
          </a:p>
        </p:txBody>
      </p:sp>
      <p:pic>
        <p:nvPicPr>
          <p:cNvPr id="8" name="Picture 7" descr="A living room with a chandelier and couches&#10;&#10;Description automatically generated">
            <a:extLst>
              <a:ext uri="{FF2B5EF4-FFF2-40B4-BE49-F238E27FC236}">
                <a16:creationId xmlns:a16="http://schemas.microsoft.com/office/drawing/2014/main" id="{8E4BB244-49CB-E8A0-AC11-441293581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226" y="2058359"/>
            <a:ext cx="5808453" cy="4064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CE6022-BDA8-2481-FFD3-5B6426DB9A80}"/>
              </a:ext>
            </a:extLst>
          </p:cNvPr>
          <p:cNvSpPr txBox="1"/>
          <p:nvPr/>
        </p:nvSpPr>
        <p:spPr>
          <a:xfrm flipH="1">
            <a:off x="9412136" y="6404503"/>
            <a:ext cx="235267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1200" dirty="0">
                <a:latin typeface="Helvetica Neue"/>
                <a:ea typeface="Arial" panose="020B0604020202020204" pitchFamily="34" charset="0"/>
                <a:cs typeface="Arial"/>
              </a:rPr>
              <a:t>(Hospitality online</a:t>
            </a:r>
            <a:r>
              <a:rPr lang="en-GB" sz="1200" dirty="0">
                <a:latin typeface="Helvetica Neue"/>
                <a:cs typeface="Arial"/>
              </a:rPr>
              <a:t>, 2023)</a:t>
            </a:r>
            <a:r>
              <a:rPr lang="en-GB" sz="1200" dirty="0">
                <a:latin typeface="Helvetica Neue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98208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84899" y="751925"/>
            <a:ext cx="2393604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References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15879" y="1710045"/>
            <a:ext cx="11314172" cy="5968301"/>
          </a:xfrm>
          <a:prstGeom prst="rect">
            <a:avLst/>
          </a:prstGeom>
        </p:spPr>
        <p:txBody>
          <a:bodyPr wrap="square" lIns="91440" tIns="45720" rIns="91440" bIns="45720" numCol="1" anchor="t">
            <a:spAutoFit/>
          </a:bodyPr>
          <a:lstStyle/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a typeface="+mn-lt"/>
                <a:cs typeface="+mn-lt"/>
              </a:rPr>
              <a:t>Glion. (2020). </a:t>
            </a:r>
            <a:r>
              <a:rPr lang="en-GB" sz="1200" i="1" dirty="0"/>
              <a:t>Why is hospitality important in businesses?</a:t>
            </a:r>
            <a:r>
              <a:rPr lang="en-GB" sz="1200" dirty="0"/>
              <a:t> [Online]. Available at: </a:t>
            </a:r>
            <a:r>
              <a:rPr lang="en-GB" sz="1200" dirty="0">
                <a:ea typeface="+mn-lt"/>
                <a:cs typeface="+mn-lt"/>
              </a:rPr>
              <a:t>https://www.glion.edu/magazine/hospitality-important-businesses/ (Accessed on: 20 October 2023)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a typeface="+mn-lt"/>
                <a:cs typeface="+mn-lt"/>
              </a:rPr>
              <a:t>Hospitality online. (2023). </a:t>
            </a:r>
            <a:r>
              <a:rPr lang="en-GB" sz="1200" i="1" dirty="0">
                <a:ea typeface="+mn-lt"/>
                <a:cs typeface="+mn-lt"/>
              </a:rPr>
              <a:t>The St.  Regis New York</a:t>
            </a:r>
            <a:r>
              <a:rPr lang="en-GB" sz="1200" dirty="0">
                <a:ea typeface="+mn-lt"/>
                <a:cs typeface="+mn-lt"/>
              </a:rPr>
              <a:t>.  Available at: https://www.hospitalityonline.com/st-regis-ny (Accessed on: 20 October 2023)</a:t>
            </a:r>
            <a:endParaRPr lang="en-GB" sz="1200">
              <a:latin typeface="Arial"/>
              <a:ea typeface="Times New Roman" panose="02020603050405020304" pitchFamily="18" charset="0"/>
              <a:cs typeface="Arial"/>
            </a:endParaRPr>
          </a:p>
          <a:p>
            <a:pPr marL="171450" marR="0" indent="-1714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err="1">
                <a:effectLst/>
                <a:latin typeface="Arial"/>
                <a:ea typeface="Times New Roman" panose="02020603050405020304" pitchFamily="18" charset="0"/>
                <a:cs typeface="Arial"/>
              </a:rPr>
              <a:t>Kalibri</a:t>
            </a:r>
            <a:r>
              <a:rPr lang="en-GB" sz="12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 Labs (2023) </a:t>
            </a:r>
            <a:r>
              <a:rPr lang="en-GB" sz="1200" i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Empowering Hoteliers With Revolutionary Analytical Insights Is Our Goal</a:t>
            </a:r>
            <a:r>
              <a:rPr lang="en-GB" sz="12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, </a:t>
            </a:r>
            <a:r>
              <a:rPr lang="en-GB" sz="1200" i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Kalibrilabs.com</a:t>
            </a:r>
            <a:r>
              <a:rPr lang="en-GB" sz="12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. Available at: https://www.kalibrilabs.com/customers (Accessed: 18 October 2023).</a:t>
            </a:r>
            <a:endParaRPr lang="en-GB" sz="12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>
                <a:effectLst/>
                <a:latin typeface="Arial"/>
                <a:ea typeface="Times New Roman" panose="02020603050405020304" pitchFamily="18" charset="0"/>
                <a:cs typeface="Arial"/>
              </a:rPr>
              <a:t>KEL tours &amp; travels (</a:t>
            </a:r>
            <a:r>
              <a:rPr lang="en-GB" sz="1200">
                <a:latin typeface="Arial"/>
                <a:ea typeface="Times New Roman" panose="02020603050405020304" pitchFamily="18" charset="0"/>
                <a:cs typeface="Arial"/>
              </a:rPr>
              <a:t>2023). </a:t>
            </a:r>
            <a:r>
              <a:rPr lang="en-GB" sz="1200" i="1">
                <a:latin typeface="Arial"/>
                <a:ea typeface="Times New Roman" panose="02020603050405020304" pitchFamily="18" charset="0"/>
                <a:cs typeface="Arial"/>
              </a:rPr>
              <a:t>About Us</a:t>
            </a:r>
            <a:r>
              <a:rPr lang="en-GB" sz="1200" i="1">
                <a:effectLst/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r>
              <a:rPr lang="en-GB" sz="1200">
                <a:effectLst/>
                <a:latin typeface="Arial"/>
                <a:ea typeface="Times New Roman" panose="02020603050405020304" pitchFamily="18" charset="0"/>
                <a:cs typeface="Arial"/>
              </a:rPr>
              <a:t> Available at: https://www.keltravels.com/about.html (Accessed: 18 October </a:t>
            </a:r>
            <a:r>
              <a:rPr lang="en-GB" sz="12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2023).</a:t>
            </a:r>
            <a:endParaRPr lang="en-GB" sz="12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Gill Sans MT"/>
                <a:cs typeface="Arial"/>
              </a:rPr>
              <a:t>Kenton, W (2023). ”Normal Goods: Definition, Demand, and Examples”. Available at: https://www.investopedia.com/terms/n/normal-good.asp (Accessed on: 19 October 2023)</a:t>
            </a:r>
            <a:endParaRPr lang="en-GB" sz="1200" dirty="0">
              <a:latin typeface="Arial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,Sans-Serif" panose="020B0604020202020204" pitchFamily="34" charset="0"/>
              <a:buChar char="•"/>
            </a:pPr>
            <a:r>
              <a:rPr lang="en-GB" sz="1200" dirty="0">
                <a:latin typeface="Gill Sans MT"/>
                <a:cs typeface="Arial"/>
              </a:rPr>
              <a:t>Lux Life Magazine. (2020). 6 Factors Luxury Hotels Have in Common and Why. Available at: https://www.lux-review.com/6-factors-luxury-hotels-have-in-common-and-why/ (Accessed on: 19 October 2023)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,Sans-Serif" panose="020B0604020202020204" pitchFamily="34" charset="0"/>
              <a:buChar char="•"/>
            </a:pPr>
            <a:r>
              <a:rPr lang="en-GB" sz="1200" dirty="0">
                <a:latin typeface="Gill Sans MT"/>
                <a:cs typeface="Arial"/>
              </a:rPr>
              <a:t>Luxury Hospitality Consulting (2021) How to attract and retain customers in luxury hotels.  Available at: https://luxuryhospitality.consulting/how-attract-retain-customers-luxury-hotels/ (Accessed on: 19 October 2023)</a:t>
            </a:r>
            <a:endParaRPr lang="en-GB"/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/>
                <a:ea typeface="Times New Roman" panose="02020603050405020304" pitchFamily="18" charset="0"/>
                <a:cs typeface="Arial"/>
              </a:rPr>
              <a:t>Max, J. (2016). '</a:t>
            </a:r>
            <a:r>
              <a:rPr lang="en-GB" sz="1200" dirty="0">
                <a:latin typeface="Arial"/>
                <a:cs typeface="Arial"/>
              </a:rPr>
              <a:t>These 5 Luxury Hotels Provide Guests With Luxury Cars, Too', </a:t>
            </a:r>
            <a:r>
              <a:rPr lang="en-GB" sz="1200" i="1" dirty="0">
                <a:latin typeface="Arial"/>
                <a:cs typeface="Arial"/>
              </a:rPr>
              <a:t>Forbes. 26 September. Available at: </a:t>
            </a:r>
            <a:r>
              <a:rPr lang="en-GB" sz="1200" dirty="0">
                <a:latin typeface="Arial"/>
                <a:ea typeface="+mn-lt"/>
                <a:cs typeface="+mn-lt"/>
              </a:rPr>
              <a:t>https://www.forbes.com/sites/joshmax/2016/09/26/these-5-luxury-hotels-provide-guests-with-luxury-cars-too  (Accessed on: 20 October 2023)</a:t>
            </a:r>
            <a:endParaRPr lang="en-GB" sz="1200" b="1" dirty="0">
              <a:latin typeface="Arial"/>
              <a:ea typeface="Times New Roman" panose="02020603050405020304" pitchFamily="18" charset="0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Gill Sans MT"/>
                <a:ea typeface="Arial" panose="020B0604020202020204" pitchFamily="34" charset="0"/>
                <a:cs typeface="Arial"/>
              </a:rPr>
              <a:t>Murphy, M. (2023). </a:t>
            </a:r>
            <a:r>
              <a:rPr lang="en-GB" sz="1200" dirty="0"/>
              <a:t>What is customer satisfaction? Definition and importance, </a:t>
            </a:r>
            <a:r>
              <a:rPr lang="en-GB" sz="1200" i="1" dirty="0"/>
              <a:t>Zendesk. Blog. </a:t>
            </a:r>
            <a:r>
              <a:rPr lang="en-GB" sz="1200" dirty="0"/>
              <a:t>[blog]. 7 June. Available at: </a:t>
            </a:r>
            <a:r>
              <a:rPr lang="en-GB" sz="1200" dirty="0">
                <a:ea typeface="+mn-lt"/>
                <a:cs typeface="+mn-lt"/>
              </a:rPr>
              <a:t>https://www.zendesk.co.uk/blog/3-steps-achieving-customer-satisfaction-loyalty/ (Accessed on 21 October 2022)</a:t>
            </a:r>
            <a:endParaRPr lang="en-GB" sz="1200" dirty="0">
              <a:latin typeface="Arial"/>
              <a:ea typeface="Arial" panose="020B0604020202020204" pitchFamily="34" charset="0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0000"/>
              </a:solidFill>
              <a:effectLst/>
              <a:latin typeface="Gill Sans MT"/>
              <a:ea typeface="Arial" panose="020B0604020202020204" pitchFamily="34" charset="0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0000"/>
              </a:solidFill>
              <a:latin typeface="Times New Roman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GB" sz="1050" dirty="0">
              <a:solidFill>
                <a:srgbClr val="222222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501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84899" y="751925"/>
            <a:ext cx="2393604" cy="741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kern="0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References</a:t>
            </a:r>
            <a:endParaRPr lang="en-US" sz="3200" b="1" kern="0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24815" y="1986989"/>
            <a:ext cx="11181667" cy="4685898"/>
          </a:xfrm>
          <a:prstGeom prst="rect">
            <a:avLst/>
          </a:prstGeom>
        </p:spPr>
        <p:txBody>
          <a:bodyPr wrap="square" lIns="91440" tIns="45720" rIns="91440" bIns="45720" numCol="1" anchor="t">
            <a:spAutoFit/>
          </a:bodyPr>
          <a:lstStyle/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/>
                <a:ea typeface="Calibri"/>
                <a:cs typeface="Arial"/>
              </a:rPr>
              <a:t>St. Regis, (</a:t>
            </a:r>
            <a:r>
              <a:rPr lang="en-GB" sz="1200" dirty="0">
                <a:latin typeface="Arial"/>
                <a:ea typeface="Calibri"/>
                <a:cs typeface="Arial"/>
              </a:rPr>
              <a:t>2023a</a:t>
            </a:r>
            <a:r>
              <a:rPr lang="en-GB" sz="1200" dirty="0">
                <a:effectLst/>
                <a:latin typeface="Arial"/>
                <a:ea typeface="Calibri"/>
                <a:cs typeface="Arial"/>
              </a:rPr>
              <a:t>). </a:t>
            </a:r>
            <a:r>
              <a:rPr lang="en-GB" sz="1200" i="1" dirty="0">
                <a:latin typeface="Arial"/>
                <a:ea typeface="Calibri"/>
                <a:cs typeface="Arial"/>
              </a:rPr>
              <a:t>Designer Suits</a:t>
            </a:r>
            <a:r>
              <a:rPr lang="en-GB" sz="1200" dirty="0">
                <a:effectLst/>
                <a:latin typeface="Arial"/>
                <a:ea typeface="Calibri"/>
                <a:cs typeface="Arial"/>
              </a:rPr>
              <a:t>.</a:t>
            </a:r>
            <a:r>
              <a:rPr lang="en-GB" sz="1200" dirty="0">
                <a:latin typeface="Arial"/>
                <a:ea typeface="Calibri"/>
                <a:cs typeface="Arial"/>
              </a:rPr>
              <a:t> </a:t>
            </a:r>
            <a:r>
              <a:rPr lang="en-GB" sz="1200" dirty="0">
                <a:effectLst/>
                <a:latin typeface="Arial"/>
                <a:ea typeface="Calibri"/>
                <a:cs typeface="Arial"/>
              </a:rPr>
              <a:t>Available at:</a:t>
            </a:r>
            <a:r>
              <a:rPr lang="en-GB" sz="1200" dirty="0">
                <a:latin typeface="Arial"/>
                <a:ea typeface="Calibri"/>
                <a:cs typeface="Arial"/>
              </a:rPr>
              <a:t> </a:t>
            </a:r>
            <a:r>
              <a:rPr lang="en-GB" sz="1200" dirty="0">
                <a:effectLst/>
                <a:ea typeface="+mn-lt"/>
                <a:cs typeface="+mn-lt"/>
              </a:rPr>
              <a:t>https://st-regis.marriott.com/</a:t>
            </a:r>
            <a:r>
              <a:rPr lang="en-GB" sz="1200" dirty="0">
                <a:ea typeface="+mn-lt"/>
                <a:cs typeface="+mn-lt"/>
              </a:rPr>
              <a:t>experiences</a:t>
            </a:r>
            <a:r>
              <a:rPr lang="en-GB" sz="1200" dirty="0">
                <a:effectLst/>
                <a:ea typeface="+mn-lt"/>
                <a:cs typeface="+mn-lt"/>
              </a:rPr>
              <a:t>/</a:t>
            </a:r>
            <a:r>
              <a:rPr lang="en-GB" sz="1200" dirty="0">
                <a:ea typeface="+mn-lt"/>
                <a:cs typeface="+mn-lt"/>
              </a:rPr>
              <a:t>signature-suites</a:t>
            </a:r>
            <a:r>
              <a:rPr lang="en-GB" sz="1200" dirty="0">
                <a:effectLst/>
                <a:ea typeface="+mn-lt"/>
                <a:cs typeface="+mn-lt"/>
              </a:rPr>
              <a:t>/</a:t>
            </a:r>
            <a:r>
              <a:rPr lang="en-GB" sz="1200" dirty="0">
                <a:latin typeface="Arial"/>
                <a:ea typeface="Calibri"/>
                <a:cs typeface="Arial"/>
              </a:rPr>
              <a:t> (</a:t>
            </a:r>
            <a:r>
              <a:rPr lang="en-GB" sz="1200" dirty="0">
                <a:effectLst/>
                <a:latin typeface="Arial"/>
                <a:ea typeface="Calibri"/>
                <a:cs typeface="Arial"/>
              </a:rPr>
              <a:t>Accessed </a:t>
            </a:r>
            <a:r>
              <a:rPr lang="en-GB" sz="1200" dirty="0">
                <a:latin typeface="Arial"/>
                <a:ea typeface="Calibri"/>
                <a:cs typeface="Arial"/>
              </a:rPr>
              <a:t>on :11</a:t>
            </a:r>
            <a:r>
              <a:rPr lang="en-GB" sz="1200" dirty="0">
                <a:effectLst/>
                <a:latin typeface="Arial"/>
                <a:ea typeface="Calibri"/>
                <a:cs typeface="Arial"/>
              </a:rPr>
              <a:t> Oct. 2023</a:t>
            </a:r>
            <a:r>
              <a:rPr lang="en-GB" sz="1200" dirty="0">
                <a:latin typeface="Arial"/>
                <a:ea typeface="Calibri"/>
                <a:cs typeface="Arial"/>
              </a:rPr>
              <a:t>).</a:t>
            </a:r>
            <a:endParaRPr lang="en-GB" dirty="0">
              <a:ea typeface="Calibri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St. Regis, (2023b). </a:t>
            </a:r>
            <a:r>
              <a:rPr lang="en-GB" sz="1200" i="1" dirty="0">
                <a:latin typeface="Arial"/>
                <a:ea typeface="Calibri" panose="020F0502020204030204" pitchFamily="34" charset="0"/>
                <a:cs typeface="Arial"/>
              </a:rPr>
              <a:t>St. Regis Spas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. Available at: </a:t>
            </a:r>
            <a:r>
              <a:rPr lang="en-GB" sz="1200" dirty="0">
                <a:ea typeface="+mn-lt"/>
                <a:cs typeface="+mn-lt"/>
              </a:rPr>
              <a:t>https://st-regis.marriott.com/experiences/spas/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 (Accessed on: 11 Oct. 2023).</a:t>
            </a:r>
            <a:endParaRPr lang="en-GB" sz="1200" dirty="0">
              <a:latin typeface="Arial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St. Regis, (2023c). </a:t>
            </a:r>
            <a:r>
              <a:rPr lang="en-GB" sz="1200" i="1" dirty="0">
                <a:latin typeface="Arial"/>
                <a:ea typeface="Calibri" panose="020F0502020204030204" pitchFamily="34" charset="0"/>
                <a:cs typeface="Arial"/>
              </a:rPr>
              <a:t>History &amp; Heritage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. Available </a:t>
            </a:r>
            <a:r>
              <a:rPr lang="en-GB" sz="1200" dirty="0" err="1">
                <a:latin typeface="Arial"/>
                <a:ea typeface="Calibri" panose="020F0502020204030204" pitchFamily="34" charset="0"/>
                <a:cs typeface="Arial"/>
              </a:rPr>
              <a:t>at:</a:t>
            </a:r>
            <a:r>
              <a:rPr lang="en-GB" sz="1200" dirty="0" err="1">
                <a:ea typeface="+mn-lt"/>
                <a:cs typeface="+mn-lt"/>
              </a:rPr>
              <a:t>https</a:t>
            </a:r>
            <a:r>
              <a:rPr lang="en-GB" sz="1200" dirty="0">
                <a:ea typeface="+mn-lt"/>
                <a:cs typeface="+mn-lt"/>
              </a:rPr>
              <a:t>://st-regis.marriott.com/culture/history-heritage/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 (Accessed on: 11 Oct. 2023).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St. Regis, (2023d). </a:t>
            </a:r>
            <a:r>
              <a:rPr lang="en-GB" sz="1200" i="1" dirty="0">
                <a:latin typeface="Arial"/>
                <a:ea typeface="Calibri" panose="020F0502020204030204" pitchFamily="34" charset="0"/>
                <a:cs typeface="Arial"/>
              </a:rPr>
              <a:t>St. Regis Butler Services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. Available at: </a:t>
            </a:r>
            <a:r>
              <a:rPr lang="en-GB" sz="1200" dirty="0">
                <a:ea typeface="+mn-lt"/>
                <a:cs typeface="+mn-lt"/>
              </a:rPr>
              <a:t>https://st-regis.marriott.com/culture/butler-service/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 (Accessed on: 11 Oct. 2023).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 err="1">
                <a:effectLst/>
                <a:latin typeface="Arial"/>
                <a:ea typeface="Calibri" panose="020F0502020204030204" pitchFamily="34" charset="0"/>
                <a:cs typeface="Arial"/>
              </a:rPr>
              <a:t>StackPath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 (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2023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) </a:t>
            </a:r>
            <a:r>
              <a:rPr lang="en-GB" sz="1200" i="1" dirty="0">
                <a:effectLst/>
                <a:latin typeface="Arial"/>
                <a:ea typeface="Calibri" panose="020F0502020204030204" pitchFamily="34" charset="0"/>
                <a:cs typeface="Arial"/>
              </a:rPr>
              <a:t>St Regis Hotel NYC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, </a:t>
            </a:r>
            <a:r>
              <a:rPr lang="en-GB" sz="1200" i="1" dirty="0">
                <a:effectLst/>
                <a:latin typeface="Arial"/>
                <a:ea typeface="Calibri" panose="020F0502020204030204" pitchFamily="34" charset="0"/>
                <a:cs typeface="Arial"/>
              </a:rPr>
              <a:t>Designerdoorware.com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. Available at: https://www.designerdoorware.com/blogs/st-regis-hotel (Accessed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 on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: 18 October 2023).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Tang, R., (2023). Digital economy drives tourism development—Empirical evidence based on the UK. </a:t>
            </a:r>
            <a:r>
              <a:rPr lang="en-GB" sz="1200" i="1" dirty="0">
                <a:effectLst/>
                <a:latin typeface="Arial"/>
                <a:ea typeface="Calibri" panose="020F0502020204030204" pitchFamily="34" charset="0"/>
                <a:cs typeface="Arial"/>
              </a:rPr>
              <a:t>Economic research-</a:t>
            </a:r>
            <a:r>
              <a:rPr lang="en-GB" sz="1200" i="1" err="1">
                <a:effectLst/>
                <a:latin typeface="Arial"/>
                <a:ea typeface="Calibri" panose="020F0502020204030204" pitchFamily="34" charset="0"/>
                <a:cs typeface="Arial"/>
              </a:rPr>
              <a:t>Ekonomska</a:t>
            </a:r>
            <a:r>
              <a:rPr lang="en-GB" sz="1200" i="1" dirty="0">
                <a:effectLst/>
                <a:latin typeface="Arial"/>
                <a:ea typeface="Calibri" panose="020F0502020204030204" pitchFamily="34" charset="0"/>
                <a:cs typeface="Arial"/>
              </a:rPr>
              <a:t> </a:t>
            </a:r>
            <a:r>
              <a:rPr lang="en-GB" sz="1200" i="1" err="1">
                <a:effectLst/>
                <a:latin typeface="Arial"/>
                <a:ea typeface="Calibri" panose="020F0502020204030204" pitchFamily="34" charset="0"/>
                <a:cs typeface="Arial"/>
              </a:rPr>
              <a:t>istraživanja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, </a:t>
            </a:r>
            <a:r>
              <a:rPr lang="en-GB" sz="1200" i="1" dirty="0">
                <a:effectLst/>
                <a:latin typeface="Arial"/>
                <a:ea typeface="Calibri" panose="020F0502020204030204" pitchFamily="34" charset="0"/>
                <a:cs typeface="Arial"/>
              </a:rPr>
              <a:t>36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(1), pp.2003-2020.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 </a:t>
            </a:r>
            <a:r>
              <a:rPr lang="en-GB" sz="1200" err="1">
                <a:latin typeface="Arial"/>
                <a:ea typeface="Calibri" panose="020F0502020204030204" pitchFamily="34" charset="0"/>
                <a:cs typeface="Arial"/>
              </a:rPr>
              <a:t>doi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: </a:t>
            </a:r>
            <a:r>
              <a:rPr lang="en-GB" sz="1200" dirty="0">
                <a:ea typeface="+mn-lt"/>
                <a:cs typeface="+mn-lt"/>
              </a:rPr>
              <a:t>10.1080/1331677X.2022.2094443</a:t>
            </a:r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Gill Sans MT"/>
                <a:ea typeface="Calibri"/>
                <a:cs typeface="Arial"/>
              </a:rPr>
              <a:t>Vianna, C. (2021) </a:t>
            </a:r>
            <a:r>
              <a:rPr lang="en-GB" sz="1200" dirty="0">
                <a:solidFill>
                  <a:srgbClr val="222324"/>
                </a:solidFill>
              </a:rPr>
              <a:t>5 tips for how to exceed guest expectations, </a:t>
            </a:r>
            <a:r>
              <a:rPr lang="en-GB" sz="1200" i="1" dirty="0">
                <a:solidFill>
                  <a:srgbClr val="222324"/>
                </a:solidFill>
              </a:rPr>
              <a:t>Xola. </a:t>
            </a:r>
            <a:r>
              <a:rPr lang="en-GB" sz="1200" dirty="0">
                <a:solidFill>
                  <a:srgbClr val="222324"/>
                </a:solidFill>
              </a:rPr>
              <a:t>30 September. Available at: </a:t>
            </a:r>
            <a:r>
              <a:rPr lang="en-GB" sz="1200" dirty="0">
                <a:solidFill>
                  <a:srgbClr val="222324"/>
                </a:solidFill>
                <a:ea typeface="+mn-lt"/>
                <a:cs typeface="+mn-lt"/>
              </a:rPr>
              <a:t>https://www.xola.com/articles/5-tips-for-how-to-exceed-guest-expectations/</a:t>
            </a:r>
            <a:r>
              <a:rPr lang="en-GB" sz="1200" dirty="0">
                <a:solidFill>
                  <a:srgbClr val="222324"/>
                </a:solidFill>
              </a:rPr>
              <a:t> (Accessed on: 21 October 2023) </a:t>
            </a:r>
            <a:endParaRPr lang="en-GB" sz="1200" dirty="0">
              <a:latin typeface="Gill Sans MT"/>
              <a:ea typeface="Calibri" panose="020F0502020204030204" pitchFamily="34" charset="0"/>
              <a:cs typeface="Arial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/>
              <a:buChar char="•"/>
            </a:pPr>
            <a:r>
              <a:rPr lang="en-GB" sz="1200" dirty="0">
                <a:effectLst/>
                <a:latin typeface="Arial"/>
                <a:ea typeface="Calibri"/>
                <a:cs typeface="Arial"/>
              </a:rPr>
              <a:t>Walker, J., (2021). </a:t>
            </a:r>
            <a:r>
              <a:rPr lang="en-GB" sz="1200" i="1" dirty="0">
                <a:effectLst/>
                <a:latin typeface="Arial"/>
                <a:ea typeface="Calibri"/>
                <a:cs typeface="Arial"/>
              </a:rPr>
              <a:t>Introduction to Hospitality, </a:t>
            </a:r>
            <a:r>
              <a:rPr lang="en-GB" sz="1200" i="1" dirty="0">
                <a:latin typeface="Arial"/>
                <a:ea typeface="Calibri"/>
                <a:cs typeface="Arial"/>
              </a:rPr>
              <a:t>London: </a:t>
            </a:r>
            <a:r>
              <a:rPr lang="en-GB" sz="1200" dirty="0">
                <a:latin typeface="Arial"/>
                <a:ea typeface="Calibri"/>
                <a:cs typeface="Arial"/>
              </a:rPr>
              <a:t>Pearson. </a:t>
            </a:r>
            <a:endParaRPr lang="en-GB" sz="1200" dirty="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 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Wood, D., (2021). </a:t>
            </a:r>
            <a:r>
              <a:rPr lang="en-GB" sz="1200" i="1" dirty="0">
                <a:effectLst/>
                <a:latin typeface="Arial"/>
                <a:ea typeface="Calibri" panose="020F0502020204030204" pitchFamily="34" charset="0"/>
                <a:cs typeface="Arial"/>
              </a:rPr>
              <a:t>St. Regis Adding New Resorts in Popular Travel Destinations</a:t>
            </a:r>
            <a:r>
              <a:rPr lang="en-GB" sz="1200" dirty="0">
                <a:effectLst/>
                <a:latin typeface="Arial"/>
                <a:ea typeface="Calibri" panose="020F0502020204030204" pitchFamily="34" charset="0"/>
                <a:cs typeface="Arial"/>
              </a:rPr>
              <a:t>. </a:t>
            </a:r>
            <a:r>
              <a:rPr lang="en-GB" sz="1200" dirty="0">
                <a:latin typeface="Arial"/>
                <a:ea typeface="Calibri" panose="020F0502020204030204" pitchFamily="34" charset="0"/>
                <a:cs typeface="Arial"/>
              </a:rPr>
              <a:t>Available at: </a:t>
            </a:r>
            <a:r>
              <a:rPr lang="en-GB" sz="1100" dirty="0">
                <a:solidFill>
                  <a:srgbClr val="12252C"/>
                </a:solidFill>
                <a:ea typeface="+mn-lt"/>
                <a:cs typeface="+mn-lt"/>
              </a:rPr>
              <a:t>http://hdl.handle.net/10919/106405 (Accessed on: 20 October 2022)</a:t>
            </a: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FF0000"/>
              </a:solidFill>
              <a:latin typeface="Gill Sans MT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>
              <a:solidFill>
                <a:srgbClr val="222222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722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48640" y="673299"/>
            <a:ext cx="11178540" cy="20412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Thank</a:t>
            </a:r>
            <a:endParaRPr lang="en-US" sz="9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48640" y="3100477"/>
            <a:ext cx="11338560" cy="20412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96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YOU</a:t>
            </a:r>
            <a:endParaRPr lang="en-US" sz="96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48020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107</TotalTime>
  <Words>2841</Words>
  <Application>Microsoft Office PowerPoint</Application>
  <PresentationFormat>Widescreen</PresentationFormat>
  <Paragraphs>121</Paragraphs>
  <Slides>15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Dividend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User</cp:lastModifiedBy>
  <cp:revision>765</cp:revision>
  <dcterms:created xsi:type="dcterms:W3CDTF">2023-10-11T21:35:26Z</dcterms:created>
  <dcterms:modified xsi:type="dcterms:W3CDTF">2023-10-22T10:16:00Z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346423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S10.0.0</vt:lpwstr>
  </property>
</Properties>
</file>