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6" r:id="rId2"/>
    <p:sldId id="257" r:id="rId3"/>
    <p:sldId id="259" r:id="rId4"/>
    <p:sldId id="258" r:id="rId5"/>
    <p:sldId id="260" r:id="rId6"/>
    <p:sldId id="261" r:id="rId7"/>
    <p:sldId id="262" r:id="rId8"/>
    <p:sldId id="263" r:id="rId9"/>
    <p:sldId id="264" r:id="rId10"/>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5431"/>
    <a:srgbClr val="1A1A1A"/>
    <a:srgbClr val="FFD41D"/>
    <a:srgbClr val="FFE471"/>
    <a:srgbClr val="FDBC00"/>
    <a:srgbClr val="FFDF85"/>
    <a:srgbClr val="FEBA01"/>
    <a:srgbClr val="FEC800"/>
    <a:srgbClr val="00AACC"/>
    <a:srgbClr val="A4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804" y="8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4/10/2025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dirty="0"/>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350B06-B074-48FC-8CFD-53D2CD8FB95F}" type="slidenum">
              <a:rPr lang="en-US" smtClean="0"/>
              <a:t>5</a:t>
            </a:fld>
            <a:endParaRPr lang="en-US" dirty="0"/>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296260" y="1960930"/>
            <a:ext cx="6101465" cy="1527050"/>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296259" y="3822147"/>
            <a:ext cx="6101465" cy="610820"/>
          </a:xfrm>
        </p:spPr>
        <p:txBody>
          <a:bodyPr>
            <a:normAutofit/>
          </a:bodyPr>
          <a:lstStyle>
            <a:lvl1pPr marL="0" indent="0" algn="l">
              <a:buNone/>
              <a:defRPr sz="2800" b="0" i="0">
                <a:solidFill>
                  <a:schemeClr val="accent5">
                    <a:lumMod val="20000"/>
                    <a:lumOff val="8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0"/>
            <a:ext cx="8246070" cy="1042857"/>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0730" y="1350109"/>
            <a:ext cx="8246070" cy="3417154"/>
          </a:xfrm>
        </p:spPr>
        <p:txBody>
          <a:bodyPr/>
          <a:lstStyle>
            <a:lvl1pPr algn="l">
              <a:defRPr sz="2800">
                <a:solidFill>
                  <a:schemeClr val="accent5">
                    <a:lumMod val="75000"/>
                  </a:schemeClr>
                </a:solidFill>
              </a:defRPr>
            </a:lvl1pPr>
            <a:lvl2pPr algn="l">
              <a:defRPr>
                <a:solidFill>
                  <a:schemeClr val="accent5">
                    <a:lumMod val="75000"/>
                  </a:schemeClr>
                </a:solidFill>
              </a:defRPr>
            </a:lvl2pPr>
            <a:lvl3pPr algn="l">
              <a:defRPr>
                <a:solidFill>
                  <a:schemeClr val="accent5">
                    <a:lumMod val="75000"/>
                  </a:schemeClr>
                </a:solidFill>
              </a:defRPr>
            </a:lvl3pPr>
            <a:lvl4pPr algn="l">
              <a:defRPr>
                <a:solidFill>
                  <a:schemeClr val="accent5">
                    <a:lumMod val="75000"/>
                  </a:schemeClr>
                </a:solidFill>
              </a:defRPr>
            </a:lvl4pPr>
            <a:lvl5pPr algn="l">
              <a:defRPr>
                <a:solidFill>
                  <a:schemeClr val="accent5">
                    <a:lumMod val="7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0766" y="433880"/>
            <a:ext cx="6252670" cy="763525"/>
          </a:xfrm>
        </p:spPr>
        <p:txBody>
          <a:bodyPr>
            <a:normAutofit/>
          </a:bodyPr>
          <a:lstStyle>
            <a:lvl1pPr algn="l">
              <a:defRPr sz="3600">
                <a:solidFill>
                  <a:schemeClr val="accent1">
                    <a:lumMod val="5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346397" y="1373201"/>
            <a:ext cx="6236936" cy="3344113"/>
          </a:xfrm>
        </p:spPr>
        <p:txBody>
          <a:bodyPr/>
          <a:lstStyle>
            <a:lvl1pPr>
              <a:defRPr sz="2800">
                <a:solidFill>
                  <a:schemeClr val="accent1">
                    <a:lumMod val="50000"/>
                  </a:schemeClr>
                </a:solidFill>
              </a:defRPr>
            </a:lvl1pPr>
            <a:lvl2pPr>
              <a:defRPr>
                <a:solidFill>
                  <a:schemeClr val="accent1">
                    <a:lumMod val="50000"/>
                  </a:schemeClr>
                </a:solidFill>
              </a:defRPr>
            </a:lvl2pPr>
            <a:lvl3pPr>
              <a:defRPr>
                <a:solidFill>
                  <a:schemeClr val="accent1">
                    <a:lumMod val="50000"/>
                  </a:schemeClr>
                </a:solidFill>
              </a:defRPr>
            </a:lvl3pPr>
            <a:lvl4pPr>
              <a:defRPr>
                <a:solidFill>
                  <a:schemeClr val="accent1">
                    <a:lumMod val="50000"/>
                  </a:schemeClr>
                </a:solidFill>
              </a:defRPr>
            </a:lvl4pPr>
            <a:lvl5pPr>
              <a:defRPr>
                <a:solidFill>
                  <a:schemeClr val="accent1">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82752" y="-10987"/>
            <a:ext cx="8076896" cy="1068935"/>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41238"/>
            <a:ext cx="4040188" cy="479822"/>
          </a:xfrm>
        </p:spPr>
        <p:txBody>
          <a:bodyPr anchor="b"/>
          <a:lstStyle>
            <a:lvl1pPr marL="0" indent="0" algn="ctr">
              <a:buNone/>
              <a:defRPr sz="2400" b="1">
                <a:solidFill>
                  <a:schemeClr val="accent5">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13635"/>
            <a:ext cx="4040188" cy="2276294"/>
          </a:xfrm>
        </p:spPr>
        <p:txBody>
          <a:bodyPr/>
          <a:lstStyle>
            <a:lvl1pPr algn="ctr">
              <a:defRPr sz="2400">
                <a:solidFill>
                  <a:schemeClr val="accent5">
                    <a:lumMod val="75000"/>
                  </a:schemeClr>
                </a:solidFill>
              </a:defRPr>
            </a:lvl1pPr>
            <a:lvl2pPr algn="ctr">
              <a:defRPr sz="2000">
                <a:solidFill>
                  <a:schemeClr val="accent5">
                    <a:lumMod val="75000"/>
                  </a:schemeClr>
                </a:solidFill>
              </a:defRPr>
            </a:lvl2pPr>
            <a:lvl3pPr algn="ctr">
              <a:defRPr sz="1800">
                <a:solidFill>
                  <a:schemeClr val="accent5">
                    <a:lumMod val="75000"/>
                  </a:schemeClr>
                </a:solidFill>
              </a:defRPr>
            </a:lvl3pPr>
            <a:lvl4pPr algn="ctr">
              <a:defRPr sz="1600">
                <a:solidFill>
                  <a:schemeClr val="accent5">
                    <a:lumMod val="75000"/>
                  </a:schemeClr>
                </a:solidFill>
              </a:defRPr>
            </a:lvl4pPr>
            <a:lvl5pPr algn="ctr">
              <a:defRPr sz="1600">
                <a:solidFill>
                  <a:schemeClr val="accent5">
                    <a:lumMod val="7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41238"/>
            <a:ext cx="4041775" cy="479822"/>
          </a:xfrm>
        </p:spPr>
        <p:txBody>
          <a:bodyPr anchor="b"/>
          <a:lstStyle>
            <a:lvl1pPr marL="0" indent="0" algn="ctr">
              <a:buNone/>
              <a:defRPr sz="2400" b="1">
                <a:solidFill>
                  <a:schemeClr val="accent5">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5"/>
            <a:ext cx="4041775" cy="2276294"/>
          </a:xfrm>
        </p:spPr>
        <p:txBody>
          <a:bodyPr/>
          <a:lstStyle>
            <a:lvl1pPr algn="ctr">
              <a:defRPr sz="2400">
                <a:solidFill>
                  <a:schemeClr val="accent5">
                    <a:lumMod val="75000"/>
                  </a:schemeClr>
                </a:solidFill>
              </a:defRPr>
            </a:lvl1pPr>
            <a:lvl2pPr algn="ctr">
              <a:defRPr sz="2000">
                <a:solidFill>
                  <a:schemeClr val="accent5">
                    <a:lumMod val="75000"/>
                  </a:schemeClr>
                </a:solidFill>
              </a:defRPr>
            </a:lvl2pPr>
            <a:lvl3pPr algn="ctr">
              <a:defRPr sz="1800">
                <a:solidFill>
                  <a:schemeClr val="accent5">
                    <a:lumMod val="75000"/>
                  </a:schemeClr>
                </a:solidFill>
              </a:defRPr>
            </a:lvl3pPr>
            <a:lvl4pPr algn="ctr">
              <a:defRPr sz="1600">
                <a:solidFill>
                  <a:schemeClr val="accent5">
                    <a:lumMod val="75000"/>
                  </a:schemeClr>
                </a:solidFill>
              </a:defRPr>
            </a:lvl4pPr>
            <a:lvl5pPr algn="ctr">
              <a:defRPr sz="1600">
                <a:solidFill>
                  <a:schemeClr val="accent5">
                    <a:lumMod val="7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4/10/2025</a:t>
            </a:fld>
            <a:endParaRPr lang="en-US" dirty="0"/>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dirty="0"/>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9790/5933-1505050109" TargetMode="External"/><Relationship Id="rId2" Type="http://schemas.openxmlformats.org/officeDocument/2006/relationships/hyperlink" Target="https://doi.org/10.5539/jedp.v13n2p113" TargetMode="External"/><Relationship Id="rId1" Type="http://schemas.openxmlformats.org/officeDocument/2006/relationships/slideLayout" Target="../slideLayouts/slideLayout2.xml"/><Relationship Id="rId5" Type="http://schemas.openxmlformats.org/officeDocument/2006/relationships/hyperlink" Target="https://doi.org/10.24036/003za0002" TargetMode="External"/><Relationship Id="rId4" Type="http://schemas.openxmlformats.org/officeDocument/2006/relationships/hyperlink" Target="https://doi.org/10.1002/soej.126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6260" y="739289"/>
            <a:ext cx="3970330" cy="3817625"/>
          </a:xfrm>
        </p:spPr>
        <p:txBody>
          <a:bodyPr>
            <a:normAutofit/>
          </a:bodyPr>
          <a:lstStyle/>
          <a:p>
            <a:pPr marR="0" lvl="0">
              <a:lnSpc>
                <a:spcPct val="200000"/>
              </a:lnSpc>
              <a:buSzPts val="1000"/>
              <a:tabLst>
                <a:tab pos="457200" algn="l"/>
              </a:tabLst>
            </a:pPr>
            <a:r>
              <a:rPr lang="en-US" sz="1800" dirty="0">
                <a:solidFill>
                  <a:schemeClr val="bg1">
                    <a:lumMod val="95000"/>
                  </a:schemeClr>
                </a:solidFill>
                <a:effectLst/>
                <a:latin typeface="Times New Roman" panose="02020603050405020304" pitchFamily="18" charset="0"/>
                <a:ea typeface="Times New Roman" panose="02020603050405020304" pitchFamily="18" charset="0"/>
              </a:rPr>
              <a:t>Title: Reflecting on My First Two </a:t>
            </a:r>
            <a:r>
              <a:rPr lang="en-US" sz="1800" dirty="0">
                <a:effectLst/>
                <a:latin typeface="Times New Roman" panose="02020603050405020304" pitchFamily="18" charset="0"/>
                <a:ea typeface="Times New Roman" panose="02020603050405020304" pitchFamily="18" charset="0"/>
              </a:rPr>
              <a:t>Semesters</a:t>
            </a:r>
            <a:br>
              <a:rPr lang="en-US" sz="1800" dirty="0">
                <a:solidFill>
                  <a:schemeClr val="bg1">
                    <a:lumMod val="95000"/>
                  </a:schemeClr>
                </a:solidFill>
                <a:effectLst/>
                <a:latin typeface="Times New Roman" panose="02020603050405020304" pitchFamily="18" charset="0"/>
                <a:ea typeface="Times New Roman" panose="02020603050405020304" pitchFamily="18" charset="0"/>
              </a:rPr>
            </a:br>
            <a:r>
              <a:rPr lang="en-US" sz="1800" dirty="0">
                <a:solidFill>
                  <a:schemeClr val="bg1">
                    <a:lumMod val="95000"/>
                  </a:schemeClr>
                </a:solidFill>
                <a:effectLst/>
                <a:latin typeface="Times New Roman" panose="02020603050405020304" pitchFamily="18" charset="0"/>
                <a:ea typeface="Times New Roman" panose="02020603050405020304" pitchFamily="18" charset="0"/>
              </a:rPr>
              <a:t>Name: [Your Name]</a:t>
            </a:r>
            <a:br>
              <a:rPr lang="en-US" sz="1800" dirty="0">
                <a:solidFill>
                  <a:schemeClr val="bg1">
                    <a:lumMod val="95000"/>
                  </a:schemeClr>
                </a:solidFill>
                <a:effectLst/>
                <a:latin typeface="Times New Roman" panose="02020603050405020304" pitchFamily="18" charset="0"/>
                <a:ea typeface="Times New Roman" panose="02020603050405020304" pitchFamily="18" charset="0"/>
              </a:rPr>
            </a:br>
            <a:r>
              <a:rPr lang="en-US" sz="1800" dirty="0">
                <a:solidFill>
                  <a:schemeClr val="bg1">
                    <a:lumMod val="95000"/>
                  </a:schemeClr>
                </a:solidFill>
                <a:effectLst/>
                <a:latin typeface="Times New Roman" panose="02020603050405020304" pitchFamily="18" charset="0"/>
                <a:ea typeface="Times New Roman" panose="02020603050405020304" pitchFamily="18" charset="0"/>
              </a:rPr>
              <a:t>Program: BSc Sport &amp; Exercise Therapy</a:t>
            </a:r>
            <a:br>
              <a:rPr lang="en-US" sz="1800" dirty="0">
                <a:solidFill>
                  <a:schemeClr val="bg1">
                    <a:lumMod val="95000"/>
                  </a:schemeClr>
                </a:solidFill>
                <a:effectLst/>
                <a:latin typeface="Times New Roman" panose="02020603050405020304" pitchFamily="18" charset="0"/>
                <a:ea typeface="Times New Roman" panose="02020603050405020304" pitchFamily="18" charset="0"/>
              </a:rPr>
            </a:br>
            <a:r>
              <a:rPr lang="en-US" sz="1800" dirty="0">
                <a:solidFill>
                  <a:schemeClr val="bg1">
                    <a:lumMod val="95000"/>
                  </a:schemeClr>
                </a:solidFill>
                <a:effectLst/>
                <a:latin typeface="Times New Roman" panose="02020603050405020304" pitchFamily="18" charset="0"/>
                <a:ea typeface="Times New Roman" panose="02020603050405020304" pitchFamily="18" charset="0"/>
              </a:rPr>
              <a:t>University: University of Wales Trinity Saint David</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effectLst/>
                <a:latin typeface="Times New Roman" panose="02020603050405020304" pitchFamily="18" charset="0"/>
                <a:ea typeface="Times New Roman" panose="02020603050405020304" pitchFamily="18" charset="0"/>
              </a:rPr>
              <a:t>Introduction:</a:t>
            </a:r>
            <a:endParaRPr lang="en-US" dirty="0"/>
          </a:p>
        </p:txBody>
      </p:sp>
      <p:sp>
        <p:nvSpPr>
          <p:cNvPr id="3" name="Content Placeholder 2"/>
          <p:cNvSpPr>
            <a:spLocks noGrp="1"/>
          </p:cNvSpPr>
          <p:nvPr>
            <p:ph sz="half" idx="1"/>
          </p:nvPr>
        </p:nvSpPr>
        <p:spPr>
          <a:xfrm>
            <a:off x="457199" y="1200151"/>
            <a:ext cx="4267505" cy="3394472"/>
          </a:xfrm>
        </p:spPr>
        <p:txBody>
          <a:bodyPr/>
          <a:lstStyle/>
          <a:p>
            <a:pPr>
              <a:buFont typeface="Wingdings" panose="05000000000000000000" pitchFamily="2" charset="2"/>
              <a:buChar char="Ø"/>
            </a:pPr>
            <a:r>
              <a:rPr lang="en-US" sz="1800" dirty="0">
                <a:effectLst/>
                <a:latin typeface="Times New Roman" panose="02020603050405020304" pitchFamily="18" charset="0"/>
                <a:ea typeface="Times New Roman" panose="02020603050405020304" pitchFamily="18" charset="0"/>
              </a:rPr>
              <a:t>This presentation will reflect on my first two semesters as a Sport &amp; Exercise Therapy student at the University of Wales Trinity Saint David. </a:t>
            </a:r>
            <a:endParaRPr lang="en-US" sz="1800" dirty="0">
              <a:latin typeface="Times New Roman" panose="02020603050405020304" pitchFamily="18" charset="0"/>
              <a:ea typeface="Times New Roman" panose="02020603050405020304" pitchFamily="18" charset="0"/>
            </a:endParaRPr>
          </a:p>
          <a:p>
            <a:pPr>
              <a:buFont typeface="Wingdings" panose="05000000000000000000" pitchFamily="2" charset="2"/>
              <a:buChar char="Ø"/>
            </a:pPr>
            <a:r>
              <a:rPr lang="en-US" sz="1800" dirty="0">
                <a:effectLst/>
                <a:latin typeface="Times New Roman" panose="02020603050405020304" pitchFamily="18" charset="0"/>
                <a:ea typeface="Times New Roman" panose="02020603050405020304" pitchFamily="18" charset="0"/>
              </a:rPr>
              <a:t>I will discuss my key interests in the field, identify three challenges I’ve faced during my studies, and explore strategies and tools that will help me overcome these obstacles.</a:t>
            </a:r>
          </a:p>
          <a:p>
            <a:pPr marL="0" indent="0">
              <a:buNone/>
            </a:pPr>
            <a:endParaRPr lang="en-US" dirty="0"/>
          </a:p>
          <a:p>
            <a:endParaRPr lang="en-US" dirty="0"/>
          </a:p>
        </p:txBody>
      </p:sp>
      <p:pic>
        <p:nvPicPr>
          <p:cNvPr id="6" name="Content Placeholder 5">
            <a:extLst>
              <a:ext uri="{FF2B5EF4-FFF2-40B4-BE49-F238E27FC236}">
                <a16:creationId xmlns:a16="http://schemas.microsoft.com/office/drawing/2014/main" id="{2116BF47-740E-4553-B374-79A28C2D89EB}"/>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30115" y="1200150"/>
            <a:ext cx="3359510" cy="3509470"/>
          </a:xfrm>
        </p:spPr>
      </p:pic>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1" y="204787"/>
            <a:ext cx="6099964" cy="534503"/>
          </a:xfrm>
        </p:spPr>
        <p:txBody>
          <a:bodyPr>
            <a:noAutofit/>
          </a:bodyPr>
          <a:lstStyle/>
          <a:p>
            <a:pPr marL="0" marR="0" algn="ctr">
              <a:lnSpc>
                <a:spcPct val="200000"/>
              </a:lnSpc>
            </a:pPr>
            <a:r>
              <a:rPr lang="en-US" sz="1800" dirty="0">
                <a:solidFill>
                  <a:schemeClr val="bg1"/>
                </a:solidFill>
                <a:effectLst/>
                <a:latin typeface="Times New Roman" panose="02020603050405020304" pitchFamily="18" charset="0"/>
                <a:ea typeface="Times New Roman" panose="02020603050405020304" pitchFamily="18" charset="0"/>
              </a:rPr>
              <a:t>Key Interests in Sport &amp; Exercise Therapy</a:t>
            </a:r>
          </a:p>
        </p:txBody>
      </p:sp>
      <p:sp>
        <p:nvSpPr>
          <p:cNvPr id="5" name="Content Placeholder 4"/>
          <p:cNvSpPr>
            <a:spLocks noGrp="1"/>
          </p:cNvSpPr>
          <p:nvPr>
            <p:ph idx="1"/>
          </p:nvPr>
        </p:nvSpPr>
        <p:spPr>
          <a:xfrm>
            <a:off x="4266590" y="1076325"/>
            <a:ext cx="4420209" cy="3518298"/>
          </a:xfrm>
        </p:spPr>
        <p:txBody>
          <a:bodyPr>
            <a:normAutofit/>
          </a:bodyPr>
          <a:lstStyle/>
          <a:p>
            <a:pPr marL="0" indent="0" algn="ctr">
              <a:buNone/>
            </a:pPr>
            <a:endParaRPr lang="en-US" sz="2000" dirty="0">
              <a:effectLst/>
              <a:latin typeface="Tempus Sans ITC" panose="04020404030D07020202" pitchFamily="82" charset="0"/>
              <a:ea typeface="Times New Roman" panose="02020603050405020304" pitchFamily="18" charset="0"/>
            </a:endParaRPr>
          </a:p>
          <a:p>
            <a:pPr marL="0" indent="0" algn="ctr">
              <a:buNone/>
            </a:pPr>
            <a:r>
              <a:rPr lang="en-US" sz="2000" dirty="0">
                <a:effectLst/>
                <a:latin typeface="Tempus Sans ITC" panose="04020404030D07020202" pitchFamily="82" charset="0"/>
                <a:ea typeface="Times New Roman" panose="02020603050405020304" pitchFamily="18" charset="0"/>
              </a:rPr>
              <a:t>Why These Interests Matter?</a:t>
            </a:r>
          </a:p>
          <a:p>
            <a:pPr marL="0" indent="0" algn="ctr">
              <a:buNone/>
            </a:pPr>
            <a:r>
              <a:rPr lang="en-US" sz="2000" dirty="0">
                <a:effectLst/>
                <a:latin typeface="Tempus Sans ITC" panose="04020404030D07020202" pitchFamily="82" charset="0"/>
                <a:ea typeface="Times New Roman" panose="02020603050405020304" pitchFamily="18" charset="0"/>
              </a:rPr>
              <a:t>These interests drive my career aspirations, helping me blend my passion for physical fitness with the desire to support individuals in overcoming injury and achieving their performance goals.</a:t>
            </a:r>
          </a:p>
          <a:p>
            <a:pPr marL="0" indent="0">
              <a:buNone/>
            </a:pPr>
            <a:endParaRPr lang="en-US" dirty="0"/>
          </a:p>
        </p:txBody>
      </p:sp>
      <p:sp>
        <p:nvSpPr>
          <p:cNvPr id="2" name="Text Placeholder 1">
            <a:extLst>
              <a:ext uri="{FF2B5EF4-FFF2-40B4-BE49-F238E27FC236}">
                <a16:creationId xmlns:a16="http://schemas.microsoft.com/office/drawing/2014/main" id="{E0DA513D-15A2-4396-85D8-C3A153482DF2}"/>
              </a:ext>
            </a:extLst>
          </p:cNvPr>
          <p:cNvSpPr>
            <a:spLocks noGrp="1"/>
          </p:cNvSpPr>
          <p:nvPr>
            <p:ph type="body" sz="half" idx="2"/>
          </p:nvPr>
        </p:nvSpPr>
        <p:spPr>
          <a:xfrm>
            <a:off x="457201" y="1076326"/>
            <a:ext cx="3656683" cy="3518297"/>
          </a:xfrm>
        </p:spPr>
        <p:txBody>
          <a:bodyPr>
            <a:normAutofit fontScale="92500"/>
          </a:bodyPr>
          <a:lstStyle/>
          <a:p>
            <a:pPr marR="0" lvl="0" algn="ctr">
              <a:lnSpc>
                <a:spcPct val="200000"/>
              </a:lnSpc>
              <a:buSzPts val="1000"/>
              <a:tabLst>
                <a:tab pos="457200" algn="l"/>
              </a:tabLst>
            </a:pPr>
            <a:r>
              <a:rPr lang="en-US" sz="1200" b="1" i="1" u="sng" dirty="0">
                <a:effectLst/>
                <a:latin typeface="Times New Roman" panose="02020603050405020304" pitchFamily="18" charset="0"/>
                <a:ea typeface="Times New Roman" panose="02020603050405020304" pitchFamily="18" charset="0"/>
              </a:rPr>
              <a:t>Key Interests:</a:t>
            </a:r>
          </a:p>
          <a:p>
            <a:pPr marL="171450" marR="0" lvl="0" indent="-171450">
              <a:lnSpc>
                <a:spcPct val="200000"/>
              </a:lnSpc>
              <a:buSzPts val="1000"/>
              <a:buFont typeface="Arial" panose="020B0604020202020204" pitchFamily="34" charset="0"/>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Injury Rehabilitation: Focusing on helping individuals recover and return to full function after sports-related injuries.</a:t>
            </a:r>
          </a:p>
          <a:p>
            <a:pPr marL="171450" marR="0" lvl="0" indent="-171450">
              <a:lnSpc>
                <a:spcPct val="200000"/>
              </a:lnSpc>
              <a:buSzPts val="1000"/>
              <a:buFont typeface="Arial" panose="020B0604020202020204" pitchFamily="34" charset="0"/>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Exercise Prescription: Creating personalized exercise programs for patients to improve their health and mobility.</a:t>
            </a:r>
          </a:p>
          <a:p>
            <a:pPr marL="171450" marR="0" lvl="0" indent="-171450">
              <a:lnSpc>
                <a:spcPct val="200000"/>
              </a:lnSpc>
              <a:buSzPts val="1000"/>
              <a:buFont typeface="Arial" panose="020B0604020202020204" pitchFamily="34" charset="0"/>
              <a:buChar char="•"/>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Performance Enhancement: Understanding how exercise can optimize athletic performance and prevent future injuries.</a:t>
            </a:r>
          </a:p>
          <a:p>
            <a:endParaRPr lang="en-US" dirty="0"/>
          </a:p>
        </p:txBody>
      </p:sp>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2800" dirty="0">
                <a:effectLst/>
                <a:latin typeface="Bookman Old Style" panose="02050604050505020204" pitchFamily="18" charset="0"/>
                <a:ea typeface="Calibri" panose="020F0502020204030204" pitchFamily="34" charset="0"/>
                <a:cs typeface="Times New Roman" panose="02020603050405020304" pitchFamily="18" charset="0"/>
              </a:rPr>
              <a:t>Issue 1 - Procrastination</a:t>
            </a:r>
            <a:endParaRPr lang="en-US" sz="2800" dirty="0">
              <a:latin typeface="Bookman Old Style" panose="02050604050505020204" pitchFamily="18" charset="0"/>
            </a:endParaRPr>
          </a:p>
        </p:txBody>
      </p:sp>
      <p:sp>
        <p:nvSpPr>
          <p:cNvPr id="5" name="Text Placeholder 4"/>
          <p:cNvSpPr>
            <a:spLocks noGrp="1"/>
          </p:cNvSpPr>
          <p:nvPr>
            <p:ph type="body" idx="4294967295"/>
          </p:nvPr>
        </p:nvSpPr>
        <p:spPr>
          <a:xfrm>
            <a:off x="143554" y="1376187"/>
            <a:ext cx="7787956" cy="1042858"/>
          </a:xfrm>
        </p:spPr>
        <p:txBody>
          <a:bodyPr>
            <a:normAutofit/>
          </a:bodyPr>
          <a:lstStyle/>
          <a:p>
            <a:pPr marL="0" indent="0">
              <a:buNone/>
            </a:pPr>
            <a:r>
              <a:rPr lang="en-US" sz="1600" dirty="0">
                <a:effectLst/>
                <a:latin typeface="Arial" panose="020B0604020202020204" pitchFamily="34" charset="0"/>
                <a:ea typeface="Times New Roman" panose="02020603050405020304" pitchFamily="18" charset="0"/>
                <a:cs typeface="Arial" panose="020B0604020202020204" pitchFamily="34" charset="0"/>
              </a:rPr>
              <a:t>Procrastination has been a recurring challenge. Despite my enthusiasm for the subject, I often delay tasks, leading to last-minute stress.</a:t>
            </a:r>
          </a:p>
          <a:p>
            <a:pPr marL="0" indent="0">
              <a:buNone/>
            </a:pPr>
            <a:endParaRPr lang="en-US" dirty="0"/>
          </a:p>
        </p:txBody>
      </p:sp>
      <p:sp>
        <p:nvSpPr>
          <p:cNvPr id="8" name="Content Placeholder 7"/>
          <p:cNvSpPr>
            <a:spLocks noGrp="1"/>
          </p:cNvSpPr>
          <p:nvPr>
            <p:ph sz="quarter" idx="4294967295"/>
          </p:nvPr>
        </p:nvSpPr>
        <p:spPr>
          <a:xfrm>
            <a:off x="5103815" y="2085714"/>
            <a:ext cx="4040186" cy="3057785"/>
          </a:xfrm>
        </p:spPr>
        <p:txBody>
          <a:bodyPr/>
          <a:lstStyle/>
          <a:p>
            <a:pPr marL="0" marR="0" lvl="0" indent="0" algn="ctr">
              <a:lnSpc>
                <a:spcPct val="200000"/>
              </a:lnSpc>
              <a:buSzPts val="1000"/>
              <a:buNone/>
              <a:tabLst>
                <a:tab pos="457200" algn="l"/>
              </a:tabLst>
            </a:pPr>
            <a:r>
              <a:rPr lang="en-US" sz="1200" b="1" dirty="0">
                <a:effectLst/>
                <a:latin typeface="Times New Roman" panose="02020603050405020304" pitchFamily="18" charset="0"/>
                <a:ea typeface="Times New Roman" panose="02020603050405020304" pitchFamily="18" charset="0"/>
              </a:rPr>
              <a:t>Strategies for Managing Procrastination:</a:t>
            </a:r>
          </a:p>
          <a:p>
            <a:pPr marL="228600" marR="0" lvl="0" indent="-228600">
              <a:lnSpc>
                <a:spcPct val="200000"/>
              </a:lnSpc>
              <a:buSzPts val="1000"/>
              <a:buFont typeface="+mj-lt"/>
              <a:buAutoNum type="arabicPeriod"/>
              <a:tabLst>
                <a:tab pos="457200" algn="l"/>
              </a:tabLst>
            </a:pPr>
            <a:r>
              <a:rPr lang="en-US" sz="1200" dirty="0">
                <a:effectLst/>
                <a:latin typeface="Tempus Sans ITC" panose="04020404030D07020202" pitchFamily="82" charset="0"/>
                <a:ea typeface="Times New Roman" panose="02020603050405020304" pitchFamily="18" charset="0"/>
                <a:cs typeface="Times New Roman" panose="02020603050405020304" pitchFamily="18" charset="0"/>
              </a:rPr>
              <a:t>Time Management Techniques: I’ve started using the Pomodoro Technique, which breaks tasks into focused 25-minute intervals with 5-minute breaks.</a:t>
            </a:r>
          </a:p>
          <a:p>
            <a:pPr marL="228600" marR="0" lvl="0" indent="-228600">
              <a:lnSpc>
                <a:spcPct val="200000"/>
              </a:lnSpc>
              <a:buSzPts val="1000"/>
              <a:buFont typeface="+mj-lt"/>
              <a:buAutoNum type="arabicPeriod"/>
              <a:tabLst>
                <a:tab pos="457200" algn="l"/>
              </a:tabLst>
            </a:pPr>
            <a:r>
              <a:rPr lang="en-US" sz="1200" dirty="0">
                <a:effectLst/>
                <a:latin typeface="Tempus Sans ITC" panose="04020404030D07020202" pitchFamily="82" charset="0"/>
                <a:ea typeface="Times New Roman" panose="02020603050405020304" pitchFamily="18" charset="0"/>
                <a:cs typeface="Times New Roman" panose="02020603050405020304" pitchFamily="18" charset="0"/>
              </a:rPr>
              <a:t>Goal Setting: By setting small, manageable goals daily, I can avoid feeling overwhelmed (Adachi, 2023).</a:t>
            </a:r>
          </a:p>
          <a:p>
            <a:pPr marL="0" indent="0">
              <a:buNone/>
            </a:pPr>
            <a:endParaRPr lang="en-US" dirty="0"/>
          </a:p>
        </p:txBody>
      </p:sp>
      <p:sp>
        <p:nvSpPr>
          <p:cNvPr id="19" name="Content Placeholder 18">
            <a:extLst>
              <a:ext uri="{FF2B5EF4-FFF2-40B4-BE49-F238E27FC236}">
                <a16:creationId xmlns:a16="http://schemas.microsoft.com/office/drawing/2014/main" id="{A72565CD-4B5A-49B3-B53A-F6D162BE8FC1}"/>
              </a:ext>
            </a:extLst>
          </p:cNvPr>
          <p:cNvSpPr>
            <a:spLocks noGrp="1"/>
          </p:cNvSpPr>
          <p:nvPr>
            <p:ph idx="1"/>
          </p:nvPr>
        </p:nvSpPr>
        <p:spPr>
          <a:xfrm>
            <a:off x="143554" y="2085714"/>
            <a:ext cx="2443281" cy="2681549"/>
          </a:xfrm>
        </p:spPr>
        <p:txBody>
          <a:bodyPr>
            <a:normAutofit fontScale="25000" lnSpcReduction="20000"/>
          </a:bodyPr>
          <a:lstStyle/>
          <a:p>
            <a:pPr marL="0" marR="0" lvl="0" indent="0" algn="ctr">
              <a:lnSpc>
                <a:spcPct val="200000"/>
              </a:lnSpc>
              <a:buSzPts val="1000"/>
              <a:buNone/>
              <a:tabLst>
                <a:tab pos="457200" algn="l"/>
              </a:tabLst>
            </a:pPr>
            <a:r>
              <a:rPr lang="en-US" sz="4000" b="1" dirty="0">
                <a:solidFill>
                  <a:schemeClr val="tx1"/>
                </a:solidFill>
                <a:effectLst/>
                <a:latin typeface="Tahoma" panose="020B0604030504040204" pitchFamily="34" charset="0"/>
                <a:ea typeface="Tahoma" panose="020B0604030504040204" pitchFamily="34" charset="0"/>
                <a:cs typeface="Tahoma" panose="020B0604030504040204" pitchFamily="34" charset="0"/>
              </a:rPr>
              <a:t>Impact:</a:t>
            </a:r>
          </a:p>
          <a:p>
            <a:pPr>
              <a:lnSpc>
                <a:spcPct val="200000"/>
              </a:lnSpc>
              <a:buSzPts val="1000"/>
              <a:tabLst>
                <a:tab pos="457200" algn="l"/>
              </a:tabLst>
            </a:pPr>
            <a:r>
              <a:rPr lang="en-US" sz="4000" dirty="0">
                <a:solidFill>
                  <a:schemeClr val="tx1"/>
                </a:solidFill>
                <a:effectLst/>
                <a:latin typeface="Tahoma" panose="020B0604030504040204" pitchFamily="34" charset="0"/>
                <a:ea typeface="Tahoma" panose="020B0604030504040204" pitchFamily="34" charset="0"/>
                <a:cs typeface="Tahoma" panose="020B0604030504040204" pitchFamily="34" charset="0"/>
              </a:rPr>
              <a:t>Short-term: Rushed assignments, missed deadlines.</a:t>
            </a:r>
          </a:p>
          <a:p>
            <a:pPr>
              <a:lnSpc>
                <a:spcPct val="200000"/>
              </a:lnSpc>
              <a:buSzPts val="1000"/>
              <a:tabLst>
                <a:tab pos="457200" algn="l"/>
              </a:tabLst>
            </a:pPr>
            <a:r>
              <a:rPr lang="en-US" sz="4000" dirty="0">
                <a:solidFill>
                  <a:schemeClr val="tx1"/>
                </a:solidFill>
                <a:effectLst/>
                <a:latin typeface="Tahoma" panose="020B0604030504040204" pitchFamily="34" charset="0"/>
                <a:ea typeface="Tahoma" panose="020B0604030504040204" pitchFamily="34" charset="0"/>
                <a:cs typeface="Tahoma" panose="020B0604030504040204" pitchFamily="34" charset="0"/>
              </a:rPr>
              <a:t>Mid-term: Increased stress levels, lower quality of work.</a:t>
            </a:r>
          </a:p>
          <a:p>
            <a:pPr>
              <a:lnSpc>
                <a:spcPct val="200000"/>
              </a:lnSpc>
              <a:buSzPts val="1000"/>
              <a:tabLst>
                <a:tab pos="457200" algn="l"/>
              </a:tabLst>
            </a:pPr>
            <a:r>
              <a:rPr lang="en-US" sz="4000" dirty="0">
                <a:solidFill>
                  <a:schemeClr val="tx1"/>
                </a:solidFill>
                <a:effectLst/>
                <a:latin typeface="Tahoma" panose="020B0604030504040204" pitchFamily="34" charset="0"/>
                <a:ea typeface="Tahoma" panose="020B0604030504040204" pitchFamily="34" charset="0"/>
                <a:cs typeface="Tahoma" panose="020B0604030504040204" pitchFamily="34" charset="0"/>
              </a:rPr>
              <a:t>Long-term: Burnout and academic underperformance</a:t>
            </a:r>
            <a:r>
              <a:rPr lang="en-US" sz="2500" dirty="0">
                <a:solidFill>
                  <a:schemeClr val="tx1"/>
                </a:solidFill>
                <a:effectLst/>
                <a:latin typeface="Tahoma" panose="020B0604030504040204" pitchFamily="34" charset="0"/>
                <a:ea typeface="Tahoma" panose="020B0604030504040204" pitchFamily="34" charset="0"/>
                <a:cs typeface="Tahoma" panose="020B0604030504040204" pitchFamily="34" charset="0"/>
              </a:rPr>
              <a:t>.</a:t>
            </a:r>
          </a:p>
          <a:p>
            <a:pPr marL="0" indent="0">
              <a:buNone/>
            </a:pPr>
            <a:endParaRPr lang="en-US" dirty="0"/>
          </a:p>
        </p:txBody>
      </p:sp>
      <p:pic>
        <p:nvPicPr>
          <p:cNvPr id="21" name="Picture 20">
            <a:extLst>
              <a:ext uri="{FF2B5EF4-FFF2-40B4-BE49-F238E27FC236}">
                <a16:creationId xmlns:a16="http://schemas.microsoft.com/office/drawing/2014/main" id="{E4C24976-3860-45C0-94CE-6B620E0CA8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9540" y="2085714"/>
            <a:ext cx="2364274" cy="2471201"/>
          </a:xfrm>
          <a:prstGeom prst="rect">
            <a:avLst/>
          </a:prstGeom>
        </p:spPr>
      </p:pic>
    </p:spTree>
    <p:extLst>
      <p:ext uri="{BB962C8B-B14F-4D97-AF65-F5344CB8AC3E}">
        <p14:creationId xmlns:p14="http://schemas.microsoft.com/office/powerpoint/2010/main" val="417078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E3DAE-BB30-423B-A1C9-7D52DC290EAE}"/>
              </a:ext>
            </a:extLst>
          </p:cNvPr>
          <p:cNvSpPr>
            <a:spLocks noGrp="1"/>
          </p:cNvSpPr>
          <p:nvPr>
            <p:ph type="title"/>
          </p:nvPr>
        </p:nvSpPr>
        <p:spPr>
          <a:xfrm>
            <a:off x="482752" y="-10987"/>
            <a:ext cx="8076896" cy="1513802"/>
          </a:xfrm>
        </p:spPr>
        <p:txBody>
          <a:bodyPr/>
          <a:lstStyle/>
          <a:p>
            <a:pPr algn="ctr"/>
            <a:r>
              <a:rPr lang="en-US" sz="1800" dirty="0">
                <a:effectLst/>
                <a:latin typeface="Times New Roman" panose="02020603050405020304" pitchFamily="18" charset="0"/>
                <a:ea typeface="Times New Roman" panose="02020603050405020304" pitchFamily="18" charset="0"/>
              </a:rPr>
              <a:t>Issue 2 - Stress/Anxiety from Workload</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4" name="Text Placeholder 3">
            <a:extLst>
              <a:ext uri="{FF2B5EF4-FFF2-40B4-BE49-F238E27FC236}">
                <a16:creationId xmlns:a16="http://schemas.microsoft.com/office/drawing/2014/main" id="{8B60A3C7-DCB1-4838-A9B5-F14909DE1463}"/>
              </a:ext>
            </a:extLst>
          </p:cNvPr>
          <p:cNvSpPr>
            <a:spLocks noGrp="1"/>
          </p:cNvSpPr>
          <p:nvPr>
            <p:ph type="body" idx="1"/>
          </p:nvPr>
        </p:nvSpPr>
        <p:spPr>
          <a:xfrm>
            <a:off x="0" y="905242"/>
            <a:ext cx="7626099" cy="1208389"/>
          </a:xfrm>
        </p:spPr>
        <p:txBody>
          <a:bodyPr>
            <a:normAutofit fontScale="85000" lnSpcReduction="10000"/>
          </a:bodyPr>
          <a:lstStyle/>
          <a:p>
            <a:r>
              <a:rPr lang="en-US" sz="1800" b="0" dirty="0">
                <a:solidFill>
                  <a:schemeClr val="tx1"/>
                </a:solidFill>
                <a:effectLst/>
                <a:latin typeface="Tw Cen MT Condensed Extra Bold" panose="020B0803020202020204" pitchFamily="34" charset="0"/>
                <a:ea typeface="Times New Roman" panose="02020603050405020304" pitchFamily="18" charset="0"/>
                <a:cs typeface="Times New Roman" panose="02020603050405020304" pitchFamily="18" charset="0"/>
              </a:rPr>
              <a:t>The intensity of university work can lead to stress and anxiety, especially when balancing multiple assignments and deadlines.</a:t>
            </a:r>
          </a:p>
          <a:p>
            <a:endParaRPr lang="en-US" dirty="0"/>
          </a:p>
        </p:txBody>
      </p:sp>
      <p:sp>
        <p:nvSpPr>
          <p:cNvPr id="5" name="Content Placeholder 4">
            <a:extLst>
              <a:ext uri="{FF2B5EF4-FFF2-40B4-BE49-F238E27FC236}">
                <a16:creationId xmlns:a16="http://schemas.microsoft.com/office/drawing/2014/main" id="{D62ABD21-A69D-479E-979B-E0F7F1500DC2}"/>
              </a:ext>
            </a:extLst>
          </p:cNvPr>
          <p:cNvSpPr>
            <a:spLocks noGrp="1"/>
          </p:cNvSpPr>
          <p:nvPr>
            <p:ph sz="half" idx="2"/>
          </p:nvPr>
        </p:nvSpPr>
        <p:spPr>
          <a:xfrm>
            <a:off x="0" y="1808223"/>
            <a:ext cx="2281425" cy="3054102"/>
          </a:xfrm>
        </p:spPr>
        <p:txBody>
          <a:bodyPr>
            <a:normAutofit/>
          </a:bodyPr>
          <a:lstStyle/>
          <a:p>
            <a:pPr marL="0" marR="0" lvl="0" indent="0">
              <a:lnSpc>
                <a:spcPct val="200000"/>
              </a:lnSpc>
              <a:buSzPts val="1000"/>
              <a:buNone/>
              <a:tabLst>
                <a:tab pos="457200" algn="l"/>
              </a:tabLst>
            </a:pPr>
            <a:r>
              <a:rPr lang="en-US" sz="1200" dirty="0">
                <a:effectLst/>
                <a:latin typeface="Times New Roman" panose="02020603050405020304" pitchFamily="18" charset="0"/>
                <a:ea typeface="Times New Roman" panose="02020603050405020304" pitchFamily="18" charset="0"/>
              </a:rPr>
              <a:t>Impact:</a:t>
            </a:r>
          </a:p>
          <a:p>
            <a:pPr marR="0" lvl="0" algn="l">
              <a:lnSpc>
                <a:spcPct val="200000"/>
              </a:lnSpc>
              <a:buSzPts val="1000"/>
              <a:buFont typeface="Wingdings" panose="05000000000000000000" pitchFamily="2" charset="2"/>
              <a:buChar char="Ø"/>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Short-term: Difficulty focusing, trouble sleeping.</a:t>
            </a:r>
          </a:p>
          <a:p>
            <a:pPr marR="0" lvl="0" algn="l">
              <a:lnSpc>
                <a:spcPct val="200000"/>
              </a:lnSpc>
              <a:buSzPts val="1000"/>
              <a:buFont typeface="Wingdings" panose="05000000000000000000" pitchFamily="2" charset="2"/>
              <a:buChar char="Ø"/>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Mid-term: Fatigue, reduced academic performance.</a:t>
            </a:r>
          </a:p>
          <a:p>
            <a:pPr marR="0" lvl="0" algn="l">
              <a:lnSpc>
                <a:spcPct val="200000"/>
              </a:lnSpc>
              <a:buSzPts val="1000"/>
              <a:buFont typeface="Wingdings" panose="05000000000000000000" pitchFamily="2" charset="2"/>
              <a:buChar char="Ø"/>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Long-term: Burnout if stress is unmanaged.</a:t>
            </a:r>
          </a:p>
          <a:p>
            <a:pPr marL="0" indent="0">
              <a:buNone/>
            </a:pPr>
            <a:endParaRPr lang="en-US" dirty="0"/>
          </a:p>
        </p:txBody>
      </p:sp>
      <p:sp>
        <p:nvSpPr>
          <p:cNvPr id="6" name="Text Placeholder 5">
            <a:extLst>
              <a:ext uri="{FF2B5EF4-FFF2-40B4-BE49-F238E27FC236}">
                <a16:creationId xmlns:a16="http://schemas.microsoft.com/office/drawing/2014/main" id="{78484E5E-8006-4911-BBC7-3E84FF68B530}"/>
              </a:ext>
            </a:extLst>
          </p:cNvPr>
          <p:cNvSpPr>
            <a:spLocks noGrp="1"/>
          </p:cNvSpPr>
          <p:nvPr>
            <p:ph type="body" sz="quarter" idx="3"/>
          </p:nvPr>
        </p:nvSpPr>
        <p:spPr>
          <a:xfrm>
            <a:off x="2128720" y="2113633"/>
            <a:ext cx="3970330" cy="2901395"/>
          </a:xfrm>
        </p:spPr>
        <p:txBody>
          <a:bodyPr>
            <a:normAutofit fontScale="85000" lnSpcReduction="10000"/>
          </a:bodyPr>
          <a:lstStyle/>
          <a:p>
            <a:pPr marR="0" lvl="0">
              <a:lnSpc>
                <a:spcPct val="200000"/>
              </a:lnSpc>
              <a:buSzPts val="1000"/>
              <a:tabLst>
                <a:tab pos="457200" algn="l"/>
              </a:tabLst>
            </a:pPr>
            <a:r>
              <a:rPr lang="en-US" sz="1200" dirty="0">
                <a:effectLst/>
                <a:latin typeface="Times New Roman" panose="02020603050405020304" pitchFamily="18" charset="0"/>
                <a:ea typeface="Times New Roman" panose="02020603050405020304" pitchFamily="18" charset="0"/>
              </a:rPr>
              <a:t>Strategies for Managing Stress:</a:t>
            </a:r>
          </a:p>
          <a:p>
            <a:pPr marL="628650" marR="0" lvl="1" indent="-171450">
              <a:lnSpc>
                <a:spcPct val="200000"/>
              </a:lnSpc>
              <a:buSzPts val="1000"/>
              <a:buFont typeface="Arial" panose="020B0604020202020204" pitchFamily="34" charset="0"/>
              <a:buChar char="•"/>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Mindfulness Practices: Engaging in mindfulness meditation to stay focused and reduce anxiety.</a:t>
            </a:r>
          </a:p>
          <a:p>
            <a:pPr marL="628650" marR="0" lvl="1" indent="-171450">
              <a:lnSpc>
                <a:spcPct val="200000"/>
              </a:lnSpc>
              <a:buSzPts val="1000"/>
              <a:buFont typeface="Arial" panose="020B0604020202020204" pitchFamily="34" charset="0"/>
              <a:buChar char="•"/>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Regular Physical Activity: Exercise helps reduce stress and improve my mental well-being, which is essential for my studies.</a:t>
            </a:r>
          </a:p>
          <a:p>
            <a:pPr marL="628650" marR="0" lvl="1" indent="-171450">
              <a:lnSpc>
                <a:spcPct val="200000"/>
              </a:lnSpc>
              <a:buSzPts val="1000"/>
              <a:buFont typeface="Arial" panose="020B0604020202020204" pitchFamily="34" charset="0"/>
              <a:buChar char="•"/>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Balanced Study Schedule: Creating a timetable for work and self-care ensures I have time to relax and recharge (Felkey, Dziadula, &amp; Chiang, 2023).</a:t>
            </a:r>
          </a:p>
          <a:p>
            <a:endParaRPr lang="en-US" dirty="0"/>
          </a:p>
        </p:txBody>
      </p:sp>
      <p:pic>
        <p:nvPicPr>
          <p:cNvPr id="9" name="Content Placeholder 8">
            <a:extLst>
              <a:ext uri="{FF2B5EF4-FFF2-40B4-BE49-F238E27FC236}">
                <a16:creationId xmlns:a16="http://schemas.microsoft.com/office/drawing/2014/main" id="{8B5F1BCD-24DB-4711-B770-7637619477ED}"/>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217969" y="1808222"/>
            <a:ext cx="2281424" cy="3054101"/>
          </a:xfrm>
        </p:spPr>
      </p:pic>
    </p:spTree>
    <p:extLst>
      <p:ext uri="{BB962C8B-B14F-4D97-AF65-F5344CB8AC3E}">
        <p14:creationId xmlns:p14="http://schemas.microsoft.com/office/powerpoint/2010/main" val="109100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BFE9BEA-804C-410D-81CB-57148A9483DB}"/>
              </a:ext>
            </a:extLst>
          </p:cNvPr>
          <p:cNvSpPr>
            <a:spLocks noGrp="1"/>
          </p:cNvSpPr>
          <p:nvPr>
            <p:ph type="title"/>
          </p:nvPr>
        </p:nvSpPr>
        <p:spPr/>
        <p:txBody>
          <a:bodyPr/>
          <a:lstStyle/>
          <a:p>
            <a:pPr algn="ctr"/>
            <a:r>
              <a:rPr lang="en-US" sz="2800" dirty="0">
                <a:effectLst/>
                <a:latin typeface="Times New Roman" panose="02020603050405020304" pitchFamily="18" charset="0"/>
                <a:ea typeface="Times New Roman" panose="02020603050405020304" pitchFamily="18" charset="0"/>
              </a:rPr>
              <a:t>Issue 3: Perfectionism</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9" name="Text Placeholder 8">
            <a:extLst>
              <a:ext uri="{FF2B5EF4-FFF2-40B4-BE49-F238E27FC236}">
                <a16:creationId xmlns:a16="http://schemas.microsoft.com/office/drawing/2014/main" id="{AB39E47D-E131-4B02-955A-AF91F459D75E}"/>
              </a:ext>
            </a:extLst>
          </p:cNvPr>
          <p:cNvSpPr>
            <a:spLocks noGrp="1"/>
          </p:cNvSpPr>
          <p:nvPr>
            <p:ph type="body" idx="1"/>
          </p:nvPr>
        </p:nvSpPr>
        <p:spPr>
          <a:xfrm>
            <a:off x="-9150" y="1197405"/>
            <a:ext cx="7940660" cy="1068935"/>
          </a:xfrm>
        </p:spPr>
        <p:txBody>
          <a:bodyPr>
            <a:normAutofit/>
          </a:bodyPr>
          <a:lstStyle/>
          <a:p>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sz="1800" dirty="0">
                <a:effectLst/>
                <a:latin typeface="Tw Cen MT" panose="020B0602020104020603" pitchFamily="34" charset="0"/>
                <a:ea typeface="Times New Roman" panose="02020603050405020304" pitchFamily="18" charset="0"/>
              </a:rPr>
              <a:t>Perfectionism : </a:t>
            </a:r>
            <a:r>
              <a:rPr lang="en-US" sz="1800" dirty="0">
                <a:effectLst/>
                <a:latin typeface="Tw Cen MT" panose="020B0602020104020603" pitchFamily="34" charset="0"/>
                <a:ea typeface="Times New Roman" panose="02020603050405020304" pitchFamily="18" charset="0"/>
                <a:cs typeface="Times New Roman" panose="02020603050405020304" pitchFamily="18" charset="0"/>
              </a:rPr>
              <a:t>The need to produce perfect work often leads to overthinking, delaying completion, and heightened anxiety.</a:t>
            </a:r>
          </a:p>
          <a:p>
            <a:endParaRPr lang="en-US" dirty="0"/>
          </a:p>
        </p:txBody>
      </p:sp>
      <p:sp>
        <p:nvSpPr>
          <p:cNvPr id="10" name="Content Placeholder 9">
            <a:extLst>
              <a:ext uri="{FF2B5EF4-FFF2-40B4-BE49-F238E27FC236}">
                <a16:creationId xmlns:a16="http://schemas.microsoft.com/office/drawing/2014/main" id="{21B549E9-3E02-4BD2-B7B2-F99F7016C3F7}"/>
              </a:ext>
            </a:extLst>
          </p:cNvPr>
          <p:cNvSpPr>
            <a:spLocks noGrp="1"/>
          </p:cNvSpPr>
          <p:nvPr>
            <p:ph sz="half" idx="2"/>
          </p:nvPr>
        </p:nvSpPr>
        <p:spPr>
          <a:xfrm>
            <a:off x="143555" y="1960930"/>
            <a:ext cx="2595985" cy="3182570"/>
          </a:xfrm>
        </p:spPr>
        <p:txBody>
          <a:bodyPr>
            <a:normAutofit fontScale="92500" lnSpcReduction="20000"/>
          </a:bodyPr>
          <a:lstStyle/>
          <a:p>
            <a:pPr marL="0" marR="0" lvl="0" indent="0">
              <a:lnSpc>
                <a:spcPct val="200000"/>
              </a:lnSpc>
              <a:buSzPts val="1000"/>
              <a:buNone/>
              <a:tabLst>
                <a:tab pos="457200" algn="l"/>
              </a:tabLst>
            </a:pPr>
            <a:r>
              <a:rPr lang="en-US" sz="1200" dirty="0">
                <a:solidFill>
                  <a:schemeClr val="tx1"/>
                </a:solidFill>
                <a:effectLst/>
                <a:latin typeface="Sitka Small Semibold" pitchFamily="2" charset="0"/>
                <a:ea typeface="Times New Roman" panose="02020603050405020304" pitchFamily="18" charset="0"/>
              </a:rPr>
              <a:t>Impact:</a:t>
            </a:r>
          </a:p>
          <a:p>
            <a:pPr marR="0" lvl="1" algn="l">
              <a:lnSpc>
                <a:spcPct val="200000"/>
              </a:lnSpc>
              <a:buSzPts val="1000"/>
              <a:buFont typeface="Arial" panose="020B0604020202020204" pitchFamily="34" charset="0"/>
              <a:buChar char="•"/>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Short-term: Delayed work submission, rushed work.</a:t>
            </a:r>
          </a:p>
          <a:p>
            <a:pPr marR="0" lvl="1" algn="l">
              <a:lnSpc>
                <a:spcPct val="200000"/>
              </a:lnSpc>
              <a:buSzPts val="1000"/>
              <a:buFont typeface="Arial" panose="020B0604020202020204" pitchFamily="34" charset="0"/>
              <a:buChar char="•"/>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Mid-term: Increased stress, frustration, and missed opportunities for feedback.</a:t>
            </a:r>
          </a:p>
          <a:p>
            <a:pPr marR="0" lvl="1" algn="l">
              <a:lnSpc>
                <a:spcPct val="200000"/>
              </a:lnSpc>
              <a:buSzPts val="1000"/>
              <a:buFont typeface="Arial" panose="020B0604020202020204" pitchFamily="34" charset="0"/>
              <a:buChar char="•"/>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Long-term: Burnout from constantly striving for perfection.</a:t>
            </a:r>
          </a:p>
          <a:p>
            <a:endParaRPr lang="en-US" dirty="0"/>
          </a:p>
        </p:txBody>
      </p:sp>
      <p:sp>
        <p:nvSpPr>
          <p:cNvPr id="12" name="Content Placeholder 11">
            <a:extLst>
              <a:ext uri="{FF2B5EF4-FFF2-40B4-BE49-F238E27FC236}">
                <a16:creationId xmlns:a16="http://schemas.microsoft.com/office/drawing/2014/main" id="{7A52A29B-2AAA-4319-94DF-F988A1492F9F}"/>
              </a:ext>
            </a:extLst>
          </p:cNvPr>
          <p:cNvSpPr>
            <a:spLocks noGrp="1"/>
          </p:cNvSpPr>
          <p:nvPr>
            <p:ph sz="quarter" idx="4"/>
          </p:nvPr>
        </p:nvSpPr>
        <p:spPr>
          <a:xfrm>
            <a:off x="4877410" y="2113634"/>
            <a:ext cx="3736365" cy="2595985"/>
          </a:xfrm>
        </p:spPr>
        <p:txBody>
          <a:bodyPr>
            <a:normAutofit fontScale="92500" lnSpcReduction="20000"/>
          </a:bodyPr>
          <a:lstStyle/>
          <a:p>
            <a:pPr marL="0" marR="0" lvl="0" indent="0">
              <a:lnSpc>
                <a:spcPct val="200000"/>
              </a:lnSpc>
              <a:buSzPts val="1000"/>
              <a:buNone/>
              <a:tabLst>
                <a:tab pos="457200" algn="l"/>
              </a:tabLst>
            </a:pPr>
            <a:r>
              <a:rPr lang="en-US" sz="1200" b="1" dirty="0">
                <a:solidFill>
                  <a:schemeClr val="tx1"/>
                </a:solidFill>
                <a:effectLst/>
                <a:latin typeface="Sitka Heading Semibold" pitchFamily="2" charset="0"/>
                <a:ea typeface="Times New Roman" panose="02020603050405020304" pitchFamily="18" charset="0"/>
              </a:rPr>
              <a:t>Strategies for Overcoming Perfectionism:</a:t>
            </a:r>
          </a:p>
          <a:p>
            <a:pPr marL="742950" marR="0" lvl="1" indent="-285750" algn="l">
              <a:lnSpc>
                <a:spcPct val="200000"/>
              </a:lnSpc>
              <a:buSzPts val="1000"/>
              <a:buFont typeface="Courier New" panose="02070309020205020404" pitchFamily="49" charset="0"/>
              <a:buChar char="o"/>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Setting Clear Deadlines: I set personal deadlines ahead of university deadlines to avoid rushing my work at the last minute.</a:t>
            </a:r>
          </a:p>
          <a:p>
            <a:pPr marL="742950" marR="0" lvl="1" indent="-285750" algn="l">
              <a:lnSpc>
                <a:spcPct val="200000"/>
              </a:lnSpc>
              <a:buSzPts val="1000"/>
              <a:buFont typeface="Courier New" panose="02070309020205020404" pitchFamily="49" charset="0"/>
              <a:buChar char="o"/>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Focusing on Progress: Instead of focusing on perfection, I aim for steady improvement and focus on the learning process (Wijaya &amp; Tori, 2018).</a:t>
            </a:r>
          </a:p>
          <a:p>
            <a:pPr marL="0" indent="0">
              <a:buNone/>
            </a:pPr>
            <a:endParaRPr lang="en-US" dirty="0"/>
          </a:p>
        </p:txBody>
      </p:sp>
      <p:pic>
        <p:nvPicPr>
          <p:cNvPr id="14" name="Picture 13">
            <a:extLst>
              <a:ext uri="{FF2B5EF4-FFF2-40B4-BE49-F238E27FC236}">
                <a16:creationId xmlns:a16="http://schemas.microsoft.com/office/drawing/2014/main" id="{B613E1C3-80B3-46C1-ADD7-119B0DDF10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9541" y="2113634"/>
            <a:ext cx="2443280" cy="2595984"/>
          </a:xfrm>
          <a:prstGeom prst="rect">
            <a:avLst/>
          </a:prstGeom>
        </p:spPr>
      </p:pic>
    </p:spTree>
    <p:extLst>
      <p:ext uri="{BB962C8B-B14F-4D97-AF65-F5344CB8AC3E}">
        <p14:creationId xmlns:p14="http://schemas.microsoft.com/office/powerpoint/2010/main" val="3338354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1036B46-9E4B-45A1-A101-56A726FC5A9A}"/>
              </a:ext>
            </a:extLst>
          </p:cNvPr>
          <p:cNvSpPr>
            <a:spLocks noGrp="1"/>
          </p:cNvSpPr>
          <p:nvPr>
            <p:ph type="title"/>
          </p:nvPr>
        </p:nvSpPr>
        <p:spPr>
          <a:xfrm>
            <a:off x="457201" y="204787"/>
            <a:ext cx="6710784" cy="534503"/>
          </a:xfrm>
        </p:spPr>
        <p:txBody>
          <a:bodyPr/>
          <a:lstStyle/>
          <a:p>
            <a:pPr algn="ctr"/>
            <a:r>
              <a:rPr lang="en-US" sz="1800" dirty="0">
                <a:solidFill>
                  <a:schemeClr val="bg1"/>
                </a:solidFill>
                <a:effectLst/>
                <a:latin typeface="Berlin Sans FB Demi" panose="020E0802020502020306" pitchFamily="34" charset="0"/>
                <a:ea typeface="Calibri" panose="020F0502020204030204" pitchFamily="34" charset="0"/>
                <a:cs typeface="Times New Roman" panose="02020603050405020304" pitchFamily="18" charset="0"/>
              </a:rPr>
              <a:t>Strategies &amp; Tools for Managing Issues</a:t>
            </a:r>
            <a:endParaRPr lang="en-US" dirty="0">
              <a:solidFill>
                <a:schemeClr val="bg1"/>
              </a:solidFill>
              <a:latin typeface="Berlin Sans FB Demi" panose="020E0802020502020306" pitchFamily="34" charset="0"/>
            </a:endParaRPr>
          </a:p>
        </p:txBody>
      </p:sp>
      <p:sp>
        <p:nvSpPr>
          <p:cNvPr id="8" name="Content Placeholder 7">
            <a:extLst>
              <a:ext uri="{FF2B5EF4-FFF2-40B4-BE49-F238E27FC236}">
                <a16:creationId xmlns:a16="http://schemas.microsoft.com/office/drawing/2014/main" id="{5BC6097E-BC19-46AD-8BCC-4F9099520111}"/>
              </a:ext>
            </a:extLst>
          </p:cNvPr>
          <p:cNvSpPr>
            <a:spLocks noGrp="1"/>
          </p:cNvSpPr>
          <p:nvPr>
            <p:ph idx="1"/>
          </p:nvPr>
        </p:nvSpPr>
        <p:spPr>
          <a:xfrm>
            <a:off x="4724704" y="1197406"/>
            <a:ext cx="3962095" cy="3397218"/>
          </a:xfrm>
        </p:spPr>
        <p:txBody>
          <a:bodyPr/>
          <a:lstStyle/>
          <a:p>
            <a:pPr marL="0" marR="0" lvl="0" indent="0">
              <a:lnSpc>
                <a:spcPct val="200000"/>
              </a:lnSpc>
              <a:buSzPts val="1000"/>
              <a:buNone/>
              <a:tabLst>
                <a:tab pos="457200" algn="l"/>
              </a:tabLst>
            </a:pPr>
            <a:r>
              <a:rPr lang="en-US" sz="1200" b="1" dirty="0">
                <a:effectLst/>
                <a:latin typeface="Sitka Text Semibold" pitchFamily="2" charset="0"/>
                <a:ea typeface="Times New Roman" panose="02020603050405020304" pitchFamily="18" charset="0"/>
              </a:rPr>
              <a:t>Tools I Plan to Use:</a:t>
            </a:r>
          </a:p>
          <a:p>
            <a:pPr marL="742950" marR="0" lvl="1" indent="-285750">
              <a:lnSpc>
                <a:spcPct val="200000"/>
              </a:lnSpc>
              <a:buSzPts val="1000"/>
              <a:buFont typeface="Courier New" panose="02070309020205020404" pitchFamily="49" charset="0"/>
              <a:buChar char="o"/>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Trello (for task management)</a:t>
            </a:r>
          </a:p>
          <a:p>
            <a:pPr marL="742950" marR="0" lvl="1" indent="-285750">
              <a:lnSpc>
                <a:spcPct val="200000"/>
              </a:lnSpc>
              <a:buSzPts val="1000"/>
              <a:buFont typeface="Courier New" panose="02070309020205020404" pitchFamily="49" charset="0"/>
              <a:buChar char="o"/>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Calm (for mindfulness)</a:t>
            </a:r>
          </a:p>
          <a:p>
            <a:pPr marL="742950" marR="0" lvl="1" indent="-285750">
              <a:lnSpc>
                <a:spcPct val="200000"/>
              </a:lnSpc>
              <a:buSzPts val="1000"/>
              <a:buFont typeface="Courier New" panose="02070309020205020404" pitchFamily="49" charset="0"/>
              <a:buChar char="o"/>
              <a:tabLst>
                <a:tab pos="9144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Google Calendar (for scheduling study time and self-care) </a:t>
            </a:r>
          </a:p>
          <a:p>
            <a:pPr marL="0" indent="0">
              <a:buNone/>
            </a:pPr>
            <a:endParaRPr lang="en-US" dirty="0"/>
          </a:p>
        </p:txBody>
      </p:sp>
      <p:sp>
        <p:nvSpPr>
          <p:cNvPr id="9" name="Text Placeholder 8">
            <a:extLst>
              <a:ext uri="{FF2B5EF4-FFF2-40B4-BE49-F238E27FC236}">
                <a16:creationId xmlns:a16="http://schemas.microsoft.com/office/drawing/2014/main" id="{2F3E9DEE-0C02-4759-9187-BB24D024F1CC}"/>
              </a:ext>
            </a:extLst>
          </p:cNvPr>
          <p:cNvSpPr>
            <a:spLocks noGrp="1"/>
          </p:cNvSpPr>
          <p:nvPr>
            <p:ph type="body" sz="half" idx="2"/>
          </p:nvPr>
        </p:nvSpPr>
        <p:spPr>
          <a:xfrm>
            <a:off x="143555" y="1076326"/>
            <a:ext cx="4275740" cy="3862387"/>
          </a:xfrm>
        </p:spPr>
        <p:txBody>
          <a:bodyPr>
            <a:normAutofit/>
          </a:bodyPr>
          <a:lstStyle/>
          <a:p>
            <a:pPr marR="0" lvl="0" algn="ctr">
              <a:lnSpc>
                <a:spcPct val="200000"/>
              </a:lnSpc>
              <a:buSzPts val="1000"/>
              <a:tabLst>
                <a:tab pos="457200" algn="l"/>
              </a:tabLst>
            </a:pPr>
            <a:r>
              <a:rPr lang="en-US" sz="1200" b="1" dirty="0">
                <a:effectLst/>
                <a:latin typeface="Sitka Subheading" pitchFamily="2" charset="0"/>
                <a:ea typeface="Times New Roman" panose="02020603050405020304" pitchFamily="18" charset="0"/>
              </a:rPr>
              <a:t>Comprehensive Strategies:</a:t>
            </a:r>
          </a:p>
          <a:p>
            <a:pPr marL="285750" marR="0" lvl="0" indent="-285750">
              <a:lnSpc>
                <a:spcPct val="200000"/>
              </a:lnSpc>
              <a:buSzPts val="1000"/>
              <a:buFont typeface="+mj-lt"/>
              <a:buAutoNum type="romanUcPeriod"/>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Procrastination: Use Pomodoro Technique and set clear, achievable goals to maintain focus and avoid delays.</a:t>
            </a:r>
          </a:p>
          <a:p>
            <a:pPr marL="285750" marR="0" lvl="0" indent="-285750">
              <a:lnSpc>
                <a:spcPct val="200000"/>
              </a:lnSpc>
              <a:buSzPts val="1000"/>
              <a:buFont typeface="+mj-lt"/>
              <a:buAutoNum type="romanUcPeriod"/>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Stress and Anxiety: Incorporate mindfulness meditation, exercise, and balanced study schedules for better stress management.</a:t>
            </a:r>
          </a:p>
          <a:p>
            <a:pPr marL="285750" marR="0" lvl="0" indent="-285750">
              <a:lnSpc>
                <a:spcPct val="200000"/>
              </a:lnSpc>
              <a:buSzPts val="1000"/>
              <a:buFont typeface="+mj-lt"/>
              <a:buAutoNum type="romanUcPeriod"/>
              <a:tabLst>
                <a:tab pos="457200"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Perfectionism: Focus on progress over perfection, set early deadlines, and seek regular feedback.</a:t>
            </a:r>
          </a:p>
          <a:p>
            <a:endParaRPr lang="en-US" dirty="0"/>
          </a:p>
        </p:txBody>
      </p:sp>
    </p:spTree>
    <p:extLst>
      <p:ext uri="{BB962C8B-B14F-4D97-AF65-F5344CB8AC3E}">
        <p14:creationId xmlns:p14="http://schemas.microsoft.com/office/powerpoint/2010/main" val="2876373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4C04B-8250-45BC-8594-7E58B6185445}"/>
              </a:ext>
            </a:extLst>
          </p:cNvPr>
          <p:cNvSpPr>
            <a:spLocks noGrp="1"/>
          </p:cNvSpPr>
          <p:nvPr>
            <p:ph type="title"/>
          </p:nvPr>
        </p:nvSpPr>
        <p:spPr>
          <a:xfrm>
            <a:off x="448965" y="0"/>
            <a:ext cx="8246070" cy="1350109"/>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Conclusion &amp; Reflection</a:t>
            </a:r>
            <a:br>
              <a:rPr lang="en-US" sz="1800" dirty="0">
                <a:effectLst/>
                <a:latin typeface="Times New Roman" panose="02020603050405020304" pitchFamily="18" charset="0"/>
                <a:ea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C2B1EA68-C43E-402C-A229-F5E9FC6CB858}"/>
              </a:ext>
            </a:extLst>
          </p:cNvPr>
          <p:cNvSpPr>
            <a:spLocks noGrp="1"/>
          </p:cNvSpPr>
          <p:nvPr>
            <p:ph idx="1"/>
          </p:nvPr>
        </p:nvSpPr>
        <p:spPr>
          <a:xfrm>
            <a:off x="440730" y="1197405"/>
            <a:ext cx="8246070" cy="3569858"/>
          </a:xfrm>
        </p:spPr>
        <p:txBody>
          <a:bodyPr/>
          <a:lstStyle/>
          <a:p>
            <a:pPr marL="0" marR="0" lvl="0" indent="0" algn="ctr">
              <a:lnSpc>
                <a:spcPct val="200000"/>
              </a:lnSpc>
              <a:buSzPts val="1000"/>
              <a:buNone/>
              <a:tabLst>
                <a:tab pos="457200" algn="l"/>
              </a:tabLst>
            </a:pPr>
            <a:r>
              <a:rPr lang="en-US" sz="1200" b="1" i="1" dirty="0">
                <a:solidFill>
                  <a:schemeClr val="tx1"/>
                </a:solidFill>
                <a:effectLst/>
                <a:latin typeface="Sitka Subheading" pitchFamily="2" charset="0"/>
                <a:ea typeface="Times New Roman" panose="02020603050405020304" pitchFamily="18" charset="0"/>
              </a:rPr>
              <a:t>Conclusion:</a:t>
            </a:r>
          </a:p>
          <a:p>
            <a:pPr marL="457200" marR="0" lvl="1" indent="0">
              <a:lnSpc>
                <a:spcPct val="200000"/>
              </a:lnSpc>
              <a:buSzPts val="1000"/>
              <a:buNone/>
              <a:tabLst>
                <a:tab pos="914400" algn="l"/>
              </a:tabLst>
            </a:pPr>
            <a:r>
              <a:rPr lang="en-US" sz="1200" dirty="0">
                <a:solidFill>
                  <a:schemeClr val="tx1"/>
                </a:solidFill>
                <a:effectLst/>
                <a:latin typeface="Sitka Subheading" pitchFamily="2" charset="0"/>
                <a:ea typeface="Times New Roman" panose="02020603050405020304" pitchFamily="18" charset="0"/>
                <a:cs typeface="Times New Roman" panose="02020603050405020304" pitchFamily="18" charset="0"/>
              </a:rPr>
              <a:t>Reflecting on my experiences, I’ve identified procrastination, stress, and perfectionism as key challenges. I have already implemented strategies such as the Pomodoro Technique, mindfulness practices, and focusing on progress instead of perfection. These strategies will not only help me manage my studies but also support my future career in Sport &amp; Exercise Therapy.</a:t>
            </a:r>
          </a:p>
          <a:p>
            <a:pPr marL="0" marR="0" lvl="0" indent="0" algn="ctr">
              <a:lnSpc>
                <a:spcPct val="200000"/>
              </a:lnSpc>
              <a:buSzPts val="1000"/>
              <a:buNone/>
              <a:tabLst>
                <a:tab pos="457200" algn="l"/>
              </a:tabLst>
            </a:pPr>
            <a:r>
              <a:rPr lang="en-US" sz="1200" b="1" i="1" dirty="0">
                <a:solidFill>
                  <a:schemeClr val="tx1"/>
                </a:solidFill>
                <a:effectLst/>
                <a:latin typeface="Sitka Subheading" pitchFamily="2" charset="0"/>
                <a:ea typeface="Times New Roman" panose="02020603050405020304" pitchFamily="18" charset="0"/>
              </a:rPr>
              <a:t>Reflection:</a:t>
            </a:r>
          </a:p>
          <a:p>
            <a:pPr marL="457200" marR="0" lvl="1" indent="0">
              <a:lnSpc>
                <a:spcPct val="200000"/>
              </a:lnSpc>
              <a:buSzPts val="1000"/>
              <a:buNone/>
              <a:tabLst>
                <a:tab pos="914400" algn="l"/>
              </a:tabLst>
            </a:pPr>
            <a:r>
              <a:rPr lang="en-US" sz="1200" dirty="0">
                <a:solidFill>
                  <a:schemeClr val="tx1"/>
                </a:solidFill>
                <a:effectLst/>
                <a:latin typeface="Sitka Subheading" pitchFamily="2" charset="0"/>
                <a:ea typeface="Times New Roman" panose="02020603050405020304" pitchFamily="18" charset="0"/>
                <a:cs typeface="Times New Roman" panose="02020603050405020304" pitchFamily="18" charset="0"/>
              </a:rPr>
              <a:t>By understanding these challenges and actively addressing them, I am better equipped to balance my academic and personal life, ensuring continued growth throughout my studies.</a:t>
            </a:r>
          </a:p>
          <a:p>
            <a:pPr marL="0" indent="0">
              <a:buNone/>
            </a:pPr>
            <a:endParaRPr lang="en-US" dirty="0"/>
          </a:p>
        </p:txBody>
      </p:sp>
    </p:spTree>
    <p:extLst>
      <p:ext uri="{BB962C8B-B14F-4D97-AF65-F5344CB8AC3E}">
        <p14:creationId xmlns:p14="http://schemas.microsoft.com/office/powerpoint/2010/main" val="87258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8AE17-4B32-45AA-8EF8-D3325E14736D}"/>
              </a:ext>
            </a:extLst>
          </p:cNvPr>
          <p:cNvSpPr>
            <a:spLocks noGrp="1"/>
          </p:cNvSpPr>
          <p:nvPr>
            <p:ph type="title"/>
          </p:nvPr>
        </p:nvSpPr>
        <p:spPr/>
        <p:txBody>
          <a:bodyPr/>
          <a:lstStyle/>
          <a:p>
            <a:r>
              <a:rPr lang="en-US" sz="1800" b="1"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US" dirty="0"/>
          </a:p>
        </p:txBody>
      </p:sp>
      <p:sp>
        <p:nvSpPr>
          <p:cNvPr id="3" name="Content Placeholder 2">
            <a:extLst>
              <a:ext uri="{FF2B5EF4-FFF2-40B4-BE49-F238E27FC236}">
                <a16:creationId xmlns:a16="http://schemas.microsoft.com/office/drawing/2014/main" id="{0F694FE1-B5B3-476C-BC86-2A4F0F1DBAA9}"/>
              </a:ext>
            </a:extLst>
          </p:cNvPr>
          <p:cNvSpPr>
            <a:spLocks noGrp="1"/>
          </p:cNvSpPr>
          <p:nvPr>
            <p:ph idx="1"/>
          </p:nvPr>
        </p:nvSpPr>
        <p:spPr/>
        <p:txBody>
          <a:bodyPr>
            <a:normAutofit fontScale="70000" lnSpcReduction="20000"/>
          </a:bodyPr>
          <a:lstStyle/>
          <a:p>
            <a:pPr marL="0" marR="0">
              <a:lnSpc>
                <a:spcPct val="200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Adachi, M. (2023). High Self-Efficacy and Precrastination: Task Order Choices Based on Deadline Proximity.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educational and developmental psychology</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13(2), pp.113–113. doi: </a:t>
            </a:r>
            <a:r>
              <a:rPr lang="en-US" sz="1800"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https://doi.org/10.5539/jedp.v13n2p113</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rPr>
              <a:t>‌Bhutani, M. (2024). Assessing The Impact Of Procrastination On Workplace Efficiency And Employee Performance. </a:t>
            </a:r>
            <a:r>
              <a:rPr lang="en-US" sz="1800" i="1" dirty="0">
                <a:solidFill>
                  <a:srgbClr val="000000"/>
                </a:solidFill>
                <a:effectLst/>
                <a:latin typeface="Times New Roman" panose="02020603050405020304" pitchFamily="18" charset="0"/>
                <a:ea typeface="Times New Roman" panose="02020603050405020304" pitchFamily="18" charset="0"/>
              </a:rPr>
              <a:t>IOSR Journal of Economics and Finance</a:t>
            </a:r>
            <a:r>
              <a:rPr lang="en-US" sz="1800" dirty="0">
                <a:solidFill>
                  <a:srgbClr val="000000"/>
                </a:solidFill>
                <a:effectLst/>
                <a:latin typeface="Times New Roman" panose="02020603050405020304" pitchFamily="18" charset="0"/>
                <a:ea typeface="Times New Roman" panose="02020603050405020304" pitchFamily="18" charset="0"/>
              </a:rPr>
              <a:t>, 15(5), pp.01–09. doi: </a:t>
            </a:r>
            <a:r>
              <a:rPr lang="en-US" sz="1800" u="sng" dirty="0">
                <a:solidFill>
                  <a:srgbClr val="000000"/>
                </a:solidFill>
                <a:effectLst/>
                <a:latin typeface="Times New Roman" panose="02020603050405020304" pitchFamily="18" charset="0"/>
                <a:ea typeface="Times New Roman" panose="02020603050405020304" pitchFamily="18" charset="0"/>
                <a:hlinkClick r:id="rId3"/>
              </a:rPr>
              <a:t>https://doi.org/10.9790/5933-1505050109</a:t>
            </a:r>
            <a:r>
              <a:rPr lang="en-US" sz="1800" dirty="0">
                <a:solidFill>
                  <a:srgbClr val="000000"/>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nSpc>
                <a:spcPct val="200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Felkey, A.J., Dziadula, E. and Chiang, E.P. (2023). Microcommitments: Mitigating procrastination with more than a nudge. </a:t>
            </a:r>
            <a:r>
              <a:rPr lang="en-US" sz="1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Southern Economic Journal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90(2), pp.497–509. doi: </a:t>
            </a:r>
            <a:r>
              <a:rPr lang="en-US" sz="1800"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https://doi.org/10.1002/soej.12659</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buFont typeface="+mj-lt"/>
              <a:buAutoNum type="arabicPeriod"/>
            </a:pPr>
            <a:r>
              <a:rPr lang="en-US" sz="1800" dirty="0">
                <a:solidFill>
                  <a:srgbClr val="000000"/>
                </a:solidFill>
                <a:effectLst/>
                <a:latin typeface="Times New Roman" panose="02020603050405020304" pitchFamily="18" charset="0"/>
                <a:ea typeface="Times New Roman" panose="02020603050405020304" pitchFamily="18" charset="0"/>
              </a:rPr>
              <a:t>‌Wijaya, H.E. and Tori, A.R. (2018). Exploring the Role of Self-Control on Student Procrastination. </a:t>
            </a:r>
            <a:r>
              <a:rPr lang="en-US" sz="1800" i="1" dirty="0">
                <a:solidFill>
                  <a:srgbClr val="000000"/>
                </a:solidFill>
                <a:effectLst/>
                <a:latin typeface="Times New Roman" panose="02020603050405020304" pitchFamily="18" charset="0"/>
                <a:ea typeface="Times New Roman" panose="02020603050405020304" pitchFamily="18" charset="0"/>
              </a:rPr>
              <a:t>International Journal of Research in Counseling and Education</a:t>
            </a:r>
            <a:r>
              <a:rPr lang="en-US" sz="1800" dirty="0">
                <a:solidFill>
                  <a:srgbClr val="000000"/>
                </a:solidFill>
                <a:effectLst/>
                <a:latin typeface="Times New Roman" panose="02020603050405020304" pitchFamily="18" charset="0"/>
                <a:ea typeface="Times New Roman" panose="02020603050405020304" pitchFamily="18" charset="0"/>
              </a:rPr>
              <a:t>, 1(2), p.13. doi: </a:t>
            </a:r>
            <a:r>
              <a:rPr lang="en-US" sz="1800" u="sng" dirty="0">
                <a:solidFill>
                  <a:srgbClr val="000000"/>
                </a:solidFill>
                <a:effectLst/>
                <a:latin typeface="Times New Roman" panose="02020603050405020304" pitchFamily="18" charset="0"/>
                <a:ea typeface="Times New Roman" panose="02020603050405020304" pitchFamily="18" charset="0"/>
                <a:hlinkClick r:id="rId5"/>
              </a:rPr>
              <a:t>https://doi.org/10.24036/003za0002</a:t>
            </a:r>
            <a:r>
              <a:rPr lang="en-US" sz="1800" dirty="0">
                <a:solidFill>
                  <a:srgbClr val="000000"/>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384931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907</Words>
  <Application>Microsoft Office PowerPoint</Application>
  <PresentationFormat>On-screen Show (16:9)</PresentationFormat>
  <Paragraphs>61</Paragraphs>
  <Slides>9</Slides>
  <Notes>1</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9</vt:i4>
      </vt:variant>
    </vt:vector>
  </HeadingPairs>
  <TitlesOfParts>
    <vt:vector size="25" baseType="lpstr">
      <vt:lpstr>Arial</vt:lpstr>
      <vt:lpstr>Berlin Sans FB Demi</vt:lpstr>
      <vt:lpstr>Bookman Old Style</vt:lpstr>
      <vt:lpstr>Calibri</vt:lpstr>
      <vt:lpstr>Courier New</vt:lpstr>
      <vt:lpstr>Sitka Heading Semibold</vt:lpstr>
      <vt:lpstr>Sitka Small Semibold</vt:lpstr>
      <vt:lpstr>Sitka Subheading</vt:lpstr>
      <vt:lpstr>Sitka Text Semibold</vt:lpstr>
      <vt:lpstr>Tahoma</vt:lpstr>
      <vt:lpstr>Tempus Sans ITC</vt:lpstr>
      <vt:lpstr>Times New Roman</vt:lpstr>
      <vt:lpstr>Tw Cen MT</vt:lpstr>
      <vt:lpstr>Tw Cen MT Condensed Extra Bold</vt:lpstr>
      <vt:lpstr>Wingdings</vt:lpstr>
      <vt:lpstr>Office Theme</vt:lpstr>
      <vt:lpstr>Title: Reflecting on My First Two Semesters Name: [Your Name] Program: BSc Sport &amp; Exercise Therapy University: University of Wales Trinity Saint David</vt:lpstr>
      <vt:lpstr>Introduction:</vt:lpstr>
      <vt:lpstr>Key Interests in Sport &amp; Exercise Therapy</vt:lpstr>
      <vt:lpstr>Issue 1 - Procrastination</vt:lpstr>
      <vt:lpstr>Issue 2 - Stress/Anxiety from Workload </vt:lpstr>
      <vt:lpstr>Issue 3: Perfectionism </vt:lpstr>
      <vt:lpstr>Strategies &amp; Tools for Managing Issues</vt:lpstr>
      <vt:lpstr>Conclusion &amp; Reflection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2025-04-10T18:10:03Z</dcterms:modified>
</cp:coreProperties>
</file>