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3"/>
  </p:notesMasterIdLst>
  <p:handoutMasterIdLst>
    <p:handoutMasterId r:id="rId14"/>
  </p:handoutMasterIdLst>
  <p:sldIdLst>
    <p:sldId id="286" r:id="rId2"/>
    <p:sldId id="270" r:id="rId3"/>
    <p:sldId id="297" r:id="rId4"/>
    <p:sldId id="296" r:id="rId5"/>
    <p:sldId id="263" r:id="rId6"/>
    <p:sldId id="298" r:id="rId7"/>
    <p:sldId id="275" r:id="rId8"/>
    <p:sldId id="300" r:id="rId9"/>
    <p:sldId id="299" r:id="rId10"/>
    <p:sldId id="264" r:id="rId11"/>
    <p:sldId id="301" r:id="rId12"/>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91" autoAdjust="0"/>
  </p:normalViewPr>
  <p:slideViewPr>
    <p:cSldViewPr>
      <p:cViewPr varScale="1">
        <p:scale>
          <a:sx n="97" d="100"/>
          <a:sy n="97" d="100"/>
        </p:scale>
        <p:origin x="756" y="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2</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D867ED08-FFCE-CD09-014D-84BE184B2848}"/>
              </a:ext>
            </a:extLst>
          </p:cNvPr>
          <p:cNvSpPr>
            <a:spLocks noGrp="1"/>
          </p:cNvSpPr>
          <p:nvPr>
            <p:ph type="ftr" sz="quarter" idx="4"/>
          </p:nvPr>
        </p:nvSpPr>
        <p:spPr/>
        <p:txBody>
          <a:bodyPr/>
          <a:lstStyle/>
          <a:p>
            <a:pPr>
              <a:defRP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3</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FBD0F490-CAE1-AE65-3930-A675045C6128}"/>
              </a:ext>
            </a:extLst>
          </p:cNvPr>
          <p:cNvSpPr>
            <a:spLocks noGrp="1"/>
          </p:cNvSpPr>
          <p:nvPr>
            <p:ph type="ftr" sz="quarter" idx="4"/>
          </p:nvPr>
        </p:nvSpPr>
        <p:spPr/>
        <p:txBody>
          <a:bodyPr/>
          <a:lstStyle/>
          <a:p>
            <a:pPr>
              <a:defRPr/>
            </a:pPr>
            <a:endParaRPr lang="en-US" altLang="en-US"/>
          </a:p>
        </p:txBody>
      </p:sp>
    </p:spTree>
    <p:extLst>
      <p:ext uri="{BB962C8B-B14F-4D97-AF65-F5344CB8AC3E}">
        <p14:creationId xmlns:p14="http://schemas.microsoft.com/office/powerpoint/2010/main" val="3971887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8EA5A4A8-2E75-BE04-DB7A-7A2FC0DF562D}"/>
              </a:ext>
            </a:extLst>
          </p:cNvPr>
          <p:cNvSpPr>
            <a:spLocks noGrp="1"/>
          </p:cNvSpPr>
          <p:nvPr>
            <p:ph type="ftr" sz="quarter" idx="4"/>
          </p:nvPr>
        </p:nvSpPr>
        <p:spPr/>
        <p:txBody>
          <a:bodyPr/>
          <a:lstStyle/>
          <a:p>
            <a:pPr>
              <a:defRPr/>
            </a:pPr>
            <a:endParaRPr lang="en-US" altLang="en-US"/>
          </a:p>
        </p:txBody>
      </p:sp>
    </p:spTree>
    <p:extLst>
      <p:ext uri="{BB962C8B-B14F-4D97-AF65-F5344CB8AC3E}">
        <p14:creationId xmlns:p14="http://schemas.microsoft.com/office/powerpoint/2010/main" val="2258573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5</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363F29BC-8DE9-EB65-A3B8-45CEA95A7D8A}"/>
              </a:ext>
            </a:extLst>
          </p:cNvPr>
          <p:cNvSpPr>
            <a:spLocks noGrp="1"/>
          </p:cNvSpPr>
          <p:nvPr>
            <p:ph type="ftr" sz="quarter" idx="4"/>
          </p:nvPr>
        </p:nvSpPr>
        <p:spPr/>
        <p:txBody>
          <a:bodyPr/>
          <a:lstStyle/>
          <a:p>
            <a:pPr>
              <a:defRPr/>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6</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3492B643-8D7B-51B2-3AD9-4439D7D4B73D}"/>
              </a:ext>
            </a:extLst>
          </p:cNvPr>
          <p:cNvSpPr>
            <a:spLocks noGrp="1"/>
          </p:cNvSpPr>
          <p:nvPr>
            <p:ph type="ftr" sz="quarter" idx="4"/>
          </p:nvPr>
        </p:nvSpPr>
        <p:spPr/>
        <p:txBody>
          <a:bodyPr/>
          <a:lstStyle/>
          <a:p>
            <a:pPr>
              <a:defRPr/>
            </a:pPr>
            <a:endParaRPr lang="en-US" altLang="en-US"/>
          </a:p>
        </p:txBody>
      </p:sp>
    </p:spTree>
    <p:extLst>
      <p:ext uri="{BB962C8B-B14F-4D97-AF65-F5344CB8AC3E}">
        <p14:creationId xmlns:p14="http://schemas.microsoft.com/office/powerpoint/2010/main" val="1976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7</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AAB469F3-2340-917C-E1E4-EB6FCB746D4D}"/>
              </a:ext>
            </a:extLst>
          </p:cNvPr>
          <p:cNvSpPr>
            <a:spLocks noGrp="1"/>
          </p:cNvSpPr>
          <p:nvPr>
            <p:ph type="ftr" sz="quarter" idx="4"/>
          </p:nvPr>
        </p:nvSpPr>
        <p:spPr/>
        <p:txBody>
          <a:bodyPr/>
          <a:lstStyle/>
          <a:p>
            <a:pPr>
              <a:defRPr/>
            </a:pPr>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8</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9D59F35C-D088-142F-40CC-E531D044EF54}"/>
              </a:ext>
            </a:extLst>
          </p:cNvPr>
          <p:cNvSpPr>
            <a:spLocks noGrp="1"/>
          </p:cNvSpPr>
          <p:nvPr>
            <p:ph type="ftr" sz="quarter" idx="4"/>
          </p:nvPr>
        </p:nvSpPr>
        <p:spPr/>
        <p:txBody>
          <a:bodyPr/>
          <a:lstStyle/>
          <a:p>
            <a:pPr>
              <a:defRPr/>
            </a:pPr>
            <a:endParaRPr lang="en-US" altLang="en-US"/>
          </a:p>
        </p:txBody>
      </p:sp>
    </p:spTree>
    <p:extLst>
      <p:ext uri="{BB962C8B-B14F-4D97-AF65-F5344CB8AC3E}">
        <p14:creationId xmlns:p14="http://schemas.microsoft.com/office/powerpoint/2010/main" val="1895246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9</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FEF35949-71EE-5A2C-70F9-755E9CB19D9F}"/>
              </a:ext>
            </a:extLst>
          </p:cNvPr>
          <p:cNvSpPr>
            <a:spLocks noGrp="1"/>
          </p:cNvSpPr>
          <p:nvPr>
            <p:ph type="ftr" sz="quarter" idx="4"/>
          </p:nvPr>
        </p:nvSpPr>
        <p:spPr/>
        <p:txBody>
          <a:bodyPr/>
          <a:lstStyle/>
          <a:p>
            <a:pPr>
              <a:defRPr/>
            </a:pPr>
            <a:endParaRPr lang="en-US" altLang="en-US"/>
          </a:p>
        </p:txBody>
      </p:sp>
    </p:spTree>
    <p:extLst>
      <p:ext uri="{BB962C8B-B14F-4D97-AF65-F5344CB8AC3E}">
        <p14:creationId xmlns:p14="http://schemas.microsoft.com/office/powerpoint/2010/main" val="420080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10</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Footer Placeholder 1">
            <a:extLst>
              <a:ext uri="{FF2B5EF4-FFF2-40B4-BE49-F238E27FC236}">
                <a16:creationId xmlns:a16="http://schemas.microsoft.com/office/drawing/2014/main" id="{A2A07049-0D77-A343-11BE-6807B1063BEB}"/>
              </a:ext>
            </a:extLst>
          </p:cNvPr>
          <p:cNvSpPr>
            <a:spLocks noGrp="1"/>
          </p:cNvSpPr>
          <p:nvPr>
            <p:ph type="ftr" sz="quarter" idx="4"/>
          </p:nvPr>
        </p:nvSpPr>
        <p:spPr/>
        <p:txBody>
          <a:bodyPr/>
          <a:lstStyle/>
          <a:p>
            <a:pPr>
              <a:defRPr/>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1893-BF60-42C4-A241-0DFC41786101}"/>
              </a:ext>
            </a:extLst>
          </p:cNvPr>
          <p:cNvSpPr>
            <a:spLocks noGrp="1"/>
          </p:cNvSpPr>
          <p:nvPr>
            <p:ph type="dt" sz="half" idx="10"/>
          </p:nvPr>
        </p:nvSpPr>
        <p:spPr>
          <a:xfrm>
            <a:off x="395288" y="6524625"/>
            <a:ext cx="971550" cy="219075"/>
          </a:xfrm>
        </p:spPr>
        <p:txBody>
          <a:bodyPr/>
          <a:lstStyle>
            <a:lvl1pPr>
              <a:defRPr/>
            </a:lvl1pPr>
          </a:lstStyle>
          <a:p>
            <a:pPr>
              <a:defRPr/>
            </a:pPr>
            <a:fld id="{4BC990A2-EBFF-41B6-AF3B-3589F99066B2}" type="datetime1">
              <a:rPr lang="en-GB" altLang="en-US" smtClean="0"/>
              <a:t>15/08/2022</a:t>
            </a:fld>
            <a:endParaRPr lang="en-GB" altLang="en-US"/>
          </a:p>
        </p:txBody>
      </p:sp>
      <p:sp>
        <p:nvSpPr>
          <p:cNvPr id="5" name="Footer Placeholder 4">
            <a:extLst>
              <a:ext uri="{FF2B5EF4-FFF2-40B4-BE49-F238E27FC236}">
                <a16:creationId xmlns:a16="http://schemas.microsoft.com/office/drawing/2014/main" id="{0901D290-1AFB-448D-89F6-B196B58D63F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DB6C7E8-E5D7-46BD-8D55-A7D36701D868}"/>
              </a:ext>
            </a:extLst>
          </p:cNvPr>
          <p:cNvSpPr>
            <a:spLocks noGrp="1"/>
          </p:cNvSpPr>
          <p:nvPr>
            <p:ph type="sldNum" sz="quarter" idx="12"/>
          </p:nvPr>
        </p:nvSpPr>
        <p:spPr/>
        <p:txBody>
          <a:bodyPr/>
          <a:lstStyle>
            <a:lvl1pPr>
              <a:defRPr/>
            </a:lvl1pPr>
          </a:lstStyle>
          <a:p>
            <a:pPr>
              <a:defRPr/>
            </a:pPr>
            <a:fld id="{2F733F99-5C49-4C7A-AF84-B7546E8A6B51}" type="slidenum">
              <a:rPr lang="en-GB" altLang="en-US"/>
              <a:pPr>
                <a:defRPr/>
              </a:pPr>
              <a:t>‹#›</a:t>
            </a:fld>
            <a:endParaRPr lang="en-GB" altLang="en-US"/>
          </a:p>
        </p:txBody>
      </p:sp>
    </p:spTree>
    <p:extLst>
      <p:ext uri="{BB962C8B-B14F-4D97-AF65-F5344CB8AC3E}">
        <p14:creationId xmlns:p14="http://schemas.microsoft.com/office/powerpoint/2010/main" val="125649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2A6CE-75E8-4B14-93F8-13D45B245D43}"/>
              </a:ext>
            </a:extLst>
          </p:cNvPr>
          <p:cNvSpPr>
            <a:spLocks noGrp="1"/>
          </p:cNvSpPr>
          <p:nvPr>
            <p:ph type="dt" sz="half" idx="10"/>
          </p:nvPr>
        </p:nvSpPr>
        <p:spPr/>
        <p:txBody>
          <a:bodyPr/>
          <a:lstStyle>
            <a:lvl1pPr>
              <a:defRPr/>
            </a:lvl1pPr>
          </a:lstStyle>
          <a:p>
            <a:pPr>
              <a:defRPr/>
            </a:pPr>
            <a:fld id="{C0E3E830-496C-47FC-80E1-F982D2008F62}" type="datetime1">
              <a:rPr lang="en-GB" altLang="en-US" smtClean="0"/>
              <a:t>15/08/2022</a:t>
            </a:fld>
            <a:endParaRPr lang="en-GB" altLang="en-US"/>
          </a:p>
        </p:txBody>
      </p:sp>
      <p:sp>
        <p:nvSpPr>
          <p:cNvPr id="5" name="Footer Placeholder 4">
            <a:extLst>
              <a:ext uri="{FF2B5EF4-FFF2-40B4-BE49-F238E27FC236}">
                <a16:creationId xmlns:a16="http://schemas.microsoft.com/office/drawing/2014/main" id="{CDDFBDF1-FB2E-4348-8155-5B482237B058}"/>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2152B546-001A-4BA7-9BEF-7A1E6CACE192}"/>
              </a:ext>
            </a:extLst>
          </p:cNvPr>
          <p:cNvSpPr>
            <a:spLocks noGrp="1"/>
          </p:cNvSpPr>
          <p:nvPr>
            <p:ph type="sldNum" sz="quarter" idx="12"/>
          </p:nvPr>
        </p:nvSpPr>
        <p:spPr/>
        <p:txBody>
          <a:bodyPr/>
          <a:lstStyle>
            <a:lvl1pPr>
              <a:defRPr/>
            </a:lvl1pPr>
          </a:lstStyle>
          <a:p>
            <a:pPr>
              <a:defRPr/>
            </a:pPr>
            <a:fld id="{101007CA-6A5A-466A-BC7B-D9FB033B9BF6}" type="slidenum">
              <a:rPr lang="en-GB" altLang="en-US"/>
              <a:pPr>
                <a:defRPr/>
              </a:pPr>
              <a:t>‹#›</a:t>
            </a:fld>
            <a:endParaRPr lang="en-GB" altLang="en-US"/>
          </a:p>
        </p:txBody>
      </p:sp>
    </p:spTree>
    <p:extLst>
      <p:ext uri="{BB962C8B-B14F-4D97-AF65-F5344CB8AC3E}">
        <p14:creationId xmlns:p14="http://schemas.microsoft.com/office/powerpoint/2010/main" val="2304852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B71EC1-5AAF-41E1-A9E0-BFA606AE465E}"/>
              </a:ext>
            </a:extLst>
          </p:cNvPr>
          <p:cNvSpPr>
            <a:spLocks noGrp="1"/>
          </p:cNvSpPr>
          <p:nvPr>
            <p:ph type="dt" sz="half" idx="10"/>
          </p:nvPr>
        </p:nvSpPr>
        <p:spPr/>
        <p:txBody>
          <a:bodyPr/>
          <a:lstStyle>
            <a:lvl1pPr>
              <a:defRPr/>
            </a:lvl1pPr>
          </a:lstStyle>
          <a:p>
            <a:pPr>
              <a:defRPr/>
            </a:pPr>
            <a:fld id="{8784C0AC-494D-4B81-8987-F687541B0197}" type="datetime1">
              <a:rPr lang="en-GB" altLang="en-US" smtClean="0"/>
              <a:t>15/08/2022</a:t>
            </a:fld>
            <a:endParaRPr lang="en-GB" altLang="en-US"/>
          </a:p>
        </p:txBody>
      </p:sp>
      <p:sp>
        <p:nvSpPr>
          <p:cNvPr id="5" name="Slide Number Placeholder 5">
            <a:extLst>
              <a:ext uri="{FF2B5EF4-FFF2-40B4-BE49-F238E27FC236}">
                <a16:creationId xmlns:a16="http://schemas.microsoft.com/office/drawing/2014/main" id="{1AA0E1DC-C07F-433C-B628-2DFAD3B54086}"/>
              </a:ext>
            </a:extLst>
          </p:cNvPr>
          <p:cNvSpPr>
            <a:spLocks noGrp="1"/>
          </p:cNvSpPr>
          <p:nvPr>
            <p:ph type="sldNum" sz="quarter" idx="11"/>
          </p:nvPr>
        </p:nvSpPr>
        <p:spPr/>
        <p:txBody>
          <a:bodyPr/>
          <a:lstStyle>
            <a:lvl1pPr>
              <a:defRPr/>
            </a:lvl1pPr>
          </a:lstStyle>
          <a:p>
            <a:pPr>
              <a:defRPr/>
            </a:pPr>
            <a:fld id="{B597A0D0-E8BB-4015-B311-33B1E3A1E815}" type="slidenum">
              <a:rPr lang="en-GB" altLang="en-US"/>
              <a:pPr>
                <a:defRPr/>
              </a:pPr>
              <a:t>‹#›</a:t>
            </a:fld>
            <a:endParaRPr lang="en-GB" altLang="en-US"/>
          </a:p>
        </p:txBody>
      </p:sp>
    </p:spTree>
    <p:extLst>
      <p:ext uri="{BB962C8B-B14F-4D97-AF65-F5344CB8AC3E}">
        <p14:creationId xmlns:p14="http://schemas.microsoft.com/office/powerpoint/2010/main" val="3668015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487EBFC-6B3E-4761-A3EE-E67906EC8B64}"/>
              </a:ext>
            </a:extLst>
          </p:cNvPr>
          <p:cNvSpPr>
            <a:spLocks noGrp="1"/>
          </p:cNvSpPr>
          <p:nvPr>
            <p:ph type="dt" sz="half" idx="10"/>
          </p:nvPr>
        </p:nvSpPr>
        <p:spPr/>
        <p:txBody>
          <a:bodyPr/>
          <a:lstStyle>
            <a:lvl1pPr>
              <a:defRPr/>
            </a:lvl1pPr>
          </a:lstStyle>
          <a:p>
            <a:pPr>
              <a:defRPr/>
            </a:pPr>
            <a:fld id="{6DD5CAB2-A664-4F82-B650-5BF4384E2042}" type="datetime1">
              <a:rPr lang="en-GB" altLang="en-US" smtClean="0"/>
              <a:t>15/08/2022</a:t>
            </a:fld>
            <a:endParaRPr lang="en-GB" altLang="en-US"/>
          </a:p>
        </p:txBody>
      </p:sp>
      <p:sp>
        <p:nvSpPr>
          <p:cNvPr id="6" name="Slide Number Placeholder 5">
            <a:extLst>
              <a:ext uri="{FF2B5EF4-FFF2-40B4-BE49-F238E27FC236}">
                <a16:creationId xmlns:a16="http://schemas.microsoft.com/office/drawing/2014/main" id="{E3CD2253-9347-4F78-A218-15CDBF8057BA}"/>
              </a:ext>
            </a:extLst>
          </p:cNvPr>
          <p:cNvSpPr>
            <a:spLocks noGrp="1"/>
          </p:cNvSpPr>
          <p:nvPr>
            <p:ph type="sldNum" sz="quarter" idx="11"/>
          </p:nvPr>
        </p:nvSpPr>
        <p:spPr/>
        <p:txBody>
          <a:bodyPr/>
          <a:lstStyle>
            <a:lvl1pPr>
              <a:defRPr/>
            </a:lvl1pPr>
          </a:lstStyle>
          <a:p>
            <a:pPr>
              <a:defRPr/>
            </a:pPr>
            <a:fld id="{00F3E2FC-8669-4267-A62E-33FE30C83C55}" type="slidenum">
              <a:rPr lang="en-GB" altLang="en-US"/>
              <a:pPr>
                <a:defRPr/>
              </a:pPr>
              <a:t>‹#›</a:t>
            </a:fld>
            <a:endParaRPr lang="en-GB" altLang="en-US"/>
          </a:p>
        </p:txBody>
      </p:sp>
    </p:spTree>
    <p:extLst>
      <p:ext uri="{BB962C8B-B14F-4D97-AF65-F5344CB8AC3E}">
        <p14:creationId xmlns:p14="http://schemas.microsoft.com/office/powerpoint/2010/main" val="3792814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A997B1F-63AC-42BA-A117-2BB993461931}"/>
              </a:ext>
            </a:extLst>
          </p:cNvPr>
          <p:cNvSpPr>
            <a:spLocks noGrp="1"/>
          </p:cNvSpPr>
          <p:nvPr>
            <p:ph type="dt" sz="half" idx="10"/>
          </p:nvPr>
        </p:nvSpPr>
        <p:spPr/>
        <p:txBody>
          <a:bodyPr/>
          <a:lstStyle>
            <a:lvl1pPr>
              <a:defRPr/>
            </a:lvl1pPr>
          </a:lstStyle>
          <a:p>
            <a:pPr>
              <a:defRPr/>
            </a:pPr>
            <a:fld id="{7C8F8278-ED84-4B98-AA58-83F963455305}" type="datetime1">
              <a:rPr lang="en-GB" altLang="en-US" smtClean="0"/>
              <a:t>15/08/2022</a:t>
            </a:fld>
            <a:endParaRPr lang="en-GB" altLang="en-US"/>
          </a:p>
        </p:txBody>
      </p:sp>
      <p:sp>
        <p:nvSpPr>
          <p:cNvPr id="8" name="Slide Number Placeholder 5">
            <a:extLst>
              <a:ext uri="{FF2B5EF4-FFF2-40B4-BE49-F238E27FC236}">
                <a16:creationId xmlns:a16="http://schemas.microsoft.com/office/drawing/2014/main" id="{B140FB6D-2D48-4815-88D0-108E1C5D7E0C}"/>
              </a:ext>
            </a:extLst>
          </p:cNvPr>
          <p:cNvSpPr>
            <a:spLocks noGrp="1"/>
          </p:cNvSpPr>
          <p:nvPr>
            <p:ph type="sldNum" sz="quarter" idx="11"/>
          </p:nvPr>
        </p:nvSpPr>
        <p:spPr/>
        <p:txBody>
          <a:bodyPr/>
          <a:lstStyle>
            <a:lvl1pPr>
              <a:defRPr/>
            </a:lvl1pPr>
          </a:lstStyle>
          <a:p>
            <a:pPr>
              <a:defRPr/>
            </a:pPr>
            <a:fld id="{94E0A6B8-DA9D-4B8D-895D-5FCD4DD918CF}" type="slidenum">
              <a:rPr lang="en-GB" altLang="en-US"/>
              <a:pPr>
                <a:defRPr/>
              </a:pPr>
              <a:t>‹#›</a:t>
            </a:fld>
            <a:endParaRPr lang="en-GB" altLang="en-US"/>
          </a:p>
        </p:txBody>
      </p:sp>
    </p:spTree>
    <p:extLst>
      <p:ext uri="{BB962C8B-B14F-4D97-AF65-F5344CB8AC3E}">
        <p14:creationId xmlns:p14="http://schemas.microsoft.com/office/powerpoint/2010/main" val="6603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5D73968-E418-4D94-9B8A-032D839683C6}"/>
              </a:ext>
            </a:extLst>
          </p:cNvPr>
          <p:cNvSpPr>
            <a:spLocks noGrp="1"/>
          </p:cNvSpPr>
          <p:nvPr>
            <p:ph type="dt" sz="half" idx="10"/>
          </p:nvPr>
        </p:nvSpPr>
        <p:spPr/>
        <p:txBody>
          <a:bodyPr/>
          <a:lstStyle>
            <a:lvl1pPr>
              <a:defRPr/>
            </a:lvl1pPr>
          </a:lstStyle>
          <a:p>
            <a:pPr>
              <a:defRPr/>
            </a:pPr>
            <a:fld id="{80BD70A2-5FB3-44D5-A34B-8CCE94D02B3D}" type="datetime1">
              <a:rPr lang="en-GB" altLang="en-US" smtClean="0"/>
              <a:t>15/08/2022</a:t>
            </a:fld>
            <a:endParaRPr lang="en-GB" altLang="en-US"/>
          </a:p>
        </p:txBody>
      </p:sp>
      <p:sp>
        <p:nvSpPr>
          <p:cNvPr id="4" name="Slide Number Placeholder 5">
            <a:extLst>
              <a:ext uri="{FF2B5EF4-FFF2-40B4-BE49-F238E27FC236}">
                <a16:creationId xmlns:a16="http://schemas.microsoft.com/office/drawing/2014/main" id="{99C47B18-E0DD-4E5D-98B6-8ADAF7FC3F9E}"/>
              </a:ext>
            </a:extLst>
          </p:cNvPr>
          <p:cNvSpPr>
            <a:spLocks noGrp="1"/>
          </p:cNvSpPr>
          <p:nvPr>
            <p:ph type="sldNum" sz="quarter" idx="11"/>
          </p:nvPr>
        </p:nvSpPr>
        <p:spPr/>
        <p:txBody>
          <a:bodyPr/>
          <a:lstStyle>
            <a:lvl1pPr>
              <a:defRPr/>
            </a:lvl1pPr>
          </a:lstStyle>
          <a:p>
            <a:pPr>
              <a:defRPr/>
            </a:pPr>
            <a:fld id="{BCCDFD50-638D-4B7D-8CA4-BA6FE506198A}" type="slidenum">
              <a:rPr lang="en-GB" altLang="en-US"/>
              <a:pPr>
                <a:defRPr/>
              </a:pPr>
              <a:t>‹#›</a:t>
            </a:fld>
            <a:endParaRPr lang="en-GB" altLang="en-US"/>
          </a:p>
        </p:txBody>
      </p:sp>
    </p:spTree>
    <p:extLst>
      <p:ext uri="{BB962C8B-B14F-4D97-AF65-F5344CB8AC3E}">
        <p14:creationId xmlns:p14="http://schemas.microsoft.com/office/powerpoint/2010/main" val="339991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C742947-4F5D-4204-A97C-9D9B8E91FB18}"/>
              </a:ext>
            </a:extLst>
          </p:cNvPr>
          <p:cNvSpPr>
            <a:spLocks noGrp="1"/>
          </p:cNvSpPr>
          <p:nvPr>
            <p:ph type="dt" sz="half" idx="10"/>
          </p:nvPr>
        </p:nvSpPr>
        <p:spPr/>
        <p:txBody>
          <a:bodyPr/>
          <a:lstStyle>
            <a:lvl1pPr>
              <a:defRPr/>
            </a:lvl1pPr>
          </a:lstStyle>
          <a:p>
            <a:pPr>
              <a:defRPr/>
            </a:pPr>
            <a:fld id="{BA08A181-9C82-42EA-8055-03206306A710}" type="datetime1">
              <a:rPr lang="en-GB" altLang="en-US" smtClean="0"/>
              <a:t>15/08/2022</a:t>
            </a:fld>
            <a:endParaRPr lang="en-GB" altLang="en-US"/>
          </a:p>
        </p:txBody>
      </p:sp>
      <p:sp>
        <p:nvSpPr>
          <p:cNvPr id="3" name="Slide Number Placeholder 5">
            <a:extLst>
              <a:ext uri="{FF2B5EF4-FFF2-40B4-BE49-F238E27FC236}">
                <a16:creationId xmlns:a16="http://schemas.microsoft.com/office/drawing/2014/main" id="{345FF0DB-E84C-4DAD-9D73-795846A0546D}"/>
              </a:ext>
            </a:extLst>
          </p:cNvPr>
          <p:cNvSpPr>
            <a:spLocks noGrp="1"/>
          </p:cNvSpPr>
          <p:nvPr>
            <p:ph type="sldNum" sz="quarter" idx="11"/>
          </p:nvPr>
        </p:nvSpPr>
        <p:spPr/>
        <p:txBody>
          <a:bodyPr/>
          <a:lstStyle>
            <a:lvl1pPr>
              <a:defRPr/>
            </a:lvl1pPr>
          </a:lstStyle>
          <a:p>
            <a:pPr>
              <a:defRPr/>
            </a:pPr>
            <a:fld id="{CD5821EE-AFC6-47E5-BF66-66E4B21DAC71}" type="slidenum">
              <a:rPr lang="en-GB" altLang="en-US"/>
              <a:pPr>
                <a:defRPr/>
              </a:pPr>
              <a:t>‹#›</a:t>
            </a:fld>
            <a:endParaRPr lang="en-GB" altLang="en-US"/>
          </a:p>
        </p:txBody>
      </p:sp>
    </p:spTree>
    <p:extLst>
      <p:ext uri="{BB962C8B-B14F-4D97-AF65-F5344CB8AC3E}">
        <p14:creationId xmlns:p14="http://schemas.microsoft.com/office/powerpoint/2010/main" val="1313362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047277-E28E-478C-8847-F7A5E45662A5}"/>
              </a:ext>
            </a:extLst>
          </p:cNvPr>
          <p:cNvSpPr>
            <a:spLocks noGrp="1"/>
          </p:cNvSpPr>
          <p:nvPr>
            <p:ph type="dt" sz="half" idx="10"/>
          </p:nvPr>
        </p:nvSpPr>
        <p:spPr/>
        <p:txBody>
          <a:bodyPr/>
          <a:lstStyle>
            <a:lvl1pPr>
              <a:defRPr/>
            </a:lvl1pPr>
          </a:lstStyle>
          <a:p>
            <a:pPr>
              <a:defRPr/>
            </a:pPr>
            <a:fld id="{1FDA66D0-8BC9-46E9-B0AB-F1B06C4D6417}" type="datetime1">
              <a:rPr lang="en-GB" altLang="en-US" smtClean="0"/>
              <a:t>15/08/2022</a:t>
            </a:fld>
            <a:endParaRPr lang="en-GB" altLang="en-US"/>
          </a:p>
        </p:txBody>
      </p:sp>
      <p:sp>
        <p:nvSpPr>
          <p:cNvPr id="6" name="Slide Number Placeholder 5">
            <a:extLst>
              <a:ext uri="{FF2B5EF4-FFF2-40B4-BE49-F238E27FC236}">
                <a16:creationId xmlns:a16="http://schemas.microsoft.com/office/drawing/2014/main" id="{7C6F7CBF-E1F4-4489-88D3-9E19A646DD22}"/>
              </a:ext>
            </a:extLst>
          </p:cNvPr>
          <p:cNvSpPr>
            <a:spLocks noGrp="1"/>
          </p:cNvSpPr>
          <p:nvPr>
            <p:ph type="sldNum" sz="quarter" idx="11"/>
          </p:nvPr>
        </p:nvSpPr>
        <p:spPr/>
        <p:txBody>
          <a:bodyPr/>
          <a:lstStyle>
            <a:lvl1pPr>
              <a:defRPr/>
            </a:lvl1pPr>
          </a:lstStyle>
          <a:p>
            <a:pPr>
              <a:defRPr/>
            </a:pPr>
            <a:fld id="{07B02990-287C-41FC-9BF8-A67E112CA0AB}" type="slidenum">
              <a:rPr lang="en-GB" altLang="en-US"/>
              <a:pPr>
                <a:defRPr/>
              </a:pPr>
              <a:t>‹#›</a:t>
            </a:fld>
            <a:endParaRPr lang="en-GB" altLang="en-US"/>
          </a:p>
        </p:txBody>
      </p:sp>
    </p:spTree>
    <p:extLst>
      <p:ext uri="{BB962C8B-B14F-4D97-AF65-F5344CB8AC3E}">
        <p14:creationId xmlns:p14="http://schemas.microsoft.com/office/powerpoint/2010/main" val="218205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39C6C6D-18BD-439C-8BC7-EDE5541F6F01}"/>
              </a:ext>
            </a:extLst>
          </p:cNvPr>
          <p:cNvSpPr>
            <a:spLocks noGrp="1"/>
          </p:cNvSpPr>
          <p:nvPr>
            <p:ph type="dt" sz="half" idx="10"/>
          </p:nvPr>
        </p:nvSpPr>
        <p:spPr/>
        <p:txBody>
          <a:bodyPr/>
          <a:lstStyle>
            <a:lvl1pPr>
              <a:defRPr/>
            </a:lvl1pPr>
          </a:lstStyle>
          <a:p>
            <a:pPr>
              <a:defRPr/>
            </a:pPr>
            <a:fld id="{28DFBE81-A0CB-428A-B546-92E4A5A9ED1E}" type="datetime1">
              <a:rPr lang="en-GB" altLang="en-US" smtClean="0"/>
              <a:t>15/08/2022</a:t>
            </a:fld>
            <a:endParaRPr lang="en-GB" altLang="en-US"/>
          </a:p>
        </p:txBody>
      </p:sp>
      <p:sp>
        <p:nvSpPr>
          <p:cNvPr id="6" name="Slide Number Placeholder 5">
            <a:extLst>
              <a:ext uri="{FF2B5EF4-FFF2-40B4-BE49-F238E27FC236}">
                <a16:creationId xmlns:a16="http://schemas.microsoft.com/office/drawing/2014/main" id="{035AFCA5-C958-4CD4-AD11-13B5F0553BEB}"/>
              </a:ext>
            </a:extLst>
          </p:cNvPr>
          <p:cNvSpPr>
            <a:spLocks noGrp="1"/>
          </p:cNvSpPr>
          <p:nvPr>
            <p:ph type="sldNum" sz="quarter" idx="11"/>
          </p:nvPr>
        </p:nvSpPr>
        <p:spPr/>
        <p:txBody>
          <a:bodyPr/>
          <a:lstStyle>
            <a:lvl1pPr>
              <a:defRPr/>
            </a:lvl1pPr>
          </a:lstStyle>
          <a:p>
            <a:pPr>
              <a:defRPr/>
            </a:pPr>
            <a:fld id="{F657F800-730A-4389-AB21-8BF89553559F}" type="slidenum">
              <a:rPr lang="en-GB" altLang="en-US"/>
              <a:pPr>
                <a:defRPr/>
              </a:pPr>
              <a:t>‹#›</a:t>
            </a:fld>
            <a:endParaRPr lang="en-GB" altLang="en-US"/>
          </a:p>
        </p:txBody>
      </p:sp>
    </p:spTree>
    <p:extLst>
      <p:ext uri="{BB962C8B-B14F-4D97-AF65-F5344CB8AC3E}">
        <p14:creationId xmlns:p14="http://schemas.microsoft.com/office/powerpoint/2010/main" val="3880041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46E4D-DD66-45A3-B080-3ADF58A43F7D}"/>
              </a:ext>
            </a:extLst>
          </p:cNvPr>
          <p:cNvSpPr>
            <a:spLocks noGrp="1"/>
          </p:cNvSpPr>
          <p:nvPr>
            <p:ph type="dt" sz="half" idx="10"/>
          </p:nvPr>
        </p:nvSpPr>
        <p:spPr/>
        <p:txBody>
          <a:bodyPr/>
          <a:lstStyle>
            <a:lvl1pPr>
              <a:defRPr/>
            </a:lvl1pPr>
          </a:lstStyle>
          <a:p>
            <a:pPr>
              <a:defRPr/>
            </a:pPr>
            <a:fld id="{BF1845A0-E747-4697-BF0F-4EB593722BF5}" type="datetime1">
              <a:rPr lang="en-GB" altLang="en-US" smtClean="0"/>
              <a:t>15/08/2022</a:t>
            </a:fld>
            <a:endParaRPr lang="en-GB" altLang="en-US"/>
          </a:p>
        </p:txBody>
      </p:sp>
      <p:sp>
        <p:nvSpPr>
          <p:cNvPr id="5" name="Slide Number Placeholder 5">
            <a:extLst>
              <a:ext uri="{FF2B5EF4-FFF2-40B4-BE49-F238E27FC236}">
                <a16:creationId xmlns:a16="http://schemas.microsoft.com/office/drawing/2014/main" id="{F6B36D09-EA00-43E6-96AB-021BA89D990C}"/>
              </a:ext>
            </a:extLst>
          </p:cNvPr>
          <p:cNvSpPr>
            <a:spLocks noGrp="1"/>
          </p:cNvSpPr>
          <p:nvPr>
            <p:ph type="sldNum" sz="quarter" idx="11"/>
          </p:nvPr>
        </p:nvSpPr>
        <p:spPr/>
        <p:txBody>
          <a:bodyPr/>
          <a:lstStyle>
            <a:lvl1pPr>
              <a:defRPr/>
            </a:lvl1pPr>
          </a:lstStyle>
          <a:p>
            <a:pPr>
              <a:defRPr/>
            </a:pPr>
            <a:fld id="{238FE9CA-6F00-4071-81A8-4EBE4EFA0F40}" type="slidenum">
              <a:rPr lang="en-GB" altLang="en-US"/>
              <a:pPr>
                <a:defRPr/>
              </a:pPr>
              <a:t>‹#›</a:t>
            </a:fld>
            <a:endParaRPr lang="en-GB" altLang="en-US"/>
          </a:p>
        </p:txBody>
      </p:sp>
    </p:spTree>
    <p:extLst>
      <p:ext uri="{BB962C8B-B14F-4D97-AF65-F5344CB8AC3E}">
        <p14:creationId xmlns:p14="http://schemas.microsoft.com/office/powerpoint/2010/main" val="2678741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94065-F68E-4E09-9865-3DBEAFE44871}"/>
              </a:ext>
            </a:extLst>
          </p:cNvPr>
          <p:cNvSpPr>
            <a:spLocks noGrp="1"/>
          </p:cNvSpPr>
          <p:nvPr>
            <p:ph type="dt" sz="half" idx="10"/>
          </p:nvPr>
        </p:nvSpPr>
        <p:spPr/>
        <p:txBody>
          <a:bodyPr/>
          <a:lstStyle>
            <a:lvl1pPr>
              <a:defRPr/>
            </a:lvl1pPr>
          </a:lstStyle>
          <a:p>
            <a:pPr>
              <a:defRPr/>
            </a:pPr>
            <a:fld id="{E25360EE-9EDE-4DC9-8C24-FF50C08E90C0}" type="datetime1">
              <a:rPr lang="en-GB" altLang="en-US" smtClean="0"/>
              <a:t>15/08/2022</a:t>
            </a:fld>
            <a:endParaRPr lang="en-GB" altLang="en-US"/>
          </a:p>
        </p:txBody>
      </p:sp>
      <p:sp>
        <p:nvSpPr>
          <p:cNvPr id="5" name="Slide Number Placeholder 5">
            <a:extLst>
              <a:ext uri="{FF2B5EF4-FFF2-40B4-BE49-F238E27FC236}">
                <a16:creationId xmlns:a16="http://schemas.microsoft.com/office/drawing/2014/main" id="{9C3D29A6-4BB7-4C3A-A58F-565A794C301F}"/>
              </a:ext>
            </a:extLst>
          </p:cNvPr>
          <p:cNvSpPr>
            <a:spLocks noGrp="1"/>
          </p:cNvSpPr>
          <p:nvPr>
            <p:ph type="sldNum" sz="quarter" idx="11"/>
          </p:nvPr>
        </p:nvSpPr>
        <p:spPr/>
        <p:txBody>
          <a:bodyPr/>
          <a:lstStyle>
            <a:lvl1pPr>
              <a:defRPr/>
            </a:lvl1pPr>
          </a:lstStyle>
          <a:p>
            <a:pPr>
              <a:defRPr/>
            </a:pPr>
            <a:fld id="{5179077C-C058-415F-A9A2-BF6E8D9D1A4E}" type="slidenum">
              <a:rPr lang="en-GB" altLang="en-US"/>
              <a:pPr>
                <a:defRPr/>
              </a:pPr>
              <a:t>‹#›</a:t>
            </a:fld>
            <a:endParaRPr lang="en-GB" altLang="en-US"/>
          </a:p>
        </p:txBody>
      </p:sp>
    </p:spTree>
    <p:extLst>
      <p:ext uri="{BB962C8B-B14F-4D97-AF65-F5344CB8AC3E}">
        <p14:creationId xmlns:p14="http://schemas.microsoft.com/office/powerpoint/2010/main" val="1503816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01D05D9-85EE-4CA6-B1FE-52A2A35F53D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AA63280-4E75-4EE4-9174-627D188C2A1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AF70A52-E04C-4984-8F0A-92FD0EB7E3E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584A438-1F53-4C36-A276-BDCC8BDD483A}" type="datetime1">
              <a:rPr lang="en-GB" altLang="en-US" smtClean="0"/>
              <a:t>15/08/2022</a:t>
            </a:fld>
            <a:endParaRPr lang="en-GB" altLang="en-US"/>
          </a:p>
        </p:txBody>
      </p:sp>
      <p:sp>
        <p:nvSpPr>
          <p:cNvPr id="6" name="Slide Number Placeholder 5">
            <a:extLst>
              <a:ext uri="{FF2B5EF4-FFF2-40B4-BE49-F238E27FC236}">
                <a16:creationId xmlns:a16="http://schemas.microsoft.com/office/drawing/2014/main" id="{1CA088D9-18CB-45E8-8513-B5E739104FE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99394249-8463-4BC8-8578-8F2970A0B96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6000" r="-6000"/>
          </a:stretch>
        </a:blipFill>
        <a:effectLst/>
      </p:bgPr>
    </p:bg>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457200" y="274638"/>
            <a:ext cx="8229600" cy="1143000"/>
          </a:xfrm>
        </p:spPr>
        <p:txBody>
          <a:bodyPr wrap="square" anchor="ctr">
            <a:normAutofit/>
          </a:bodyPr>
          <a:lstStyle/>
          <a:p>
            <a:r>
              <a:rPr lang="en-GB" altLang="en-US" b="1" dirty="0">
                <a:solidFill>
                  <a:srgbClr val="FF0000"/>
                </a:solidFill>
              </a:rPr>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sz="half" idx="1"/>
          </p:nvPr>
        </p:nvSpPr>
        <p:spPr>
          <a:xfrm>
            <a:off x="457200" y="1600201"/>
            <a:ext cx="4038600" cy="3989040"/>
          </a:xfrm>
        </p:spPr>
        <p:txBody>
          <a:bodyPr wrap="square" anchor="t">
            <a:normAutofit/>
          </a:bodyPr>
          <a:lstStyle/>
          <a:p>
            <a:pPr eaLnBrk="1" hangingPunct="1">
              <a:buFont typeface="Arial" panose="020B0604020202020204" pitchFamily="34" charset="0"/>
              <a:buNone/>
            </a:pPr>
            <a:r>
              <a:rPr lang="en-GB" altLang="en-US" dirty="0">
                <a:solidFill>
                  <a:srgbClr val="FF0000"/>
                </a:solidFill>
              </a:rPr>
              <a:t>Title: </a:t>
            </a:r>
            <a:r>
              <a:rPr lang="en-GB" altLang="en-US" b="1" dirty="0">
                <a:solidFill>
                  <a:srgbClr val="FF0000"/>
                </a:solidFill>
              </a:rPr>
              <a:t>Boxing Academy</a:t>
            </a:r>
          </a:p>
          <a:p>
            <a:pPr eaLnBrk="1" hangingPunct="1">
              <a:buFont typeface="Arial" panose="020B0604020202020204" pitchFamily="34" charset="0"/>
              <a:buNone/>
            </a:pPr>
            <a:r>
              <a:rPr lang="en-GB" altLang="en-US" b="1" dirty="0">
                <a:solidFill>
                  <a:srgbClr val="FF0000"/>
                </a:solidFill>
              </a:rPr>
              <a:t>Alexandru Csaba Eros 2008584</a:t>
            </a:r>
          </a:p>
          <a:p>
            <a:pPr eaLnBrk="1" hangingPunct="1">
              <a:buFont typeface="Arial" panose="020B0604020202020204" pitchFamily="34" charset="0"/>
              <a:buNone/>
            </a:pPr>
            <a:r>
              <a:rPr lang="en-GB" altLang="en-US" dirty="0">
                <a:solidFill>
                  <a:srgbClr val="FF0000"/>
                </a:solidFill>
              </a:rPr>
              <a:t>Lecturer  </a:t>
            </a:r>
            <a:r>
              <a:rPr lang="en-GB" altLang="en-US" dirty="0" err="1">
                <a:solidFill>
                  <a:srgbClr val="FF0000"/>
                </a:solidFill>
              </a:rPr>
              <a:t>Name:</a:t>
            </a:r>
            <a:r>
              <a:rPr lang="en-GB" altLang="en-US" b="1" dirty="0" err="1">
                <a:solidFill>
                  <a:srgbClr val="FF0000"/>
                </a:solidFill>
              </a:rPr>
              <a:t>Vasilios</a:t>
            </a:r>
            <a:r>
              <a:rPr lang="en-GB" altLang="en-US" b="1" dirty="0">
                <a:solidFill>
                  <a:srgbClr val="FF0000"/>
                </a:solidFill>
              </a:rPr>
              <a:t> </a:t>
            </a:r>
            <a:r>
              <a:rPr lang="en-GB" altLang="en-US" b="1" dirty="0" err="1">
                <a:solidFill>
                  <a:srgbClr val="FF0000"/>
                </a:solidFill>
              </a:rPr>
              <a:t>Tavlaridis</a:t>
            </a:r>
            <a:endParaRPr lang="en-GB" altLang="en-US" b="1" dirty="0">
              <a:solidFill>
                <a:srgbClr val="FF0000"/>
              </a:solidFill>
            </a:endParaRPr>
          </a:p>
          <a:p>
            <a:pPr eaLnBrk="1" hangingPunct="1">
              <a:buFont typeface="Arial" panose="020B0604020202020204" pitchFamily="34" charset="0"/>
              <a:buNone/>
            </a:pPr>
            <a:endParaRPr lang="en-GB" altLang="en-US" dirty="0"/>
          </a:p>
        </p:txBody>
      </p:sp>
      <p:pic>
        <p:nvPicPr>
          <p:cNvPr id="5" name="Picture 4" descr="Text&#10;&#10;Description automatically generated">
            <a:extLst>
              <a:ext uri="{FF2B5EF4-FFF2-40B4-BE49-F238E27FC236}">
                <a16:creationId xmlns:a16="http://schemas.microsoft.com/office/drawing/2014/main" id="{02A9FA45-7BC4-467A-A6AB-7E97DDAC54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00192" y="4150201"/>
            <a:ext cx="2843808" cy="270779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323850" y="188913"/>
            <a:ext cx="8229600" cy="863600"/>
          </a:xfrm>
        </p:spPr>
        <p:txBody>
          <a:bodyPr/>
          <a:lstStyle/>
          <a:p>
            <a:pPr eaLnBrk="1" hangingPunct="1"/>
            <a:r>
              <a:rPr lang="en-GB" altLang="en-US" sz="3600" b="1" dirty="0">
                <a:solidFill>
                  <a:srgbClr val="FF0000"/>
                </a:solidFill>
              </a:rPr>
              <a:t>Introduction of yourself</a:t>
            </a:r>
            <a:endParaRPr lang="en-GB" altLang="en-US" sz="3600" dirty="0">
              <a:solidFill>
                <a:srgbClr val="FF0000"/>
              </a:solidFill>
            </a:endParaRPr>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457200" y="1470025"/>
            <a:ext cx="8229600" cy="3916363"/>
          </a:xfrm>
        </p:spPr>
        <p:txBody>
          <a:bodyPr/>
          <a:lstStyle/>
          <a:p>
            <a:pPr marL="0" indent="0" eaLnBrk="1" hangingPunct="1">
              <a:buFont typeface="Arial" panose="020B0604020202020204" pitchFamily="34" charset="0"/>
              <a:buNone/>
            </a:pPr>
            <a:r>
              <a:rPr lang="en-GB" altLang="en-US" dirty="0">
                <a:solidFill>
                  <a:srgbClr val="FF0000"/>
                </a:solidFill>
              </a:rPr>
              <a:t>Alexandru Csaba Eros</a:t>
            </a:r>
          </a:p>
          <a:p>
            <a:pPr marL="0" indent="0" eaLnBrk="1" hangingPunct="1">
              <a:buFont typeface="Arial" panose="020B0604020202020204" pitchFamily="34" charset="0"/>
              <a:buNone/>
            </a:pPr>
            <a:r>
              <a:rPr lang="en-GB" altLang="en-US" dirty="0">
                <a:solidFill>
                  <a:srgbClr val="FF0000"/>
                </a:solidFill>
              </a:rPr>
              <a:t>I am 28 years old.</a:t>
            </a:r>
          </a:p>
          <a:p>
            <a:pPr marL="0" indent="0" eaLnBrk="1" hangingPunct="1">
              <a:buFont typeface="Arial" panose="020B0604020202020204" pitchFamily="34" charset="0"/>
              <a:buNone/>
            </a:pPr>
            <a:r>
              <a:rPr lang="en-GB" altLang="en-US" dirty="0">
                <a:solidFill>
                  <a:srgbClr val="FF0000"/>
                </a:solidFill>
              </a:rPr>
              <a:t>I’m from Romania and I have been  in the UK for 4 years.</a:t>
            </a:r>
          </a:p>
          <a:p>
            <a:pPr marL="0" indent="0" eaLnBrk="1" hangingPunct="1">
              <a:buFont typeface="Arial" panose="020B0604020202020204" pitchFamily="34" charset="0"/>
              <a:buNone/>
            </a:pPr>
            <a:r>
              <a:rPr lang="en-GB" altLang="en-US" dirty="0">
                <a:solidFill>
                  <a:srgbClr val="FF0000"/>
                </a:solidFill>
              </a:rPr>
              <a:t>I want to start my own business but I would like to advance to manager position in the company I work.</a:t>
            </a:r>
          </a:p>
          <a:p>
            <a:pPr marL="0" indent="0" eaLnBrk="1" hangingPunct="1">
              <a:buFont typeface="Arial" panose="020B0604020202020204" pitchFamily="34" charset="0"/>
              <a:buNone/>
            </a:pPr>
            <a:endParaRPr lang="en-GB" altLang="en-US" dirty="0"/>
          </a:p>
        </p:txBody>
      </p:sp>
      <p:sp>
        <p:nvSpPr>
          <p:cNvPr id="2" name="Footer Placeholder 1">
            <a:extLst>
              <a:ext uri="{FF2B5EF4-FFF2-40B4-BE49-F238E27FC236}">
                <a16:creationId xmlns:a16="http://schemas.microsoft.com/office/drawing/2014/main" id="{528E1E4F-D7B9-937C-A926-A6B5B604DF4F}"/>
              </a:ext>
            </a:extLst>
          </p:cNvPr>
          <p:cNvSpPr>
            <a:spLocks noGrp="1"/>
          </p:cNvSpPr>
          <p:nvPr>
            <p:ph type="ftr" sz="quarter" idx="11"/>
          </p:nvPr>
        </p:nvSpPr>
        <p:spPr/>
        <p:txBody>
          <a:bodyPr/>
          <a:lstStyle/>
          <a:p>
            <a:pPr>
              <a:defRPr/>
            </a:pPr>
            <a:endParaRPr lang="en-GB" alt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dirty="0">
                <a:solidFill>
                  <a:srgbClr val="FF0000"/>
                </a:solidFill>
              </a:rPr>
              <a:t>Business/Company Overview </a:t>
            </a:r>
            <a:endParaRPr lang="en-GB" altLang="en-US" dirty="0">
              <a:solidFill>
                <a:srgbClr val="FF0000"/>
              </a:solidFill>
            </a:endParaRPr>
          </a:p>
        </p:txBody>
      </p:sp>
      <p:pic>
        <p:nvPicPr>
          <p:cNvPr id="7" name="Picture 6">
            <a:extLst>
              <a:ext uri="{FF2B5EF4-FFF2-40B4-BE49-F238E27FC236}">
                <a16:creationId xmlns:a16="http://schemas.microsoft.com/office/drawing/2014/main" id="{78D509FE-2AF0-4A50-A573-981AB2F9C515}"/>
              </a:ext>
            </a:extLst>
          </p:cNvPr>
          <p:cNvPicPr>
            <a:picLocks noChangeAspect="1"/>
          </p:cNvPicPr>
          <p:nvPr/>
        </p:nvPicPr>
        <p:blipFill>
          <a:blip r:embed="rId4"/>
          <a:stretch>
            <a:fillRect/>
          </a:stretch>
        </p:blipFill>
        <p:spPr>
          <a:xfrm>
            <a:off x="30923" y="1078502"/>
            <a:ext cx="4325053" cy="2291905"/>
          </a:xfrm>
          <a:prstGeom prst="rect">
            <a:avLst/>
          </a:prstGeom>
          <a:noFill/>
        </p:spPr>
      </p:pic>
      <p:sp>
        <p:nvSpPr>
          <p:cNvPr id="5" name="Content Placeholder 4">
            <a:extLst>
              <a:ext uri="{FF2B5EF4-FFF2-40B4-BE49-F238E27FC236}">
                <a16:creationId xmlns:a16="http://schemas.microsoft.com/office/drawing/2014/main" id="{FF9F810C-5656-45AD-8935-23768D3205BB}"/>
              </a:ext>
            </a:extLst>
          </p:cNvPr>
          <p:cNvSpPr>
            <a:spLocks noGrp="1"/>
          </p:cNvSpPr>
          <p:nvPr>
            <p:ph sz="half" idx="2"/>
          </p:nvPr>
        </p:nvSpPr>
        <p:spPr>
          <a:xfrm>
            <a:off x="4648200" y="1600201"/>
            <a:ext cx="4038600" cy="3989040"/>
          </a:xfrm>
        </p:spPr>
        <p:txBody>
          <a:bodyPr wrap="square" anchor="t">
            <a:normAutofit lnSpcReduction="10000"/>
          </a:bodyPr>
          <a:lstStyle/>
          <a:p>
            <a:pPr marL="0" indent="0">
              <a:buNone/>
            </a:pPr>
            <a:r>
              <a:rPr lang="en-GB" dirty="0">
                <a:solidFill>
                  <a:srgbClr val="FF0000"/>
                </a:solidFill>
              </a:rPr>
              <a:t>*Near City Centre in Worcester</a:t>
            </a:r>
          </a:p>
          <a:p>
            <a:pPr marL="0" indent="0">
              <a:buNone/>
            </a:pPr>
            <a:r>
              <a:rPr lang="en-GB" dirty="0">
                <a:solidFill>
                  <a:srgbClr val="FF0000"/>
                </a:solidFill>
              </a:rPr>
              <a:t>*Boxing and fitness&gt;Lifting Weights</a:t>
            </a:r>
          </a:p>
          <a:p>
            <a:pPr marL="0" indent="0">
              <a:buNone/>
            </a:pPr>
            <a:r>
              <a:rPr lang="en-GB" dirty="0">
                <a:solidFill>
                  <a:srgbClr val="FF0000"/>
                </a:solidFill>
              </a:rPr>
              <a:t>*Gym Shop *Cardio/Strength Equipment</a:t>
            </a:r>
          </a:p>
          <a:p>
            <a:pPr marL="0" indent="0">
              <a:buNone/>
            </a:pPr>
            <a:r>
              <a:rPr lang="en-GB" dirty="0">
                <a:solidFill>
                  <a:srgbClr val="FF0000"/>
                </a:solidFill>
              </a:rPr>
              <a:t>*Boxing bags and Boxing ring.</a:t>
            </a:r>
          </a:p>
        </p:txBody>
      </p:sp>
      <p:pic>
        <p:nvPicPr>
          <p:cNvPr id="8" name="Picture 7">
            <a:extLst>
              <a:ext uri="{FF2B5EF4-FFF2-40B4-BE49-F238E27FC236}">
                <a16:creationId xmlns:a16="http://schemas.microsoft.com/office/drawing/2014/main" id="{BBFFEDDD-A062-4CE4-935E-13B0C8AF9185}"/>
              </a:ext>
            </a:extLst>
          </p:cNvPr>
          <p:cNvPicPr>
            <a:picLocks noChangeAspect="1"/>
          </p:cNvPicPr>
          <p:nvPr/>
        </p:nvPicPr>
        <p:blipFill>
          <a:blip r:embed="rId5"/>
          <a:stretch>
            <a:fillRect/>
          </a:stretch>
        </p:blipFill>
        <p:spPr>
          <a:xfrm>
            <a:off x="30923" y="3429000"/>
            <a:ext cx="4365533" cy="2291905"/>
          </a:xfrm>
          <a:prstGeom prst="rect">
            <a:avLst/>
          </a:prstGeom>
        </p:spPr>
      </p:pic>
    </p:spTree>
    <p:extLst>
      <p:ext uri="{BB962C8B-B14F-4D97-AF65-F5344CB8AC3E}">
        <p14:creationId xmlns:p14="http://schemas.microsoft.com/office/powerpoint/2010/main" val="4023064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dirty="0">
                <a:solidFill>
                  <a:srgbClr val="FF0000"/>
                </a:solidFill>
              </a:rPr>
              <a:t>Product or Service</a:t>
            </a:r>
            <a:endParaRPr lang="en-GB" altLang="en-US" dirty="0">
              <a:solidFill>
                <a:srgbClr val="FF0000"/>
              </a:solidFill>
            </a:endParaRPr>
          </a:p>
        </p:txBody>
      </p:sp>
      <p:sp>
        <p:nvSpPr>
          <p:cNvPr id="11267" name="Rectangle 3">
            <a:extLst>
              <a:ext uri="{FF2B5EF4-FFF2-40B4-BE49-F238E27FC236}">
                <a16:creationId xmlns:a16="http://schemas.microsoft.com/office/drawing/2014/main" id="{1F13D5BA-BE65-43BD-92F7-A0E576D12422}"/>
              </a:ext>
            </a:extLst>
          </p:cNvPr>
          <p:cNvSpPr>
            <a:spLocks noGrp="1"/>
          </p:cNvSpPr>
          <p:nvPr>
            <p:ph sz="half" idx="1"/>
          </p:nvPr>
        </p:nvSpPr>
        <p:spPr>
          <a:xfrm>
            <a:off x="457200" y="1600201"/>
            <a:ext cx="4038600" cy="3989040"/>
          </a:xfrm>
        </p:spPr>
        <p:txBody>
          <a:bodyPr wrap="square" anchor="t">
            <a:normAutofit/>
          </a:bodyPr>
          <a:lstStyle/>
          <a:p>
            <a:pPr eaLnBrk="1" hangingPunct="1">
              <a:lnSpc>
                <a:spcPct val="90000"/>
              </a:lnSpc>
            </a:pPr>
            <a:r>
              <a:rPr lang="en-GB" altLang="en-US" sz="2400" dirty="0">
                <a:solidFill>
                  <a:srgbClr val="FF0000"/>
                </a:solidFill>
              </a:rPr>
              <a:t>3 Levels of Boxing training </a:t>
            </a:r>
            <a:r>
              <a:rPr lang="en-GB" altLang="en-US" sz="2400" dirty="0" err="1">
                <a:solidFill>
                  <a:srgbClr val="FF0000"/>
                </a:solidFill>
              </a:rPr>
              <a:t>Challenge.Learn</a:t>
            </a:r>
            <a:r>
              <a:rPr lang="en-GB" altLang="en-US" sz="2400" dirty="0">
                <a:solidFill>
                  <a:srgbClr val="FF0000"/>
                </a:solidFill>
              </a:rPr>
              <a:t> the technique.</a:t>
            </a:r>
          </a:p>
          <a:p>
            <a:pPr eaLnBrk="1" hangingPunct="1">
              <a:lnSpc>
                <a:spcPct val="90000"/>
              </a:lnSpc>
            </a:pPr>
            <a:r>
              <a:rPr lang="en-GB" altLang="en-US" sz="2400" dirty="0">
                <a:solidFill>
                  <a:srgbClr val="FF0000"/>
                </a:solidFill>
              </a:rPr>
              <a:t>Professional fitness and strength Building trainers.</a:t>
            </a:r>
          </a:p>
          <a:p>
            <a:pPr eaLnBrk="1" hangingPunct="1">
              <a:lnSpc>
                <a:spcPct val="90000"/>
              </a:lnSpc>
            </a:pPr>
            <a:r>
              <a:rPr lang="en-GB" altLang="en-US" sz="2400" dirty="0">
                <a:solidFill>
                  <a:srgbClr val="FF0000"/>
                </a:solidFill>
              </a:rPr>
              <a:t>Personalized nutritional </a:t>
            </a:r>
            <a:r>
              <a:rPr lang="en-GB" altLang="en-US" sz="2400" dirty="0" err="1">
                <a:solidFill>
                  <a:srgbClr val="FF0000"/>
                </a:solidFill>
              </a:rPr>
              <a:t>plan.Keep</a:t>
            </a:r>
            <a:r>
              <a:rPr lang="en-GB" altLang="en-US" sz="2400" dirty="0">
                <a:solidFill>
                  <a:srgbClr val="FF0000"/>
                </a:solidFill>
              </a:rPr>
              <a:t> in shape.</a:t>
            </a:r>
          </a:p>
          <a:p>
            <a:pPr eaLnBrk="1" hangingPunct="1">
              <a:lnSpc>
                <a:spcPct val="90000"/>
              </a:lnSpc>
            </a:pPr>
            <a:r>
              <a:rPr lang="en-GB" altLang="en-US" sz="2400" dirty="0">
                <a:solidFill>
                  <a:srgbClr val="FF0000"/>
                </a:solidFill>
              </a:rPr>
              <a:t>Sparring with the professional trainers in the boxing ring.</a:t>
            </a:r>
          </a:p>
          <a:p>
            <a:pPr eaLnBrk="1" hangingPunct="1">
              <a:lnSpc>
                <a:spcPct val="90000"/>
              </a:lnSpc>
            </a:pPr>
            <a:endParaRPr lang="en-GB" altLang="en-US" sz="2400" dirty="0">
              <a:solidFill>
                <a:srgbClr val="FF0000"/>
              </a:solidFill>
            </a:endParaRPr>
          </a:p>
          <a:p>
            <a:pPr eaLnBrk="1" hangingPunct="1">
              <a:lnSpc>
                <a:spcPct val="90000"/>
              </a:lnSpc>
            </a:pPr>
            <a:endParaRPr lang="en-GB" altLang="en-US" sz="2400" dirty="0"/>
          </a:p>
        </p:txBody>
      </p:sp>
      <p:pic>
        <p:nvPicPr>
          <p:cNvPr id="2" name="Picture 1">
            <a:extLst>
              <a:ext uri="{FF2B5EF4-FFF2-40B4-BE49-F238E27FC236}">
                <a16:creationId xmlns:a16="http://schemas.microsoft.com/office/drawing/2014/main" id="{AB688114-C7CA-4E7F-9B1A-6E43F38451FC}"/>
              </a:ext>
            </a:extLst>
          </p:cNvPr>
          <p:cNvPicPr>
            <a:picLocks noChangeAspect="1"/>
          </p:cNvPicPr>
          <p:nvPr/>
        </p:nvPicPr>
        <p:blipFill rotWithShape="1">
          <a:blip r:embed="rId4"/>
          <a:srcRect l="25439" r="7188"/>
          <a:stretch/>
        </p:blipFill>
        <p:spPr>
          <a:xfrm>
            <a:off x="6228184" y="3951412"/>
            <a:ext cx="2826980" cy="2792288"/>
          </a:xfrm>
          <a:prstGeom prst="rect">
            <a:avLst/>
          </a:prstGeom>
          <a:noFill/>
        </p:spPr>
      </p:pic>
    </p:spTree>
    <p:extLst>
      <p:ext uri="{BB962C8B-B14F-4D97-AF65-F5344CB8AC3E}">
        <p14:creationId xmlns:p14="http://schemas.microsoft.com/office/powerpoint/2010/main" val="2113851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274638"/>
            <a:ext cx="8229600" cy="1143000"/>
          </a:xfrm>
        </p:spPr>
        <p:txBody>
          <a:bodyPr wrap="square" anchor="ctr">
            <a:normAutofit/>
          </a:bodyPr>
          <a:lstStyle/>
          <a:p>
            <a:pPr eaLnBrk="1" hangingPunct="1"/>
            <a:r>
              <a:rPr lang="en-US" altLang="en-US" b="1" dirty="0">
                <a:solidFill>
                  <a:srgbClr val="FF0000"/>
                </a:solidFill>
              </a:rPr>
              <a:t>Market Research </a:t>
            </a:r>
            <a:endParaRPr lang="en-GB" altLang="en-US" b="1" dirty="0">
              <a:solidFill>
                <a:srgbClr val="FF0000"/>
              </a:solidFill>
            </a:endParaRPr>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sz="half" idx="1"/>
          </p:nvPr>
        </p:nvSpPr>
        <p:spPr>
          <a:xfrm>
            <a:off x="457200" y="1600201"/>
            <a:ext cx="4038600" cy="3989040"/>
          </a:xfrm>
        </p:spPr>
        <p:txBody>
          <a:bodyPr wrap="square" anchor="t">
            <a:normAutofit/>
          </a:bodyPr>
          <a:lstStyle/>
          <a:p>
            <a:pPr>
              <a:buNone/>
            </a:pPr>
            <a:r>
              <a:rPr lang="en-US" altLang="en-US" dirty="0"/>
              <a:t>     </a:t>
            </a:r>
          </a:p>
        </p:txBody>
      </p:sp>
      <p:sp>
        <p:nvSpPr>
          <p:cNvPr id="73" name="Content Placeholder 3">
            <a:extLst>
              <a:ext uri="{FF2B5EF4-FFF2-40B4-BE49-F238E27FC236}">
                <a16:creationId xmlns:a16="http://schemas.microsoft.com/office/drawing/2014/main" id="{1C968978-F87C-4AC9-A28E-E2692700C66D}"/>
              </a:ext>
            </a:extLst>
          </p:cNvPr>
          <p:cNvSpPr>
            <a:spLocks noGrp="1"/>
          </p:cNvSpPr>
          <p:nvPr>
            <p:ph sz="half" idx="2"/>
          </p:nvPr>
        </p:nvSpPr>
        <p:spPr>
          <a:xfrm>
            <a:off x="179512" y="1052737"/>
            <a:ext cx="4392488" cy="2592287"/>
          </a:xfrm>
        </p:spPr>
        <p:txBody>
          <a:bodyPr/>
          <a:lstStyle/>
          <a:p>
            <a:r>
              <a:rPr lang="en-US" dirty="0">
                <a:solidFill>
                  <a:srgbClr val="FF0000"/>
                </a:solidFill>
              </a:rPr>
              <a:t>We are the cheapest in west midlands.</a:t>
            </a:r>
          </a:p>
          <a:p>
            <a:r>
              <a:rPr lang="en-US" dirty="0">
                <a:solidFill>
                  <a:srgbClr val="FF0000"/>
                </a:solidFill>
              </a:rPr>
              <a:t>Most complete service offer.</a:t>
            </a:r>
          </a:p>
          <a:p>
            <a:r>
              <a:rPr lang="en-US" dirty="0">
                <a:solidFill>
                  <a:srgbClr val="FF0000"/>
                </a:solidFill>
              </a:rPr>
              <a:t>Creative and interactive training sessions.</a:t>
            </a:r>
          </a:p>
          <a:p>
            <a:r>
              <a:rPr lang="en-US" dirty="0">
                <a:solidFill>
                  <a:srgbClr val="FF0000"/>
                </a:solidFill>
              </a:rPr>
              <a:t>We encourage anyone to </a:t>
            </a:r>
            <a:r>
              <a:rPr lang="en-US" dirty="0" err="1">
                <a:solidFill>
                  <a:srgbClr val="FF0000"/>
                </a:solidFill>
              </a:rPr>
              <a:t>join.Experienced</a:t>
            </a:r>
            <a:r>
              <a:rPr lang="en-US" dirty="0">
                <a:solidFill>
                  <a:srgbClr val="FF0000"/>
                </a:solidFill>
              </a:rPr>
              <a:t>/ unexperienced.</a:t>
            </a:r>
          </a:p>
        </p:txBody>
      </p:sp>
      <p:pic>
        <p:nvPicPr>
          <p:cNvPr id="1026" name="Picture 2" descr="Boxing Wallpapers - Top Free Boxing Backgrounds - WallpaperAccess">
            <a:extLst>
              <a:ext uri="{FF2B5EF4-FFF2-40B4-BE49-F238E27FC236}">
                <a16:creationId xmlns:a16="http://schemas.microsoft.com/office/drawing/2014/main" id="{AA3DC9E7-1B04-47AD-877B-63546C24D9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0688" y="3977680"/>
            <a:ext cx="3913312"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274638"/>
            <a:ext cx="8229600" cy="1143000"/>
          </a:xfrm>
        </p:spPr>
        <p:txBody>
          <a:bodyPr wrap="square" anchor="ctr">
            <a:normAutofit/>
          </a:bodyPr>
          <a:lstStyle/>
          <a:p>
            <a:pPr eaLnBrk="1" hangingPunct="1"/>
            <a:r>
              <a:rPr lang="en-US" altLang="en-US" b="1" dirty="0">
                <a:solidFill>
                  <a:srgbClr val="FF0000"/>
                </a:solidFill>
              </a:rPr>
              <a:t>Target Market</a:t>
            </a:r>
            <a:endParaRPr lang="en-GB" altLang="en-US" b="1" dirty="0">
              <a:solidFill>
                <a:srgbClr val="FF0000"/>
              </a:solidFill>
            </a:endParaRPr>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sz="half" idx="1"/>
          </p:nvPr>
        </p:nvSpPr>
        <p:spPr>
          <a:xfrm>
            <a:off x="457200" y="1600201"/>
            <a:ext cx="4038600" cy="3989040"/>
          </a:xfrm>
        </p:spPr>
        <p:txBody>
          <a:bodyPr wrap="square" anchor="t">
            <a:normAutofit/>
          </a:bodyPr>
          <a:lstStyle/>
          <a:p>
            <a:pPr>
              <a:buNone/>
            </a:pPr>
            <a:r>
              <a:rPr lang="en-US" altLang="en-US" dirty="0"/>
              <a:t>     </a:t>
            </a:r>
          </a:p>
        </p:txBody>
      </p:sp>
      <p:sp>
        <p:nvSpPr>
          <p:cNvPr id="73" name="Content Placeholder 3">
            <a:extLst>
              <a:ext uri="{FF2B5EF4-FFF2-40B4-BE49-F238E27FC236}">
                <a16:creationId xmlns:a16="http://schemas.microsoft.com/office/drawing/2014/main" id="{11BEBC13-DA9A-491D-97CB-0791A9E9718D}"/>
              </a:ext>
            </a:extLst>
          </p:cNvPr>
          <p:cNvSpPr>
            <a:spLocks noGrp="1"/>
          </p:cNvSpPr>
          <p:nvPr>
            <p:ph sz="half" idx="2"/>
          </p:nvPr>
        </p:nvSpPr>
        <p:spPr>
          <a:xfrm>
            <a:off x="250825" y="1600201"/>
            <a:ext cx="8435975" cy="3989040"/>
          </a:xfrm>
        </p:spPr>
        <p:txBody>
          <a:bodyPr/>
          <a:lstStyle/>
          <a:p>
            <a:endParaRPr lang="en-US" dirty="0">
              <a:solidFill>
                <a:srgbClr val="FF0000"/>
              </a:solidFill>
            </a:endParaRPr>
          </a:p>
          <a:p>
            <a:r>
              <a:rPr lang="en-US" dirty="0">
                <a:solidFill>
                  <a:srgbClr val="FF0000"/>
                </a:solidFill>
              </a:rPr>
              <a:t>We think we can make anyone join no matter the </a:t>
            </a:r>
            <a:r>
              <a:rPr lang="en-US" dirty="0" err="1">
                <a:solidFill>
                  <a:srgbClr val="FF0000"/>
                </a:solidFill>
              </a:rPr>
              <a:t>age,physical</a:t>
            </a:r>
            <a:r>
              <a:rPr lang="en-US" dirty="0">
                <a:solidFill>
                  <a:srgbClr val="FF0000"/>
                </a:solidFill>
              </a:rPr>
              <a:t> </a:t>
            </a:r>
            <a:r>
              <a:rPr lang="en-US" dirty="0" err="1">
                <a:solidFill>
                  <a:srgbClr val="FF0000"/>
                </a:solidFill>
              </a:rPr>
              <a:t>shape,experience</a:t>
            </a:r>
            <a:r>
              <a:rPr lang="en-US" dirty="0">
                <a:solidFill>
                  <a:srgbClr val="FF0000"/>
                </a:solidFill>
              </a:rPr>
              <a:t> or sex.</a:t>
            </a:r>
          </a:p>
          <a:p>
            <a:r>
              <a:rPr lang="en-US" dirty="0">
                <a:solidFill>
                  <a:srgbClr val="FF0000"/>
                </a:solidFill>
              </a:rPr>
              <a:t>Don’t be afraid we will teach you the technique.</a:t>
            </a:r>
          </a:p>
          <a:p>
            <a:r>
              <a:rPr lang="en-US" dirty="0">
                <a:solidFill>
                  <a:srgbClr val="FF0000"/>
                </a:solidFill>
              </a:rPr>
              <a:t>It is 100% </a:t>
            </a:r>
            <a:r>
              <a:rPr lang="en-US" dirty="0" err="1">
                <a:solidFill>
                  <a:srgbClr val="FF0000"/>
                </a:solidFill>
              </a:rPr>
              <a:t>safe!You</a:t>
            </a:r>
            <a:r>
              <a:rPr lang="en-US" dirty="0">
                <a:solidFill>
                  <a:srgbClr val="FF0000"/>
                </a:solidFill>
              </a:rPr>
              <a:t> won’t get Hurt!</a:t>
            </a:r>
          </a:p>
          <a:p>
            <a:endParaRPr lang="en-US" dirty="0">
              <a:solidFill>
                <a:srgbClr val="FF0000"/>
              </a:solidFill>
            </a:endParaRPr>
          </a:p>
          <a:p>
            <a:r>
              <a:rPr lang="en-US" dirty="0">
                <a:solidFill>
                  <a:srgbClr val="FF0000"/>
                </a:solidFill>
              </a:rPr>
              <a:t>To determine the target market for the business it will use the STP. </a:t>
            </a:r>
          </a:p>
          <a:p>
            <a:endParaRPr lang="en-US" dirty="0"/>
          </a:p>
        </p:txBody>
      </p:sp>
      <p:pic>
        <p:nvPicPr>
          <p:cNvPr id="2" name="Picture 2" descr="F:\anuradha\august\05.08.2022\job 1\job card\download (1).jpg">
            <a:extLst>
              <a:ext uri="{FF2B5EF4-FFF2-40B4-BE49-F238E27FC236}">
                <a16:creationId xmlns:a16="http://schemas.microsoft.com/office/drawing/2014/main" id="{7A4F1322-AE1A-7FED-C34B-968F83CD3B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4903" y="274638"/>
            <a:ext cx="2162175" cy="1619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05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p:txBody>
          <a:bodyPr/>
          <a:lstStyle/>
          <a:p>
            <a:pPr eaLnBrk="1" hangingPunct="1"/>
            <a:r>
              <a:rPr lang="en-GB" altLang="en-US" sz="3600" b="1" dirty="0">
                <a:solidFill>
                  <a:srgbClr val="FF0000"/>
                </a:solidFill>
              </a:rPr>
              <a:t>PESTEL Analysis </a:t>
            </a:r>
          </a:p>
        </p:txBody>
      </p:sp>
      <p:sp>
        <p:nvSpPr>
          <p:cNvPr id="17411" name="Rectangle 3">
            <a:extLst>
              <a:ext uri="{FF2B5EF4-FFF2-40B4-BE49-F238E27FC236}">
                <a16:creationId xmlns:a16="http://schemas.microsoft.com/office/drawing/2014/main" id="{9E1F64A2-8FE9-40E9-A1FF-3BF77DA7C995}"/>
              </a:ext>
            </a:extLst>
          </p:cNvPr>
          <p:cNvSpPr>
            <a:spLocks noGrp="1"/>
          </p:cNvSpPr>
          <p:nvPr>
            <p:ph sz="half" idx="2"/>
          </p:nvPr>
        </p:nvSpPr>
        <p:spPr>
          <a:xfrm>
            <a:off x="457200" y="1535113"/>
            <a:ext cx="4040188" cy="4054127"/>
          </a:xfrm>
        </p:spPr>
        <p:txBody>
          <a:bodyPr/>
          <a:lstStyle/>
          <a:p>
            <a:pPr marL="0" indent="0" algn="just" eaLnBrk="1" hangingPunct="1">
              <a:lnSpc>
                <a:spcPct val="90000"/>
              </a:lnSpc>
              <a:buFont typeface="Arial" panose="020B0604020202020204" pitchFamily="34" charset="0"/>
              <a:buNone/>
            </a:pPr>
            <a:r>
              <a:rPr lang="en-US" altLang="en-US" sz="1400" b="1" dirty="0">
                <a:solidFill>
                  <a:srgbClr val="FF0000"/>
                </a:solidFill>
              </a:rPr>
              <a:t>Political</a:t>
            </a:r>
          </a:p>
          <a:p>
            <a:pPr marL="0" indent="0" algn="just" eaLnBrk="1" hangingPunct="1">
              <a:lnSpc>
                <a:spcPct val="90000"/>
              </a:lnSpc>
              <a:buFont typeface="Arial" panose="020B0604020202020204" pitchFamily="34" charset="0"/>
              <a:buNone/>
            </a:pPr>
            <a:r>
              <a:rPr lang="en-US" altLang="en-US" sz="1400" dirty="0">
                <a:solidFill>
                  <a:srgbClr val="FF0000"/>
                </a:solidFill>
              </a:rPr>
              <a:t>The UK has a stable political environment with a stability index of 0.47 as of 2020 (The Global Economy, 2022). </a:t>
            </a:r>
          </a:p>
          <a:p>
            <a:pPr marL="0" indent="0" algn="just" eaLnBrk="1" hangingPunct="1">
              <a:lnSpc>
                <a:spcPct val="90000"/>
              </a:lnSpc>
              <a:buFont typeface="Arial" panose="020B0604020202020204" pitchFamily="34" charset="0"/>
              <a:buNone/>
            </a:pPr>
            <a:r>
              <a:rPr lang="en-US" altLang="en-US" sz="1400" dirty="0">
                <a:solidFill>
                  <a:srgbClr val="FF0000"/>
                </a:solidFill>
              </a:rPr>
              <a:t>The corruption index rate of the UK was noted to be 78 (Trading Economic, 2022). </a:t>
            </a:r>
          </a:p>
          <a:p>
            <a:pPr marL="0" indent="0" algn="just" eaLnBrk="1" hangingPunct="1">
              <a:lnSpc>
                <a:spcPct val="90000"/>
              </a:lnSpc>
              <a:buFont typeface="Arial" panose="020B0604020202020204" pitchFamily="34" charset="0"/>
              <a:buNone/>
            </a:pPr>
            <a:r>
              <a:rPr lang="en-US" altLang="en-US" sz="1400" b="1" dirty="0">
                <a:solidFill>
                  <a:srgbClr val="FF0000"/>
                </a:solidFill>
              </a:rPr>
              <a:t>Economical</a:t>
            </a:r>
          </a:p>
          <a:p>
            <a:pPr marL="0" indent="0" algn="just" eaLnBrk="1" hangingPunct="1">
              <a:lnSpc>
                <a:spcPct val="90000"/>
              </a:lnSpc>
              <a:buFont typeface="Arial" panose="020B0604020202020204" pitchFamily="34" charset="0"/>
              <a:buNone/>
            </a:pPr>
            <a:r>
              <a:rPr lang="en-US" altLang="en-US" sz="1400" dirty="0">
                <a:solidFill>
                  <a:srgbClr val="FF0000"/>
                </a:solidFill>
              </a:rPr>
              <a:t>The GDP growth rate of the UK experienced an expansion in the first quarter by 0.8% (Trading Economics, 2022). </a:t>
            </a:r>
          </a:p>
          <a:p>
            <a:pPr marL="0" indent="0" algn="just" eaLnBrk="1" hangingPunct="1">
              <a:lnSpc>
                <a:spcPct val="90000"/>
              </a:lnSpc>
              <a:buFont typeface="Arial" panose="020B0604020202020204" pitchFamily="34" charset="0"/>
              <a:buNone/>
            </a:pPr>
            <a:r>
              <a:rPr lang="en-US" altLang="en-US" sz="1400" dirty="0">
                <a:solidFill>
                  <a:srgbClr val="FF0000"/>
                </a:solidFill>
              </a:rPr>
              <a:t>The interest rate of the UK as of 2022 was 1.25% which indicates a low interest rate for a country (Trading Economics, 2022). </a:t>
            </a:r>
          </a:p>
          <a:p>
            <a:pPr marL="0" indent="0" algn="just" eaLnBrk="1" hangingPunct="1">
              <a:lnSpc>
                <a:spcPct val="90000"/>
              </a:lnSpc>
              <a:buFont typeface="Arial" panose="020B0604020202020204" pitchFamily="34" charset="0"/>
              <a:buNone/>
            </a:pPr>
            <a:r>
              <a:rPr lang="en-US" altLang="en-US" sz="1400" dirty="0">
                <a:solidFill>
                  <a:srgbClr val="FF0000"/>
                </a:solidFill>
              </a:rPr>
              <a:t>Social</a:t>
            </a:r>
          </a:p>
          <a:p>
            <a:pPr marL="0" indent="0" algn="just" eaLnBrk="1" hangingPunct="1">
              <a:lnSpc>
                <a:spcPct val="90000"/>
              </a:lnSpc>
              <a:buFont typeface="Arial" panose="020B0604020202020204" pitchFamily="34" charset="0"/>
              <a:buNone/>
            </a:pPr>
            <a:r>
              <a:rPr lang="en-US" altLang="en-US" sz="1400" dirty="0">
                <a:solidFill>
                  <a:srgbClr val="FF0000"/>
                </a:solidFill>
              </a:rPr>
              <a:t>The UK has a high literacy rate that amounts to 7.1 million people being literate (National Literacy Trust, 2022). </a:t>
            </a:r>
          </a:p>
          <a:p>
            <a:pPr marL="0" indent="0" algn="just" eaLnBrk="1" hangingPunct="1">
              <a:lnSpc>
                <a:spcPct val="90000"/>
              </a:lnSpc>
              <a:buFont typeface="Arial" panose="020B0604020202020204" pitchFamily="34" charset="0"/>
              <a:buNone/>
            </a:pPr>
            <a:r>
              <a:rPr lang="en-US" altLang="en-US" sz="1400" dirty="0">
                <a:solidFill>
                  <a:srgbClr val="FF0000"/>
                </a:solidFill>
              </a:rPr>
              <a:t>The GDP per capita income of the UK is 47334.4 USD as of 2021 (The World Bank, 2022). </a:t>
            </a:r>
          </a:p>
          <a:p>
            <a:pPr marL="0" indent="0" algn="just" eaLnBrk="1" hangingPunct="1">
              <a:lnSpc>
                <a:spcPct val="90000"/>
              </a:lnSpc>
              <a:buFont typeface="Arial" panose="020B0604020202020204" pitchFamily="34" charset="0"/>
              <a:buNone/>
            </a:pPr>
            <a:endParaRPr lang="en-GB" altLang="en-US" sz="2800" dirty="0"/>
          </a:p>
        </p:txBody>
      </p:sp>
      <p:sp>
        <p:nvSpPr>
          <p:cNvPr id="6" name="Content Placeholder 5">
            <a:extLst>
              <a:ext uri="{FF2B5EF4-FFF2-40B4-BE49-F238E27FC236}">
                <a16:creationId xmlns:a16="http://schemas.microsoft.com/office/drawing/2014/main" id="{0FA111AA-E054-0C5E-84C7-4ADD5C719695}"/>
              </a:ext>
            </a:extLst>
          </p:cNvPr>
          <p:cNvSpPr>
            <a:spLocks noGrp="1"/>
          </p:cNvSpPr>
          <p:nvPr>
            <p:ph sz="quarter" idx="4"/>
          </p:nvPr>
        </p:nvSpPr>
        <p:spPr>
          <a:xfrm>
            <a:off x="4645025" y="1484785"/>
            <a:ext cx="4041775" cy="3960439"/>
          </a:xfrm>
        </p:spPr>
        <p:txBody>
          <a:bodyPr/>
          <a:lstStyle/>
          <a:p>
            <a:r>
              <a:rPr lang="en-US" sz="1100" b="1" dirty="0">
                <a:solidFill>
                  <a:srgbClr val="FF0000"/>
                </a:solidFill>
              </a:rPr>
              <a:t>Technical</a:t>
            </a:r>
          </a:p>
          <a:p>
            <a:r>
              <a:rPr lang="en-US" sz="1100" dirty="0">
                <a:solidFill>
                  <a:srgbClr val="FF0000"/>
                </a:solidFill>
              </a:rPr>
              <a:t>The internet usage rate for the UK is 94.62% as of the year 2020 (Statista, 2022). </a:t>
            </a:r>
          </a:p>
          <a:p>
            <a:r>
              <a:rPr lang="en-US" sz="1100" dirty="0">
                <a:solidFill>
                  <a:srgbClr val="FF0000"/>
                </a:solidFill>
              </a:rPr>
              <a:t>The research and development expenditure of the UK is 1.74% as of the year 2019 (Rhodes et al., 2021). </a:t>
            </a:r>
          </a:p>
          <a:p>
            <a:r>
              <a:rPr lang="en-US" sz="1100" b="1" dirty="0">
                <a:solidFill>
                  <a:srgbClr val="FF0000"/>
                </a:solidFill>
              </a:rPr>
              <a:t>Environment</a:t>
            </a:r>
          </a:p>
          <a:p>
            <a:r>
              <a:rPr lang="en-US" sz="1100" dirty="0">
                <a:solidFill>
                  <a:srgbClr val="FF0000"/>
                </a:solidFill>
              </a:rPr>
              <a:t>Energy Act of 2020 in the UK suggests that businesses in planning their energy usage and reduce their extreme consumption of it (Field.ORG.UK, 2018). </a:t>
            </a:r>
          </a:p>
          <a:p>
            <a:r>
              <a:rPr lang="en-US" sz="1100" dirty="0">
                <a:solidFill>
                  <a:srgbClr val="FF0000"/>
                </a:solidFill>
              </a:rPr>
              <a:t>Hazardous Waste Regulation of 2005 in the UK covers issues that are regarded as harmful to the environment (Country Cycle, 2022). </a:t>
            </a:r>
          </a:p>
          <a:p>
            <a:r>
              <a:rPr lang="en-US" sz="1100" b="1" dirty="0">
                <a:solidFill>
                  <a:srgbClr val="FF0000"/>
                </a:solidFill>
              </a:rPr>
              <a:t>Legal</a:t>
            </a:r>
          </a:p>
          <a:p>
            <a:r>
              <a:rPr lang="en-US" sz="1100" dirty="0">
                <a:solidFill>
                  <a:srgbClr val="FF0000"/>
                </a:solidFill>
              </a:rPr>
              <a:t>Health and Safety at Work Act 2010 suggest making a safer workplace work for the employees. It suggests mitigating any kind of hazard that might occur in the workplace (Citation, 2022). </a:t>
            </a:r>
          </a:p>
          <a:p>
            <a:r>
              <a:rPr lang="en-US" sz="1100" dirty="0">
                <a:solidFill>
                  <a:srgbClr val="FF0000"/>
                </a:solidFill>
              </a:rPr>
              <a:t>The UK has an Equality Act of 2010 that suggest the </a:t>
            </a:r>
            <a:r>
              <a:rPr lang="en-US" sz="1100" dirty="0" err="1">
                <a:solidFill>
                  <a:srgbClr val="FF0000"/>
                </a:solidFill>
              </a:rPr>
              <a:t>organisation</a:t>
            </a:r>
            <a:r>
              <a:rPr lang="en-US" sz="1100" dirty="0">
                <a:solidFill>
                  <a:srgbClr val="FF0000"/>
                </a:solidFill>
              </a:rPr>
              <a:t> in maintaining and promoting equality among the employees (GOV.UK, 2022). </a:t>
            </a:r>
          </a:p>
          <a:p>
            <a:endParaRPr lang="en-GB" dirty="0"/>
          </a:p>
        </p:txBody>
      </p:sp>
      <p:pic>
        <p:nvPicPr>
          <p:cNvPr id="2" name="Picture 1">
            <a:extLst>
              <a:ext uri="{FF2B5EF4-FFF2-40B4-BE49-F238E27FC236}">
                <a16:creationId xmlns:a16="http://schemas.microsoft.com/office/drawing/2014/main" id="{F26A1262-6521-448F-94E5-AF85368C8700}"/>
              </a:ext>
            </a:extLst>
          </p:cNvPr>
          <p:cNvPicPr>
            <a:picLocks noChangeAspect="1"/>
          </p:cNvPicPr>
          <p:nvPr/>
        </p:nvPicPr>
        <p:blipFill>
          <a:blip r:embed="rId4"/>
          <a:stretch>
            <a:fillRect/>
          </a:stretch>
        </p:blipFill>
        <p:spPr>
          <a:xfrm>
            <a:off x="0" y="0"/>
            <a:ext cx="2627784" cy="1484784"/>
          </a:xfrm>
          <a:prstGeom prst="rect">
            <a:avLst/>
          </a:prstGeom>
        </p:spPr>
      </p:pic>
      <p:sp>
        <p:nvSpPr>
          <p:cNvPr id="7" name="TextBox 6">
            <a:extLst>
              <a:ext uri="{FF2B5EF4-FFF2-40B4-BE49-F238E27FC236}">
                <a16:creationId xmlns:a16="http://schemas.microsoft.com/office/drawing/2014/main" id="{D00CB9B7-5845-CBEB-6A4F-0CEC8E8247B9}"/>
              </a:ext>
            </a:extLst>
          </p:cNvPr>
          <p:cNvSpPr txBox="1"/>
          <p:nvPr/>
        </p:nvSpPr>
        <p:spPr>
          <a:xfrm>
            <a:off x="0" y="5715000"/>
            <a:ext cx="9972600" cy="3323987"/>
          </a:xfrm>
          <a:prstGeom prst="rect">
            <a:avLst/>
          </a:prstGeom>
          <a:noFill/>
        </p:spPr>
        <p:txBody>
          <a:bodyPr wrap="square" rtlCol="0">
            <a:spAutoFit/>
          </a:bodyPr>
          <a:lstStyle/>
          <a:p>
            <a:r>
              <a:rPr lang="en-US" sz="1000" dirty="0">
                <a:solidFill>
                  <a:srgbClr val="FF0000"/>
                </a:solidFill>
              </a:rPr>
              <a:t>PESTLE analysis is referred to as the framework that allows an </a:t>
            </a:r>
            <a:r>
              <a:rPr lang="en-US" sz="1000" dirty="0" err="1">
                <a:solidFill>
                  <a:srgbClr val="FF0000"/>
                </a:solidFill>
              </a:rPr>
              <a:t>organisation</a:t>
            </a:r>
            <a:r>
              <a:rPr lang="en-US" sz="1000" dirty="0">
                <a:solidFill>
                  <a:srgbClr val="FF0000"/>
                </a:solidFill>
              </a:rPr>
              <a:t> in determining its external environment (</a:t>
            </a:r>
            <a:r>
              <a:rPr lang="en-US" sz="1000" dirty="0" err="1">
                <a:solidFill>
                  <a:srgbClr val="FF0000"/>
                </a:solidFill>
              </a:rPr>
              <a:t>Matovic</a:t>
            </a:r>
            <a:r>
              <a:rPr lang="en-US" sz="1000" dirty="0">
                <a:solidFill>
                  <a:srgbClr val="FF0000"/>
                </a:solidFill>
              </a:rPr>
              <a:t>, 2020). </a:t>
            </a:r>
          </a:p>
          <a:p>
            <a:r>
              <a:rPr lang="en-US" sz="1000" dirty="0">
                <a:solidFill>
                  <a:srgbClr val="FF0000"/>
                </a:solidFill>
              </a:rPr>
              <a:t>Political</a:t>
            </a:r>
          </a:p>
          <a:p>
            <a:r>
              <a:rPr lang="en-US" sz="1000" dirty="0">
                <a:solidFill>
                  <a:srgbClr val="FF0000"/>
                </a:solidFill>
              </a:rPr>
              <a:t>This indicates a stable politics that shows Boxing Academy will be able to run smoothly without being subjected to constant changes in laws. This in comparison to other countries is a clean and corruption free country. It also indicates that the business will be able to run smoothly and will not have to pay illegal taxes to the authorities.</a:t>
            </a:r>
          </a:p>
          <a:p>
            <a:r>
              <a:rPr lang="en-US" sz="1000" dirty="0">
                <a:solidFill>
                  <a:srgbClr val="FF0000"/>
                </a:solidFill>
              </a:rPr>
              <a:t>Economical</a:t>
            </a:r>
          </a:p>
          <a:p>
            <a:r>
              <a:rPr lang="en-US" sz="1000" dirty="0">
                <a:solidFill>
                  <a:srgbClr val="FF0000"/>
                </a:solidFill>
              </a:rPr>
              <a:t>This is able to help the business in generating decent revenue as the purchasing power of the citizens is indicated to be high. It is also low in comparison to other economies in the world. It will allow the business in taking loans from the bank and investing them in further business operations. </a:t>
            </a:r>
          </a:p>
          <a:p>
            <a:r>
              <a:rPr lang="en-US" sz="1000" dirty="0">
                <a:solidFill>
                  <a:srgbClr val="FF0000"/>
                </a:solidFill>
              </a:rPr>
              <a:t>Social</a:t>
            </a:r>
          </a:p>
          <a:p>
            <a:r>
              <a:rPr lang="en-US" sz="1000" dirty="0">
                <a:solidFill>
                  <a:srgbClr val="FF0000"/>
                </a:solidFill>
              </a:rPr>
              <a:t>This is high literacy in comparison to other countries. It indicates that the company will be able to recruit highly skilled employees to enhance their productivity. In comparison to other countries the per capita income is high in the UK. This indicates that business will be able to generate decent revenue as the purchasing power of consumer will be high.</a:t>
            </a:r>
          </a:p>
          <a:p>
            <a:r>
              <a:rPr lang="en-US" sz="1000" dirty="0">
                <a:solidFill>
                  <a:srgbClr val="FF0000"/>
                </a:solidFill>
              </a:rPr>
              <a:t>Technical</a:t>
            </a:r>
          </a:p>
          <a:p>
            <a:r>
              <a:rPr lang="en-US" sz="1000" dirty="0">
                <a:solidFill>
                  <a:srgbClr val="FF0000"/>
                </a:solidFill>
              </a:rPr>
              <a:t>This will allow the business in promoting their service on the internet and attract higher clientele. This amounts to 38.5 billion GBP of the total GDP of the country. This shows that the </a:t>
            </a:r>
            <a:r>
              <a:rPr lang="en-US" sz="1000" dirty="0" err="1">
                <a:solidFill>
                  <a:srgbClr val="FF0000"/>
                </a:solidFill>
              </a:rPr>
              <a:t>organisation</a:t>
            </a:r>
            <a:r>
              <a:rPr lang="en-US" sz="1000" dirty="0">
                <a:solidFill>
                  <a:srgbClr val="FF0000"/>
                </a:solidFill>
              </a:rPr>
              <a:t> will have access to advanced automation that will help them in enhancing their productivity. It will also allow them in using advanced equipment that will help them in fitness opportunities.</a:t>
            </a:r>
          </a:p>
          <a:p>
            <a:r>
              <a:rPr lang="en-US" sz="1000" dirty="0">
                <a:solidFill>
                  <a:srgbClr val="FF0000"/>
                </a:solidFill>
              </a:rPr>
              <a:t>Environment</a:t>
            </a:r>
          </a:p>
          <a:p>
            <a:r>
              <a:rPr lang="en-US" sz="1000" dirty="0">
                <a:solidFill>
                  <a:srgbClr val="FF0000"/>
                </a:solidFill>
              </a:rPr>
              <a:t>Following this act might help the business in contributing positively to the environment. It restricts dumping waste that consists of fluorescent tubes, television sets, PC monitors and more. The </a:t>
            </a:r>
            <a:r>
              <a:rPr lang="en-US" sz="1000" dirty="0" err="1">
                <a:solidFill>
                  <a:srgbClr val="FF0000"/>
                </a:solidFill>
              </a:rPr>
              <a:t>organisation</a:t>
            </a:r>
            <a:r>
              <a:rPr lang="en-US" sz="1000" dirty="0">
                <a:solidFill>
                  <a:srgbClr val="FF0000"/>
                </a:solidFill>
              </a:rPr>
              <a:t> must follow this regulation as it will help them in establishing better CSR policies. </a:t>
            </a:r>
          </a:p>
          <a:p>
            <a:r>
              <a:rPr lang="en-US" sz="1000" dirty="0">
                <a:solidFill>
                  <a:srgbClr val="FF0000"/>
                </a:solidFill>
              </a:rPr>
              <a:t>Legal</a:t>
            </a:r>
          </a:p>
          <a:p>
            <a:r>
              <a:rPr lang="en-US" sz="1000" dirty="0">
                <a:solidFill>
                  <a:srgbClr val="FF0000"/>
                </a:solidFill>
              </a:rPr>
              <a:t>This law will allow the </a:t>
            </a:r>
            <a:r>
              <a:rPr lang="en-US" sz="1000" dirty="0" err="1">
                <a:solidFill>
                  <a:srgbClr val="FF0000"/>
                </a:solidFill>
              </a:rPr>
              <a:t>organisation</a:t>
            </a:r>
            <a:r>
              <a:rPr lang="en-US" sz="1000" dirty="0">
                <a:solidFill>
                  <a:srgbClr val="FF0000"/>
                </a:solidFill>
              </a:rPr>
              <a:t> in maintaining good relations with their employees. It helps people from being discriminated against in the basis of </a:t>
            </a:r>
            <a:r>
              <a:rPr lang="en-US" sz="1000" dirty="0" err="1">
                <a:solidFill>
                  <a:srgbClr val="FF0000"/>
                </a:solidFill>
              </a:rPr>
              <a:t>colour</a:t>
            </a:r>
            <a:r>
              <a:rPr lang="en-US" sz="1000" dirty="0">
                <a:solidFill>
                  <a:srgbClr val="FF0000"/>
                </a:solidFill>
              </a:rPr>
              <a:t>, religion and more. Following this law will allow the </a:t>
            </a:r>
            <a:r>
              <a:rPr lang="en-US" sz="1000" dirty="0" err="1">
                <a:solidFill>
                  <a:srgbClr val="FF0000"/>
                </a:solidFill>
              </a:rPr>
              <a:t>organisation</a:t>
            </a:r>
            <a:r>
              <a:rPr lang="en-US" sz="1000" dirty="0">
                <a:solidFill>
                  <a:srgbClr val="FF0000"/>
                </a:solidFill>
              </a:rPr>
              <a:t> in maintaining better relationship with their employees. It will help them in establishing appropriate employee laws that will restrict any discrimination in the workplace. </a:t>
            </a:r>
            <a:endParaRPr lang="en-GB" sz="1000" dirty="0">
              <a:solidFill>
                <a:srgbClr val="FF0000"/>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p:txBody>
          <a:bodyPr/>
          <a:lstStyle/>
          <a:p>
            <a:pPr eaLnBrk="1" hangingPunct="1"/>
            <a:r>
              <a:rPr lang="en-GB" altLang="en-US" sz="3600" b="1" dirty="0">
                <a:solidFill>
                  <a:srgbClr val="FF0000"/>
                </a:solidFill>
              </a:rPr>
              <a:t>SWOT Analysis </a:t>
            </a:r>
          </a:p>
        </p:txBody>
      </p:sp>
      <p:sp>
        <p:nvSpPr>
          <p:cNvPr id="17411" name="Rectangle 3">
            <a:extLst>
              <a:ext uri="{FF2B5EF4-FFF2-40B4-BE49-F238E27FC236}">
                <a16:creationId xmlns:a16="http://schemas.microsoft.com/office/drawing/2014/main" id="{9E1F64A2-8FE9-40E9-A1FF-3BF77DA7C995}"/>
              </a:ext>
            </a:extLst>
          </p:cNvPr>
          <p:cNvSpPr>
            <a:spLocks noGrp="1"/>
          </p:cNvSpPr>
          <p:nvPr>
            <p:ph sz="half" idx="1"/>
          </p:nvPr>
        </p:nvSpPr>
        <p:spPr/>
        <p:txBody>
          <a:bodyPr/>
          <a:lstStyle/>
          <a:p>
            <a:pPr marL="0" indent="0" algn="just" eaLnBrk="1" hangingPunct="1">
              <a:lnSpc>
                <a:spcPct val="90000"/>
              </a:lnSpc>
              <a:buNone/>
            </a:pPr>
            <a:endParaRPr lang="en-GB" sz="1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274320" algn="l" defTabSz="914400" rtl="0" eaLnBrk="1" fontAlgn="auto" latinLnBrk="0" hangingPunct="1">
              <a:lnSpc>
                <a:spcPct val="150000"/>
              </a:lnSpc>
              <a:spcBef>
                <a:spcPct val="20000"/>
              </a:spcBef>
              <a:spcAft>
                <a:spcPts val="0"/>
              </a:spcAft>
              <a:buClrTx/>
              <a:buSzTx/>
              <a:buFont typeface="Wingdings" pitchFamily="2" charset="2"/>
              <a:buChar char="v"/>
              <a:tabLst/>
              <a:defRPr/>
            </a:pPr>
            <a:r>
              <a:rPr kumimoji="0" lang="en-GB" sz="1700" b="1" i="1" u="none" strike="noStrike" kern="1200" cap="none" spc="0" normalizeH="0" baseline="0" noProof="0" dirty="0">
                <a:ln>
                  <a:noFill/>
                </a:ln>
                <a:solidFill>
                  <a:srgbClr val="FF0000"/>
                </a:solidFill>
                <a:effectLst/>
                <a:uLnTx/>
                <a:uFillTx/>
                <a:latin typeface="Arial"/>
                <a:ea typeface="+mn-ea"/>
                <a:cs typeface="+mn-cs"/>
              </a:rPr>
              <a:t>Strength</a:t>
            </a:r>
            <a:endParaRPr kumimoji="0" lang="en-US" sz="1700" b="0" i="0" u="none" strike="noStrike" kern="1200" cap="none" spc="0" normalizeH="0" baseline="0" noProof="0" dirty="0">
              <a:ln>
                <a:noFill/>
              </a:ln>
              <a:solidFill>
                <a:srgbClr val="FF0000"/>
              </a:solidFill>
              <a:effectLst/>
              <a:uLnTx/>
              <a:uFillTx/>
              <a:latin typeface="Arial"/>
              <a:ea typeface="+mn-ea"/>
              <a:cs typeface="+mn-cs"/>
            </a:endParaRPr>
          </a:p>
          <a:p>
            <a:pPr marL="0" marR="0" lvl="0" indent="-274320" algn="l" defTabSz="914400" rtl="0" eaLnBrk="1" fontAlgn="auto" latinLnBrk="0" hangingPunct="1">
              <a:lnSpc>
                <a:spcPct val="150000"/>
              </a:lnSpc>
              <a:spcBef>
                <a:spcPct val="20000"/>
              </a:spcBef>
              <a:spcAft>
                <a:spcPts val="0"/>
              </a:spcAft>
              <a:buClrTx/>
              <a:buSzTx/>
              <a:buFont typeface="Wingdings" pitchFamily="2" charset="2"/>
              <a:buChar char="v"/>
              <a:tabLst/>
              <a:defRPr/>
            </a:pPr>
            <a:r>
              <a:rPr kumimoji="0" lang="en-GB" sz="1700" b="0" i="0" u="none" strike="noStrike" kern="1200" cap="none" spc="0" normalizeH="0" baseline="0" noProof="0" dirty="0">
                <a:ln>
                  <a:noFill/>
                </a:ln>
                <a:solidFill>
                  <a:srgbClr val="FF0000"/>
                </a:solidFill>
                <a:effectLst/>
                <a:uLnTx/>
                <a:uFillTx/>
                <a:latin typeface="Arial"/>
                <a:ea typeface="+mn-ea"/>
                <a:cs typeface="+mn-cs"/>
              </a:rPr>
              <a:t>The organisation has a larger capital that can be invested in the marketing of the services. </a:t>
            </a:r>
            <a:endParaRPr kumimoji="0" lang="en-US" sz="1700" b="0" i="0" u="none" strike="noStrike" kern="1200" cap="none" spc="0" normalizeH="0" baseline="0" noProof="0" dirty="0">
              <a:ln>
                <a:noFill/>
              </a:ln>
              <a:solidFill>
                <a:srgbClr val="FF0000"/>
              </a:solidFill>
              <a:effectLst/>
              <a:uLnTx/>
              <a:uFillTx/>
              <a:latin typeface="Arial"/>
              <a:ea typeface="+mn-ea"/>
              <a:cs typeface="+mn-cs"/>
            </a:endParaRPr>
          </a:p>
          <a:p>
            <a:pPr marL="0" marR="0" lvl="0" indent="-274320" algn="l" defTabSz="914400" rtl="0" eaLnBrk="1" fontAlgn="auto" latinLnBrk="0" hangingPunct="1">
              <a:lnSpc>
                <a:spcPct val="150000"/>
              </a:lnSpc>
              <a:spcBef>
                <a:spcPct val="20000"/>
              </a:spcBef>
              <a:spcAft>
                <a:spcPts val="0"/>
              </a:spcAft>
              <a:buClrTx/>
              <a:buSzTx/>
              <a:buFont typeface="Wingdings" pitchFamily="2" charset="2"/>
              <a:buChar char="v"/>
              <a:tabLst/>
              <a:defRPr/>
            </a:pPr>
            <a:r>
              <a:rPr kumimoji="0" lang="en-GB" sz="1700" b="1" i="1" u="none" strike="noStrike" kern="1200" cap="none" spc="0" normalizeH="0" baseline="0" noProof="0" dirty="0">
                <a:ln>
                  <a:noFill/>
                </a:ln>
                <a:solidFill>
                  <a:srgbClr val="FF0000"/>
                </a:solidFill>
                <a:effectLst/>
                <a:uLnTx/>
                <a:uFillTx/>
                <a:latin typeface="Arial"/>
                <a:ea typeface="+mn-ea"/>
                <a:cs typeface="+mn-cs"/>
              </a:rPr>
              <a:t>Weakness</a:t>
            </a:r>
            <a:endParaRPr kumimoji="0" lang="en-US" sz="1700" b="0" i="0" u="none" strike="noStrike" kern="1200" cap="none" spc="0" normalizeH="0" baseline="0" noProof="0" dirty="0">
              <a:ln>
                <a:noFill/>
              </a:ln>
              <a:solidFill>
                <a:srgbClr val="FF0000"/>
              </a:solidFill>
              <a:effectLst/>
              <a:uLnTx/>
              <a:uFillTx/>
              <a:latin typeface="Arial"/>
              <a:ea typeface="+mn-ea"/>
              <a:cs typeface="+mn-cs"/>
            </a:endParaRPr>
          </a:p>
          <a:p>
            <a:pPr marL="0" marR="0" lvl="0" indent="-274320" algn="l" defTabSz="914400" rtl="0" eaLnBrk="1" fontAlgn="auto" latinLnBrk="0" hangingPunct="1">
              <a:lnSpc>
                <a:spcPct val="150000"/>
              </a:lnSpc>
              <a:spcBef>
                <a:spcPct val="20000"/>
              </a:spcBef>
              <a:spcAft>
                <a:spcPts val="0"/>
              </a:spcAft>
              <a:buClrTx/>
              <a:buSzTx/>
              <a:buFont typeface="Wingdings" pitchFamily="2" charset="2"/>
              <a:buChar char="v"/>
              <a:tabLst/>
              <a:defRPr/>
            </a:pPr>
            <a:r>
              <a:rPr kumimoji="0" lang="en-GB" sz="1700" b="0" i="0" u="none" strike="noStrike" kern="1200" cap="none" spc="0" normalizeH="0" baseline="0" noProof="0" dirty="0">
                <a:ln>
                  <a:noFill/>
                </a:ln>
                <a:solidFill>
                  <a:srgbClr val="FF0000"/>
                </a:solidFill>
                <a:effectLst/>
                <a:uLnTx/>
                <a:uFillTx/>
                <a:latin typeface="Arial"/>
                <a:ea typeface="+mn-ea"/>
                <a:cs typeface="+mn-cs"/>
              </a:rPr>
              <a:t>The business is not known to a larger audience, which might restrict them from attracting new consumers</a:t>
            </a:r>
            <a:r>
              <a:rPr kumimoji="0" lang="en-GB" sz="1700" b="0" i="0" u="none" strike="noStrike" kern="1200" cap="none" spc="0" normalizeH="0" baseline="0" noProof="0" dirty="0">
                <a:ln>
                  <a:noFill/>
                </a:ln>
                <a:solidFill>
                  <a:prstClr val="black"/>
                </a:solidFill>
                <a:effectLst/>
                <a:uLnTx/>
                <a:uFillTx/>
                <a:latin typeface="Arial"/>
                <a:ea typeface="+mn-ea"/>
                <a:cs typeface="+mn-cs"/>
              </a:rPr>
              <a:t>. </a:t>
            </a:r>
            <a:endParaRPr kumimoji="0" lang="en-US" sz="1700" b="0" i="0" u="none" strike="noStrike" kern="1200" cap="none" spc="0" normalizeH="0" baseline="0" noProof="0" dirty="0">
              <a:ln>
                <a:noFill/>
              </a:ln>
              <a:solidFill>
                <a:prstClr val="black"/>
              </a:solidFill>
              <a:effectLst/>
              <a:uLnTx/>
              <a:uFillTx/>
              <a:latin typeface="Arial"/>
              <a:ea typeface="+mn-ea"/>
              <a:cs typeface="+mn-cs"/>
            </a:endParaRPr>
          </a:p>
          <a:p>
            <a:pPr marL="0" indent="0" algn="just" eaLnBrk="1" hangingPunct="1">
              <a:lnSpc>
                <a:spcPct val="90000"/>
              </a:lnSpc>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5926470-85BF-501F-8686-7D68E167DCF3}"/>
              </a:ext>
            </a:extLst>
          </p:cNvPr>
          <p:cNvSpPr>
            <a:spLocks noGrp="1"/>
          </p:cNvSpPr>
          <p:nvPr>
            <p:ph sz="half" idx="2"/>
          </p:nvPr>
        </p:nvSpPr>
        <p:spPr/>
        <p:txBody>
          <a:bodyPr/>
          <a:lstStyle/>
          <a:p>
            <a:r>
              <a:rPr lang="en-US" sz="2000" b="1" dirty="0">
                <a:solidFill>
                  <a:srgbClr val="FF0000"/>
                </a:solidFill>
              </a:rPr>
              <a:t>Opportunities</a:t>
            </a:r>
          </a:p>
          <a:p>
            <a:r>
              <a:rPr lang="en-US" sz="2000" dirty="0">
                <a:solidFill>
                  <a:srgbClr val="FF0000"/>
                </a:solidFill>
              </a:rPr>
              <a:t>The political stability and the recovering GDP of the UK can be helpful for the business in making decent revenue. </a:t>
            </a:r>
          </a:p>
          <a:p>
            <a:r>
              <a:rPr lang="en-US" sz="2000" b="1" dirty="0">
                <a:solidFill>
                  <a:srgbClr val="FF0000"/>
                </a:solidFill>
              </a:rPr>
              <a:t>Threat</a:t>
            </a:r>
          </a:p>
          <a:p>
            <a:r>
              <a:rPr lang="en-US" sz="2000" dirty="0">
                <a:solidFill>
                  <a:srgbClr val="FF0000"/>
                </a:solidFill>
              </a:rPr>
              <a:t>The constant change in consumer preferences might affect the </a:t>
            </a:r>
            <a:r>
              <a:rPr lang="en-US" sz="2000" dirty="0" err="1">
                <a:solidFill>
                  <a:srgbClr val="FF0000"/>
                </a:solidFill>
              </a:rPr>
              <a:t>organisation</a:t>
            </a:r>
            <a:r>
              <a:rPr lang="en-US" sz="2000" dirty="0">
                <a:solidFill>
                  <a:srgbClr val="FF0000"/>
                </a:solidFill>
              </a:rPr>
              <a:t> and its success in the future.</a:t>
            </a:r>
          </a:p>
          <a:p>
            <a:endParaRPr lang="en-GB" dirty="0"/>
          </a:p>
        </p:txBody>
      </p:sp>
      <p:pic>
        <p:nvPicPr>
          <p:cNvPr id="2" name="Picture 1">
            <a:extLst>
              <a:ext uri="{FF2B5EF4-FFF2-40B4-BE49-F238E27FC236}">
                <a16:creationId xmlns:a16="http://schemas.microsoft.com/office/drawing/2014/main" id="{81497574-806D-48E8-ADAC-BD4F9CEC579D}"/>
              </a:ext>
            </a:extLst>
          </p:cNvPr>
          <p:cNvPicPr>
            <a:picLocks noChangeAspect="1"/>
          </p:cNvPicPr>
          <p:nvPr/>
        </p:nvPicPr>
        <p:blipFill>
          <a:blip r:embed="rId4"/>
          <a:stretch>
            <a:fillRect/>
          </a:stretch>
        </p:blipFill>
        <p:spPr>
          <a:xfrm>
            <a:off x="323528" y="125822"/>
            <a:ext cx="1205682" cy="1205682"/>
          </a:xfrm>
          <a:prstGeom prst="rect">
            <a:avLst/>
          </a:prstGeom>
        </p:spPr>
      </p:pic>
      <p:sp>
        <p:nvSpPr>
          <p:cNvPr id="6" name="TextBox 5">
            <a:extLst>
              <a:ext uri="{FF2B5EF4-FFF2-40B4-BE49-F238E27FC236}">
                <a16:creationId xmlns:a16="http://schemas.microsoft.com/office/drawing/2014/main" id="{785A6B89-08CB-5FF2-FFED-0979D376EDF4}"/>
              </a:ext>
            </a:extLst>
          </p:cNvPr>
          <p:cNvSpPr txBox="1"/>
          <p:nvPr/>
        </p:nvSpPr>
        <p:spPr>
          <a:xfrm>
            <a:off x="179513" y="5445224"/>
            <a:ext cx="8784976" cy="1292662"/>
          </a:xfrm>
          <a:prstGeom prst="rect">
            <a:avLst/>
          </a:prstGeom>
          <a:noFill/>
        </p:spPr>
        <p:txBody>
          <a:bodyPr wrap="square" rtlCol="0">
            <a:spAutoFit/>
          </a:bodyPr>
          <a:lstStyle/>
          <a:p>
            <a:r>
              <a:rPr lang="en-US" dirty="0">
                <a:solidFill>
                  <a:srgbClr val="FF0000"/>
                </a:solidFill>
              </a:rPr>
              <a:t>S</a:t>
            </a:r>
            <a:r>
              <a:rPr lang="en-US" sz="1200" dirty="0">
                <a:solidFill>
                  <a:srgbClr val="FF0000"/>
                </a:solidFill>
              </a:rPr>
              <a:t>WOT analysis is referred to the strengths and weaknesses of a company (</a:t>
            </a:r>
            <a:r>
              <a:rPr lang="en-US" sz="1200" dirty="0" err="1">
                <a:solidFill>
                  <a:srgbClr val="FF0000"/>
                </a:solidFill>
              </a:rPr>
              <a:t>Benzaghta</a:t>
            </a:r>
            <a:r>
              <a:rPr lang="en-US" sz="1200" dirty="0">
                <a:solidFill>
                  <a:srgbClr val="FF0000"/>
                </a:solidFill>
              </a:rPr>
              <a:t> et al., 2021). The model allows for determining the opportunities and threats for the business. </a:t>
            </a:r>
          </a:p>
          <a:p>
            <a:r>
              <a:rPr lang="en-US" sz="1200" dirty="0">
                <a:solidFill>
                  <a:srgbClr val="FF0000"/>
                </a:solidFill>
              </a:rPr>
              <a:t>Strength</a:t>
            </a:r>
          </a:p>
          <a:p>
            <a:r>
              <a:rPr lang="en-US" sz="1200" dirty="0">
                <a:solidFill>
                  <a:srgbClr val="FF0000"/>
                </a:solidFill>
              </a:rPr>
              <a:t>It also has highly skilled owners with greater competency to operate and gain success through operations. </a:t>
            </a:r>
          </a:p>
          <a:p>
            <a:r>
              <a:rPr lang="en-US" sz="1200" dirty="0">
                <a:solidFill>
                  <a:srgbClr val="FF0000"/>
                </a:solidFill>
              </a:rPr>
              <a:t>Opportunities</a:t>
            </a:r>
          </a:p>
          <a:p>
            <a:r>
              <a:rPr lang="en-US" sz="1200" dirty="0">
                <a:solidFill>
                  <a:srgbClr val="FF0000"/>
                </a:solidFill>
              </a:rPr>
              <a:t>It can easily grow steadily and gain success in the future. </a:t>
            </a:r>
          </a:p>
        </p:txBody>
      </p:sp>
    </p:spTree>
    <p:extLst>
      <p:ext uri="{BB962C8B-B14F-4D97-AF65-F5344CB8AC3E}">
        <p14:creationId xmlns:p14="http://schemas.microsoft.com/office/powerpoint/2010/main" val="2755759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dirty="0">
                <a:solidFill>
                  <a:srgbClr val="FF0000"/>
                </a:solidFill>
              </a:rPr>
              <a:t>Marketing mix (4Ps)</a:t>
            </a:r>
          </a:p>
        </p:txBody>
      </p:sp>
      <p:pic>
        <p:nvPicPr>
          <p:cNvPr id="2" name="Picture 1">
            <a:extLst>
              <a:ext uri="{FF2B5EF4-FFF2-40B4-BE49-F238E27FC236}">
                <a16:creationId xmlns:a16="http://schemas.microsoft.com/office/drawing/2014/main" id="{00687337-0125-4F81-B1B3-905655F57842}"/>
              </a:ext>
            </a:extLst>
          </p:cNvPr>
          <p:cNvPicPr>
            <a:picLocks noChangeAspect="1"/>
          </p:cNvPicPr>
          <p:nvPr/>
        </p:nvPicPr>
        <p:blipFill>
          <a:blip r:embed="rId4"/>
          <a:stretch>
            <a:fillRect/>
          </a:stretch>
        </p:blipFill>
        <p:spPr>
          <a:xfrm>
            <a:off x="101352" y="1117476"/>
            <a:ext cx="2145804" cy="2145804"/>
          </a:xfrm>
          <a:prstGeom prst="rect">
            <a:avLst/>
          </a:prstGeom>
          <a:noFill/>
        </p:spPr>
      </p:pic>
      <p:sp>
        <p:nvSpPr>
          <p:cNvPr id="17411" name="Rectangle 3">
            <a:extLst>
              <a:ext uri="{FF2B5EF4-FFF2-40B4-BE49-F238E27FC236}">
                <a16:creationId xmlns:a16="http://schemas.microsoft.com/office/drawing/2014/main" id="{9E1F64A2-8FE9-40E9-A1FF-3BF77DA7C995}"/>
              </a:ext>
            </a:extLst>
          </p:cNvPr>
          <p:cNvSpPr>
            <a:spLocks noGrp="1"/>
          </p:cNvSpPr>
          <p:nvPr>
            <p:ph sz="half" idx="2"/>
          </p:nvPr>
        </p:nvSpPr>
        <p:spPr>
          <a:xfrm>
            <a:off x="5004048" y="1268760"/>
            <a:ext cx="4038600" cy="3989040"/>
          </a:xfrm>
        </p:spPr>
        <p:txBody>
          <a:bodyPr wrap="square" anchor="t">
            <a:normAutofit/>
          </a:bodyPr>
          <a:lstStyle/>
          <a:p>
            <a:pPr marL="0" indent="0">
              <a:lnSpc>
                <a:spcPct val="90000"/>
              </a:lnSpc>
              <a:spcAft>
                <a:spcPts val="800"/>
              </a:spcAft>
              <a:buNone/>
            </a:pPr>
            <a:r>
              <a:rPr lang="en-US" sz="1200" b="1" dirty="0">
                <a:solidFill>
                  <a:srgbClr val="FF0000"/>
                </a:solidFill>
                <a:effectLst/>
              </a:rPr>
              <a:t>Price</a:t>
            </a:r>
          </a:p>
          <a:p>
            <a:pPr marL="0" indent="0">
              <a:lnSpc>
                <a:spcPct val="90000"/>
              </a:lnSpc>
              <a:spcAft>
                <a:spcPts val="800"/>
              </a:spcAft>
              <a:buNone/>
            </a:pPr>
            <a:r>
              <a:rPr lang="en-US" sz="1200" dirty="0">
                <a:solidFill>
                  <a:srgbClr val="FF0000"/>
                </a:solidFill>
                <a:effectLst/>
              </a:rPr>
              <a:t>Boxing Academy will be using the competitive pricing strategy. </a:t>
            </a:r>
          </a:p>
          <a:p>
            <a:pPr marL="0" indent="0">
              <a:lnSpc>
                <a:spcPct val="90000"/>
              </a:lnSpc>
              <a:spcAft>
                <a:spcPts val="800"/>
              </a:spcAft>
              <a:buNone/>
            </a:pPr>
            <a:r>
              <a:rPr lang="en-US" sz="1200" b="1" dirty="0">
                <a:solidFill>
                  <a:srgbClr val="FF0000"/>
                </a:solidFill>
                <a:effectLst/>
              </a:rPr>
              <a:t>Product</a:t>
            </a:r>
          </a:p>
          <a:p>
            <a:pPr marL="0" indent="0">
              <a:lnSpc>
                <a:spcPct val="90000"/>
              </a:lnSpc>
              <a:spcAft>
                <a:spcPts val="800"/>
              </a:spcAft>
              <a:buNone/>
            </a:pPr>
            <a:r>
              <a:rPr lang="en-US" sz="1200" dirty="0">
                <a:solidFill>
                  <a:srgbClr val="FF0000"/>
                </a:solidFill>
                <a:effectLst/>
              </a:rPr>
              <a:t>The academy will provide joiners with adequate training </a:t>
            </a:r>
            <a:r>
              <a:rPr lang="en-US" sz="1200" dirty="0" err="1">
                <a:solidFill>
                  <a:srgbClr val="FF0000"/>
                </a:solidFill>
                <a:effectLst/>
              </a:rPr>
              <a:t>programmes</a:t>
            </a:r>
            <a:r>
              <a:rPr lang="en-US" sz="1200" dirty="0">
                <a:solidFill>
                  <a:srgbClr val="FF0000"/>
                </a:solidFill>
                <a:effectLst/>
              </a:rPr>
              <a:t> and nutritional plans that will help them in being fit. </a:t>
            </a:r>
          </a:p>
          <a:p>
            <a:pPr marL="0" indent="0">
              <a:lnSpc>
                <a:spcPct val="90000"/>
              </a:lnSpc>
              <a:spcAft>
                <a:spcPts val="800"/>
              </a:spcAft>
              <a:buNone/>
            </a:pPr>
            <a:r>
              <a:rPr lang="en-US" sz="1200" b="1" dirty="0">
                <a:solidFill>
                  <a:srgbClr val="FF0000"/>
                </a:solidFill>
                <a:effectLst/>
              </a:rPr>
              <a:t>Place</a:t>
            </a:r>
          </a:p>
          <a:p>
            <a:pPr marL="0" indent="0">
              <a:lnSpc>
                <a:spcPct val="90000"/>
              </a:lnSpc>
              <a:spcAft>
                <a:spcPts val="800"/>
              </a:spcAft>
              <a:buNone/>
            </a:pPr>
            <a:r>
              <a:rPr lang="en-US" sz="1200" dirty="0">
                <a:solidFill>
                  <a:srgbClr val="FF0000"/>
                </a:solidFill>
                <a:effectLst/>
              </a:rPr>
              <a:t>The services will be provided in the UK. </a:t>
            </a:r>
          </a:p>
          <a:p>
            <a:pPr marL="0" indent="0">
              <a:lnSpc>
                <a:spcPct val="90000"/>
              </a:lnSpc>
              <a:spcAft>
                <a:spcPts val="800"/>
              </a:spcAft>
              <a:buNone/>
            </a:pPr>
            <a:r>
              <a:rPr lang="en-US" sz="1200" b="1" dirty="0">
                <a:solidFill>
                  <a:srgbClr val="FF0000"/>
                </a:solidFill>
                <a:effectLst/>
              </a:rPr>
              <a:t>Promotion</a:t>
            </a:r>
          </a:p>
          <a:p>
            <a:pPr marL="0" indent="0">
              <a:lnSpc>
                <a:spcPct val="90000"/>
              </a:lnSpc>
              <a:spcAft>
                <a:spcPts val="800"/>
              </a:spcAft>
              <a:buNone/>
            </a:pPr>
            <a:r>
              <a:rPr lang="en-US" sz="1200" dirty="0">
                <a:solidFill>
                  <a:srgbClr val="FF0000"/>
                </a:solidFill>
                <a:effectLst/>
              </a:rPr>
              <a:t>It will use both online and offline means to promote the product. </a:t>
            </a:r>
          </a:p>
          <a:p>
            <a:pPr marL="0" indent="0">
              <a:lnSpc>
                <a:spcPct val="90000"/>
              </a:lnSpc>
              <a:spcAft>
                <a:spcPts val="800"/>
              </a:spcAft>
              <a:buNone/>
            </a:pPr>
            <a:endParaRPr lang="en-GB" sz="2000" dirty="0">
              <a:effectLst/>
            </a:endParaRPr>
          </a:p>
          <a:p>
            <a:pPr marL="0" indent="0" eaLnBrk="1" hangingPunct="1">
              <a:lnSpc>
                <a:spcPct val="90000"/>
              </a:lnSpc>
              <a:buFont typeface="Arial" panose="020B0604020202020204" pitchFamily="34" charset="0"/>
              <a:buNone/>
            </a:pPr>
            <a:endParaRPr lang="en-GB" altLang="en-US" sz="2000" dirty="0"/>
          </a:p>
        </p:txBody>
      </p:sp>
      <p:sp>
        <p:nvSpPr>
          <p:cNvPr id="5" name="TextBox 4">
            <a:extLst>
              <a:ext uri="{FF2B5EF4-FFF2-40B4-BE49-F238E27FC236}">
                <a16:creationId xmlns:a16="http://schemas.microsoft.com/office/drawing/2014/main" id="{D20DF10E-F08D-A853-6D32-732A34B5FD12}"/>
              </a:ext>
            </a:extLst>
          </p:cNvPr>
          <p:cNvSpPr txBox="1"/>
          <p:nvPr/>
        </p:nvSpPr>
        <p:spPr>
          <a:xfrm>
            <a:off x="101352" y="4437112"/>
            <a:ext cx="4686672" cy="2123658"/>
          </a:xfrm>
          <a:prstGeom prst="rect">
            <a:avLst/>
          </a:prstGeom>
          <a:noFill/>
        </p:spPr>
        <p:txBody>
          <a:bodyPr wrap="square" rtlCol="0">
            <a:spAutoFit/>
          </a:bodyPr>
          <a:lstStyle/>
          <a:p>
            <a:r>
              <a:rPr lang="en-US" sz="1100" dirty="0">
                <a:solidFill>
                  <a:srgbClr val="FF0000"/>
                </a:solidFill>
              </a:rPr>
              <a:t>Price</a:t>
            </a:r>
          </a:p>
          <a:p>
            <a:r>
              <a:rPr lang="en-US" sz="1100" dirty="0">
                <a:solidFill>
                  <a:srgbClr val="FF0000"/>
                </a:solidFill>
              </a:rPr>
              <a:t>This will allow them in providing their services at a lower price than their competitors in the market provide. Competitive pricing strategy will help the </a:t>
            </a:r>
            <a:r>
              <a:rPr lang="en-US" sz="1100" dirty="0" err="1">
                <a:solidFill>
                  <a:srgbClr val="FF0000"/>
                </a:solidFill>
              </a:rPr>
              <a:t>organisation</a:t>
            </a:r>
            <a:r>
              <a:rPr lang="en-US" sz="1100" dirty="0">
                <a:solidFill>
                  <a:srgbClr val="FF0000"/>
                </a:solidFill>
              </a:rPr>
              <a:t> in attracting people who belongs from the lower income class. It will also allow them in enhancing their clientele every year. </a:t>
            </a:r>
          </a:p>
          <a:p>
            <a:r>
              <a:rPr lang="en-US" sz="1100" dirty="0">
                <a:solidFill>
                  <a:srgbClr val="FF0000"/>
                </a:solidFill>
              </a:rPr>
              <a:t>Product</a:t>
            </a:r>
          </a:p>
          <a:p>
            <a:r>
              <a:rPr lang="en-US" sz="1100" dirty="0">
                <a:solidFill>
                  <a:srgbClr val="FF0000"/>
                </a:solidFill>
              </a:rPr>
              <a:t>The </a:t>
            </a:r>
            <a:r>
              <a:rPr lang="en-US" sz="1100" dirty="0" err="1">
                <a:solidFill>
                  <a:srgbClr val="FF0000"/>
                </a:solidFill>
              </a:rPr>
              <a:t>organisation</a:t>
            </a:r>
            <a:r>
              <a:rPr lang="en-US" sz="1100" dirty="0">
                <a:solidFill>
                  <a:srgbClr val="FF0000"/>
                </a:solidFill>
              </a:rPr>
              <a:t> will offer the consumer with advanced equipment and trainer who will help them in being fit and healthy. It will ensure that the consumer get the value form the services they pay for.</a:t>
            </a:r>
          </a:p>
          <a:p>
            <a:r>
              <a:rPr lang="en-US" sz="1100" dirty="0">
                <a:solidFill>
                  <a:srgbClr val="FF0000"/>
                </a:solidFill>
              </a:rPr>
              <a:t>Promotion</a:t>
            </a:r>
          </a:p>
          <a:p>
            <a:r>
              <a:rPr lang="en-US" sz="1100" dirty="0">
                <a:solidFill>
                  <a:srgbClr val="FF0000"/>
                </a:solidFill>
              </a:rPr>
              <a:t>Online means will include using social media platforms. Offline means might include magazines and television advertising. </a:t>
            </a:r>
          </a:p>
        </p:txBody>
      </p:sp>
    </p:spTree>
    <p:extLst>
      <p:ext uri="{BB962C8B-B14F-4D97-AF65-F5344CB8AC3E}">
        <p14:creationId xmlns:p14="http://schemas.microsoft.com/office/powerpoint/2010/main" val="3850553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6000" r="-6000"/>
          </a:stretch>
        </a:blipFill>
        <a:effectLst/>
      </p:bgPr>
    </p:bg>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65138" y="114300"/>
            <a:ext cx="8229600" cy="1223963"/>
          </a:xfrm>
        </p:spPr>
        <p:txBody>
          <a:bodyPr/>
          <a:lstStyle/>
          <a:p>
            <a:pPr eaLnBrk="1" hangingPunct="1"/>
            <a:r>
              <a:rPr lang="en-GB" altLang="en-US" sz="3600" b="1" dirty="0">
                <a:solidFill>
                  <a:srgbClr val="FF0000"/>
                </a:solidFill>
              </a:rPr>
              <a:t>Financial plan</a:t>
            </a:r>
            <a:endParaRPr lang="en-GB" altLang="en-US" sz="3600" dirty="0">
              <a:solidFill>
                <a:srgbClr val="FF0000"/>
              </a:solidFill>
            </a:endParaRPr>
          </a:p>
        </p:txBody>
      </p:sp>
      <p:sp>
        <p:nvSpPr>
          <p:cNvPr id="2" name="Footer Placeholder 1">
            <a:extLst>
              <a:ext uri="{FF2B5EF4-FFF2-40B4-BE49-F238E27FC236}">
                <a16:creationId xmlns:a16="http://schemas.microsoft.com/office/drawing/2014/main" id="{A77B3C15-0575-3697-168D-1A5366423E27}"/>
              </a:ext>
            </a:extLst>
          </p:cNvPr>
          <p:cNvSpPr>
            <a:spLocks noGrp="1"/>
          </p:cNvSpPr>
          <p:nvPr>
            <p:ph type="ftr" sz="quarter" idx="11"/>
          </p:nvPr>
        </p:nvSpPr>
        <p:spPr>
          <a:xfrm>
            <a:off x="0" y="3501010"/>
            <a:ext cx="9144000" cy="3325241"/>
          </a:xfrm>
        </p:spPr>
        <p:txBody>
          <a:bodyPr/>
          <a:lstStyle/>
          <a:p>
            <a:pPr>
              <a:defRPr/>
            </a:pPr>
            <a:r>
              <a:rPr lang="en-US" altLang="en-US" sz="1100" dirty="0">
                <a:solidFill>
                  <a:srgbClr val="FF0000"/>
                </a:solidFill>
              </a:rPr>
              <a:t>Sources of finance </a:t>
            </a:r>
          </a:p>
          <a:p>
            <a:pPr>
              <a:defRPr/>
            </a:pPr>
            <a:r>
              <a:rPr lang="en-US" altLang="en-US" sz="1100" dirty="0">
                <a:solidFill>
                  <a:srgbClr val="FF0000"/>
                </a:solidFill>
              </a:rPr>
              <a:t>Crowd Funding</a:t>
            </a:r>
          </a:p>
          <a:p>
            <a:pPr>
              <a:defRPr/>
            </a:pPr>
            <a:r>
              <a:rPr lang="en-US" altLang="en-US" sz="1100" dirty="0">
                <a:solidFill>
                  <a:srgbClr val="FF0000"/>
                </a:solidFill>
              </a:rPr>
              <a:t>Crowd funding is a small amount of monetary help that is donated by several donors. This is an easier and faster way of generating capital. Although it has the demerits of getting the business idea stolen. </a:t>
            </a:r>
          </a:p>
          <a:p>
            <a:pPr>
              <a:defRPr/>
            </a:pPr>
            <a:r>
              <a:rPr lang="en-US" altLang="en-US" sz="1100" dirty="0">
                <a:solidFill>
                  <a:srgbClr val="FF0000"/>
                </a:solidFill>
              </a:rPr>
              <a:t>Bank loan</a:t>
            </a:r>
          </a:p>
          <a:p>
            <a:pPr>
              <a:defRPr/>
            </a:pPr>
            <a:r>
              <a:rPr lang="en-US" altLang="en-US" sz="1100" dirty="0">
                <a:solidFill>
                  <a:srgbClr val="FF0000"/>
                </a:solidFill>
              </a:rPr>
              <a:t>Bank loan is the process of borrowing money for a business through banks. This might help the </a:t>
            </a:r>
            <a:r>
              <a:rPr lang="en-US" altLang="en-US" sz="1100" dirty="0" err="1">
                <a:solidFill>
                  <a:srgbClr val="FF0000"/>
                </a:solidFill>
              </a:rPr>
              <a:t>organisation</a:t>
            </a:r>
            <a:r>
              <a:rPr lang="en-US" altLang="en-US" sz="1100" dirty="0">
                <a:solidFill>
                  <a:srgbClr val="FF0000"/>
                </a:solidFill>
              </a:rPr>
              <a:t> in paying the money back in a decided time. However, the loan might take longer to be approved. </a:t>
            </a:r>
          </a:p>
          <a:p>
            <a:pPr>
              <a:defRPr/>
            </a:pPr>
            <a:r>
              <a:rPr lang="en-US" altLang="en-US" sz="1100" dirty="0">
                <a:solidFill>
                  <a:srgbClr val="FF0000"/>
                </a:solidFill>
              </a:rPr>
              <a:t>Peer-to-peer lending</a:t>
            </a:r>
          </a:p>
          <a:p>
            <a:pPr>
              <a:defRPr/>
            </a:pPr>
            <a:r>
              <a:rPr lang="en-US" altLang="en-US" sz="1100" dirty="0">
                <a:solidFill>
                  <a:srgbClr val="FF0000"/>
                </a:solidFill>
              </a:rPr>
              <a:t>Peer-to-peer lending allows for getting loan from individuals without any help from third-party institutions. It will help in getting money at a lower interest rate. The money can be borrowed by the </a:t>
            </a:r>
            <a:r>
              <a:rPr lang="en-US" altLang="en-US" sz="1100" dirty="0" err="1">
                <a:solidFill>
                  <a:srgbClr val="FF0000"/>
                </a:solidFill>
              </a:rPr>
              <a:t>organisation</a:t>
            </a:r>
            <a:r>
              <a:rPr lang="en-US" altLang="en-US" sz="1100" dirty="0">
                <a:solidFill>
                  <a:srgbClr val="FF0000"/>
                </a:solidFill>
              </a:rPr>
              <a:t> at a faster pace and will be from a trusted person. However, the owner might not have any legal protection from the lender.</a:t>
            </a:r>
          </a:p>
          <a:p>
            <a:pPr>
              <a:defRPr/>
            </a:pPr>
            <a:r>
              <a:rPr lang="en-US" altLang="en-US" sz="1100" dirty="0">
                <a:solidFill>
                  <a:srgbClr val="FF0000"/>
                </a:solidFill>
              </a:rPr>
              <a:t>Recommendation</a:t>
            </a:r>
          </a:p>
          <a:p>
            <a:pPr>
              <a:defRPr/>
            </a:pPr>
            <a:r>
              <a:rPr lang="en-US" altLang="en-US" sz="1100" dirty="0">
                <a:solidFill>
                  <a:srgbClr val="FF0000"/>
                </a:solidFill>
              </a:rPr>
              <a:t>From the above Boxing  Academy might consider using the bank loan as a source of financing as it will allow them in gaining monetary help. It will let them in paying the borrowed money at an agreed and reasonable interest rate. </a:t>
            </a:r>
          </a:p>
          <a:p>
            <a:pPr>
              <a:defRPr/>
            </a:pPr>
            <a:endParaRPr lang="en-GB" altLang="en-US" dirty="0"/>
          </a:p>
        </p:txBody>
      </p:sp>
      <p:graphicFrame>
        <p:nvGraphicFramePr>
          <p:cNvPr id="5" name="Table 4">
            <a:extLst>
              <a:ext uri="{FF2B5EF4-FFF2-40B4-BE49-F238E27FC236}">
                <a16:creationId xmlns:a16="http://schemas.microsoft.com/office/drawing/2014/main" id="{3DD64FDF-F56E-394B-DBEE-2C11E17426B9}"/>
              </a:ext>
            </a:extLst>
          </p:cNvPr>
          <p:cNvGraphicFramePr>
            <a:graphicFrameLocks noGrp="1"/>
          </p:cNvGraphicFramePr>
          <p:nvPr>
            <p:extLst>
              <p:ext uri="{D42A27DB-BD31-4B8C-83A1-F6EECF244321}">
                <p14:modId xmlns:p14="http://schemas.microsoft.com/office/powerpoint/2010/main" val="393815168"/>
              </p:ext>
            </p:extLst>
          </p:nvPr>
        </p:nvGraphicFramePr>
        <p:xfrm>
          <a:off x="179512" y="1412775"/>
          <a:ext cx="5112568" cy="1944216"/>
        </p:xfrm>
        <a:graphic>
          <a:graphicData uri="http://schemas.openxmlformats.org/drawingml/2006/table">
            <a:tbl>
              <a:tblPr/>
              <a:tblGrid>
                <a:gridCol w="3130153">
                  <a:extLst>
                    <a:ext uri="{9D8B030D-6E8A-4147-A177-3AD203B41FA5}">
                      <a16:colId xmlns:a16="http://schemas.microsoft.com/office/drawing/2014/main" val="20000"/>
                    </a:ext>
                  </a:extLst>
                </a:gridCol>
                <a:gridCol w="1982415">
                  <a:extLst>
                    <a:ext uri="{9D8B030D-6E8A-4147-A177-3AD203B41FA5}">
                      <a16:colId xmlns:a16="http://schemas.microsoft.com/office/drawing/2014/main" val="20001"/>
                    </a:ext>
                  </a:extLst>
                </a:gridCol>
              </a:tblGrid>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ctr">
                        <a:lnSpc>
                          <a:spcPct val="150000"/>
                        </a:lnSpc>
                        <a:spcBef>
                          <a:spcPts val="0"/>
                        </a:spcBef>
                        <a:spcAft>
                          <a:spcPts val="0"/>
                        </a:spcAft>
                      </a:pPr>
                      <a:r>
                        <a:rPr lang="en-GB" sz="1100" dirty="0">
                          <a:effectLst/>
                        </a:rPr>
                        <a:t>Components</a:t>
                      </a:r>
                      <a:endParaRPr lang="en-US" sz="1100" dirty="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ctr">
                        <a:lnSpc>
                          <a:spcPct val="150000"/>
                        </a:lnSpc>
                        <a:spcBef>
                          <a:spcPts val="0"/>
                        </a:spcBef>
                        <a:spcAft>
                          <a:spcPts val="0"/>
                        </a:spcAft>
                      </a:pPr>
                      <a:r>
                        <a:rPr lang="en-GB" sz="1100">
                          <a:effectLst/>
                        </a:rPr>
                        <a:t>Budget (</a:t>
                      </a:r>
                      <a:r>
                        <a:rPr lang="en-US" sz="1100">
                          <a:effectLst/>
                        </a:rPr>
                        <a:t>￡</a:t>
                      </a:r>
                      <a:r>
                        <a:rPr lang="en-GB" sz="1100">
                          <a:effectLst/>
                        </a:rPr>
                        <a:t>)</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0"/>
                  </a:ext>
                </a:extLst>
              </a:tr>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Marketing </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3000</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1"/>
                  </a:ext>
                </a:extLst>
              </a:tr>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dirty="0">
                          <a:effectLst/>
                        </a:rPr>
                        <a:t>Rent</a:t>
                      </a:r>
                      <a:endParaRPr lang="en-US" sz="1100" dirty="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2000</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2"/>
                  </a:ext>
                </a:extLst>
              </a:tr>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types of equipment</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4000</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3"/>
                  </a:ext>
                </a:extLst>
              </a:tr>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Staffing</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5000</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4"/>
                  </a:ext>
                </a:extLst>
              </a:tr>
              <a:tr h="32403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a:effectLst/>
                        </a:rPr>
                        <a:t>Total</a:t>
                      </a:r>
                      <a:endParaRPr lang="en-US" sz="110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algn="just">
                        <a:lnSpc>
                          <a:spcPct val="150000"/>
                        </a:lnSpc>
                        <a:spcBef>
                          <a:spcPts val="0"/>
                        </a:spcBef>
                        <a:spcAft>
                          <a:spcPts val="0"/>
                        </a:spcAft>
                      </a:pPr>
                      <a:r>
                        <a:rPr lang="en-GB" sz="1100" dirty="0">
                          <a:effectLst/>
                        </a:rPr>
                        <a:t>14000</a:t>
                      </a:r>
                      <a:endParaRPr lang="en-US" sz="1100" dirty="0">
                        <a:solidFill>
                          <a:srgbClr val="000000"/>
                        </a:solidFill>
                        <a:effectLst/>
                        <a:latin typeface="Arial"/>
                        <a:ea typeface="Arial"/>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E8E5C">
                        <a:tint val="20000"/>
                      </a:srgbClr>
                    </a:solidFill>
                  </a:tcPr>
                </a:tc>
                <a:extLst>
                  <a:ext uri="{0D108BD9-81ED-4DB2-BD59-A6C34878D82A}">
                    <a16:rowId xmlns:a16="http://schemas.microsoft.com/office/drawing/2014/main" val="10005"/>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23979-906E-75D0-F09C-561CCD964E6F}"/>
              </a:ext>
            </a:extLst>
          </p:cNvPr>
          <p:cNvSpPr>
            <a:spLocks noGrp="1"/>
          </p:cNvSpPr>
          <p:nvPr>
            <p:ph type="title"/>
          </p:nvPr>
        </p:nvSpPr>
        <p:spPr>
          <a:xfrm>
            <a:off x="457200" y="274638"/>
            <a:ext cx="8229600" cy="418058"/>
          </a:xfrm>
        </p:spPr>
        <p:txBody>
          <a:bodyPr/>
          <a:lstStyle/>
          <a:p>
            <a:r>
              <a:rPr lang="en-GB" dirty="0" err="1">
                <a:solidFill>
                  <a:srgbClr val="FF0000"/>
                </a:solidFill>
              </a:rPr>
              <a:t>Refferences</a:t>
            </a:r>
            <a:endParaRPr lang="en-GB" dirty="0">
              <a:solidFill>
                <a:srgbClr val="FF0000"/>
              </a:solidFill>
            </a:endParaRPr>
          </a:p>
        </p:txBody>
      </p:sp>
      <p:sp>
        <p:nvSpPr>
          <p:cNvPr id="3" name="Content Placeholder 2">
            <a:extLst>
              <a:ext uri="{FF2B5EF4-FFF2-40B4-BE49-F238E27FC236}">
                <a16:creationId xmlns:a16="http://schemas.microsoft.com/office/drawing/2014/main" id="{16E27CAF-238E-6243-B535-20C1A0D21840}"/>
              </a:ext>
            </a:extLst>
          </p:cNvPr>
          <p:cNvSpPr>
            <a:spLocks noGrp="1"/>
          </p:cNvSpPr>
          <p:nvPr>
            <p:ph idx="1"/>
          </p:nvPr>
        </p:nvSpPr>
        <p:spPr>
          <a:xfrm>
            <a:off x="457200" y="764704"/>
            <a:ext cx="8229600" cy="7920880"/>
          </a:xfrm>
        </p:spPr>
        <p:txBody>
          <a:bodyPr/>
          <a:lstStyle/>
          <a:p>
            <a:r>
              <a:rPr lang="en-GB" sz="1050" dirty="0" err="1">
                <a:solidFill>
                  <a:srgbClr val="FF0000"/>
                </a:solidFill>
              </a:rPr>
              <a:t>Benzaghta</a:t>
            </a:r>
            <a:r>
              <a:rPr lang="en-GB" sz="1050" dirty="0">
                <a:solidFill>
                  <a:srgbClr val="FF0000"/>
                </a:solidFill>
              </a:rPr>
              <a:t>, M.A., </a:t>
            </a:r>
            <a:r>
              <a:rPr lang="en-GB" sz="1050" dirty="0" err="1">
                <a:solidFill>
                  <a:srgbClr val="FF0000"/>
                </a:solidFill>
              </a:rPr>
              <a:t>Elwalda</a:t>
            </a:r>
            <a:r>
              <a:rPr lang="en-GB" sz="1050" dirty="0">
                <a:solidFill>
                  <a:srgbClr val="FF0000"/>
                </a:solidFill>
              </a:rPr>
              <a:t>, A., Mousa, M.M., Erkan, I. and Rahman, M., 2021. SWOT analysis applications: An integrative literature review. Journal of Global Business Insights, 6(1), pp.55-73.</a:t>
            </a:r>
          </a:p>
          <a:p>
            <a:r>
              <a:rPr lang="en-GB" sz="1050" dirty="0">
                <a:solidFill>
                  <a:srgbClr val="FF0000"/>
                </a:solidFill>
              </a:rPr>
              <a:t>Camilleri, M.A., 2018. Market segmentation, targeting and </a:t>
            </a:r>
            <a:r>
              <a:rPr lang="en-GB" sz="1050" dirty="0" err="1">
                <a:solidFill>
                  <a:srgbClr val="FF0000"/>
                </a:solidFill>
              </a:rPr>
              <a:t>positioning.In</a:t>
            </a:r>
            <a:r>
              <a:rPr lang="en-GB" sz="1050" dirty="0">
                <a:solidFill>
                  <a:srgbClr val="FF0000"/>
                </a:solidFill>
              </a:rPr>
              <a:t> Travel marketing, tourism economics and the airline product (pp. 69-83).Springer, Cham.</a:t>
            </a:r>
          </a:p>
          <a:p>
            <a:r>
              <a:rPr lang="en-GB" sz="1050" dirty="0">
                <a:solidFill>
                  <a:srgbClr val="FF0000"/>
                </a:solidFill>
              </a:rPr>
              <a:t>Citation, 2022.UK Employment Laws Explained [online] Available at: https://www.citation.co.uk/news/hr-and-employment-law/uk-employment-laws-explained/#:~:text=UK%20employment%20laws%20are%20in,relationship%20between%20the%20two%20fair.[Accessed 09 August 2022]</a:t>
            </a:r>
          </a:p>
          <a:p>
            <a:r>
              <a:rPr lang="en-GB" sz="1050" dirty="0">
                <a:solidFill>
                  <a:srgbClr val="FF0000"/>
                </a:solidFill>
              </a:rPr>
              <a:t>Country Cycle, 2022. LEGISLATION [online] Available at: https://www.countrystylerecycling.co.uk/about-us/compliance/legislation/#:~:text=The%20Environmental%20Protection%20Act%201990%2C%20a%20UK%20act%20of%20parliament,of%20pollution%20from%20industrial%20processes. [Accessed 09 August 2022]</a:t>
            </a:r>
          </a:p>
          <a:p>
            <a:r>
              <a:rPr lang="en-GB" sz="1050" dirty="0">
                <a:solidFill>
                  <a:srgbClr val="FF0000"/>
                </a:solidFill>
              </a:rPr>
              <a:t>Field.ORG.UK, 2018.List Of Environmental Laws [online] Available at: http://www.field.org.uk/list-of-environmental-laws/[Accessed 09 August 2022]</a:t>
            </a:r>
          </a:p>
          <a:p>
            <a:r>
              <a:rPr lang="en-GB" sz="1050" dirty="0">
                <a:solidFill>
                  <a:srgbClr val="FF0000"/>
                </a:solidFill>
              </a:rPr>
              <a:t>GOV.UK, 2022. Equality Act 2010: guidance [online] Available at: https://www.gov.uk/guidance/equality-act-2010-guidance#:~:text=Print%20this%20page-,Overview,strengthening%20protection%20in%20some%20situations. [Accessed 09 August 2022]</a:t>
            </a:r>
          </a:p>
          <a:p>
            <a:r>
              <a:rPr lang="en-GB" sz="1050" dirty="0">
                <a:solidFill>
                  <a:srgbClr val="FF0000"/>
                </a:solidFill>
              </a:rPr>
              <a:t>Kurniawan, D., </a:t>
            </a:r>
            <a:r>
              <a:rPr lang="en-GB" sz="1050" dirty="0" err="1">
                <a:solidFill>
                  <a:srgbClr val="FF0000"/>
                </a:solidFill>
              </a:rPr>
              <a:t>Iswahyudin</a:t>
            </a:r>
            <a:r>
              <a:rPr lang="en-GB" sz="1050" dirty="0">
                <a:solidFill>
                  <a:srgbClr val="FF0000"/>
                </a:solidFill>
              </a:rPr>
              <a:t>, M.D. and </a:t>
            </a:r>
            <a:r>
              <a:rPr lang="en-GB" sz="1050" dirty="0" err="1">
                <a:solidFill>
                  <a:srgbClr val="FF0000"/>
                </a:solidFill>
              </a:rPr>
              <a:t>Suciati</a:t>
            </a:r>
            <a:r>
              <a:rPr lang="en-GB" sz="1050" dirty="0">
                <a:solidFill>
                  <a:srgbClr val="FF0000"/>
                </a:solidFill>
              </a:rPr>
              <a:t>, T.R., 2020. SWOT Analysis and Ansoff Matrix in Creative Food Industry Business Development: A Study on Creative Food Business “</a:t>
            </a:r>
            <a:r>
              <a:rPr lang="en-GB" sz="1050" dirty="0" err="1">
                <a:solidFill>
                  <a:srgbClr val="FF0000"/>
                </a:solidFill>
              </a:rPr>
              <a:t>Komala</a:t>
            </a:r>
            <a:r>
              <a:rPr lang="en-GB" sz="1050" dirty="0">
                <a:solidFill>
                  <a:srgbClr val="FF0000"/>
                </a:solidFill>
              </a:rPr>
              <a:t>”. Open Access Indonesia Journal of Social Sciences, 3(2), pp.128-136.</a:t>
            </a:r>
          </a:p>
          <a:p>
            <a:r>
              <a:rPr lang="en-GB" sz="1050" dirty="0" err="1">
                <a:solidFill>
                  <a:srgbClr val="FF0000"/>
                </a:solidFill>
              </a:rPr>
              <a:t>Mariotti</a:t>
            </a:r>
            <a:r>
              <a:rPr lang="en-GB" sz="1050" dirty="0">
                <a:solidFill>
                  <a:srgbClr val="FF0000"/>
                </a:solidFill>
              </a:rPr>
              <a:t>, S. and </a:t>
            </a:r>
            <a:r>
              <a:rPr lang="en-GB" sz="1050" dirty="0" err="1">
                <a:solidFill>
                  <a:srgbClr val="FF0000"/>
                </a:solidFill>
              </a:rPr>
              <a:t>Glackin</a:t>
            </a:r>
            <a:r>
              <a:rPr lang="en-GB" sz="1050" dirty="0">
                <a:solidFill>
                  <a:srgbClr val="FF0000"/>
                </a:solidFill>
              </a:rPr>
              <a:t>, C., 2016. Entrepreneurship: starting and operating a small business. Pearson.</a:t>
            </a:r>
          </a:p>
          <a:p>
            <a:r>
              <a:rPr lang="en-GB" sz="1050" dirty="0" err="1">
                <a:solidFill>
                  <a:srgbClr val="FF0000"/>
                </a:solidFill>
              </a:rPr>
              <a:t>Matovic</a:t>
            </a:r>
            <a:r>
              <a:rPr lang="en-GB" sz="1050" dirty="0">
                <a:solidFill>
                  <a:srgbClr val="FF0000"/>
                </a:solidFill>
              </a:rPr>
              <a:t>, I.M., 2020. PESTEL analysis of external environment as a success factor of </a:t>
            </a:r>
            <a:r>
              <a:rPr lang="en-GB" sz="1050" dirty="0" err="1">
                <a:solidFill>
                  <a:srgbClr val="FF0000"/>
                </a:solidFill>
              </a:rPr>
              <a:t>startup</a:t>
            </a:r>
            <a:r>
              <a:rPr lang="en-GB" sz="1050" dirty="0">
                <a:solidFill>
                  <a:srgbClr val="FF0000"/>
                </a:solidFill>
              </a:rPr>
              <a:t> business. </a:t>
            </a:r>
            <a:r>
              <a:rPr lang="en-GB" sz="1050" dirty="0" err="1">
                <a:solidFill>
                  <a:srgbClr val="FF0000"/>
                </a:solidFill>
              </a:rPr>
              <a:t>ConScienS</a:t>
            </a:r>
            <a:r>
              <a:rPr lang="en-GB" sz="1050" dirty="0">
                <a:solidFill>
                  <a:srgbClr val="FF0000"/>
                </a:solidFill>
              </a:rPr>
              <a:t>, p.96.</a:t>
            </a:r>
          </a:p>
          <a:p>
            <a:r>
              <a:rPr lang="en-GB" sz="1050" dirty="0">
                <a:solidFill>
                  <a:srgbClr val="FF0000"/>
                </a:solidFill>
              </a:rPr>
              <a:t>National Literacy Trust, 2022.Adult literacy [online] Available at: https://literacytrust.org.uk/parents-and-families/adult-literacy/#:~:text=Information%20on%20adult%20literacy%20in,having%20'very%20poor%20literacy%20skills.[Accessed 09 August 2022]</a:t>
            </a:r>
          </a:p>
          <a:p>
            <a:r>
              <a:rPr lang="en-GB" sz="1050" dirty="0">
                <a:solidFill>
                  <a:srgbClr val="FF0000"/>
                </a:solidFill>
              </a:rPr>
              <a:t>Rhodes, C., Hutton, G., and Ward, M., 2021. Research and development spending [online] Available at: https://commonslibrary.parliament.uk/research-briefings/sn04223/#:~:text=In%20the%20UK%20in%202019,real%20terms%20increase%20of%2096%25.[Accessed 09 August 2022]</a:t>
            </a:r>
          </a:p>
          <a:p>
            <a:r>
              <a:rPr lang="en-GB" sz="1050" dirty="0">
                <a:solidFill>
                  <a:srgbClr val="FF0000"/>
                </a:solidFill>
              </a:rPr>
              <a:t>Statista, 2022.Gym, health &amp;fitness club industry market size in the United Kingdom (UK) 2012-2022 [online] Available at: https://www.statista.com/statistics/1194831/fitness-health-club-market-size-uk/#:~:text=While%20the%20market%20size%20of,billion%20British%20pounds%20in%202021.[Accessed 09 August 2022]</a:t>
            </a:r>
          </a:p>
          <a:p>
            <a:r>
              <a:rPr lang="en-GB" sz="1050" dirty="0">
                <a:solidFill>
                  <a:srgbClr val="FF0000"/>
                </a:solidFill>
              </a:rPr>
              <a:t>Statista, 2022.Internet penetration in the United Kingdom (UK) 2000-2020 [online] Available at: https://www.statista.com/statistics/468663/uk-internet-penetration/[Accessed 09 August 2022]</a:t>
            </a:r>
          </a:p>
          <a:p>
            <a:r>
              <a:rPr lang="en-GB" sz="1050" dirty="0">
                <a:solidFill>
                  <a:srgbClr val="FF0000"/>
                </a:solidFill>
              </a:rPr>
              <a:t>The Global Economy, 2022.United Kingdom: Political stability [online] Available at: https://www.theglobaleconomy.com/United-Kingdom/wb_political_stability/ [Accessed 09 August 2022]</a:t>
            </a:r>
          </a:p>
          <a:p>
            <a:r>
              <a:rPr lang="en-GB" sz="1050" dirty="0">
                <a:solidFill>
                  <a:srgbClr val="FF0000"/>
                </a:solidFill>
              </a:rPr>
              <a:t>The World Bank, 2022. GDP per capita (current US$) - United Kingdom [online] Available at: https://data.worldbank.org/indicator/NY.GDP.PCAP.CD?locations=GB [Accessed 09 August 2022]</a:t>
            </a:r>
          </a:p>
          <a:p>
            <a:r>
              <a:rPr lang="en-GB" sz="1050" dirty="0">
                <a:solidFill>
                  <a:srgbClr val="FF0000"/>
                </a:solidFill>
              </a:rPr>
              <a:t>Trading Economic, 2022. United Kingdom Corruption Index [online] Available at: https://tradingeconomics.com/united-kingdom/corruption-index [Accessed 09 August 2022]</a:t>
            </a:r>
          </a:p>
          <a:p>
            <a:r>
              <a:rPr lang="en-GB" sz="1050" dirty="0">
                <a:solidFill>
                  <a:srgbClr val="FF0000"/>
                </a:solidFill>
              </a:rPr>
              <a:t>Trading Economics, 2022. United Kingdom Interest Rate [online] Available at: https://tradingeconomics.com/united-kingdom/interest-rate [Accessed 09 August 2022]</a:t>
            </a:r>
          </a:p>
          <a:p>
            <a:r>
              <a:rPr lang="en-GB" sz="1050" dirty="0">
                <a:solidFill>
                  <a:srgbClr val="FF0000"/>
                </a:solidFill>
              </a:rPr>
              <a:t>Trading Economics, 2022.United Kingdom GDP Growth Rate [online] Available at: https://tradingeconomics.com/united-kingdom/gdp-growth[Accessed 09 August 2022]</a:t>
            </a:r>
          </a:p>
          <a:p>
            <a:r>
              <a:rPr lang="en-GB" sz="1050" dirty="0" err="1">
                <a:solidFill>
                  <a:srgbClr val="FF0000"/>
                </a:solidFill>
              </a:rPr>
              <a:t>Tsatsoula</a:t>
            </a:r>
            <a:r>
              <a:rPr lang="en-GB" sz="1050" dirty="0">
                <a:solidFill>
                  <a:srgbClr val="FF0000"/>
                </a:solidFill>
              </a:rPr>
              <a:t>, E., 2018. Application of Ansoff's Matrix-Methodology: Marketing Growth Strategies For Products.</a:t>
            </a:r>
          </a:p>
          <a:p>
            <a:endParaRPr lang="en-GB" sz="1050" dirty="0">
              <a:solidFill>
                <a:srgbClr val="FF0000"/>
              </a:solidFill>
            </a:endParaRPr>
          </a:p>
        </p:txBody>
      </p:sp>
    </p:spTree>
    <p:extLst>
      <p:ext uri="{BB962C8B-B14F-4D97-AF65-F5344CB8AC3E}">
        <p14:creationId xmlns:p14="http://schemas.microsoft.com/office/powerpoint/2010/main" val="61128092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1207</TotalTime>
  <Words>2268</Words>
  <Application>Microsoft Office PowerPoint</Application>
  <PresentationFormat>On-screen Show (4:3)</PresentationFormat>
  <Paragraphs>146</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Myriad Pro</vt:lpstr>
      <vt:lpstr>Wingdings</vt:lpstr>
      <vt:lpstr>20140311PresentationUWTSDTemplate</vt:lpstr>
      <vt:lpstr>BUSINESS PLAN</vt:lpstr>
      <vt:lpstr>Introduction of yourself</vt:lpstr>
      <vt:lpstr>Business/Company Overview </vt:lpstr>
      <vt:lpstr>Product or Service</vt:lpstr>
      <vt:lpstr>Market Research </vt:lpstr>
      <vt:lpstr>Target Market</vt:lpstr>
      <vt:lpstr>PESTEL Analysis </vt:lpstr>
      <vt:lpstr>SWOT Analysis </vt:lpstr>
      <vt:lpstr>Marketing mix (4Ps)</vt:lpstr>
      <vt:lpstr>Financial plan</vt:lpstr>
      <vt:lpstr>Refferences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Alexandru Eros (2008584)</cp:lastModifiedBy>
  <cp:revision>95</cp:revision>
  <cp:lastPrinted>2018-03-20T16:28:46Z</cp:lastPrinted>
  <dcterms:created xsi:type="dcterms:W3CDTF">2004-11-12T17:24:38Z</dcterms:created>
  <dcterms:modified xsi:type="dcterms:W3CDTF">2022-08-15T09:29:26Z</dcterms:modified>
</cp:coreProperties>
</file>