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9" r:id="rId4"/>
    <p:sldId id="260"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4" d="100"/>
          <a:sy n="114" d="100"/>
        </p:scale>
        <p:origin x="414"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96B1A7-7600-469E-9E06-ED9939942C6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5B9597F-9E7A-4154-BC9F-9916502A708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2CEAC21-EEBB-43FF-9C92-D82EA4EA865B}"/>
              </a:ext>
            </a:extLst>
          </p:cNvPr>
          <p:cNvSpPr>
            <a:spLocks noGrp="1"/>
          </p:cNvSpPr>
          <p:nvPr>
            <p:ph type="dt" sz="half" idx="10"/>
          </p:nvPr>
        </p:nvSpPr>
        <p:spPr/>
        <p:txBody>
          <a:bodyPr/>
          <a:lstStyle/>
          <a:p>
            <a:fld id="{A211D6C2-2A37-4EDC-B0D4-F40F0EC09B5F}" type="datetimeFigureOut">
              <a:rPr lang="en-GB" smtClean="0"/>
              <a:t>16/03/2020</a:t>
            </a:fld>
            <a:endParaRPr lang="en-GB"/>
          </a:p>
        </p:txBody>
      </p:sp>
      <p:sp>
        <p:nvSpPr>
          <p:cNvPr id="5" name="Footer Placeholder 4">
            <a:extLst>
              <a:ext uri="{FF2B5EF4-FFF2-40B4-BE49-F238E27FC236}">
                <a16:creationId xmlns:a16="http://schemas.microsoft.com/office/drawing/2014/main" id="{2007CEC3-77D7-45C7-B190-0A6CAFEA2ED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DCDED53-4FF9-4E54-9798-98FC85BA17E1}"/>
              </a:ext>
            </a:extLst>
          </p:cNvPr>
          <p:cNvSpPr>
            <a:spLocks noGrp="1"/>
          </p:cNvSpPr>
          <p:nvPr>
            <p:ph type="sldNum" sz="quarter" idx="12"/>
          </p:nvPr>
        </p:nvSpPr>
        <p:spPr/>
        <p:txBody>
          <a:bodyPr/>
          <a:lstStyle/>
          <a:p>
            <a:fld id="{2F2D2855-9779-4204-867C-C50A9F562A97}" type="slidenum">
              <a:rPr lang="en-GB" smtClean="0"/>
              <a:t>‹#›</a:t>
            </a:fld>
            <a:endParaRPr lang="en-GB"/>
          </a:p>
        </p:txBody>
      </p:sp>
    </p:spTree>
    <p:extLst>
      <p:ext uri="{BB962C8B-B14F-4D97-AF65-F5344CB8AC3E}">
        <p14:creationId xmlns:p14="http://schemas.microsoft.com/office/powerpoint/2010/main" val="27911570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46B63C-5D06-4EB9-93A4-0399FB90256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C142CAB-37CB-4494-8733-90AC1776666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E3C0707-D83F-4700-BC31-B12B09C003B3}"/>
              </a:ext>
            </a:extLst>
          </p:cNvPr>
          <p:cNvSpPr>
            <a:spLocks noGrp="1"/>
          </p:cNvSpPr>
          <p:nvPr>
            <p:ph type="dt" sz="half" idx="10"/>
          </p:nvPr>
        </p:nvSpPr>
        <p:spPr/>
        <p:txBody>
          <a:bodyPr/>
          <a:lstStyle/>
          <a:p>
            <a:fld id="{A211D6C2-2A37-4EDC-B0D4-F40F0EC09B5F}" type="datetimeFigureOut">
              <a:rPr lang="en-GB" smtClean="0"/>
              <a:t>16/03/2020</a:t>
            </a:fld>
            <a:endParaRPr lang="en-GB"/>
          </a:p>
        </p:txBody>
      </p:sp>
      <p:sp>
        <p:nvSpPr>
          <p:cNvPr id="5" name="Footer Placeholder 4">
            <a:extLst>
              <a:ext uri="{FF2B5EF4-FFF2-40B4-BE49-F238E27FC236}">
                <a16:creationId xmlns:a16="http://schemas.microsoft.com/office/drawing/2014/main" id="{2BCE600D-3A4F-421A-9AFD-F6B228C6BB1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01D5BA7-F8A8-41F9-89AF-A622104F9302}"/>
              </a:ext>
            </a:extLst>
          </p:cNvPr>
          <p:cNvSpPr>
            <a:spLocks noGrp="1"/>
          </p:cNvSpPr>
          <p:nvPr>
            <p:ph type="sldNum" sz="quarter" idx="12"/>
          </p:nvPr>
        </p:nvSpPr>
        <p:spPr/>
        <p:txBody>
          <a:bodyPr/>
          <a:lstStyle/>
          <a:p>
            <a:fld id="{2F2D2855-9779-4204-867C-C50A9F562A97}" type="slidenum">
              <a:rPr lang="en-GB" smtClean="0"/>
              <a:t>‹#›</a:t>
            </a:fld>
            <a:endParaRPr lang="en-GB"/>
          </a:p>
        </p:txBody>
      </p:sp>
    </p:spTree>
    <p:extLst>
      <p:ext uri="{BB962C8B-B14F-4D97-AF65-F5344CB8AC3E}">
        <p14:creationId xmlns:p14="http://schemas.microsoft.com/office/powerpoint/2010/main" val="35028357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810E42-9CDB-43A2-B06E-FD41F3692F7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45D4378-9056-4AC1-ABD4-E38B71F794A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0BECECF-14F7-4668-BE4B-B0A17D9E9A82}"/>
              </a:ext>
            </a:extLst>
          </p:cNvPr>
          <p:cNvSpPr>
            <a:spLocks noGrp="1"/>
          </p:cNvSpPr>
          <p:nvPr>
            <p:ph type="dt" sz="half" idx="10"/>
          </p:nvPr>
        </p:nvSpPr>
        <p:spPr/>
        <p:txBody>
          <a:bodyPr/>
          <a:lstStyle/>
          <a:p>
            <a:fld id="{A211D6C2-2A37-4EDC-B0D4-F40F0EC09B5F}" type="datetimeFigureOut">
              <a:rPr lang="en-GB" smtClean="0"/>
              <a:t>16/03/2020</a:t>
            </a:fld>
            <a:endParaRPr lang="en-GB"/>
          </a:p>
        </p:txBody>
      </p:sp>
      <p:sp>
        <p:nvSpPr>
          <p:cNvPr id="5" name="Footer Placeholder 4">
            <a:extLst>
              <a:ext uri="{FF2B5EF4-FFF2-40B4-BE49-F238E27FC236}">
                <a16:creationId xmlns:a16="http://schemas.microsoft.com/office/drawing/2014/main" id="{7EB89EAA-DEF6-4463-8A10-2D6EB58D14E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2476174-36F5-4C51-B031-3F1E9BD5F178}"/>
              </a:ext>
            </a:extLst>
          </p:cNvPr>
          <p:cNvSpPr>
            <a:spLocks noGrp="1"/>
          </p:cNvSpPr>
          <p:nvPr>
            <p:ph type="sldNum" sz="quarter" idx="12"/>
          </p:nvPr>
        </p:nvSpPr>
        <p:spPr/>
        <p:txBody>
          <a:bodyPr/>
          <a:lstStyle/>
          <a:p>
            <a:fld id="{2F2D2855-9779-4204-867C-C50A9F562A97}" type="slidenum">
              <a:rPr lang="en-GB" smtClean="0"/>
              <a:t>‹#›</a:t>
            </a:fld>
            <a:endParaRPr lang="en-GB"/>
          </a:p>
        </p:txBody>
      </p:sp>
    </p:spTree>
    <p:extLst>
      <p:ext uri="{BB962C8B-B14F-4D97-AF65-F5344CB8AC3E}">
        <p14:creationId xmlns:p14="http://schemas.microsoft.com/office/powerpoint/2010/main" val="5465456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262AB1-23A7-458F-9C2C-F477535A199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8429D63-00E6-4A54-AD22-3A65CB74506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FFD9361C-ED20-4C53-A048-49726CF454C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A9DAB20-D134-4EE4-822E-0F39F3A996B3}"/>
              </a:ext>
            </a:extLst>
          </p:cNvPr>
          <p:cNvSpPr>
            <a:spLocks noGrp="1"/>
          </p:cNvSpPr>
          <p:nvPr>
            <p:ph type="dt" sz="half" idx="10"/>
          </p:nvPr>
        </p:nvSpPr>
        <p:spPr/>
        <p:txBody>
          <a:bodyPr/>
          <a:lstStyle/>
          <a:p>
            <a:fld id="{A211D6C2-2A37-4EDC-B0D4-F40F0EC09B5F}" type="datetimeFigureOut">
              <a:rPr lang="en-GB" smtClean="0"/>
              <a:t>16/03/2020</a:t>
            </a:fld>
            <a:endParaRPr lang="en-GB"/>
          </a:p>
        </p:txBody>
      </p:sp>
      <p:sp>
        <p:nvSpPr>
          <p:cNvPr id="6" name="Footer Placeholder 5">
            <a:extLst>
              <a:ext uri="{FF2B5EF4-FFF2-40B4-BE49-F238E27FC236}">
                <a16:creationId xmlns:a16="http://schemas.microsoft.com/office/drawing/2014/main" id="{EDE13497-33DC-4B7F-B813-D4CA01C2386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48EA0B7-397F-4CB2-BC4D-11D1E483B206}"/>
              </a:ext>
            </a:extLst>
          </p:cNvPr>
          <p:cNvSpPr>
            <a:spLocks noGrp="1"/>
          </p:cNvSpPr>
          <p:nvPr>
            <p:ph type="sldNum" sz="quarter" idx="12"/>
          </p:nvPr>
        </p:nvSpPr>
        <p:spPr/>
        <p:txBody>
          <a:bodyPr/>
          <a:lstStyle/>
          <a:p>
            <a:fld id="{2F2D2855-9779-4204-867C-C50A9F562A97}" type="slidenum">
              <a:rPr lang="en-GB" smtClean="0"/>
              <a:t>‹#›</a:t>
            </a:fld>
            <a:endParaRPr lang="en-GB"/>
          </a:p>
        </p:txBody>
      </p:sp>
    </p:spTree>
    <p:extLst>
      <p:ext uri="{BB962C8B-B14F-4D97-AF65-F5344CB8AC3E}">
        <p14:creationId xmlns:p14="http://schemas.microsoft.com/office/powerpoint/2010/main" val="15939941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8CA1AB-7FBE-498B-9A12-D55A8755B17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3ED8E33-66E3-4F75-B017-BFA7C75B8A4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EDCC541-2470-42C8-B803-83DE0DCB011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173EBC2-FD40-4875-8A59-65F27C2169B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C0303FC-4981-4682-813B-671782E1740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1D3B35D8-6A35-462F-BCC9-254CC9A4738C}"/>
              </a:ext>
            </a:extLst>
          </p:cNvPr>
          <p:cNvSpPr>
            <a:spLocks noGrp="1"/>
          </p:cNvSpPr>
          <p:nvPr>
            <p:ph type="dt" sz="half" idx="10"/>
          </p:nvPr>
        </p:nvSpPr>
        <p:spPr/>
        <p:txBody>
          <a:bodyPr/>
          <a:lstStyle/>
          <a:p>
            <a:fld id="{A211D6C2-2A37-4EDC-B0D4-F40F0EC09B5F}" type="datetimeFigureOut">
              <a:rPr lang="en-GB" smtClean="0"/>
              <a:t>16/03/2020</a:t>
            </a:fld>
            <a:endParaRPr lang="en-GB"/>
          </a:p>
        </p:txBody>
      </p:sp>
      <p:sp>
        <p:nvSpPr>
          <p:cNvPr id="8" name="Footer Placeholder 7">
            <a:extLst>
              <a:ext uri="{FF2B5EF4-FFF2-40B4-BE49-F238E27FC236}">
                <a16:creationId xmlns:a16="http://schemas.microsoft.com/office/drawing/2014/main" id="{209E2BA2-0F64-47CF-94DD-BFA04652F753}"/>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9BCE3A6A-C12F-498F-8ECC-1446FDC42B15}"/>
              </a:ext>
            </a:extLst>
          </p:cNvPr>
          <p:cNvSpPr>
            <a:spLocks noGrp="1"/>
          </p:cNvSpPr>
          <p:nvPr>
            <p:ph type="sldNum" sz="quarter" idx="12"/>
          </p:nvPr>
        </p:nvSpPr>
        <p:spPr/>
        <p:txBody>
          <a:bodyPr/>
          <a:lstStyle/>
          <a:p>
            <a:fld id="{2F2D2855-9779-4204-867C-C50A9F562A97}" type="slidenum">
              <a:rPr lang="en-GB" smtClean="0"/>
              <a:t>‹#›</a:t>
            </a:fld>
            <a:endParaRPr lang="en-GB"/>
          </a:p>
        </p:txBody>
      </p:sp>
    </p:spTree>
    <p:extLst>
      <p:ext uri="{BB962C8B-B14F-4D97-AF65-F5344CB8AC3E}">
        <p14:creationId xmlns:p14="http://schemas.microsoft.com/office/powerpoint/2010/main" val="26504705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AC3BFA-2516-4EBF-8D31-02579BD3FFB5}"/>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5F7B875B-6D41-462F-A1D6-AAF9A7A9CF28}"/>
              </a:ext>
            </a:extLst>
          </p:cNvPr>
          <p:cNvSpPr>
            <a:spLocks noGrp="1"/>
          </p:cNvSpPr>
          <p:nvPr>
            <p:ph type="dt" sz="half" idx="10"/>
          </p:nvPr>
        </p:nvSpPr>
        <p:spPr/>
        <p:txBody>
          <a:bodyPr/>
          <a:lstStyle/>
          <a:p>
            <a:fld id="{A211D6C2-2A37-4EDC-B0D4-F40F0EC09B5F}" type="datetimeFigureOut">
              <a:rPr lang="en-GB" smtClean="0"/>
              <a:t>16/03/2020</a:t>
            </a:fld>
            <a:endParaRPr lang="en-GB"/>
          </a:p>
        </p:txBody>
      </p:sp>
      <p:sp>
        <p:nvSpPr>
          <p:cNvPr id="4" name="Footer Placeholder 3">
            <a:extLst>
              <a:ext uri="{FF2B5EF4-FFF2-40B4-BE49-F238E27FC236}">
                <a16:creationId xmlns:a16="http://schemas.microsoft.com/office/drawing/2014/main" id="{2B6B2E5F-45B2-4118-89F2-24757AA4AD85}"/>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A3483DC0-F025-4316-8829-F875AD21E529}"/>
              </a:ext>
            </a:extLst>
          </p:cNvPr>
          <p:cNvSpPr>
            <a:spLocks noGrp="1"/>
          </p:cNvSpPr>
          <p:nvPr>
            <p:ph type="sldNum" sz="quarter" idx="12"/>
          </p:nvPr>
        </p:nvSpPr>
        <p:spPr/>
        <p:txBody>
          <a:bodyPr/>
          <a:lstStyle/>
          <a:p>
            <a:fld id="{2F2D2855-9779-4204-867C-C50A9F562A97}" type="slidenum">
              <a:rPr lang="en-GB" smtClean="0"/>
              <a:t>‹#›</a:t>
            </a:fld>
            <a:endParaRPr lang="en-GB"/>
          </a:p>
        </p:txBody>
      </p:sp>
    </p:spTree>
    <p:extLst>
      <p:ext uri="{BB962C8B-B14F-4D97-AF65-F5344CB8AC3E}">
        <p14:creationId xmlns:p14="http://schemas.microsoft.com/office/powerpoint/2010/main" val="15514567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DACF141-250B-4730-A231-195C389D3674}"/>
              </a:ext>
            </a:extLst>
          </p:cNvPr>
          <p:cNvSpPr>
            <a:spLocks noGrp="1"/>
          </p:cNvSpPr>
          <p:nvPr>
            <p:ph type="dt" sz="half" idx="10"/>
          </p:nvPr>
        </p:nvSpPr>
        <p:spPr/>
        <p:txBody>
          <a:bodyPr/>
          <a:lstStyle/>
          <a:p>
            <a:fld id="{A211D6C2-2A37-4EDC-B0D4-F40F0EC09B5F}" type="datetimeFigureOut">
              <a:rPr lang="en-GB" smtClean="0"/>
              <a:t>16/03/2020</a:t>
            </a:fld>
            <a:endParaRPr lang="en-GB"/>
          </a:p>
        </p:txBody>
      </p:sp>
      <p:sp>
        <p:nvSpPr>
          <p:cNvPr id="3" name="Footer Placeholder 2">
            <a:extLst>
              <a:ext uri="{FF2B5EF4-FFF2-40B4-BE49-F238E27FC236}">
                <a16:creationId xmlns:a16="http://schemas.microsoft.com/office/drawing/2014/main" id="{4C1DF56D-3B29-4FF5-853A-4A9A2A88148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2EB8E9AF-E5C5-410A-A20E-52175D54FFD5}"/>
              </a:ext>
            </a:extLst>
          </p:cNvPr>
          <p:cNvSpPr>
            <a:spLocks noGrp="1"/>
          </p:cNvSpPr>
          <p:nvPr>
            <p:ph type="sldNum" sz="quarter" idx="12"/>
          </p:nvPr>
        </p:nvSpPr>
        <p:spPr/>
        <p:txBody>
          <a:bodyPr/>
          <a:lstStyle/>
          <a:p>
            <a:fld id="{2F2D2855-9779-4204-867C-C50A9F562A97}" type="slidenum">
              <a:rPr lang="en-GB" smtClean="0"/>
              <a:t>‹#›</a:t>
            </a:fld>
            <a:endParaRPr lang="en-GB"/>
          </a:p>
        </p:txBody>
      </p:sp>
    </p:spTree>
    <p:extLst>
      <p:ext uri="{BB962C8B-B14F-4D97-AF65-F5344CB8AC3E}">
        <p14:creationId xmlns:p14="http://schemas.microsoft.com/office/powerpoint/2010/main" val="32139814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E3AFD0-E263-4D32-B2E0-E7847A35CEC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46DE1D8-0446-44A1-9B66-247B6EAE926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32B415D7-88FC-4E80-87EE-695CDE93717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0F1BF0A-FBAE-40EE-8EDE-809E0C07E4FC}"/>
              </a:ext>
            </a:extLst>
          </p:cNvPr>
          <p:cNvSpPr>
            <a:spLocks noGrp="1"/>
          </p:cNvSpPr>
          <p:nvPr>
            <p:ph type="dt" sz="half" idx="10"/>
          </p:nvPr>
        </p:nvSpPr>
        <p:spPr/>
        <p:txBody>
          <a:bodyPr/>
          <a:lstStyle/>
          <a:p>
            <a:fld id="{A211D6C2-2A37-4EDC-B0D4-F40F0EC09B5F}" type="datetimeFigureOut">
              <a:rPr lang="en-GB" smtClean="0"/>
              <a:t>16/03/2020</a:t>
            </a:fld>
            <a:endParaRPr lang="en-GB"/>
          </a:p>
        </p:txBody>
      </p:sp>
      <p:sp>
        <p:nvSpPr>
          <p:cNvPr id="6" name="Footer Placeholder 5">
            <a:extLst>
              <a:ext uri="{FF2B5EF4-FFF2-40B4-BE49-F238E27FC236}">
                <a16:creationId xmlns:a16="http://schemas.microsoft.com/office/drawing/2014/main" id="{C3D98104-4604-4F4F-9C0C-B38E63DD567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9243728-EB30-4DCD-ABEA-94A651F9D1FF}"/>
              </a:ext>
            </a:extLst>
          </p:cNvPr>
          <p:cNvSpPr>
            <a:spLocks noGrp="1"/>
          </p:cNvSpPr>
          <p:nvPr>
            <p:ph type="sldNum" sz="quarter" idx="12"/>
          </p:nvPr>
        </p:nvSpPr>
        <p:spPr/>
        <p:txBody>
          <a:bodyPr/>
          <a:lstStyle/>
          <a:p>
            <a:fld id="{2F2D2855-9779-4204-867C-C50A9F562A97}" type="slidenum">
              <a:rPr lang="en-GB" smtClean="0"/>
              <a:t>‹#›</a:t>
            </a:fld>
            <a:endParaRPr lang="en-GB"/>
          </a:p>
        </p:txBody>
      </p:sp>
    </p:spTree>
    <p:extLst>
      <p:ext uri="{BB962C8B-B14F-4D97-AF65-F5344CB8AC3E}">
        <p14:creationId xmlns:p14="http://schemas.microsoft.com/office/powerpoint/2010/main" val="26390153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7F42B7-06F9-49BC-BBA3-D4F8DFC4F2B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47E03FD6-248A-417A-AC2E-BB0EDA33B4C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204069EF-87EA-48F9-B0D7-89945F94564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1FFE0D4-32E8-49E7-B0DD-37A76D9BAF0B}"/>
              </a:ext>
            </a:extLst>
          </p:cNvPr>
          <p:cNvSpPr>
            <a:spLocks noGrp="1"/>
          </p:cNvSpPr>
          <p:nvPr>
            <p:ph type="dt" sz="half" idx="10"/>
          </p:nvPr>
        </p:nvSpPr>
        <p:spPr/>
        <p:txBody>
          <a:bodyPr/>
          <a:lstStyle/>
          <a:p>
            <a:fld id="{A211D6C2-2A37-4EDC-B0D4-F40F0EC09B5F}" type="datetimeFigureOut">
              <a:rPr lang="en-GB" smtClean="0"/>
              <a:t>16/03/2020</a:t>
            </a:fld>
            <a:endParaRPr lang="en-GB"/>
          </a:p>
        </p:txBody>
      </p:sp>
      <p:sp>
        <p:nvSpPr>
          <p:cNvPr id="6" name="Footer Placeholder 5">
            <a:extLst>
              <a:ext uri="{FF2B5EF4-FFF2-40B4-BE49-F238E27FC236}">
                <a16:creationId xmlns:a16="http://schemas.microsoft.com/office/drawing/2014/main" id="{849A048B-90E0-4386-8D82-D7537F096F5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9B42360-856C-4974-86FD-0025A2779F29}"/>
              </a:ext>
            </a:extLst>
          </p:cNvPr>
          <p:cNvSpPr>
            <a:spLocks noGrp="1"/>
          </p:cNvSpPr>
          <p:nvPr>
            <p:ph type="sldNum" sz="quarter" idx="12"/>
          </p:nvPr>
        </p:nvSpPr>
        <p:spPr/>
        <p:txBody>
          <a:bodyPr/>
          <a:lstStyle/>
          <a:p>
            <a:fld id="{2F2D2855-9779-4204-867C-C50A9F562A97}" type="slidenum">
              <a:rPr lang="en-GB" smtClean="0"/>
              <a:t>‹#›</a:t>
            </a:fld>
            <a:endParaRPr lang="en-GB"/>
          </a:p>
        </p:txBody>
      </p:sp>
    </p:spTree>
    <p:extLst>
      <p:ext uri="{BB962C8B-B14F-4D97-AF65-F5344CB8AC3E}">
        <p14:creationId xmlns:p14="http://schemas.microsoft.com/office/powerpoint/2010/main" val="24031730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1F6AAA-8014-4698-862C-99B5C87CA3A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CE3E140-12AD-471A-9916-7A164968210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7A829B8-7379-418F-9A7D-8693423C9F39}"/>
              </a:ext>
            </a:extLst>
          </p:cNvPr>
          <p:cNvSpPr>
            <a:spLocks noGrp="1"/>
          </p:cNvSpPr>
          <p:nvPr>
            <p:ph type="dt" sz="half" idx="10"/>
          </p:nvPr>
        </p:nvSpPr>
        <p:spPr/>
        <p:txBody>
          <a:bodyPr/>
          <a:lstStyle/>
          <a:p>
            <a:fld id="{A211D6C2-2A37-4EDC-B0D4-F40F0EC09B5F}" type="datetimeFigureOut">
              <a:rPr lang="en-GB" smtClean="0"/>
              <a:t>16/03/2020</a:t>
            </a:fld>
            <a:endParaRPr lang="en-GB"/>
          </a:p>
        </p:txBody>
      </p:sp>
      <p:sp>
        <p:nvSpPr>
          <p:cNvPr id="5" name="Footer Placeholder 4">
            <a:extLst>
              <a:ext uri="{FF2B5EF4-FFF2-40B4-BE49-F238E27FC236}">
                <a16:creationId xmlns:a16="http://schemas.microsoft.com/office/drawing/2014/main" id="{F6B956C1-BC3C-4F42-8938-D7A33789918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BDDB776-8101-42E6-92EE-A094145D6027}"/>
              </a:ext>
            </a:extLst>
          </p:cNvPr>
          <p:cNvSpPr>
            <a:spLocks noGrp="1"/>
          </p:cNvSpPr>
          <p:nvPr>
            <p:ph type="sldNum" sz="quarter" idx="12"/>
          </p:nvPr>
        </p:nvSpPr>
        <p:spPr/>
        <p:txBody>
          <a:bodyPr/>
          <a:lstStyle/>
          <a:p>
            <a:fld id="{2F2D2855-9779-4204-867C-C50A9F562A97}" type="slidenum">
              <a:rPr lang="en-GB" smtClean="0"/>
              <a:t>‹#›</a:t>
            </a:fld>
            <a:endParaRPr lang="en-GB"/>
          </a:p>
        </p:txBody>
      </p:sp>
    </p:spTree>
    <p:extLst>
      <p:ext uri="{BB962C8B-B14F-4D97-AF65-F5344CB8AC3E}">
        <p14:creationId xmlns:p14="http://schemas.microsoft.com/office/powerpoint/2010/main" val="40404522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A964658-E224-496A-894A-64E64991E51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98D65B6-DAF9-4CBB-B67A-6BCD39C7324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60B4BB7-4D04-4450-89BE-CAAA886F64DF}"/>
              </a:ext>
            </a:extLst>
          </p:cNvPr>
          <p:cNvSpPr>
            <a:spLocks noGrp="1"/>
          </p:cNvSpPr>
          <p:nvPr>
            <p:ph type="dt" sz="half" idx="10"/>
          </p:nvPr>
        </p:nvSpPr>
        <p:spPr/>
        <p:txBody>
          <a:bodyPr/>
          <a:lstStyle/>
          <a:p>
            <a:fld id="{A211D6C2-2A37-4EDC-B0D4-F40F0EC09B5F}" type="datetimeFigureOut">
              <a:rPr lang="en-GB" smtClean="0"/>
              <a:t>16/03/2020</a:t>
            </a:fld>
            <a:endParaRPr lang="en-GB"/>
          </a:p>
        </p:txBody>
      </p:sp>
      <p:sp>
        <p:nvSpPr>
          <p:cNvPr id="5" name="Footer Placeholder 4">
            <a:extLst>
              <a:ext uri="{FF2B5EF4-FFF2-40B4-BE49-F238E27FC236}">
                <a16:creationId xmlns:a16="http://schemas.microsoft.com/office/drawing/2014/main" id="{5E1A2AB9-7829-4FB0-942A-D2392512BBF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4E59BEF-FF30-41DA-B705-56A613B7EDFA}"/>
              </a:ext>
            </a:extLst>
          </p:cNvPr>
          <p:cNvSpPr>
            <a:spLocks noGrp="1"/>
          </p:cNvSpPr>
          <p:nvPr>
            <p:ph type="sldNum" sz="quarter" idx="12"/>
          </p:nvPr>
        </p:nvSpPr>
        <p:spPr/>
        <p:txBody>
          <a:bodyPr/>
          <a:lstStyle/>
          <a:p>
            <a:fld id="{2F2D2855-9779-4204-867C-C50A9F562A97}" type="slidenum">
              <a:rPr lang="en-GB" smtClean="0"/>
              <a:t>‹#›</a:t>
            </a:fld>
            <a:endParaRPr lang="en-GB"/>
          </a:p>
        </p:txBody>
      </p:sp>
    </p:spTree>
    <p:extLst>
      <p:ext uri="{BB962C8B-B14F-4D97-AF65-F5344CB8AC3E}">
        <p14:creationId xmlns:p14="http://schemas.microsoft.com/office/powerpoint/2010/main" val="13880208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3835D54-ED63-48F8-A2C0-63824023BC5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8B3D905-A427-4066-8490-22FE6499309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B6ACF84-4455-4656-BF33-82E6C20548A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211D6C2-2A37-4EDC-B0D4-F40F0EC09B5F}" type="datetimeFigureOut">
              <a:rPr lang="en-GB" smtClean="0"/>
              <a:t>16/03/2020</a:t>
            </a:fld>
            <a:endParaRPr lang="en-GB"/>
          </a:p>
        </p:txBody>
      </p:sp>
      <p:sp>
        <p:nvSpPr>
          <p:cNvPr id="5" name="Footer Placeholder 4">
            <a:extLst>
              <a:ext uri="{FF2B5EF4-FFF2-40B4-BE49-F238E27FC236}">
                <a16:creationId xmlns:a16="http://schemas.microsoft.com/office/drawing/2014/main" id="{6F72315E-EACE-4815-AE1D-1A2789CB8D8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C3942B3D-956C-4450-8FA9-E06309386D9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F2D2855-9779-4204-867C-C50A9F562A97}" type="slidenum">
              <a:rPr lang="en-GB" smtClean="0"/>
              <a:t>‹#›</a:t>
            </a:fld>
            <a:endParaRPr lang="en-GB"/>
          </a:p>
        </p:txBody>
      </p:sp>
    </p:spTree>
    <p:extLst>
      <p:ext uri="{BB962C8B-B14F-4D97-AF65-F5344CB8AC3E}">
        <p14:creationId xmlns:p14="http://schemas.microsoft.com/office/powerpoint/2010/main" val="324281841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https://moodle.uwtsd.ac.uk/course/view.php?id=7715"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8F3EC6-78D0-4AEF-9F34-340C057720F4}"/>
              </a:ext>
            </a:extLst>
          </p:cNvPr>
          <p:cNvSpPr>
            <a:spLocks noGrp="1"/>
          </p:cNvSpPr>
          <p:nvPr>
            <p:ph type="ctrTitle"/>
          </p:nvPr>
        </p:nvSpPr>
        <p:spPr>
          <a:xfrm>
            <a:off x="1023457" y="1266738"/>
            <a:ext cx="9317373" cy="2516697"/>
          </a:xfrm>
        </p:spPr>
        <p:txBody>
          <a:bodyPr>
            <a:noAutofit/>
          </a:bodyPr>
          <a:lstStyle/>
          <a:p>
            <a:br>
              <a:rPr lang="en-GB" sz="3600" dirty="0">
                <a:hlinkClick r:id="rId2">
                  <a:extLst>
                    <a:ext uri="{A12FA001-AC4F-418D-AE19-62706E023703}">
                      <ahyp:hlinkClr xmlns:ahyp="http://schemas.microsoft.com/office/drawing/2018/hyperlinkcolor" val="tx"/>
                    </a:ext>
                  </a:extLst>
                </a:hlinkClick>
              </a:rPr>
            </a:br>
            <a:br>
              <a:rPr lang="en-GB" sz="3600" dirty="0">
                <a:hlinkClick r:id="rId2">
                  <a:extLst>
                    <a:ext uri="{A12FA001-AC4F-418D-AE19-62706E023703}">
                      <ahyp:hlinkClr xmlns:ahyp="http://schemas.microsoft.com/office/drawing/2018/hyperlinkcolor" val="tx"/>
                    </a:ext>
                  </a:extLst>
                </a:hlinkClick>
              </a:rPr>
            </a:br>
            <a:r>
              <a:rPr lang="en-GB" sz="3600" dirty="0">
                <a:hlinkClick r:id="rId2">
                  <a:extLst>
                    <a:ext uri="{A12FA001-AC4F-418D-AE19-62706E023703}">
                      <ahyp:hlinkClr xmlns:ahyp="http://schemas.microsoft.com/office/drawing/2018/hyperlinkcolor" val="tx"/>
                    </a:ext>
                  </a:extLst>
                </a:hlinkClick>
              </a:rPr>
              <a:t>Understanding and Engaging in the Customer Experience (BMSK5003)</a:t>
            </a:r>
            <a:br>
              <a:rPr lang="en-GB" sz="3600" dirty="0"/>
            </a:br>
            <a:r>
              <a:rPr lang="en-GB" sz="3600" dirty="0"/>
              <a:t>ID Number: 1708787</a:t>
            </a:r>
            <a:br>
              <a:rPr lang="en-GB" sz="3600" dirty="0"/>
            </a:br>
            <a:r>
              <a:rPr lang="en-GB" sz="3600" dirty="0"/>
              <a:t>Lecturer name: Dr </a:t>
            </a:r>
            <a:r>
              <a:rPr lang="en-GB" sz="3600" dirty="0" err="1"/>
              <a:t>Vajira</a:t>
            </a:r>
            <a:r>
              <a:rPr lang="en-GB" sz="3600" dirty="0"/>
              <a:t> </a:t>
            </a:r>
            <a:r>
              <a:rPr lang="en-GB" sz="3600" dirty="0" err="1"/>
              <a:t>Balasuriya</a:t>
            </a:r>
            <a:br>
              <a:rPr lang="en-GB" sz="3600" dirty="0"/>
            </a:br>
            <a:br>
              <a:rPr lang="en-GB" sz="3600" dirty="0"/>
            </a:br>
            <a:br>
              <a:rPr lang="en-GB" sz="3600" dirty="0"/>
            </a:br>
            <a:endParaRPr lang="en-GB" sz="3600" dirty="0">
              <a:hlinkClick r:id="rId2">
                <a:extLst>
                  <a:ext uri="{A12FA001-AC4F-418D-AE19-62706E023703}">
                    <ahyp:hlinkClr xmlns:ahyp="http://schemas.microsoft.com/office/drawing/2018/hyperlinkcolor" val="tx"/>
                  </a:ext>
                </a:extLst>
              </a:hlinkClick>
            </a:endParaRPr>
          </a:p>
        </p:txBody>
      </p:sp>
    </p:spTree>
    <p:extLst>
      <p:ext uri="{BB962C8B-B14F-4D97-AF65-F5344CB8AC3E}">
        <p14:creationId xmlns:p14="http://schemas.microsoft.com/office/powerpoint/2010/main" val="83302880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1829EE-070F-45B0-8465-734AE7C63395}"/>
              </a:ext>
            </a:extLst>
          </p:cNvPr>
          <p:cNvSpPr>
            <a:spLocks noGrp="1"/>
          </p:cNvSpPr>
          <p:nvPr>
            <p:ph type="title"/>
          </p:nvPr>
        </p:nvSpPr>
        <p:spPr>
          <a:xfrm>
            <a:off x="594919" y="486561"/>
            <a:ext cx="10515600" cy="3498210"/>
          </a:xfrm>
        </p:spPr>
        <p:txBody>
          <a:bodyPr>
            <a:normAutofit/>
          </a:bodyPr>
          <a:lstStyle/>
          <a:p>
            <a:r>
              <a:rPr lang="en-GB" sz="1800" dirty="0"/>
              <a:t>Product ethic</a:t>
            </a:r>
            <a:br>
              <a:rPr lang="en-GB" sz="1200" dirty="0"/>
            </a:br>
            <a:r>
              <a:rPr lang="en-GB" sz="1200" dirty="0"/>
              <a:t>A) Ethical can be good and bad there is some ethical in Asda and its affecting customers like milk has got short date and other products like bread, eggs. Ethical can be good for example like croissant longer date and better for value. </a:t>
            </a:r>
            <a:br>
              <a:rPr lang="en-GB" sz="1200" dirty="0"/>
            </a:br>
            <a:br>
              <a:rPr lang="en-GB" sz="1200" dirty="0"/>
            </a:br>
            <a:r>
              <a:rPr lang="en-GB" sz="1800" dirty="0"/>
              <a:t>Job ethic</a:t>
            </a:r>
            <a:br>
              <a:rPr lang="en-GB" sz="1800" dirty="0"/>
            </a:br>
            <a:r>
              <a:rPr lang="en-GB" sz="1800" dirty="0"/>
              <a:t>In Asda </a:t>
            </a:r>
            <a:r>
              <a:rPr lang="en-GB" sz="1200" dirty="0"/>
              <a:t>18 years old person he or she cannot apply for vacancy reason is rule of Asda, even if someone from back home and not resident of UK also he or she cannot apply in Tesco if someone comes from back home he or she wish to apply for the job.</a:t>
            </a:r>
            <a:br>
              <a:rPr lang="en-GB" sz="1200" dirty="0"/>
            </a:br>
            <a:br>
              <a:rPr lang="en-GB" sz="1200" dirty="0"/>
            </a:br>
            <a:r>
              <a:rPr lang="en-GB" sz="1200" dirty="0"/>
              <a:t>B) </a:t>
            </a:r>
            <a:r>
              <a:rPr lang="en-GB" sz="2000" dirty="0"/>
              <a:t>sustainability</a:t>
            </a:r>
            <a:br>
              <a:rPr lang="en-GB" sz="2000" dirty="0"/>
            </a:br>
            <a:r>
              <a:rPr lang="en-GB" sz="1200" dirty="0"/>
              <a:t>Food marketing is really important for the wider range of community it depends on the supplier they got control of marketing and Asda manager should analyse on every aspect because marketing can be affected on huge number of things </a:t>
            </a:r>
            <a:br>
              <a:rPr lang="en-GB" sz="2000" dirty="0"/>
            </a:br>
            <a:br>
              <a:rPr lang="en-GB" sz="2000" dirty="0"/>
            </a:br>
            <a:r>
              <a:rPr lang="en-GB" sz="2000" dirty="0"/>
              <a:t>Quality food</a:t>
            </a:r>
            <a:br>
              <a:rPr lang="en-GB" sz="2000" dirty="0"/>
            </a:br>
            <a:r>
              <a:rPr lang="en-GB" sz="1200" dirty="0"/>
              <a:t>Quality food is really important because these days people want to buy healthy foods because 21</a:t>
            </a:r>
            <a:r>
              <a:rPr lang="en-GB" sz="1200" baseline="30000" dirty="0"/>
              <a:t>st</a:t>
            </a:r>
            <a:r>
              <a:rPr lang="en-GB" sz="1200" dirty="0"/>
              <a:t> century people like to keep their health on track even without quality food keeping at store people wont go. Even Tesco have lots of healthy foods</a:t>
            </a:r>
            <a:br>
              <a:rPr lang="en-GB" sz="2000" dirty="0"/>
            </a:br>
            <a:endParaRPr lang="en-GB" sz="2000" dirty="0"/>
          </a:p>
        </p:txBody>
      </p:sp>
    </p:spTree>
    <p:extLst>
      <p:ext uri="{BB962C8B-B14F-4D97-AF65-F5344CB8AC3E}">
        <p14:creationId xmlns:p14="http://schemas.microsoft.com/office/powerpoint/2010/main" val="34587914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2DA703F-E32C-413E-8107-D8B78F8097AB}"/>
              </a:ext>
            </a:extLst>
          </p:cNvPr>
          <p:cNvSpPr txBox="1"/>
          <p:nvPr/>
        </p:nvSpPr>
        <p:spPr>
          <a:xfrm>
            <a:off x="1719743" y="1048624"/>
            <a:ext cx="5285064" cy="923330"/>
          </a:xfrm>
          <a:prstGeom prst="rect">
            <a:avLst/>
          </a:prstGeom>
          <a:noFill/>
        </p:spPr>
        <p:txBody>
          <a:bodyPr wrap="square" rtlCol="0">
            <a:spAutoFit/>
          </a:bodyPr>
          <a:lstStyle/>
          <a:p>
            <a:r>
              <a:rPr lang="en-GB" dirty="0"/>
              <a:t>Customer can be a stakeholder because they have interest in Asda food and quality and sustainability and can be maintained for example like Asda</a:t>
            </a:r>
          </a:p>
        </p:txBody>
      </p:sp>
    </p:spTree>
    <p:extLst>
      <p:ext uri="{BB962C8B-B14F-4D97-AF65-F5344CB8AC3E}">
        <p14:creationId xmlns:p14="http://schemas.microsoft.com/office/powerpoint/2010/main" val="25836254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A83D9233-DA0E-4C35-A757-A823E8FD4B49}"/>
              </a:ext>
            </a:extLst>
          </p:cNvPr>
          <p:cNvSpPr/>
          <p:nvPr/>
        </p:nvSpPr>
        <p:spPr>
          <a:xfrm>
            <a:off x="5412831" y="3244334"/>
            <a:ext cx="1366336" cy="369332"/>
          </a:xfrm>
          <a:prstGeom prst="rect">
            <a:avLst/>
          </a:prstGeom>
        </p:spPr>
        <p:txBody>
          <a:bodyPr wrap="none">
            <a:spAutoFit/>
          </a:bodyPr>
          <a:lstStyle/>
          <a:p>
            <a:pPr algn="ctr"/>
            <a:r>
              <a:rPr lang="en-GB" dirty="0"/>
              <a:t>Swot </a:t>
            </a:r>
            <a:r>
              <a:rPr lang="en-GB" dirty="0" err="1"/>
              <a:t>Analysi</a:t>
            </a:r>
            <a:endParaRPr lang="en-GB" dirty="0"/>
          </a:p>
        </p:txBody>
      </p:sp>
      <p:graphicFrame>
        <p:nvGraphicFramePr>
          <p:cNvPr id="6" name="Table 5">
            <a:extLst>
              <a:ext uri="{FF2B5EF4-FFF2-40B4-BE49-F238E27FC236}">
                <a16:creationId xmlns:a16="http://schemas.microsoft.com/office/drawing/2014/main" id="{A23C3D9F-3AEF-4C13-AF78-BC4D965D36AD}"/>
              </a:ext>
            </a:extLst>
          </p:cNvPr>
          <p:cNvGraphicFramePr>
            <a:graphicFrameLocks noGrp="1"/>
          </p:cNvGraphicFramePr>
          <p:nvPr>
            <p:extLst>
              <p:ext uri="{D42A27DB-BD31-4B8C-83A1-F6EECF244321}">
                <p14:modId xmlns:p14="http://schemas.microsoft.com/office/powerpoint/2010/main" val="3896410352"/>
              </p:ext>
            </p:extLst>
          </p:nvPr>
        </p:nvGraphicFramePr>
        <p:xfrm>
          <a:off x="2373386" y="1778817"/>
          <a:ext cx="6351087" cy="3300365"/>
        </p:xfrm>
        <a:graphic>
          <a:graphicData uri="http://schemas.openxmlformats.org/drawingml/2006/table">
            <a:tbl>
              <a:tblPr firstRow="1" bandRow="1">
                <a:tableStyleId>{5C22544A-7EE6-4342-B048-85BDC9FD1C3A}</a:tableStyleId>
              </a:tblPr>
              <a:tblGrid>
                <a:gridCol w="1406709">
                  <a:extLst>
                    <a:ext uri="{9D8B030D-6E8A-4147-A177-3AD203B41FA5}">
                      <a16:colId xmlns:a16="http://schemas.microsoft.com/office/drawing/2014/main" val="1390550650"/>
                    </a:ext>
                  </a:extLst>
                </a:gridCol>
                <a:gridCol w="1648126">
                  <a:extLst>
                    <a:ext uri="{9D8B030D-6E8A-4147-A177-3AD203B41FA5}">
                      <a16:colId xmlns:a16="http://schemas.microsoft.com/office/drawing/2014/main" val="829085019"/>
                    </a:ext>
                  </a:extLst>
                </a:gridCol>
                <a:gridCol w="1648126">
                  <a:extLst>
                    <a:ext uri="{9D8B030D-6E8A-4147-A177-3AD203B41FA5}">
                      <a16:colId xmlns:a16="http://schemas.microsoft.com/office/drawing/2014/main" val="363187103"/>
                    </a:ext>
                  </a:extLst>
                </a:gridCol>
                <a:gridCol w="1648126">
                  <a:extLst>
                    <a:ext uri="{9D8B030D-6E8A-4147-A177-3AD203B41FA5}">
                      <a16:colId xmlns:a16="http://schemas.microsoft.com/office/drawing/2014/main" val="4100974371"/>
                    </a:ext>
                  </a:extLst>
                </a:gridCol>
              </a:tblGrid>
              <a:tr h="1430158">
                <a:tc>
                  <a:txBody>
                    <a:bodyPr/>
                    <a:lstStyle/>
                    <a:p>
                      <a:r>
                        <a:rPr lang="en-GB" dirty="0"/>
                        <a:t>Customer service</a:t>
                      </a:r>
                    </a:p>
                  </a:txBody>
                  <a:tcPr/>
                </a:tc>
                <a:tc>
                  <a:txBody>
                    <a:bodyPr/>
                    <a:lstStyle/>
                    <a:p>
                      <a:r>
                        <a:rPr lang="en-GB" dirty="0"/>
                        <a:t>High prices and needs to be improved</a:t>
                      </a:r>
                    </a:p>
                  </a:txBody>
                  <a:tcPr/>
                </a:tc>
                <a:tc>
                  <a:txBody>
                    <a:bodyPr/>
                    <a:lstStyle/>
                    <a:p>
                      <a:r>
                        <a:rPr lang="en-GB" dirty="0"/>
                        <a:t>Jobs can be found</a:t>
                      </a:r>
                    </a:p>
                  </a:txBody>
                  <a:tcPr/>
                </a:tc>
                <a:tc>
                  <a:txBody>
                    <a:bodyPr/>
                    <a:lstStyle/>
                    <a:p>
                      <a:r>
                        <a:rPr lang="en-GB" dirty="0" err="1"/>
                        <a:t>Covid</a:t>
                      </a:r>
                      <a:r>
                        <a:rPr lang="en-GB" dirty="0"/>
                        <a:t> 19 can be a threat and can affect business</a:t>
                      </a:r>
                    </a:p>
                  </a:txBody>
                  <a:tcPr/>
                </a:tc>
                <a:extLst>
                  <a:ext uri="{0D108BD9-81ED-4DB2-BD59-A6C34878D82A}">
                    <a16:rowId xmlns:a16="http://schemas.microsoft.com/office/drawing/2014/main" val="183523322"/>
                  </a:ext>
                </a:extLst>
              </a:tr>
              <a:tr h="1430158">
                <a:tc>
                  <a:txBody>
                    <a:bodyPr/>
                    <a:lstStyle/>
                    <a:p>
                      <a:r>
                        <a:rPr lang="en-GB" dirty="0"/>
                        <a:t>Big supermarket</a:t>
                      </a:r>
                    </a:p>
                  </a:txBody>
                  <a:tcPr/>
                </a:tc>
                <a:tc>
                  <a:txBody>
                    <a:bodyPr/>
                    <a:lstStyle/>
                    <a:p>
                      <a:r>
                        <a:rPr lang="en-GB" dirty="0"/>
                        <a:t>Short date products and needs improving</a:t>
                      </a:r>
                    </a:p>
                  </a:txBody>
                  <a:tcPr/>
                </a:tc>
                <a:tc>
                  <a:txBody>
                    <a:bodyPr/>
                    <a:lstStyle/>
                    <a:p>
                      <a:r>
                        <a:rPr lang="en-GB" dirty="0"/>
                        <a:t>Have experience of a manager</a:t>
                      </a:r>
                    </a:p>
                  </a:txBody>
                  <a:tcPr/>
                </a:tc>
                <a:tc>
                  <a:txBody>
                    <a:bodyPr/>
                    <a:lstStyle/>
                    <a:p>
                      <a:r>
                        <a:rPr lang="en-GB" dirty="0"/>
                        <a:t>Brexit can be a threat of less jobs and business</a:t>
                      </a:r>
                    </a:p>
                  </a:txBody>
                  <a:tcPr/>
                </a:tc>
                <a:extLst>
                  <a:ext uri="{0D108BD9-81ED-4DB2-BD59-A6C34878D82A}">
                    <a16:rowId xmlns:a16="http://schemas.microsoft.com/office/drawing/2014/main" val="1374926558"/>
                  </a:ext>
                </a:extLst>
              </a:tr>
              <a:tr h="440049">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1640293131"/>
                  </a:ext>
                </a:extLst>
              </a:tr>
            </a:tbl>
          </a:graphicData>
        </a:graphic>
      </p:graphicFrame>
      <p:sp>
        <p:nvSpPr>
          <p:cNvPr id="7" name="TextBox 6">
            <a:extLst>
              <a:ext uri="{FF2B5EF4-FFF2-40B4-BE49-F238E27FC236}">
                <a16:creationId xmlns:a16="http://schemas.microsoft.com/office/drawing/2014/main" id="{9B94335A-8EBA-4922-94C0-961C8617B6E0}"/>
              </a:ext>
            </a:extLst>
          </p:cNvPr>
          <p:cNvSpPr txBox="1"/>
          <p:nvPr/>
        </p:nvSpPr>
        <p:spPr>
          <a:xfrm>
            <a:off x="4135773" y="492061"/>
            <a:ext cx="3238150" cy="584775"/>
          </a:xfrm>
          <a:prstGeom prst="rect">
            <a:avLst/>
          </a:prstGeom>
          <a:noFill/>
        </p:spPr>
        <p:txBody>
          <a:bodyPr wrap="square" rtlCol="0">
            <a:spAutoFit/>
          </a:bodyPr>
          <a:lstStyle/>
          <a:p>
            <a:pPr algn="ctr"/>
            <a:r>
              <a:rPr lang="en-GB" sz="3200" dirty="0"/>
              <a:t>Swot analyse </a:t>
            </a:r>
          </a:p>
        </p:txBody>
      </p:sp>
    </p:spTree>
    <p:extLst>
      <p:ext uri="{BB962C8B-B14F-4D97-AF65-F5344CB8AC3E}">
        <p14:creationId xmlns:p14="http://schemas.microsoft.com/office/powerpoint/2010/main" val="397288817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41</TotalTime>
  <Words>76</Words>
  <Application>Microsoft Office PowerPoint</Application>
  <PresentationFormat>Widescreen</PresentationFormat>
  <Paragraphs>13</Paragraphs>
  <Slides>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vt:i4>
      </vt:variant>
    </vt:vector>
  </HeadingPairs>
  <TitlesOfParts>
    <vt:vector size="8" baseType="lpstr">
      <vt:lpstr>Arial</vt:lpstr>
      <vt:lpstr>Calibri</vt:lpstr>
      <vt:lpstr>Calibri Light</vt:lpstr>
      <vt:lpstr>Office Theme</vt:lpstr>
      <vt:lpstr>  Understanding and Engaging in the Customer Experience (BMSK5003) ID Number: 1708787 Lecturer name: Dr Vajira Balasuriya   </vt:lpstr>
      <vt:lpstr>Product ethic A) Ethical can be good and bad there is some ethical in Asda and its affecting customers like milk has got short date and other products like bread, eggs. Ethical can be good for example like croissant longer date and better for value.   Job ethic In Asda 18 years old person he or she cannot apply for vacancy reason is rule of Asda, even if someone from back home and not resident of UK also he or she cannot apply in Tesco if someone comes from back home he or she wish to apply for the job.  B) sustainability Food marketing is really important for the wider range of community it depends on the supplier they got control of marketing and Asda manager should analyse on every aspect because marketing can be affected on huge number of things   Quality food Quality food is really important because these days people want to buy healthy foods because 21st century people like to keep their health on track even without quality food keeping at store people wont go. Even Tesco have lots of healthy foods </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Understanding and Engaging in the Customer Experience (BMSK5003) ID Number: 1708787 Lecturer name: Dr Vajira Balasuriya</dc:title>
  <dc:creator>Afjol1234</dc:creator>
  <cp:lastModifiedBy>Afjol1234</cp:lastModifiedBy>
  <cp:revision>5</cp:revision>
  <dcterms:created xsi:type="dcterms:W3CDTF">2020-03-16T21:14:48Z</dcterms:created>
  <dcterms:modified xsi:type="dcterms:W3CDTF">2020-03-16T21:56:44Z</dcterms:modified>
</cp:coreProperties>
</file>