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12"/>
  </p:notesMasterIdLst>
  <p:sldIdLst>
    <p:sldId id="256" r:id="rId2"/>
    <p:sldId id="257" r:id="rId3"/>
    <p:sldId id="258" r:id="rId4"/>
    <p:sldId id="267" r:id="rId5"/>
    <p:sldId id="259" r:id="rId6"/>
    <p:sldId id="260" r:id="rId7"/>
    <p:sldId id="261" r:id="rId8"/>
    <p:sldId id="269" r:id="rId9"/>
    <p:sldId id="273" r:id="rId10"/>
    <p:sldId id="274" r:id="rId1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90" autoAdjust="0"/>
    <p:restoredTop sz="87148" autoAdjust="0"/>
  </p:normalViewPr>
  <p:slideViewPr>
    <p:cSldViewPr>
      <p:cViewPr varScale="1">
        <p:scale>
          <a:sx n="61" d="100"/>
          <a:sy n="61" d="100"/>
        </p:scale>
        <p:origin x="1680" y="-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16CFA2A-299D-4B23-AECE-BDAC3614B451}" type="datetimeFigureOut">
              <a:rPr lang="en-US" smtClean="0"/>
              <a:pPr/>
              <a:t>4/19/2022</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2E6C899-C57B-4CD1-BE62-BF52C7443D78}"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Times New Roman" panose="02020603050405020304" pitchFamily="18" charset="0"/>
              </a:rPr>
              <a:t>Working with the needs of children is a prestigious option that takes the role of both "teacher and social worker." I want to develop my career in this field to support children of different backgrounds and eradicate illiteracy from the country. This gear is significant to examine and assess students' educational environment and other factors affecting their physical, mental and emotional health. Adapting general education lessons to various subjects, I take the role of enhancing students' knowledge about the universe and their fundamental rights as citizens. </a:t>
            </a:r>
            <a:endParaRPr lang="en-IN"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10"/>
          </p:nvPr>
        </p:nvSpPr>
        <p:spPr/>
        <p:txBody>
          <a:bodyPr/>
          <a:lstStyle/>
          <a:p>
            <a:fld id="{62E6C899-C57B-4CD1-BE62-BF52C7443D78}" type="slidenum">
              <a:rPr lang="en-US" smtClean="0"/>
              <a:pPr/>
              <a:t>2</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Times New Roman" panose="02020603050405020304" pitchFamily="18" charset="0"/>
              </a:rPr>
              <a:t>The role and responsibilities of a teacher are essential to improve and enhance students' careers by understanding their social environment. I am highly concerned about delivering proper relations to the students and encouraging them about this vast universe and their fundamental rights. This job role also ensures safety, security and stability through educational support and listening actively about their actual problems. I have also taken the responsibility to create a better teacher-student relationship to facilitate their learning skills.  </a:t>
            </a:r>
            <a:endParaRPr lang="en-IN"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10"/>
          </p:nvPr>
        </p:nvSpPr>
        <p:spPr/>
        <p:txBody>
          <a:bodyPr/>
          <a:lstStyle/>
          <a:p>
            <a:fld id="{62E6C899-C57B-4CD1-BE62-BF52C7443D78}" type="slidenum">
              <a:rPr lang="en-US" smtClean="0"/>
              <a:pPr/>
              <a:t>3</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Times New Roman" panose="02020603050405020304" pitchFamily="18" charset="0"/>
              </a:rPr>
              <a:t>Educational capabilities play a significant role through critical thinking, communication and collaboration, and it further assists in vital success in schools. Improvement of the academic skills in this century is substantial to provide lessons and encourage the students to enrich their knowledge in different addresses. In addition, it further improves teachership skills in spreading knowledge and improving student outcomes on a particular subject. </a:t>
            </a:r>
            <a:endParaRPr lang="en-IN" sz="1800" dirty="0">
              <a:effectLst/>
              <a:latin typeface="Arial" panose="020B0604020202020204" pitchFamily="34" charset="0"/>
              <a:ea typeface="Arial" panose="020B0604020202020204" pitchFamily="34" charset="0"/>
            </a:endParaRPr>
          </a:p>
          <a:p>
            <a:pPr lvl="0"/>
            <a:endParaRPr lang="en-US" dirty="0"/>
          </a:p>
        </p:txBody>
      </p:sp>
      <p:sp>
        <p:nvSpPr>
          <p:cNvPr id="4" name="Slide Number Placeholder 3"/>
          <p:cNvSpPr>
            <a:spLocks noGrp="1"/>
          </p:cNvSpPr>
          <p:nvPr>
            <p:ph type="sldNum" sz="quarter" idx="10"/>
          </p:nvPr>
        </p:nvSpPr>
        <p:spPr/>
        <p:txBody>
          <a:bodyPr/>
          <a:lstStyle/>
          <a:p>
            <a:fld id="{62E6C899-C57B-4CD1-BE62-BF52C7443D78}" type="slidenum">
              <a:rPr lang="en-US" smtClean="0"/>
              <a:pPr/>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Times New Roman" panose="02020603050405020304" pitchFamily="18" charset="0"/>
              </a:rPr>
              <a:t>The role of a social practitioner and teacher is essential for the benefit of society and for improving personal development skills for the country. It further ensures safety and security and enhances the educational abilities of minority groups and deprived and socially marginalized students. Due to the lack of different ideologies and political complexities in these challenging times, gender diversities are becoming a fundamental issue. In this aspect, improving the Employability Skills of social practitioners and teachers is essential for society to raise awareness and spread knowledge by meeting childrens' needs. </a:t>
            </a:r>
            <a:endParaRPr lang="en-IN"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10"/>
          </p:nvPr>
        </p:nvSpPr>
        <p:spPr/>
        <p:txBody>
          <a:bodyPr/>
          <a:lstStyle/>
          <a:p>
            <a:fld id="{62E6C899-C57B-4CD1-BE62-BF52C7443D78}" type="slidenum">
              <a:rPr lang="en-US" smtClean="0"/>
              <a:pPr/>
              <a:t>5</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Times New Roman" panose="02020603050405020304" pitchFamily="18" charset="0"/>
              </a:rPr>
              <a:t>Therefore, the role of the teacher and social practitioner requires diverse communication, education and employability skills to reach the students. It further reduces student fears and develops teacher-student relationships, and students are able to share their problems with specific teachers. Improvement of communication, employability and academic skills are significant to reach different students and enhance their knowledge. To achieve this intended career, practical communication skills, active learning capabilities, problem-solving, team activities, and decision-making capabilities are core skills. </a:t>
            </a:r>
            <a:endParaRPr lang="en-IN" sz="1800" dirty="0">
              <a:effectLst/>
              <a:latin typeface="Arial" panose="020B0604020202020204" pitchFamily="34" charset="0"/>
              <a:ea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62E6C899-C57B-4CD1-BE62-BF52C7443D78}" type="slidenum">
              <a:rPr lang="en-US" smtClean="0"/>
              <a:pPr/>
              <a:t>6</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62E6C899-C57B-4CD1-BE62-BF52C7443D78}" type="slidenum">
              <a:rPr lang="en-US" smtClean="0"/>
              <a:pPr/>
              <a:t>7</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Times New Roman" panose="02020603050405020304" pitchFamily="18" charset="0"/>
              </a:rPr>
              <a:t>These strengths and weaknesses are significant to developing my skills and improving my knowledge in this area by understanding students' needs. Practical communication skills assist me in sharing different concepts and building strong relationships with young minds. It further improved the teaching-learning process, and I am able to spread knowledge on diverse issues and my specific subjects. This analysis is significant to identify my weakness in time managing and problem-solving skills, and it should be developed to achieve my intended career options. </a:t>
            </a:r>
            <a:endParaRPr lang="en-IN"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10"/>
          </p:nvPr>
        </p:nvSpPr>
        <p:spPr/>
        <p:txBody>
          <a:bodyPr/>
          <a:lstStyle/>
          <a:p>
            <a:fld id="{62E6C899-C57B-4CD1-BE62-BF52C7443D78}" type="slidenum">
              <a:rPr lang="en-US" smtClean="0"/>
              <a:pPr/>
              <a:t>8</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Times New Roman" panose="02020603050405020304" pitchFamily="18" charset="0"/>
              </a:rPr>
              <a:t>My academic qualification is the significant opportunities that assist in taking this job role, and the presence of diverse communities and misconceptions stands as a barrier. I am highly concerned about mitigating weaknesses and threats by developing and utilizing opportunities to take a prestigious role in this field. As a graduate, my teachership capabilities are essential to spreading my knowledge for the benefit of society and eradicating illiteracy from this country. The personal development plan assists me in enhancing my employability capabilities and makes me suitable for this role. </a:t>
            </a:r>
            <a:endParaRPr lang="en-IN" sz="1800" dirty="0">
              <a:effectLst/>
              <a:latin typeface="Arial" panose="020B0604020202020204" pitchFamily="34" charset="0"/>
              <a:ea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62E6C899-C57B-4CD1-BE62-BF52C7443D78}" type="slidenum">
              <a:rPr lang="en-US" smtClean="0"/>
              <a:pPr/>
              <a:t>9</a:t>
            </a:fld>
            <a:endParaRPr lang="en-US" dirty="0"/>
          </a:p>
        </p:txBody>
      </p:sp>
    </p:spTree>
    <p:extLst>
      <p:ext uri="{BB962C8B-B14F-4D97-AF65-F5344CB8AC3E}">
        <p14:creationId xmlns:p14="http://schemas.microsoft.com/office/powerpoint/2010/main" val="5076565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40000" lnSpcReduction="20000"/>
          </a:bodyPr>
          <a:lstStyle/>
          <a:p>
            <a:pPr algn="just">
              <a:lnSpc>
                <a:spcPct val="150000"/>
              </a:lnSpc>
              <a:spcBef>
                <a:spcPts val="1200"/>
              </a:spcBef>
              <a:spcAft>
                <a:spcPts val="1200"/>
              </a:spcAft>
            </a:pPr>
            <a:r>
              <a:rPr lang="en-GB" sz="1800" dirty="0">
                <a:solidFill>
                  <a:srgbClr val="222222"/>
                </a:solidFill>
                <a:effectLst/>
                <a:latin typeface="Times New Roman" panose="02020603050405020304" pitchFamily="18" charset="0"/>
                <a:ea typeface="Times New Roman" panose="02020603050405020304" pitchFamily="18" charset="0"/>
              </a:rPr>
              <a:t>Arko-Achemfuor, A., Romm, N. and Serolong, L., 2019. Academic-practitioner collaboration with communities towards social and ecological transformation. </a:t>
            </a:r>
            <a:r>
              <a:rPr lang="en-IN" sz="1800" i="1" dirty="0">
                <a:effectLst/>
                <a:latin typeface="Times New Roman" panose="02020603050405020304" pitchFamily="18" charset="0"/>
                <a:ea typeface="Times New Roman" panose="02020603050405020304" pitchFamily="18" charset="0"/>
              </a:rPr>
              <a:t>International Journal for Transformative Research</a:t>
            </a:r>
            <a:r>
              <a:rPr lang="en-IN" sz="1800" dirty="0">
                <a:effectLst/>
                <a:latin typeface="Times New Roman" panose="02020603050405020304" pitchFamily="18" charset="0"/>
                <a:ea typeface="Times New Roman" panose="02020603050405020304" pitchFamily="18" charset="0"/>
              </a:rPr>
              <a:t>, </a:t>
            </a:r>
            <a:r>
              <a:rPr lang="en-IN" sz="1800" i="1" dirty="0">
                <a:effectLst/>
                <a:latin typeface="Times New Roman" panose="02020603050405020304" pitchFamily="18" charset="0"/>
                <a:ea typeface="Times New Roman" panose="02020603050405020304" pitchFamily="18" charset="0"/>
              </a:rPr>
              <a:t>6</a:t>
            </a:r>
            <a:r>
              <a:rPr lang="en-IN" sz="1800" dirty="0">
                <a:effectLst/>
                <a:latin typeface="Times New Roman" panose="02020603050405020304" pitchFamily="18" charset="0"/>
                <a:ea typeface="Times New Roman" panose="02020603050405020304" pitchFamily="18" charset="0"/>
              </a:rPr>
              <a:t>(1), pp.1-9.</a:t>
            </a:r>
          </a:p>
          <a:p>
            <a:pPr algn="just">
              <a:lnSpc>
                <a:spcPct val="150000"/>
              </a:lnSpc>
              <a:spcBef>
                <a:spcPts val="1200"/>
              </a:spcBef>
              <a:spcAft>
                <a:spcPts val="1200"/>
              </a:spcAft>
            </a:pPr>
            <a:r>
              <a:rPr lang="en-GB" sz="1800" dirty="0">
                <a:solidFill>
                  <a:srgbClr val="222222"/>
                </a:solidFill>
                <a:effectLst/>
                <a:latin typeface="Times New Roman" panose="02020603050405020304" pitchFamily="18" charset="0"/>
                <a:ea typeface="Times New Roman" panose="02020603050405020304" pitchFamily="18" charset="0"/>
              </a:rPr>
              <a:t>Beardsley, M., Albó, L., Aragón, P. and Hernández‐Leo, D., 2021. Emergency education effects on teacher abilities and motivation to use digital technologies. </a:t>
            </a:r>
            <a:r>
              <a:rPr lang="en-IN" sz="1800" i="1" dirty="0">
                <a:effectLst/>
                <a:latin typeface="Times New Roman" panose="02020603050405020304" pitchFamily="18" charset="0"/>
                <a:ea typeface="Times New Roman" panose="02020603050405020304" pitchFamily="18" charset="0"/>
              </a:rPr>
              <a:t>British Journal of Educational Technology</a:t>
            </a:r>
            <a:r>
              <a:rPr lang="en-IN" sz="1800" dirty="0">
                <a:effectLst/>
                <a:latin typeface="Times New Roman" panose="02020603050405020304" pitchFamily="18" charset="0"/>
                <a:ea typeface="Times New Roman" panose="02020603050405020304" pitchFamily="18" charset="0"/>
              </a:rPr>
              <a:t>, </a:t>
            </a:r>
            <a:r>
              <a:rPr lang="en-IN" sz="1800" i="1" dirty="0">
                <a:effectLst/>
                <a:latin typeface="Times New Roman" panose="02020603050405020304" pitchFamily="18" charset="0"/>
                <a:ea typeface="Times New Roman" panose="02020603050405020304" pitchFamily="18" charset="0"/>
              </a:rPr>
              <a:t>52</a:t>
            </a:r>
            <a:r>
              <a:rPr lang="en-IN" sz="1800" dirty="0">
                <a:effectLst/>
                <a:latin typeface="Times New Roman" panose="02020603050405020304" pitchFamily="18" charset="0"/>
                <a:ea typeface="Times New Roman" panose="02020603050405020304" pitchFamily="18" charset="0"/>
              </a:rPr>
              <a:t>(4), pp.1455-1477.</a:t>
            </a:r>
          </a:p>
          <a:p>
            <a:pPr algn="just">
              <a:lnSpc>
                <a:spcPct val="150000"/>
              </a:lnSpc>
              <a:spcBef>
                <a:spcPts val="1200"/>
              </a:spcBef>
              <a:spcAft>
                <a:spcPts val="1200"/>
              </a:spcAft>
            </a:pPr>
            <a:r>
              <a:rPr lang="en-GB" sz="1800" dirty="0">
                <a:solidFill>
                  <a:srgbClr val="222222"/>
                </a:solidFill>
                <a:effectLst/>
                <a:latin typeface="Times New Roman" panose="02020603050405020304" pitchFamily="18" charset="0"/>
                <a:ea typeface="Times New Roman" panose="02020603050405020304" pitchFamily="18" charset="0"/>
              </a:rPr>
              <a:t>Downes, L. and Brosseuk, D., 2022. The sophisticated literacy practitioner and the global pandemic. </a:t>
            </a:r>
            <a:r>
              <a:rPr lang="en-IN" sz="1800" i="1" dirty="0">
                <a:effectLst/>
                <a:latin typeface="Times New Roman" panose="02020603050405020304" pitchFamily="18" charset="0"/>
                <a:ea typeface="Times New Roman" panose="02020603050405020304" pitchFamily="18" charset="0"/>
              </a:rPr>
              <a:t>The Australian Educational Researcher</a:t>
            </a:r>
            <a:r>
              <a:rPr lang="en-IN" sz="1800" dirty="0">
                <a:effectLst/>
                <a:latin typeface="Times New Roman" panose="02020603050405020304" pitchFamily="18" charset="0"/>
                <a:ea typeface="Times New Roman" panose="02020603050405020304" pitchFamily="18" charset="0"/>
              </a:rPr>
              <a:t>, </a:t>
            </a:r>
            <a:r>
              <a:rPr lang="en-IN" sz="1800" i="1" dirty="0">
                <a:effectLst/>
                <a:latin typeface="Times New Roman" panose="02020603050405020304" pitchFamily="18" charset="0"/>
                <a:ea typeface="Times New Roman" panose="02020603050405020304" pitchFamily="18" charset="0"/>
              </a:rPr>
              <a:t>49</a:t>
            </a:r>
            <a:r>
              <a:rPr lang="en-IN" sz="1800" dirty="0">
                <a:effectLst/>
                <a:latin typeface="Times New Roman" panose="02020603050405020304" pitchFamily="18" charset="0"/>
                <a:ea typeface="Times New Roman" panose="02020603050405020304" pitchFamily="18" charset="0"/>
              </a:rPr>
              <a:t>(2), pp.347-365.</a:t>
            </a:r>
          </a:p>
          <a:p>
            <a:pPr algn="just">
              <a:lnSpc>
                <a:spcPct val="150000"/>
              </a:lnSpc>
              <a:spcBef>
                <a:spcPts val="1200"/>
              </a:spcBef>
              <a:spcAft>
                <a:spcPts val="1200"/>
              </a:spcAft>
            </a:pPr>
            <a:r>
              <a:rPr lang="en-GB" sz="1800" dirty="0">
                <a:solidFill>
                  <a:srgbClr val="222222"/>
                </a:solidFill>
                <a:effectLst/>
                <a:latin typeface="Times New Roman" panose="02020603050405020304" pitchFamily="18" charset="0"/>
                <a:ea typeface="Times New Roman" panose="02020603050405020304" pitchFamily="18" charset="0"/>
              </a:rPr>
              <a:t>Grob, C.M., Lerman, D.C., Langlinais, C.A. and Villante, N.K., 2019. Assessing and teaching job‐related social skills to adults with autism spectrum disorder. </a:t>
            </a:r>
            <a:r>
              <a:rPr lang="en-IN" sz="1800" i="1" dirty="0">
                <a:effectLst/>
                <a:latin typeface="Times New Roman" panose="02020603050405020304" pitchFamily="18" charset="0"/>
                <a:ea typeface="Times New Roman" panose="02020603050405020304" pitchFamily="18" charset="0"/>
              </a:rPr>
              <a:t>Journal of applied behavior analysis</a:t>
            </a:r>
            <a:r>
              <a:rPr lang="en-IN" sz="1800" dirty="0">
                <a:effectLst/>
                <a:latin typeface="Times New Roman" panose="02020603050405020304" pitchFamily="18" charset="0"/>
                <a:ea typeface="Times New Roman" panose="02020603050405020304" pitchFamily="18" charset="0"/>
              </a:rPr>
              <a:t>, </a:t>
            </a:r>
            <a:r>
              <a:rPr lang="en-IN" sz="1800" i="1" dirty="0">
                <a:effectLst/>
                <a:latin typeface="Times New Roman" panose="02020603050405020304" pitchFamily="18" charset="0"/>
                <a:ea typeface="Times New Roman" panose="02020603050405020304" pitchFamily="18" charset="0"/>
              </a:rPr>
              <a:t>52</a:t>
            </a:r>
            <a:r>
              <a:rPr lang="en-IN" sz="1800" dirty="0">
                <a:effectLst/>
                <a:latin typeface="Times New Roman" panose="02020603050405020304" pitchFamily="18" charset="0"/>
                <a:ea typeface="Times New Roman" panose="02020603050405020304" pitchFamily="18" charset="0"/>
              </a:rPr>
              <a:t>(1), pp.150-172.</a:t>
            </a:r>
          </a:p>
          <a:p>
            <a:pPr algn="just">
              <a:lnSpc>
                <a:spcPct val="150000"/>
              </a:lnSpc>
              <a:spcBef>
                <a:spcPts val="1200"/>
              </a:spcBef>
              <a:spcAft>
                <a:spcPts val="1200"/>
              </a:spcAft>
            </a:pPr>
            <a:r>
              <a:rPr lang="en-GB" sz="1800" dirty="0">
                <a:solidFill>
                  <a:srgbClr val="222222"/>
                </a:solidFill>
                <a:effectLst/>
                <a:latin typeface="Times New Roman" panose="02020603050405020304" pitchFamily="18" charset="0"/>
                <a:ea typeface="Times New Roman" panose="02020603050405020304" pitchFamily="18" charset="0"/>
              </a:rPr>
              <a:t>Huttar, C.M. and BrintzenhofeSzoc, K., 2020. Virtual reality and computer simulation in social work education: A systematic review. </a:t>
            </a:r>
            <a:r>
              <a:rPr lang="en-IN" sz="1800" i="1" dirty="0">
                <a:effectLst/>
                <a:latin typeface="Times New Roman" panose="02020603050405020304" pitchFamily="18" charset="0"/>
                <a:ea typeface="Times New Roman" panose="02020603050405020304" pitchFamily="18" charset="0"/>
              </a:rPr>
              <a:t>Journal of Social Work Education</a:t>
            </a:r>
            <a:r>
              <a:rPr lang="en-IN" sz="1800" dirty="0">
                <a:effectLst/>
                <a:latin typeface="Times New Roman" panose="02020603050405020304" pitchFamily="18" charset="0"/>
                <a:ea typeface="Times New Roman" panose="02020603050405020304" pitchFamily="18" charset="0"/>
              </a:rPr>
              <a:t>, </a:t>
            </a:r>
            <a:r>
              <a:rPr lang="en-IN" sz="1800" i="1" dirty="0">
                <a:effectLst/>
                <a:latin typeface="Times New Roman" panose="02020603050405020304" pitchFamily="18" charset="0"/>
                <a:ea typeface="Times New Roman" panose="02020603050405020304" pitchFamily="18" charset="0"/>
              </a:rPr>
              <a:t>56</a:t>
            </a:r>
            <a:r>
              <a:rPr lang="en-IN" sz="1800" dirty="0">
                <a:effectLst/>
                <a:latin typeface="Times New Roman" panose="02020603050405020304" pitchFamily="18" charset="0"/>
                <a:ea typeface="Times New Roman" panose="02020603050405020304" pitchFamily="18" charset="0"/>
              </a:rPr>
              <a:t>(1), pp.131-141.</a:t>
            </a:r>
          </a:p>
          <a:p>
            <a:pPr algn="just">
              <a:lnSpc>
                <a:spcPct val="150000"/>
              </a:lnSpc>
              <a:spcBef>
                <a:spcPts val="1200"/>
              </a:spcBef>
              <a:spcAft>
                <a:spcPts val="1200"/>
              </a:spcAft>
            </a:pPr>
            <a:r>
              <a:rPr lang="en-GB" sz="1800" dirty="0">
                <a:solidFill>
                  <a:srgbClr val="222222"/>
                </a:solidFill>
                <a:effectLst/>
                <a:latin typeface="Times New Roman" panose="02020603050405020304" pitchFamily="18" charset="0"/>
                <a:ea typeface="Times New Roman" panose="02020603050405020304" pitchFamily="18" charset="0"/>
              </a:rPr>
              <a:t>Porayska-Pomsta, K., Alcorn, A.M., Avramides, K., Beale, S., Bernardini, S., Foster, M.E., Frauenberger, C., Good, J., Guldberg, K., Keay-Bright, W. and Kossyvaki, L., 2018. Blending human and artificial intelligence to support autistic children’s social communication skills. </a:t>
            </a:r>
            <a:r>
              <a:rPr lang="en-IN" sz="1800" i="1" dirty="0">
                <a:effectLst/>
                <a:latin typeface="Times New Roman" panose="02020603050405020304" pitchFamily="18" charset="0"/>
                <a:ea typeface="Times New Roman" panose="02020603050405020304" pitchFamily="18" charset="0"/>
              </a:rPr>
              <a:t>ACM Transactions on Computer-Human Interaction (TOCHI)</a:t>
            </a:r>
            <a:r>
              <a:rPr lang="en-IN" sz="1800" dirty="0">
                <a:effectLst/>
                <a:latin typeface="Times New Roman" panose="02020603050405020304" pitchFamily="18" charset="0"/>
                <a:ea typeface="Times New Roman" panose="02020603050405020304" pitchFamily="18" charset="0"/>
              </a:rPr>
              <a:t>, </a:t>
            </a:r>
            <a:r>
              <a:rPr lang="en-IN" sz="1800" i="1" dirty="0">
                <a:effectLst/>
                <a:latin typeface="Times New Roman" panose="02020603050405020304" pitchFamily="18" charset="0"/>
                <a:ea typeface="Times New Roman" panose="02020603050405020304" pitchFamily="18" charset="0"/>
              </a:rPr>
              <a:t>25</a:t>
            </a:r>
            <a:r>
              <a:rPr lang="en-IN" sz="1800" dirty="0">
                <a:effectLst/>
                <a:latin typeface="Times New Roman" panose="02020603050405020304" pitchFamily="18" charset="0"/>
                <a:ea typeface="Times New Roman" panose="02020603050405020304" pitchFamily="18" charset="0"/>
              </a:rPr>
              <a:t>(6), pp.1-35.</a:t>
            </a:r>
          </a:p>
          <a:p>
            <a:r>
              <a:rPr lang="en-GB" sz="1800" dirty="0">
                <a:solidFill>
                  <a:srgbClr val="222222"/>
                </a:solidFill>
                <a:effectLst/>
                <a:latin typeface="Arial" panose="020B0604020202020204" pitchFamily="34" charset="0"/>
                <a:ea typeface="Arial" panose="020B0604020202020204" pitchFamily="34" charset="0"/>
              </a:rPr>
              <a:t>Price, A., 2019. Using outdoor learning to augment social and emotional learning (SEL) skills in young people with social, emotional and behavioural difficulties (SEBD). </a:t>
            </a:r>
            <a:r>
              <a:rPr lang="en-GB" sz="1800" i="1" dirty="0">
                <a:solidFill>
                  <a:srgbClr val="222222"/>
                </a:solidFill>
                <a:effectLst/>
                <a:latin typeface="Arial" panose="020B0604020202020204" pitchFamily="34" charset="0"/>
                <a:ea typeface="Arial" panose="020B0604020202020204" pitchFamily="34" charset="0"/>
              </a:rPr>
              <a:t>Journal of Adventure Education and Outdoor Learning</a:t>
            </a:r>
            <a:r>
              <a:rPr lang="en-GB" sz="1800" dirty="0">
                <a:solidFill>
                  <a:srgbClr val="222222"/>
                </a:solidFill>
                <a:effectLst/>
                <a:latin typeface="Arial" panose="020B0604020202020204" pitchFamily="34" charset="0"/>
                <a:ea typeface="Arial" panose="020B0604020202020204" pitchFamily="34" charset="0"/>
              </a:rPr>
              <a:t>, </a:t>
            </a:r>
            <a:r>
              <a:rPr lang="en-GB" sz="1800" i="1" dirty="0">
                <a:solidFill>
                  <a:srgbClr val="222222"/>
                </a:solidFill>
                <a:effectLst/>
                <a:latin typeface="Arial" panose="020B0604020202020204" pitchFamily="34" charset="0"/>
                <a:ea typeface="Arial" panose="020B0604020202020204" pitchFamily="34" charset="0"/>
              </a:rPr>
              <a:t>19</a:t>
            </a:r>
            <a:r>
              <a:rPr lang="en-GB" sz="1800" dirty="0">
                <a:solidFill>
                  <a:srgbClr val="222222"/>
                </a:solidFill>
                <a:effectLst/>
                <a:latin typeface="Arial" panose="020B0604020202020204" pitchFamily="34" charset="0"/>
                <a:ea typeface="Arial" panose="020B0604020202020204" pitchFamily="34" charset="0"/>
              </a:rPr>
              <a:t>(4), pp.315-328.</a:t>
            </a:r>
            <a:endParaRPr lang="en-US" dirty="0"/>
          </a:p>
        </p:txBody>
      </p:sp>
      <p:sp>
        <p:nvSpPr>
          <p:cNvPr id="4" name="Slide Number Placeholder 3"/>
          <p:cNvSpPr>
            <a:spLocks noGrp="1"/>
          </p:cNvSpPr>
          <p:nvPr>
            <p:ph type="sldNum" sz="quarter" idx="10"/>
          </p:nvPr>
        </p:nvSpPr>
        <p:spPr/>
        <p:txBody>
          <a:bodyPr/>
          <a:lstStyle/>
          <a:p>
            <a:fld id="{62E6C899-C57B-4CD1-BE62-BF52C7443D78}" type="slidenum">
              <a:rPr lang="en-US" smtClean="0"/>
              <a:pPr/>
              <a:t>10</a:t>
            </a:fld>
            <a:endParaRPr lang="en-US" dirty="0"/>
          </a:p>
        </p:txBody>
      </p:sp>
    </p:spTree>
    <p:extLst>
      <p:ext uri="{BB962C8B-B14F-4D97-AF65-F5344CB8AC3E}">
        <p14:creationId xmlns:p14="http://schemas.microsoft.com/office/powerpoint/2010/main" val="11521003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866442" y="4777380"/>
            <a:ext cx="662096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880446D-8348-4BE1-8B21-31A30E55237C}" type="datetimeFigureOut">
              <a:rPr lang="en-US" smtClean="0"/>
              <a:pPr/>
              <a:t>4/19/2022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FA93AA5-2053-4C85-A83B-63D0AECF760E}" type="slidenum">
              <a:rPr lang="en-US" smtClean="0"/>
              <a:pPr/>
              <a:t>‹#›</a:t>
            </a:fld>
            <a:endParaRPr lang="en-US" dirty="0"/>
          </a:p>
        </p:txBody>
      </p:sp>
    </p:spTree>
    <p:extLst>
      <p:ext uri="{BB962C8B-B14F-4D97-AF65-F5344CB8AC3E}">
        <p14:creationId xmlns:p14="http://schemas.microsoft.com/office/powerpoint/2010/main" val="18054786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880446D-8348-4BE1-8B21-31A30E55237C}" type="datetimeFigureOut">
              <a:rPr lang="en-US" smtClean="0"/>
              <a:pPr/>
              <a:t>4/19/2022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FA93AA5-2053-4C85-A83B-63D0AECF760E}" type="slidenum">
              <a:rPr lang="en-US" smtClean="0"/>
              <a:pPr/>
              <a:t>‹#›</a:t>
            </a:fld>
            <a:endParaRPr lang="en-US" dirty="0"/>
          </a:p>
        </p:txBody>
      </p:sp>
    </p:spTree>
    <p:extLst>
      <p:ext uri="{BB962C8B-B14F-4D97-AF65-F5344CB8AC3E}">
        <p14:creationId xmlns:p14="http://schemas.microsoft.com/office/powerpoint/2010/main" val="38148503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80446D-8348-4BE1-8B21-31A30E55237C}" type="datetimeFigureOut">
              <a:rPr lang="en-US" smtClean="0"/>
              <a:pPr/>
              <a:t>4/19/2022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FA93AA5-2053-4C85-A83B-63D0AECF760E}" type="slidenum">
              <a:rPr lang="en-US" smtClean="0"/>
              <a:pPr/>
              <a:t>‹#›</a:t>
            </a:fld>
            <a:endParaRPr lang="en-US" dirty="0"/>
          </a:p>
        </p:txBody>
      </p:sp>
    </p:spTree>
    <p:extLst>
      <p:ext uri="{BB962C8B-B14F-4D97-AF65-F5344CB8AC3E}">
        <p14:creationId xmlns:p14="http://schemas.microsoft.com/office/powerpoint/2010/main" val="260917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880446D-8348-4BE1-8B21-31A30E55237C}" type="datetimeFigureOut">
              <a:rPr lang="en-US" smtClean="0"/>
              <a:pPr/>
              <a:t>4/19/2022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A93AA5-2053-4C85-A83B-63D0AECF760E}" type="slidenum">
              <a:rPr lang="en-US" smtClean="0"/>
              <a:pPr/>
              <a:t>‹#›</a:t>
            </a:fld>
            <a:endParaRPr lang="en-US" dirty="0"/>
          </a:p>
        </p:txBody>
      </p:sp>
    </p:spTree>
    <p:extLst>
      <p:ext uri="{BB962C8B-B14F-4D97-AF65-F5344CB8AC3E}">
        <p14:creationId xmlns:p14="http://schemas.microsoft.com/office/powerpoint/2010/main" val="16647947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880446D-8348-4BE1-8B21-31A30E55237C}" type="datetimeFigureOut">
              <a:rPr lang="en-US" smtClean="0"/>
              <a:pPr/>
              <a:t>4/19/2022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FA93AA5-2053-4C85-A83B-63D0AECF760E}" type="slidenum">
              <a:rPr lang="en-US" smtClean="0"/>
              <a:pPr/>
              <a:t>‹#›</a:t>
            </a:fld>
            <a:endParaRPr lang="en-US" dirty="0"/>
          </a:p>
        </p:txBody>
      </p:sp>
    </p:spTree>
    <p:extLst>
      <p:ext uri="{BB962C8B-B14F-4D97-AF65-F5344CB8AC3E}">
        <p14:creationId xmlns:p14="http://schemas.microsoft.com/office/powerpoint/2010/main" val="40176758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5880446D-8348-4BE1-8B21-31A30E55237C}" type="datetimeFigureOut">
              <a:rPr lang="en-US" smtClean="0"/>
              <a:pPr/>
              <a:t>4/19/2022</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6FA93AA5-2053-4C85-A83B-63D0AECF760E}" type="slidenum">
              <a:rPr lang="en-US" smtClean="0"/>
              <a:pPr/>
              <a:t>‹#›</a:t>
            </a:fld>
            <a:endParaRPr lang="en-US" dirty="0"/>
          </a:p>
        </p:txBody>
      </p:sp>
    </p:spTree>
    <p:extLst>
      <p:ext uri="{BB962C8B-B14F-4D97-AF65-F5344CB8AC3E}">
        <p14:creationId xmlns:p14="http://schemas.microsoft.com/office/powerpoint/2010/main" val="1541968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5880446D-8348-4BE1-8B21-31A30E55237C}" type="datetimeFigureOut">
              <a:rPr lang="en-US" smtClean="0"/>
              <a:pPr/>
              <a:t>4/19/2022</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6FA93AA5-2053-4C85-A83B-63D0AECF760E}" type="slidenum">
              <a:rPr lang="en-US" smtClean="0"/>
              <a:pPr/>
              <a:t>‹#›</a:t>
            </a:fld>
            <a:endParaRPr lang="en-US" dirty="0"/>
          </a:p>
        </p:txBody>
      </p:sp>
    </p:spTree>
    <p:extLst>
      <p:ext uri="{BB962C8B-B14F-4D97-AF65-F5344CB8AC3E}">
        <p14:creationId xmlns:p14="http://schemas.microsoft.com/office/powerpoint/2010/main" val="21874343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6442" y="3129281"/>
            <a:ext cx="2551461"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5880446D-8348-4BE1-8B21-31A30E55237C}" type="datetimeFigureOut">
              <a:rPr lang="en-US" smtClean="0"/>
              <a:pPr/>
              <a:t>4/19/2022</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6FA93AA5-2053-4C85-A83B-63D0AECF760E}" type="slidenum">
              <a:rPr lang="en-US" smtClean="0"/>
              <a:pPr/>
              <a:t>‹#›</a:t>
            </a:fld>
            <a:endParaRPr lang="en-US" dirty="0"/>
          </a:p>
        </p:txBody>
      </p:sp>
    </p:spTree>
    <p:extLst>
      <p:ext uri="{BB962C8B-B14F-4D97-AF65-F5344CB8AC3E}">
        <p14:creationId xmlns:p14="http://schemas.microsoft.com/office/powerpoint/2010/main" val="35123461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880446D-8348-4BE1-8B21-31A30E55237C}" type="datetimeFigureOut">
              <a:rPr lang="en-US" smtClean="0"/>
              <a:pPr/>
              <a:t>4/19/2022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A93AA5-2053-4C85-A83B-63D0AECF760E}" type="slidenum">
              <a:rPr lang="en-US" smtClean="0"/>
              <a:pPr/>
              <a:t>‹#›</a:t>
            </a:fld>
            <a:endParaRPr lang="en-US" dirty="0"/>
          </a:p>
        </p:txBody>
      </p:sp>
    </p:spTree>
    <p:extLst>
      <p:ext uri="{BB962C8B-B14F-4D97-AF65-F5344CB8AC3E}">
        <p14:creationId xmlns:p14="http://schemas.microsoft.com/office/powerpoint/2010/main" val="41937705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66442" y="685800"/>
            <a:ext cx="6620968" cy="364066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880446D-8348-4BE1-8B21-31A30E55237C}" type="datetimeFigureOut">
              <a:rPr lang="en-US" smtClean="0"/>
              <a:pPr/>
              <a:t>4/19/2022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A93AA5-2053-4C85-A83B-63D0AECF760E}" type="slidenum">
              <a:rPr lang="en-US" smtClean="0"/>
              <a:pPr/>
              <a:t>‹#›</a:t>
            </a:fld>
            <a:endParaRPr lang="en-US" dirty="0"/>
          </a:p>
        </p:txBody>
      </p:sp>
    </p:spTree>
    <p:extLst>
      <p:ext uri="{BB962C8B-B14F-4D97-AF65-F5344CB8AC3E}">
        <p14:creationId xmlns:p14="http://schemas.microsoft.com/office/powerpoint/2010/main" val="3893487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5880446D-8348-4BE1-8B21-31A30E55237C}" type="datetimeFigureOut">
              <a:rPr lang="en-US" smtClean="0"/>
              <a:pPr/>
              <a:t>4/19/2022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FA93AA5-2053-4C85-A83B-63D0AECF760E}" type="slidenum">
              <a:rPr lang="en-US" smtClean="0"/>
              <a:pPr/>
              <a:t>‹#›</a:t>
            </a:fld>
            <a:endParaRPr lang="en-US" dirty="0"/>
          </a:p>
        </p:txBody>
      </p:sp>
    </p:spTree>
    <p:extLst>
      <p:ext uri="{BB962C8B-B14F-4D97-AF65-F5344CB8AC3E}">
        <p14:creationId xmlns:p14="http://schemas.microsoft.com/office/powerpoint/2010/main" val="42419367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81408" y="1447800"/>
            <a:ext cx="6001049"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448177" y="3771174"/>
            <a:ext cx="5461159" cy="342174"/>
          </a:xfrm>
        </p:spPr>
        <p:txBody>
          <a:bodyPr anchor="t">
            <a:normAutofit/>
          </a:bodyPr>
          <a:lstStyle>
            <a:lvl1pPr marL="0" indent="0">
              <a:buNone/>
              <a:defRPr lang="en-US" sz="1400" b="0" i="0" kern="1200" cap="small" dirty="0">
                <a:solidFill>
                  <a:schemeClr val="accent1">
                    <a:lumMod val="60000"/>
                    <a:lumOff val="4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5880446D-8348-4BE1-8B21-31A30E55237C}" type="datetimeFigureOut">
              <a:rPr lang="en-US" smtClean="0"/>
              <a:pPr/>
              <a:t>4/19/2022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FA93AA5-2053-4C85-A83B-63D0AECF760E}" type="slidenum">
              <a:rPr lang="en-US" smtClean="0"/>
              <a:pPr/>
              <a:t>‹#›</a:t>
            </a:fld>
            <a:endParaRPr lang="en-US" dirty="0"/>
          </a:p>
        </p:txBody>
      </p:sp>
      <p:sp>
        <p:nvSpPr>
          <p:cNvPr id="12" name="TextBox 11"/>
          <p:cNvSpPr txBox="1"/>
          <p:nvPr/>
        </p:nvSpPr>
        <p:spPr>
          <a:xfrm>
            <a:off x="673897" y="971253"/>
            <a:ext cx="601591"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
        <p:nvSpPr>
          <p:cNvPr id="11" name="TextBox 10"/>
          <p:cNvSpPr txBox="1"/>
          <p:nvPr/>
        </p:nvSpPr>
        <p:spPr>
          <a:xfrm>
            <a:off x="6999690" y="2613787"/>
            <a:ext cx="601591"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Tree>
    <p:extLst>
      <p:ext uri="{BB962C8B-B14F-4D97-AF65-F5344CB8AC3E}">
        <p14:creationId xmlns:p14="http://schemas.microsoft.com/office/powerpoint/2010/main" val="19444634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442" y="3124201"/>
            <a:ext cx="6620968"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80446D-8348-4BE1-8B21-31A30E55237C}" type="datetimeFigureOut">
              <a:rPr lang="en-US" smtClean="0"/>
              <a:pPr/>
              <a:t>4/19/2022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FA93AA5-2053-4C85-A83B-63D0AECF760E}" type="slidenum">
              <a:rPr lang="en-US" smtClean="0"/>
              <a:pPr/>
              <a:t>‹#›</a:t>
            </a:fld>
            <a:endParaRPr lang="en-US" dirty="0"/>
          </a:p>
        </p:txBody>
      </p:sp>
    </p:spTree>
    <p:extLst>
      <p:ext uri="{BB962C8B-B14F-4D97-AF65-F5344CB8AC3E}">
        <p14:creationId xmlns:p14="http://schemas.microsoft.com/office/powerpoint/2010/main" val="14753383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489475" y="2667000"/>
            <a:ext cx="219608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2905586" y="2667000"/>
            <a:ext cx="221067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5344917" y="2667000"/>
            <a:ext cx="2199658"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2795334"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880446D-8348-4BE1-8B21-31A30E55237C}" type="datetimeFigureOut">
              <a:rPr lang="en-US" smtClean="0"/>
              <a:pPr/>
              <a:t>4/19/2022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FA93AA5-2053-4C85-A83B-63D0AECF760E}" type="slidenum">
              <a:rPr lang="en-US" smtClean="0"/>
              <a:pPr/>
              <a:t>‹#›</a:t>
            </a:fld>
            <a:endParaRPr lang="en-US" dirty="0"/>
          </a:p>
        </p:txBody>
      </p:sp>
    </p:spTree>
    <p:extLst>
      <p:ext uri="{BB962C8B-B14F-4D97-AF65-F5344CB8AC3E}">
        <p14:creationId xmlns:p14="http://schemas.microsoft.com/office/powerpoint/2010/main" val="5912955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21"/>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489475" y="4827212"/>
            <a:ext cx="2205612"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2"/>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2916776" y="4827211"/>
            <a:ext cx="220137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5344824" y="4827209"/>
            <a:ext cx="22025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2795334"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880446D-8348-4BE1-8B21-31A30E55237C}" type="datetimeFigureOut">
              <a:rPr lang="en-US" smtClean="0"/>
              <a:pPr/>
              <a:t>4/19/2022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FA93AA5-2053-4C85-A83B-63D0AECF760E}" type="slidenum">
              <a:rPr lang="en-US" smtClean="0"/>
              <a:pPr/>
              <a:t>‹#›</a:t>
            </a:fld>
            <a:endParaRPr lang="en-US" dirty="0"/>
          </a:p>
        </p:txBody>
      </p:sp>
    </p:spTree>
    <p:extLst>
      <p:ext uri="{BB962C8B-B14F-4D97-AF65-F5344CB8AC3E}">
        <p14:creationId xmlns:p14="http://schemas.microsoft.com/office/powerpoint/2010/main" val="39955569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880446D-8348-4BE1-8B21-31A30E55237C}" type="datetimeFigureOut">
              <a:rPr lang="en-US" smtClean="0"/>
              <a:pPr/>
              <a:t>4/19/2022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FA93AA5-2053-4C85-A83B-63D0AECF760E}" type="slidenum">
              <a:rPr lang="en-US" smtClean="0"/>
              <a:pPr/>
              <a:t>‹#›</a:t>
            </a:fld>
            <a:endParaRPr lang="en-US" dirty="0"/>
          </a:p>
        </p:txBody>
      </p:sp>
    </p:spTree>
    <p:extLst>
      <p:ext uri="{BB962C8B-B14F-4D97-AF65-F5344CB8AC3E}">
        <p14:creationId xmlns:p14="http://schemas.microsoft.com/office/powerpoint/2010/main" val="17925347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880446D-8348-4BE1-8B21-31A30E55237C}" type="datetimeFigureOut">
              <a:rPr lang="en-US" smtClean="0"/>
              <a:pPr/>
              <a:t>4/19/2022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FA93AA5-2053-4C85-A83B-63D0AECF760E}" type="slidenum">
              <a:rPr lang="en-US" smtClean="0"/>
              <a:pPr/>
              <a:t>‹#›</a:t>
            </a:fld>
            <a:endParaRPr lang="en-US" dirty="0"/>
          </a:p>
        </p:txBody>
      </p:sp>
    </p:spTree>
    <p:extLst>
      <p:ext uri="{BB962C8B-B14F-4D97-AF65-F5344CB8AC3E}">
        <p14:creationId xmlns:p14="http://schemas.microsoft.com/office/powerpoint/2010/main" val="3542250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45720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60960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39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39788"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484710" y="452718"/>
            <a:ext cx="7055380"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827700" y="2052925"/>
            <a:ext cx="6711654"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7494989" y="1828771"/>
            <a:ext cx="990599" cy="22865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5880446D-8348-4BE1-8B21-31A30E55237C}" type="datetimeFigureOut">
              <a:rPr lang="en-US" smtClean="0"/>
              <a:pPr/>
              <a:t>4/19/2022</a:t>
            </a:fld>
            <a:endParaRPr lang="en-US" dirty="0"/>
          </a:p>
        </p:txBody>
      </p:sp>
      <p:sp>
        <p:nvSpPr>
          <p:cNvPr id="5" name="Footer Placeholder 4"/>
          <p:cNvSpPr>
            <a:spLocks noGrp="1"/>
          </p:cNvSpPr>
          <p:nvPr>
            <p:ph type="ftr" sz="quarter" idx="3"/>
          </p:nvPr>
        </p:nvSpPr>
        <p:spPr>
          <a:xfrm rot="5400000">
            <a:off x="6233335" y="3263371"/>
            <a:ext cx="3859795" cy="22866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7766431" y="295736"/>
            <a:ext cx="628813"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fld id="{6FA93AA5-2053-4C85-A83B-63D0AECF760E}" type="slidenum">
              <a:rPr lang="en-US" smtClean="0"/>
              <a:pPr/>
              <a:t>‹#›</a:t>
            </a:fld>
            <a:endParaRPr lang="en-US" dirty="0"/>
          </a:p>
        </p:txBody>
      </p:sp>
    </p:spTree>
    <p:extLst>
      <p:ext uri="{BB962C8B-B14F-4D97-AF65-F5344CB8AC3E}">
        <p14:creationId xmlns:p14="http://schemas.microsoft.com/office/powerpoint/2010/main" val="4045691834"/>
      </p:ext>
    </p:extLst>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66442" y="914400"/>
            <a:ext cx="7591758" cy="5105399"/>
          </a:xfrm>
        </p:spPr>
        <p:txBody>
          <a:bodyPr>
            <a:noAutofit/>
          </a:bodyPr>
          <a:lstStyle/>
          <a:p>
            <a:pPr algn="ctr" rtl="0">
              <a:spcBef>
                <a:spcPts val="1000"/>
              </a:spcBef>
              <a:spcAft>
                <a:spcPts val="1000"/>
              </a:spcAft>
            </a:pPr>
            <a:r>
              <a:rPr lang="en-IN" sz="4400" b="1" i="0" u="none" strike="noStrike" dirty="0">
                <a:solidFill>
                  <a:schemeClr val="tx1"/>
                </a:solidFill>
                <a:effectLst/>
                <a:latin typeface="Times New Roman" panose="02020603050405020304" pitchFamily="18" charset="0"/>
                <a:cs typeface="Times New Roman" panose="02020603050405020304" pitchFamily="18" charset="0"/>
              </a:rPr>
              <a:t>ACADEMIC AND EMPLOYABILITY SKILLS</a:t>
            </a:r>
            <a:br>
              <a:rPr lang="en-IN" sz="4400" b="1" i="0" u="none" strike="noStrike" dirty="0">
                <a:solidFill>
                  <a:schemeClr val="tx1"/>
                </a:solidFill>
                <a:effectLst/>
                <a:latin typeface="Times New Roman" panose="02020603050405020304" pitchFamily="18" charset="0"/>
                <a:cs typeface="Times New Roman" panose="02020603050405020304" pitchFamily="18" charset="0"/>
              </a:rPr>
            </a:br>
            <a:br>
              <a:rPr lang="en-IN" sz="4400" b="1" i="0" u="none" strike="noStrike" dirty="0">
                <a:solidFill>
                  <a:schemeClr val="tx1"/>
                </a:solidFill>
                <a:effectLst/>
                <a:latin typeface="Times New Roman" panose="02020603050405020304" pitchFamily="18" charset="0"/>
                <a:cs typeface="Times New Roman" panose="02020603050405020304" pitchFamily="18" charset="0"/>
              </a:rPr>
            </a:br>
            <a:r>
              <a:rPr lang="en-IN" sz="3000" b="1" i="0" u="none" strike="noStrike" dirty="0">
                <a:solidFill>
                  <a:schemeClr val="tx1"/>
                </a:solidFill>
                <a:effectLst/>
                <a:latin typeface="Times New Roman" panose="02020603050405020304" pitchFamily="18" charset="0"/>
                <a:cs typeface="Times New Roman" panose="02020603050405020304" pitchFamily="18" charset="0"/>
              </a:rPr>
              <a:t>MODULE CODE: </a:t>
            </a:r>
            <a:br>
              <a:rPr lang="en-IN" sz="3000" b="1" i="0" u="none" strike="noStrike" dirty="0">
                <a:solidFill>
                  <a:schemeClr val="tx1"/>
                </a:solidFill>
                <a:effectLst/>
                <a:latin typeface="Times New Roman" panose="02020603050405020304" pitchFamily="18" charset="0"/>
                <a:cs typeface="Times New Roman" panose="02020603050405020304" pitchFamily="18" charset="0"/>
              </a:rPr>
            </a:br>
            <a:r>
              <a:rPr lang="en-IN" sz="3000" b="1" i="0" u="none" strike="noStrike" dirty="0">
                <a:solidFill>
                  <a:schemeClr val="tx1"/>
                </a:solidFill>
                <a:effectLst/>
                <a:latin typeface="Times New Roman" panose="02020603050405020304" pitchFamily="18" charset="0"/>
                <a:cs typeface="Times New Roman" panose="02020603050405020304" pitchFamily="18" charset="0"/>
              </a:rPr>
              <a:t>MODULE NAME: </a:t>
            </a:r>
            <a:br>
              <a:rPr lang="en-IN" sz="4400" b="0" dirty="0">
                <a:solidFill>
                  <a:schemeClr val="tx1"/>
                </a:solidFill>
                <a:effectLst/>
                <a:latin typeface="Times New Roman" panose="02020603050405020304" pitchFamily="18" charset="0"/>
                <a:cs typeface="Times New Roman" panose="02020603050405020304" pitchFamily="18" charset="0"/>
              </a:rPr>
            </a:br>
            <a:br>
              <a:rPr lang="en-IN" sz="4400" dirty="0">
                <a:solidFill>
                  <a:schemeClr val="tx1"/>
                </a:solidFill>
                <a:latin typeface="Times New Roman" panose="02020603050405020304" pitchFamily="18" charset="0"/>
                <a:cs typeface="Times New Roman" panose="02020603050405020304" pitchFamily="18" charset="0"/>
              </a:rPr>
            </a:br>
            <a:endParaRPr lang="en-US" sz="4400" dirty="0">
              <a:solidFill>
                <a:schemeClr val="tx1"/>
              </a:solidFill>
              <a:latin typeface="Times New Roman" panose="02020603050405020304"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452718"/>
            <a:ext cx="8305800" cy="1400530"/>
          </a:xfrm>
        </p:spPr>
        <p:txBody>
          <a:bodyPr>
            <a:noAutofit/>
          </a:bodyPr>
          <a:lstStyle/>
          <a:p>
            <a:pPr algn="just" rtl="0">
              <a:spcBef>
                <a:spcPts val="1000"/>
              </a:spcBef>
              <a:spcAft>
                <a:spcPts val="1000"/>
              </a:spcAft>
            </a:pPr>
            <a:r>
              <a:rPr lang="en-IN" sz="4000" b="1" i="0" u="none" strike="noStrike" dirty="0">
                <a:solidFill>
                  <a:schemeClr val="tx1"/>
                </a:solidFill>
                <a:effectLst/>
                <a:latin typeface="Times New Roman" panose="02020603050405020304" pitchFamily="18" charset="0"/>
                <a:cs typeface="Times New Roman" panose="02020603050405020304" pitchFamily="18" charset="0"/>
              </a:rPr>
              <a:t>INTENDED CAREER, ROLES AND RESPONSIBILITIES</a:t>
            </a:r>
            <a:br>
              <a:rPr lang="en-IN" sz="4000" b="0" dirty="0">
                <a:solidFill>
                  <a:schemeClr val="tx1"/>
                </a:solidFill>
                <a:effectLst/>
                <a:latin typeface="Times New Roman" panose="02020603050405020304" pitchFamily="18" charset="0"/>
                <a:cs typeface="Times New Roman" panose="02020603050405020304" pitchFamily="18" charset="0"/>
              </a:rPr>
            </a:br>
            <a:br>
              <a:rPr lang="en-IN" sz="4000" dirty="0">
                <a:solidFill>
                  <a:schemeClr val="tx1"/>
                </a:solidFill>
                <a:latin typeface="Times New Roman" panose="02020603050405020304" pitchFamily="18" charset="0"/>
                <a:cs typeface="Times New Roman" panose="02020603050405020304" pitchFamily="18" charset="0"/>
              </a:rPr>
            </a:br>
            <a:endParaRPr lang="en-US" sz="4000" b="1" dirty="0">
              <a:solidFill>
                <a:schemeClr val="tx1"/>
              </a:solidFill>
              <a:latin typeface="Times New Roman" panose="02020603050405020304" pitchFamily="18" charset="0"/>
              <a:cs typeface="Times New Roman" pitchFamily="18" charset="0"/>
            </a:endParaRPr>
          </a:p>
        </p:txBody>
      </p:sp>
      <p:sp>
        <p:nvSpPr>
          <p:cNvPr id="3" name="Content Placeholder 2"/>
          <p:cNvSpPr>
            <a:spLocks noGrp="1"/>
          </p:cNvSpPr>
          <p:nvPr>
            <p:ph idx="1"/>
          </p:nvPr>
        </p:nvSpPr>
        <p:spPr>
          <a:xfrm>
            <a:off x="457200" y="2133600"/>
            <a:ext cx="4800600" cy="4495800"/>
          </a:xfrm>
        </p:spPr>
        <p:txBody>
          <a:bodyPr>
            <a:normAutofit/>
          </a:bodyPr>
          <a:lstStyle/>
          <a:p>
            <a:pPr marL="342900" lvl="0" indent="-342900" algn="just">
              <a:lnSpc>
                <a:spcPct val="150000"/>
              </a:lnSpc>
              <a:spcBef>
                <a:spcPts val="1000"/>
              </a:spcBef>
              <a:spcAft>
                <a:spcPts val="1000"/>
              </a:spcAft>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My intended career is to take a superior and prestigious job to improve the needs of school children by raising awareness and enhancing their knowledge. </a:t>
            </a:r>
            <a:endParaRPr lang="en-IN" sz="1800" u="none" strike="noStrike" dirty="0">
              <a:effectLst/>
              <a:latin typeface="Arial" panose="020B0604020202020204" pitchFamily="34" charset="0"/>
              <a:ea typeface="Arial" panose="020B0604020202020204" pitchFamily="34" charset="0"/>
            </a:endParaRPr>
          </a:p>
          <a:p>
            <a:pPr marL="342900" lvl="0" indent="-342900" algn="just">
              <a:lnSpc>
                <a:spcPct val="150000"/>
              </a:lnSpc>
              <a:spcBef>
                <a:spcPts val="1000"/>
              </a:spcBef>
              <a:spcAft>
                <a:spcPts val="1000"/>
              </a:spcAft>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It assists in ensuring the involvement of parents and students to improve their educational process to foster teaching-learning (Grob </a:t>
            </a:r>
            <a:r>
              <a:rPr lang="en-GB" sz="1800" i="1" u="none" strike="noStrike" dirty="0">
                <a:effectLst/>
                <a:latin typeface="Times New Roman" panose="02020603050405020304" pitchFamily="18" charset="0"/>
                <a:ea typeface="Times New Roman" panose="02020603050405020304" pitchFamily="18" charset="0"/>
              </a:rPr>
              <a:t>et al. </a:t>
            </a:r>
            <a:r>
              <a:rPr lang="en-GB" sz="1800" u="none" strike="noStrike" dirty="0">
                <a:effectLst/>
                <a:latin typeface="Times New Roman" panose="02020603050405020304" pitchFamily="18" charset="0"/>
                <a:ea typeface="Times New Roman" panose="02020603050405020304" pitchFamily="18" charset="0"/>
              </a:rPr>
              <a:t>2019). </a:t>
            </a:r>
            <a:endParaRPr lang="en-IN" sz="1800" u="none" strike="noStrike" dirty="0">
              <a:effectLst/>
              <a:latin typeface="Arial" panose="020B0604020202020204" pitchFamily="34" charset="0"/>
              <a:ea typeface="Arial" panose="020B0604020202020204" pitchFamily="34" charset="0"/>
            </a:endParaRPr>
          </a:p>
        </p:txBody>
      </p:sp>
      <p:pic>
        <p:nvPicPr>
          <p:cNvPr id="2050" name="Picture 2" descr="See the source image">
            <a:extLst>
              <a:ext uri="{FF2B5EF4-FFF2-40B4-BE49-F238E27FC236}">
                <a16:creationId xmlns:a16="http://schemas.microsoft.com/office/drawing/2014/main" id="{D74908A3-C29B-42B4-A2C2-94C949DCA0D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30922" y="2819400"/>
            <a:ext cx="2921242" cy="218535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4710" y="452718"/>
            <a:ext cx="8125890" cy="1400530"/>
          </a:xfrm>
        </p:spPr>
        <p:txBody>
          <a:bodyPr>
            <a:normAutofit/>
          </a:bodyPr>
          <a:lstStyle/>
          <a:p>
            <a:r>
              <a:rPr lang="en-US" sz="4000" b="1" dirty="0">
                <a:latin typeface="Times New Roman" pitchFamily="18" charset="0"/>
                <a:cs typeface="Times New Roman" pitchFamily="18" charset="0"/>
              </a:rPr>
              <a:t>CONTD…</a:t>
            </a:r>
          </a:p>
        </p:txBody>
      </p:sp>
      <p:sp>
        <p:nvSpPr>
          <p:cNvPr id="3" name="Content Placeholder 2"/>
          <p:cNvSpPr>
            <a:spLocks noGrp="1"/>
          </p:cNvSpPr>
          <p:nvPr>
            <p:ph idx="1"/>
          </p:nvPr>
        </p:nvSpPr>
        <p:spPr>
          <a:xfrm>
            <a:off x="3581400" y="2362200"/>
            <a:ext cx="5257800" cy="4043082"/>
          </a:xfrm>
        </p:spPr>
        <p:txBody>
          <a:bodyPr>
            <a:noAutofit/>
          </a:bodyPr>
          <a:lstStyle/>
          <a:p>
            <a:pPr marL="342900" lvl="0" indent="-342900" algn="just">
              <a:lnSpc>
                <a:spcPct val="150000"/>
              </a:lnSpc>
              <a:spcBef>
                <a:spcPts val="1000"/>
              </a:spcBef>
              <a:spcAft>
                <a:spcPts val="1000"/>
              </a:spcAft>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The key responsibility of this career is to understand students' needs and factors affecting their education to improve their knowledge. </a:t>
            </a:r>
            <a:endParaRPr lang="en-IN" sz="18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spcBef>
                <a:spcPts val="1000"/>
              </a:spcBef>
              <a:spcAft>
                <a:spcPts val="1000"/>
              </a:spcAft>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As opined by Price (2019), the significant role of the profession is to deliver instruction to assist students in learning by preparing lessons and offering feedback.</a:t>
            </a:r>
            <a:endParaRPr lang="en-IN" sz="18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p:txBody>
      </p:sp>
      <p:pic>
        <p:nvPicPr>
          <p:cNvPr id="3074" name="Picture 2" descr="See the source image">
            <a:extLst>
              <a:ext uri="{FF2B5EF4-FFF2-40B4-BE49-F238E27FC236}">
                <a16:creationId xmlns:a16="http://schemas.microsoft.com/office/drawing/2014/main" id="{4EC9FEA6-0301-4BD9-808F-8C88F7B8173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2971800"/>
            <a:ext cx="3201113" cy="21351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0">
              <a:spcBef>
                <a:spcPts val="1000"/>
              </a:spcBef>
              <a:spcAft>
                <a:spcPts val="1000"/>
              </a:spcAft>
            </a:pPr>
            <a:r>
              <a:rPr lang="en-IN" sz="4400" b="1" i="0" u="none" strike="noStrike" dirty="0">
                <a:solidFill>
                  <a:schemeClr val="tx1"/>
                </a:solidFill>
                <a:effectLst/>
                <a:latin typeface="Times New Roman" panose="02020603050405020304" pitchFamily="18" charset="0"/>
                <a:cs typeface="Times New Roman" panose="02020603050405020304" pitchFamily="18" charset="0"/>
              </a:rPr>
              <a:t>SKILLS</a:t>
            </a:r>
            <a:br>
              <a:rPr lang="en-IN" sz="4400" b="0" dirty="0">
                <a:solidFill>
                  <a:schemeClr val="tx1"/>
                </a:solidFill>
                <a:effectLst/>
                <a:latin typeface="Times New Roman" panose="02020603050405020304" pitchFamily="18" charset="0"/>
                <a:cs typeface="Times New Roman" panose="02020603050405020304" pitchFamily="18" charset="0"/>
              </a:rPr>
            </a:br>
            <a:br>
              <a:rPr lang="en-IN" sz="4400" dirty="0">
                <a:solidFill>
                  <a:schemeClr val="tx1"/>
                </a:solidFill>
                <a:latin typeface="Times New Roman" panose="02020603050405020304" pitchFamily="18" charset="0"/>
                <a:cs typeface="Times New Roman" panose="02020603050405020304" pitchFamily="18" charset="0"/>
              </a:rPr>
            </a:br>
            <a:endParaRPr lang="en-US" sz="44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57200" y="1676400"/>
            <a:ext cx="4800600" cy="4495800"/>
          </a:xfrm>
        </p:spPr>
        <p:txBody>
          <a:bodyPr>
            <a:normAutofit/>
          </a:bodyPr>
          <a:lstStyle/>
          <a:p>
            <a:pPr marL="342900" lvl="0" indent="-342900" algn="just">
              <a:lnSpc>
                <a:spcPct val="150000"/>
              </a:lnSpc>
              <a:spcBef>
                <a:spcPts val="1000"/>
              </a:spcBef>
              <a:spcAft>
                <a:spcPts val="1000"/>
              </a:spcAft>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In taking the roles of a teacher and social practitioner, academic, employability and communication skills are required to achieve this intended career option (Beardsley </a:t>
            </a:r>
            <a:r>
              <a:rPr lang="en-GB" sz="1800" i="1" u="none" strike="noStrike" dirty="0">
                <a:effectLst/>
                <a:latin typeface="Times New Roman" panose="02020603050405020304" pitchFamily="18" charset="0"/>
                <a:ea typeface="Times New Roman" panose="02020603050405020304" pitchFamily="18" charset="0"/>
              </a:rPr>
              <a:t>et al., </a:t>
            </a:r>
            <a:r>
              <a:rPr lang="en-GB" sz="1800" u="none" strike="noStrike" dirty="0">
                <a:effectLst/>
                <a:latin typeface="Times New Roman" panose="02020603050405020304" pitchFamily="18" charset="0"/>
                <a:ea typeface="Times New Roman" panose="02020603050405020304" pitchFamily="18" charset="0"/>
              </a:rPr>
              <a:t>2021). </a:t>
            </a:r>
            <a:endParaRPr lang="en-IN" sz="1800" u="none" strike="noStrike" dirty="0">
              <a:effectLst/>
              <a:latin typeface="Arial" panose="020B0604020202020204" pitchFamily="34" charset="0"/>
              <a:ea typeface="Arial" panose="020B0604020202020204" pitchFamily="34" charset="0"/>
            </a:endParaRPr>
          </a:p>
          <a:p>
            <a:pPr marL="342900" lvl="0" indent="-342900" algn="just">
              <a:lnSpc>
                <a:spcPct val="150000"/>
              </a:lnSpc>
              <a:spcBef>
                <a:spcPts val="1000"/>
              </a:spcBef>
              <a:spcAft>
                <a:spcPts val="1000"/>
              </a:spcAft>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Graduation in a subject is the critical educational capability to spread education and improve students' knowledge. </a:t>
            </a:r>
            <a:endParaRPr lang="en-IN" sz="1800" u="none" strike="noStrike" dirty="0">
              <a:effectLst/>
              <a:latin typeface="Arial" panose="020B0604020202020204" pitchFamily="34" charset="0"/>
              <a:ea typeface="Arial" panose="020B0604020202020204" pitchFamily="34" charset="0"/>
            </a:endParaRPr>
          </a:p>
        </p:txBody>
      </p:sp>
      <p:pic>
        <p:nvPicPr>
          <p:cNvPr id="4098" name="Picture 2" descr="See the source image">
            <a:extLst>
              <a:ext uri="{FF2B5EF4-FFF2-40B4-BE49-F238E27FC236}">
                <a16:creationId xmlns:a16="http://schemas.microsoft.com/office/drawing/2014/main" id="{AEE78178-EA52-4EDC-80B7-EFF24397E8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8800" y="2819400"/>
            <a:ext cx="3390984" cy="19383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latin typeface="Times New Roman" pitchFamily="18" charset="0"/>
                <a:cs typeface="Times New Roman" pitchFamily="18" charset="0"/>
              </a:rPr>
              <a:t>CONTD…</a:t>
            </a:r>
          </a:p>
        </p:txBody>
      </p:sp>
      <p:sp>
        <p:nvSpPr>
          <p:cNvPr id="3" name="Content Placeholder 2"/>
          <p:cNvSpPr>
            <a:spLocks noGrp="1"/>
          </p:cNvSpPr>
          <p:nvPr>
            <p:ph idx="1"/>
          </p:nvPr>
        </p:nvSpPr>
        <p:spPr>
          <a:xfrm>
            <a:off x="3657600" y="2057400"/>
            <a:ext cx="5029200" cy="4068763"/>
          </a:xfrm>
        </p:spPr>
        <p:txBody>
          <a:bodyPr>
            <a:normAutofit/>
          </a:bodyPr>
          <a:lstStyle/>
          <a:p>
            <a:pPr marL="342900" lvl="0" indent="-342900" algn="just">
              <a:lnSpc>
                <a:spcPct val="150000"/>
              </a:lnSpc>
              <a:spcBef>
                <a:spcPts val="1000"/>
              </a:spcBef>
              <a:spcAft>
                <a:spcPts val="1000"/>
              </a:spcAft>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Employability skills of teachers are also significant, which involve learning, problem-solving, creative thinking, self-management and taking the initiative. </a:t>
            </a:r>
            <a:endParaRPr lang="en-IN" sz="1800" u="none" strike="noStrike" dirty="0">
              <a:effectLst/>
              <a:latin typeface="Arial" panose="020B0604020202020204" pitchFamily="34" charset="0"/>
              <a:ea typeface="Arial" panose="020B0604020202020204" pitchFamily="34" charset="0"/>
            </a:endParaRPr>
          </a:p>
          <a:p>
            <a:pPr marL="342900" lvl="0" indent="-342900" algn="just">
              <a:lnSpc>
                <a:spcPct val="150000"/>
              </a:lnSpc>
              <a:spcBef>
                <a:spcPts val="1000"/>
              </a:spcBef>
              <a:spcAft>
                <a:spcPts val="1000"/>
              </a:spcAft>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It improves teachers' interpersonal and problem-solving skills by meeting students' needs with initiatives and reducing illiteracy (Huttar and BrintzenhofeSzoc, 2020). </a:t>
            </a:r>
            <a:endParaRPr lang="en-IN" sz="1800" u="none" strike="noStrike" dirty="0">
              <a:effectLst/>
              <a:latin typeface="Arial" panose="020B0604020202020204" pitchFamily="34" charset="0"/>
              <a:ea typeface="Arial" panose="020B0604020202020204" pitchFamily="34" charset="0"/>
            </a:endParaRPr>
          </a:p>
        </p:txBody>
      </p:sp>
      <p:pic>
        <p:nvPicPr>
          <p:cNvPr id="5122" name="Picture 2" descr="See the source image">
            <a:extLst>
              <a:ext uri="{FF2B5EF4-FFF2-40B4-BE49-F238E27FC236}">
                <a16:creationId xmlns:a16="http://schemas.microsoft.com/office/drawing/2014/main" id="{40EFE0CE-9272-49DC-B43D-49410E8205D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2689" y="3114675"/>
            <a:ext cx="3484911" cy="19542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latin typeface="Times New Roman" panose="02020603050405020304" pitchFamily="18" charset="0"/>
                <a:cs typeface="Times New Roman" panose="02020603050405020304" pitchFamily="18" charset="0"/>
              </a:rPr>
              <a:t>CONTD…</a:t>
            </a:r>
          </a:p>
        </p:txBody>
      </p:sp>
      <p:sp>
        <p:nvSpPr>
          <p:cNvPr id="3" name="Content Placeholder 2"/>
          <p:cNvSpPr>
            <a:spLocks noGrp="1"/>
          </p:cNvSpPr>
          <p:nvPr>
            <p:ph idx="1"/>
          </p:nvPr>
        </p:nvSpPr>
        <p:spPr>
          <a:xfrm>
            <a:off x="457200" y="1981200"/>
            <a:ext cx="5410200" cy="4144963"/>
          </a:xfrm>
        </p:spPr>
        <p:txBody>
          <a:bodyPr>
            <a:normAutofit/>
          </a:bodyPr>
          <a:lstStyle/>
          <a:p>
            <a:pPr marL="342900" lvl="0" indent="-342900" algn="just">
              <a:lnSpc>
                <a:spcPct val="150000"/>
              </a:lnSpc>
              <a:spcBef>
                <a:spcPts val="1000"/>
              </a:spcBef>
              <a:spcAft>
                <a:spcPts val="1000"/>
              </a:spcAft>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Communication skills, exceptionally verbal, are a significant capability in teaching to understand students, deficiencies and backgrounds.</a:t>
            </a:r>
            <a:endParaRPr lang="en-IN" sz="18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spcBef>
                <a:spcPts val="1000"/>
              </a:spcBef>
              <a:spcAft>
                <a:spcPts val="1000"/>
              </a:spcAft>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Downes and Brosseuk (2022) noted that active listening capabilities, verbal communication, and humour encouraged the students to develop their knowledge through playing activities. </a:t>
            </a:r>
            <a:endParaRPr lang="en-IN" sz="18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p:txBody>
      </p:sp>
      <p:pic>
        <p:nvPicPr>
          <p:cNvPr id="6146" name="Picture 2" descr="See the source image">
            <a:extLst>
              <a:ext uri="{FF2B5EF4-FFF2-40B4-BE49-F238E27FC236}">
                <a16:creationId xmlns:a16="http://schemas.microsoft.com/office/drawing/2014/main" id="{8E3EE64C-1D41-4C27-80AD-38065270C0C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23381" y="2895600"/>
            <a:ext cx="2633418" cy="18621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4710" y="152400"/>
            <a:ext cx="7055380" cy="1700848"/>
          </a:xfrm>
        </p:spPr>
        <p:txBody>
          <a:bodyPr>
            <a:normAutofit/>
          </a:bodyPr>
          <a:lstStyle/>
          <a:p>
            <a:r>
              <a:rPr lang="en-US" sz="4000" b="1" dirty="0">
                <a:latin typeface="Times New Roman" pitchFamily="18" charset="0"/>
                <a:cs typeface="Times New Roman" pitchFamily="18" charset="0"/>
              </a:rPr>
              <a:t>WAYS TO ACHIEVE THESE SKILLS</a:t>
            </a:r>
            <a:endParaRPr lang="en-US" sz="4000" b="1" dirty="0">
              <a:latin typeface="+mn-lt"/>
            </a:endParaRPr>
          </a:p>
        </p:txBody>
      </p:sp>
      <p:graphicFrame>
        <p:nvGraphicFramePr>
          <p:cNvPr id="5" name="Content Placeholder 4">
            <a:extLst>
              <a:ext uri="{FF2B5EF4-FFF2-40B4-BE49-F238E27FC236}">
                <a16:creationId xmlns:a16="http://schemas.microsoft.com/office/drawing/2014/main" id="{3758DA45-29F7-4A8E-ACE1-096E64E47357}"/>
              </a:ext>
            </a:extLst>
          </p:cNvPr>
          <p:cNvGraphicFramePr>
            <a:graphicFrameLocks noGrp="1"/>
          </p:cNvGraphicFramePr>
          <p:nvPr>
            <p:ph idx="1"/>
            <p:extLst>
              <p:ext uri="{D42A27DB-BD31-4B8C-83A1-F6EECF244321}">
                <p14:modId xmlns:p14="http://schemas.microsoft.com/office/powerpoint/2010/main" val="1550134921"/>
              </p:ext>
            </p:extLst>
          </p:nvPr>
        </p:nvGraphicFramePr>
        <p:xfrm>
          <a:off x="228600" y="1600200"/>
          <a:ext cx="8763000" cy="5105400"/>
        </p:xfrm>
        <a:graphic>
          <a:graphicData uri="http://schemas.openxmlformats.org/drawingml/2006/table">
            <a:tbl>
              <a:tblPr>
                <a:tableStyleId>{5C22544A-7EE6-4342-B048-85BDC9FD1C3A}</a:tableStyleId>
              </a:tblPr>
              <a:tblGrid>
                <a:gridCol w="1752600">
                  <a:extLst>
                    <a:ext uri="{9D8B030D-6E8A-4147-A177-3AD203B41FA5}">
                      <a16:colId xmlns:a16="http://schemas.microsoft.com/office/drawing/2014/main" val="817455145"/>
                    </a:ext>
                  </a:extLst>
                </a:gridCol>
                <a:gridCol w="1752600">
                  <a:extLst>
                    <a:ext uri="{9D8B030D-6E8A-4147-A177-3AD203B41FA5}">
                      <a16:colId xmlns:a16="http://schemas.microsoft.com/office/drawing/2014/main" val="196356426"/>
                    </a:ext>
                  </a:extLst>
                </a:gridCol>
                <a:gridCol w="1752600">
                  <a:extLst>
                    <a:ext uri="{9D8B030D-6E8A-4147-A177-3AD203B41FA5}">
                      <a16:colId xmlns:a16="http://schemas.microsoft.com/office/drawing/2014/main" val="2895777716"/>
                    </a:ext>
                  </a:extLst>
                </a:gridCol>
                <a:gridCol w="1752600">
                  <a:extLst>
                    <a:ext uri="{9D8B030D-6E8A-4147-A177-3AD203B41FA5}">
                      <a16:colId xmlns:a16="http://schemas.microsoft.com/office/drawing/2014/main" val="2707316908"/>
                    </a:ext>
                  </a:extLst>
                </a:gridCol>
                <a:gridCol w="1752600">
                  <a:extLst>
                    <a:ext uri="{9D8B030D-6E8A-4147-A177-3AD203B41FA5}">
                      <a16:colId xmlns:a16="http://schemas.microsoft.com/office/drawing/2014/main" val="1437928661"/>
                    </a:ext>
                  </a:extLst>
                </a:gridCol>
              </a:tblGrid>
              <a:tr h="434234">
                <a:tc>
                  <a:txBody>
                    <a:bodyPr/>
                    <a:lstStyle/>
                    <a:p>
                      <a:pPr algn="just">
                        <a:lnSpc>
                          <a:spcPct val="100000"/>
                        </a:lnSpc>
                        <a:spcBef>
                          <a:spcPts val="1000"/>
                        </a:spcBef>
                        <a:spcAft>
                          <a:spcPts val="1000"/>
                        </a:spcAft>
                      </a:pPr>
                      <a:r>
                        <a:rPr lang="en-GB" sz="1200" b="1" i="1" dirty="0">
                          <a:solidFill>
                            <a:schemeClr val="bg1"/>
                          </a:solidFill>
                          <a:effectLst/>
                          <a:latin typeface="Times New Roman" panose="02020603050405020304" pitchFamily="18" charset="0"/>
                          <a:cs typeface="Times New Roman" panose="02020603050405020304" pitchFamily="18" charset="0"/>
                        </a:rPr>
                        <a:t>Learning and development need</a:t>
                      </a:r>
                      <a:endParaRPr lang="en-IN" sz="1200" b="1" i="1"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tc>
                  <a:txBody>
                    <a:bodyPr/>
                    <a:lstStyle/>
                    <a:p>
                      <a:pPr algn="just">
                        <a:lnSpc>
                          <a:spcPct val="100000"/>
                        </a:lnSpc>
                        <a:spcBef>
                          <a:spcPts val="1000"/>
                        </a:spcBef>
                        <a:spcAft>
                          <a:spcPts val="1000"/>
                        </a:spcAft>
                      </a:pPr>
                      <a:r>
                        <a:rPr lang="en-GB" sz="1200" b="1" i="1" dirty="0">
                          <a:solidFill>
                            <a:schemeClr val="bg1"/>
                          </a:solidFill>
                          <a:effectLst/>
                          <a:latin typeface="Times New Roman" panose="02020603050405020304" pitchFamily="18" charset="0"/>
                          <a:cs typeface="Times New Roman" panose="02020603050405020304" pitchFamily="18" charset="0"/>
                        </a:rPr>
                        <a:t>Types of development</a:t>
                      </a:r>
                      <a:endParaRPr lang="en-IN" sz="1200" b="1" i="1"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tc>
                  <a:txBody>
                    <a:bodyPr/>
                    <a:lstStyle/>
                    <a:p>
                      <a:pPr algn="just">
                        <a:lnSpc>
                          <a:spcPct val="100000"/>
                        </a:lnSpc>
                        <a:spcBef>
                          <a:spcPts val="1000"/>
                        </a:spcBef>
                        <a:spcAft>
                          <a:spcPts val="1000"/>
                        </a:spcAft>
                      </a:pPr>
                      <a:r>
                        <a:rPr lang="en-GB" sz="1200" b="1" i="1" dirty="0">
                          <a:solidFill>
                            <a:schemeClr val="bg1"/>
                          </a:solidFill>
                          <a:effectLst/>
                          <a:latin typeface="Times New Roman" panose="02020603050405020304" pitchFamily="18" charset="0"/>
                          <a:cs typeface="Times New Roman" panose="02020603050405020304" pitchFamily="18" charset="0"/>
                        </a:rPr>
                        <a:t>Timescales</a:t>
                      </a:r>
                      <a:endParaRPr lang="en-IN" sz="1200" b="1" i="1"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tc>
                  <a:txBody>
                    <a:bodyPr/>
                    <a:lstStyle/>
                    <a:p>
                      <a:pPr algn="just">
                        <a:lnSpc>
                          <a:spcPct val="100000"/>
                        </a:lnSpc>
                        <a:spcBef>
                          <a:spcPts val="1000"/>
                        </a:spcBef>
                        <a:spcAft>
                          <a:spcPts val="1000"/>
                        </a:spcAft>
                      </a:pPr>
                      <a:r>
                        <a:rPr lang="en-GB" sz="1200" b="1" i="1" dirty="0">
                          <a:solidFill>
                            <a:schemeClr val="bg1"/>
                          </a:solidFill>
                          <a:effectLst/>
                          <a:latin typeface="Times New Roman" panose="02020603050405020304" pitchFamily="18" charset="0"/>
                          <a:cs typeface="Times New Roman" panose="02020603050405020304" pitchFamily="18" charset="0"/>
                        </a:rPr>
                        <a:t>Who is Responsible</a:t>
                      </a:r>
                      <a:endParaRPr lang="en-IN" sz="1200" b="1" i="1"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tc>
                  <a:txBody>
                    <a:bodyPr/>
                    <a:lstStyle/>
                    <a:p>
                      <a:pPr algn="just">
                        <a:lnSpc>
                          <a:spcPct val="100000"/>
                        </a:lnSpc>
                        <a:spcBef>
                          <a:spcPts val="1000"/>
                        </a:spcBef>
                        <a:spcAft>
                          <a:spcPts val="1000"/>
                        </a:spcAft>
                      </a:pPr>
                      <a:r>
                        <a:rPr lang="en-GB" sz="1200" b="1" i="1" dirty="0">
                          <a:solidFill>
                            <a:schemeClr val="bg1"/>
                          </a:solidFill>
                          <a:effectLst/>
                          <a:latin typeface="Times New Roman" panose="02020603050405020304" pitchFamily="18" charset="0"/>
                          <a:cs typeface="Times New Roman" panose="02020603050405020304" pitchFamily="18" charset="0"/>
                        </a:rPr>
                        <a:t>Further Outcome</a:t>
                      </a:r>
                      <a:endParaRPr lang="en-IN" sz="1200" b="1" i="1"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extLst>
                  <a:ext uri="{0D108BD9-81ED-4DB2-BD59-A6C34878D82A}">
                    <a16:rowId xmlns:a16="http://schemas.microsoft.com/office/drawing/2014/main" val="726276615"/>
                  </a:ext>
                </a:extLst>
              </a:tr>
              <a:tr h="734234">
                <a:tc>
                  <a:txBody>
                    <a:bodyPr/>
                    <a:lstStyle/>
                    <a:p>
                      <a:pPr algn="just">
                        <a:lnSpc>
                          <a:spcPct val="100000"/>
                        </a:lnSpc>
                        <a:spcBef>
                          <a:spcPts val="1000"/>
                        </a:spcBef>
                        <a:spcAft>
                          <a:spcPts val="1000"/>
                        </a:spcAft>
                      </a:pPr>
                      <a:r>
                        <a:rPr lang="en-GB" sz="1200" dirty="0">
                          <a:solidFill>
                            <a:schemeClr val="bg1"/>
                          </a:solidFill>
                          <a:effectLst/>
                          <a:latin typeface="Times New Roman" panose="02020603050405020304" pitchFamily="18" charset="0"/>
                          <a:cs typeface="Times New Roman" panose="02020603050405020304" pitchFamily="18" charset="0"/>
                        </a:rPr>
                        <a:t>Graduation in any subject </a:t>
                      </a:r>
                      <a:endParaRPr lang="en-IN" sz="12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tc>
                  <a:txBody>
                    <a:bodyPr/>
                    <a:lstStyle/>
                    <a:p>
                      <a:pPr algn="just">
                        <a:lnSpc>
                          <a:spcPct val="100000"/>
                        </a:lnSpc>
                        <a:spcBef>
                          <a:spcPts val="1000"/>
                        </a:spcBef>
                        <a:spcAft>
                          <a:spcPts val="1000"/>
                        </a:spcAft>
                      </a:pPr>
                      <a:r>
                        <a:rPr lang="en-GB" sz="1200" dirty="0">
                          <a:solidFill>
                            <a:schemeClr val="bg1"/>
                          </a:solidFill>
                          <a:effectLst/>
                          <a:latin typeface="Times New Roman" panose="02020603050405020304" pitchFamily="18" charset="0"/>
                          <a:cs typeface="Times New Roman" panose="02020603050405020304" pitchFamily="18" charset="0"/>
                        </a:rPr>
                        <a:t>Developing knowledge in a specific subject</a:t>
                      </a:r>
                      <a:endParaRPr lang="en-IN" sz="12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tc>
                  <a:txBody>
                    <a:bodyPr/>
                    <a:lstStyle/>
                    <a:p>
                      <a:pPr>
                        <a:lnSpc>
                          <a:spcPct val="100000"/>
                        </a:lnSpc>
                        <a:spcBef>
                          <a:spcPts val="1000"/>
                        </a:spcBef>
                        <a:spcAft>
                          <a:spcPts val="1000"/>
                        </a:spcAft>
                      </a:pPr>
                      <a:r>
                        <a:rPr lang="en-GB" sz="1200" dirty="0">
                          <a:solidFill>
                            <a:schemeClr val="bg1"/>
                          </a:solidFill>
                          <a:effectLst/>
                          <a:latin typeface="Times New Roman" panose="02020603050405020304" pitchFamily="18" charset="0"/>
                          <a:cs typeface="Times New Roman" panose="02020603050405020304" pitchFamily="18" charset="0"/>
                        </a:rPr>
                        <a:t>2-3 years</a:t>
                      </a:r>
                      <a:endParaRPr lang="en-IN" sz="12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tc>
                  <a:txBody>
                    <a:bodyPr/>
                    <a:lstStyle/>
                    <a:p>
                      <a:pPr>
                        <a:lnSpc>
                          <a:spcPct val="100000"/>
                        </a:lnSpc>
                        <a:spcBef>
                          <a:spcPts val="1000"/>
                        </a:spcBef>
                        <a:spcAft>
                          <a:spcPts val="1000"/>
                        </a:spcAft>
                      </a:pPr>
                      <a:r>
                        <a:rPr lang="en-GB" sz="1200" dirty="0">
                          <a:solidFill>
                            <a:schemeClr val="bg1"/>
                          </a:solidFill>
                          <a:effectLst/>
                          <a:latin typeface="Times New Roman" panose="02020603050405020304" pitchFamily="18" charset="0"/>
                          <a:cs typeface="Times New Roman" panose="02020603050405020304" pitchFamily="18" charset="0"/>
                        </a:rPr>
                        <a:t>The candidate </a:t>
                      </a:r>
                      <a:endParaRPr lang="en-IN" sz="12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tc>
                  <a:txBody>
                    <a:bodyPr/>
                    <a:lstStyle/>
                    <a:p>
                      <a:pPr algn="just">
                        <a:lnSpc>
                          <a:spcPct val="100000"/>
                        </a:lnSpc>
                        <a:spcBef>
                          <a:spcPts val="1000"/>
                        </a:spcBef>
                        <a:spcAft>
                          <a:spcPts val="1000"/>
                        </a:spcAft>
                      </a:pPr>
                      <a:r>
                        <a:rPr lang="en-GB" sz="1200" dirty="0">
                          <a:solidFill>
                            <a:schemeClr val="bg1"/>
                          </a:solidFill>
                          <a:effectLst/>
                          <a:latin typeface="Times New Roman" panose="02020603050405020304" pitchFamily="18" charset="0"/>
                          <a:cs typeface="Times New Roman" panose="02020603050405020304" pitchFamily="18" charset="0"/>
                        </a:rPr>
                        <a:t>It makes the students able to develop specific skills and knowledge.</a:t>
                      </a:r>
                      <a:endParaRPr lang="en-IN" sz="12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extLst>
                  <a:ext uri="{0D108BD9-81ED-4DB2-BD59-A6C34878D82A}">
                    <a16:rowId xmlns:a16="http://schemas.microsoft.com/office/drawing/2014/main" val="1923473009"/>
                  </a:ext>
                </a:extLst>
              </a:tr>
              <a:tr h="934233">
                <a:tc>
                  <a:txBody>
                    <a:bodyPr/>
                    <a:lstStyle/>
                    <a:p>
                      <a:pPr algn="just">
                        <a:lnSpc>
                          <a:spcPct val="100000"/>
                        </a:lnSpc>
                        <a:spcBef>
                          <a:spcPts val="1000"/>
                        </a:spcBef>
                        <a:spcAft>
                          <a:spcPts val="1000"/>
                        </a:spcAft>
                      </a:pPr>
                      <a:r>
                        <a:rPr lang="en-GB" sz="1200" dirty="0">
                          <a:solidFill>
                            <a:schemeClr val="bg1"/>
                          </a:solidFill>
                          <a:effectLst/>
                          <a:latin typeface="Times New Roman" panose="02020603050405020304" pitchFamily="18" charset="0"/>
                          <a:cs typeface="Times New Roman" panose="02020603050405020304" pitchFamily="18" charset="0"/>
                        </a:rPr>
                        <a:t>Knowledge of constitution and fundamental rights</a:t>
                      </a:r>
                      <a:endParaRPr lang="en-IN" sz="12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tc>
                  <a:txBody>
                    <a:bodyPr/>
                    <a:lstStyle/>
                    <a:p>
                      <a:pPr algn="just">
                        <a:lnSpc>
                          <a:spcPct val="100000"/>
                        </a:lnSpc>
                        <a:spcBef>
                          <a:spcPts val="1000"/>
                        </a:spcBef>
                        <a:spcAft>
                          <a:spcPts val="1000"/>
                        </a:spcAft>
                      </a:pPr>
                      <a:r>
                        <a:rPr lang="en-GB" sz="1200" dirty="0">
                          <a:solidFill>
                            <a:schemeClr val="bg1"/>
                          </a:solidFill>
                          <a:effectLst/>
                          <a:latin typeface="Times New Roman" panose="02020603050405020304" pitchFamily="18" charset="0"/>
                          <a:cs typeface="Times New Roman" panose="02020603050405020304" pitchFamily="18" charset="0"/>
                        </a:rPr>
                        <a:t>Understanding the Fundamental Rights of a citizen to access education and proper healthcare. </a:t>
                      </a:r>
                      <a:endParaRPr lang="en-IN" sz="12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tc>
                  <a:txBody>
                    <a:bodyPr/>
                    <a:lstStyle/>
                    <a:p>
                      <a:pPr>
                        <a:lnSpc>
                          <a:spcPct val="100000"/>
                        </a:lnSpc>
                        <a:spcBef>
                          <a:spcPts val="1000"/>
                        </a:spcBef>
                        <a:spcAft>
                          <a:spcPts val="1000"/>
                        </a:spcAft>
                      </a:pPr>
                      <a:r>
                        <a:rPr lang="en-GB" sz="1200" dirty="0">
                          <a:solidFill>
                            <a:schemeClr val="bg1"/>
                          </a:solidFill>
                          <a:effectLst/>
                          <a:latin typeface="Times New Roman" panose="02020603050405020304" pitchFamily="18" charset="0"/>
                          <a:cs typeface="Times New Roman" panose="02020603050405020304" pitchFamily="18" charset="0"/>
                        </a:rPr>
                        <a:t>Six months</a:t>
                      </a:r>
                      <a:endParaRPr lang="en-IN" sz="12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tc>
                  <a:txBody>
                    <a:bodyPr/>
                    <a:lstStyle/>
                    <a:p>
                      <a:pPr>
                        <a:lnSpc>
                          <a:spcPct val="100000"/>
                        </a:lnSpc>
                        <a:spcBef>
                          <a:spcPts val="1000"/>
                        </a:spcBef>
                        <a:spcAft>
                          <a:spcPts val="1000"/>
                        </a:spcAft>
                      </a:pPr>
                      <a:r>
                        <a:rPr lang="en-GB" sz="1200" dirty="0">
                          <a:solidFill>
                            <a:schemeClr val="bg1"/>
                          </a:solidFill>
                          <a:effectLst/>
                          <a:latin typeface="Times New Roman" panose="02020603050405020304" pitchFamily="18" charset="0"/>
                          <a:cs typeface="Times New Roman" panose="02020603050405020304" pitchFamily="18" charset="0"/>
                        </a:rPr>
                        <a:t>The student</a:t>
                      </a:r>
                      <a:endParaRPr lang="en-IN" sz="12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tc>
                  <a:txBody>
                    <a:bodyPr/>
                    <a:lstStyle/>
                    <a:p>
                      <a:pPr algn="just">
                        <a:lnSpc>
                          <a:spcPct val="100000"/>
                        </a:lnSpc>
                        <a:spcBef>
                          <a:spcPts val="1000"/>
                        </a:spcBef>
                        <a:spcAft>
                          <a:spcPts val="1000"/>
                        </a:spcAft>
                      </a:pPr>
                      <a:r>
                        <a:rPr lang="en-GB" sz="1200" dirty="0">
                          <a:solidFill>
                            <a:schemeClr val="bg1"/>
                          </a:solidFill>
                          <a:effectLst/>
                          <a:latin typeface="Times New Roman" panose="02020603050405020304" pitchFamily="18" charset="0"/>
                          <a:cs typeface="Times New Roman" panose="02020603050405020304" pitchFamily="18" charset="0"/>
                        </a:rPr>
                        <a:t>It assists in understanding students from developing and getting a proper education. </a:t>
                      </a:r>
                      <a:endParaRPr lang="en-IN" sz="12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extLst>
                  <a:ext uri="{0D108BD9-81ED-4DB2-BD59-A6C34878D82A}">
                    <a16:rowId xmlns:a16="http://schemas.microsoft.com/office/drawing/2014/main" val="1097846358"/>
                  </a:ext>
                </a:extLst>
              </a:tr>
              <a:tr h="1234232">
                <a:tc>
                  <a:txBody>
                    <a:bodyPr/>
                    <a:lstStyle/>
                    <a:p>
                      <a:pPr>
                        <a:lnSpc>
                          <a:spcPct val="100000"/>
                        </a:lnSpc>
                        <a:spcBef>
                          <a:spcPts val="1000"/>
                        </a:spcBef>
                        <a:spcAft>
                          <a:spcPts val="1000"/>
                        </a:spcAft>
                      </a:pPr>
                      <a:r>
                        <a:rPr lang="en-GB" sz="1200" dirty="0">
                          <a:solidFill>
                            <a:schemeClr val="bg1"/>
                          </a:solidFill>
                          <a:effectLst/>
                          <a:latin typeface="Times New Roman" panose="02020603050405020304" pitchFamily="18" charset="0"/>
                          <a:cs typeface="Times New Roman" panose="02020603050405020304" pitchFamily="18" charset="0"/>
                        </a:rPr>
                        <a:t>Communication skills</a:t>
                      </a:r>
                      <a:endParaRPr lang="en-IN" sz="12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tc>
                  <a:txBody>
                    <a:bodyPr/>
                    <a:lstStyle/>
                    <a:p>
                      <a:pPr algn="just">
                        <a:lnSpc>
                          <a:spcPct val="100000"/>
                        </a:lnSpc>
                        <a:spcBef>
                          <a:spcPts val="1000"/>
                        </a:spcBef>
                        <a:spcAft>
                          <a:spcPts val="1000"/>
                        </a:spcAft>
                      </a:pPr>
                      <a:r>
                        <a:rPr lang="en-GB" sz="1200" dirty="0">
                          <a:solidFill>
                            <a:schemeClr val="bg1"/>
                          </a:solidFill>
                          <a:effectLst/>
                          <a:latin typeface="Times New Roman" panose="02020603050405020304" pitchFamily="18" charset="0"/>
                          <a:cs typeface="Times New Roman" panose="02020603050405020304" pitchFamily="18" charset="0"/>
                        </a:rPr>
                        <a:t>This type of development is necessary to understand students' needs and develop their knowledge (Price, 2019).</a:t>
                      </a:r>
                      <a:endParaRPr lang="en-IN" sz="12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tc>
                  <a:txBody>
                    <a:bodyPr/>
                    <a:lstStyle/>
                    <a:p>
                      <a:pPr>
                        <a:lnSpc>
                          <a:spcPct val="100000"/>
                        </a:lnSpc>
                        <a:spcBef>
                          <a:spcPts val="1000"/>
                        </a:spcBef>
                        <a:spcAft>
                          <a:spcPts val="1000"/>
                        </a:spcAft>
                      </a:pPr>
                      <a:r>
                        <a:rPr lang="en-GB" sz="1200" dirty="0">
                          <a:solidFill>
                            <a:schemeClr val="bg1"/>
                          </a:solidFill>
                          <a:effectLst/>
                          <a:latin typeface="Times New Roman" panose="02020603050405020304" pitchFamily="18" charset="0"/>
                          <a:cs typeface="Times New Roman" panose="02020603050405020304" pitchFamily="18" charset="0"/>
                        </a:rPr>
                        <a:t>One month</a:t>
                      </a:r>
                      <a:endParaRPr lang="en-IN" sz="12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tc>
                  <a:txBody>
                    <a:bodyPr/>
                    <a:lstStyle/>
                    <a:p>
                      <a:pPr>
                        <a:lnSpc>
                          <a:spcPct val="100000"/>
                        </a:lnSpc>
                        <a:spcBef>
                          <a:spcPts val="1000"/>
                        </a:spcBef>
                        <a:spcAft>
                          <a:spcPts val="1000"/>
                        </a:spcAft>
                      </a:pPr>
                      <a:r>
                        <a:rPr lang="en-GB" sz="1200" dirty="0">
                          <a:solidFill>
                            <a:schemeClr val="bg1"/>
                          </a:solidFill>
                          <a:effectLst/>
                          <a:latin typeface="Times New Roman" panose="02020603050405020304" pitchFamily="18" charset="0"/>
                          <a:cs typeface="Times New Roman" panose="02020603050405020304" pitchFamily="18" charset="0"/>
                        </a:rPr>
                        <a:t>The candidate </a:t>
                      </a:r>
                      <a:endParaRPr lang="en-IN" sz="12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tc>
                  <a:txBody>
                    <a:bodyPr/>
                    <a:lstStyle/>
                    <a:p>
                      <a:pPr algn="just">
                        <a:lnSpc>
                          <a:spcPct val="100000"/>
                        </a:lnSpc>
                        <a:spcBef>
                          <a:spcPts val="1000"/>
                        </a:spcBef>
                        <a:spcAft>
                          <a:spcPts val="1000"/>
                        </a:spcAft>
                      </a:pPr>
                      <a:r>
                        <a:rPr lang="en-GB" sz="1200" dirty="0">
                          <a:solidFill>
                            <a:schemeClr val="bg1"/>
                          </a:solidFill>
                          <a:effectLst/>
                          <a:latin typeface="Times New Roman" panose="02020603050405020304" pitchFamily="18" charset="0"/>
                          <a:cs typeface="Times New Roman" panose="02020603050405020304" pitchFamily="18" charset="0"/>
                        </a:rPr>
                        <a:t>It creates a significant bond with the students to develop their understanding process. </a:t>
                      </a:r>
                      <a:endParaRPr lang="en-IN" sz="12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extLst>
                  <a:ext uri="{0D108BD9-81ED-4DB2-BD59-A6C34878D82A}">
                    <a16:rowId xmlns:a16="http://schemas.microsoft.com/office/drawing/2014/main" val="1810586046"/>
                  </a:ext>
                </a:extLst>
              </a:tr>
              <a:tr h="834234">
                <a:tc>
                  <a:txBody>
                    <a:bodyPr/>
                    <a:lstStyle/>
                    <a:p>
                      <a:pPr>
                        <a:lnSpc>
                          <a:spcPct val="100000"/>
                        </a:lnSpc>
                        <a:spcBef>
                          <a:spcPts val="1000"/>
                        </a:spcBef>
                        <a:spcAft>
                          <a:spcPts val="1000"/>
                        </a:spcAft>
                      </a:pPr>
                      <a:r>
                        <a:rPr lang="en-GB" sz="1200" dirty="0">
                          <a:solidFill>
                            <a:schemeClr val="bg1"/>
                          </a:solidFill>
                          <a:effectLst/>
                          <a:latin typeface="Times New Roman" panose="02020603050405020304" pitchFamily="18" charset="0"/>
                          <a:cs typeface="Times New Roman" panose="02020603050405020304" pitchFamily="18" charset="0"/>
                        </a:rPr>
                        <a:t>Teachership skills</a:t>
                      </a:r>
                      <a:endParaRPr lang="en-IN" sz="12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tc>
                  <a:txBody>
                    <a:bodyPr/>
                    <a:lstStyle/>
                    <a:p>
                      <a:pPr algn="just">
                        <a:lnSpc>
                          <a:spcPct val="100000"/>
                        </a:lnSpc>
                        <a:spcBef>
                          <a:spcPts val="1000"/>
                        </a:spcBef>
                        <a:spcAft>
                          <a:spcPts val="1000"/>
                        </a:spcAft>
                      </a:pPr>
                      <a:r>
                        <a:rPr lang="en-GB" sz="1200" dirty="0">
                          <a:solidFill>
                            <a:schemeClr val="bg1"/>
                          </a:solidFill>
                          <a:effectLst/>
                          <a:latin typeface="Times New Roman" panose="02020603050405020304" pitchFamily="18" charset="0"/>
                          <a:cs typeface="Times New Roman" panose="02020603050405020304" pitchFamily="18" charset="0"/>
                        </a:rPr>
                        <a:t>This social and intellectual development is required to improve the career in this area.</a:t>
                      </a:r>
                      <a:endParaRPr lang="en-IN" sz="12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tc>
                  <a:txBody>
                    <a:bodyPr/>
                    <a:lstStyle/>
                    <a:p>
                      <a:pPr>
                        <a:lnSpc>
                          <a:spcPct val="100000"/>
                        </a:lnSpc>
                        <a:spcBef>
                          <a:spcPts val="1000"/>
                        </a:spcBef>
                        <a:spcAft>
                          <a:spcPts val="1000"/>
                        </a:spcAft>
                      </a:pPr>
                      <a:r>
                        <a:rPr lang="en-GB" sz="1200" dirty="0">
                          <a:solidFill>
                            <a:schemeClr val="bg1"/>
                          </a:solidFill>
                          <a:effectLst/>
                          <a:latin typeface="Times New Roman" panose="02020603050405020304" pitchFamily="18" charset="0"/>
                          <a:cs typeface="Times New Roman" panose="02020603050405020304" pitchFamily="18" charset="0"/>
                        </a:rPr>
                        <a:t>Six months</a:t>
                      </a:r>
                      <a:endParaRPr lang="en-IN" sz="12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tc>
                  <a:txBody>
                    <a:bodyPr/>
                    <a:lstStyle/>
                    <a:p>
                      <a:pPr>
                        <a:lnSpc>
                          <a:spcPct val="100000"/>
                        </a:lnSpc>
                        <a:spcBef>
                          <a:spcPts val="1000"/>
                        </a:spcBef>
                        <a:spcAft>
                          <a:spcPts val="1000"/>
                        </a:spcAft>
                      </a:pPr>
                      <a:r>
                        <a:rPr lang="en-GB" sz="1200" dirty="0">
                          <a:solidFill>
                            <a:schemeClr val="bg1"/>
                          </a:solidFill>
                          <a:effectLst/>
                          <a:latin typeface="Times New Roman" panose="02020603050405020304" pitchFamily="18" charset="0"/>
                          <a:cs typeface="Times New Roman" panose="02020603050405020304" pitchFamily="18" charset="0"/>
                        </a:rPr>
                        <a:t>The candidate </a:t>
                      </a:r>
                      <a:endParaRPr lang="en-IN" sz="12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tc>
                  <a:txBody>
                    <a:bodyPr/>
                    <a:lstStyle/>
                    <a:p>
                      <a:pPr algn="just">
                        <a:lnSpc>
                          <a:spcPct val="100000"/>
                        </a:lnSpc>
                        <a:spcBef>
                          <a:spcPts val="1000"/>
                        </a:spcBef>
                        <a:spcAft>
                          <a:spcPts val="1000"/>
                        </a:spcAft>
                      </a:pPr>
                      <a:r>
                        <a:rPr lang="en-GB" sz="1200" dirty="0">
                          <a:solidFill>
                            <a:schemeClr val="bg1"/>
                          </a:solidFill>
                          <a:effectLst/>
                          <a:latin typeface="Times New Roman" panose="02020603050405020304" pitchFamily="18" charset="0"/>
                          <a:cs typeface="Times New Roman" panose="02020603050405020304" pitchFamily="18" charset="0"/>
                        </a:rPr>
                        <a:t>This skill significantly contributes to students' knowledge with proper teaching-learning. </a:t>
                      </a:r>
                      <a:endParaRPr lang="en-IN" sz="12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extLst>
                  <a:ext uri="{0D108BD9-81ED-4DB2-BD59-A6C34878D82A}">
                    <a16:rowId xmlns:a16="http://schemas.microsoft.com/office/drawing/2014/main" val="4266270322"/>
                  </a:ext>
                </a:extLst>
              </a:tr>
              <a:tr h="934233">
                <a:tc>
                  <a:txBody>
                    <a:bodyPr/>
                    <a:lstStyle/>
                    <a:p>
                      <a:pPr>
                        <a:lnSpc>
                          <a:spcPct val="100000"/>
                        </a:lnSpc>
                        <a:spcBef>
                          <a:spcPts val="1000"/>
                        </a:spcBef>
                        <a:spcAft>
                          <a:spcPts val="1000"/>
                        </a:spcAft>
                      </a:pPr>
                      <a:r>
                        <a:rPr lang="en-GB" sz="1200" dirty="0">
                          <a:solidFill>
                            <a:schemeClr val="bg1"/>
                          </a:solidFill>
                          <a:effectLst/>
                          <a:latin typeface="Times New Roman" panose="02020603050405020304" pitchFamily="18" charset="0"/>
                          <a:cs typeface="Times New Roman" panose="02020603050405020304" pitchFamily="18" charset="0"/>
                        </a:rPr>
                        <a:t>Decision-making skill</a:t>
                      </a:r>
                      <a:endParaRPr lang="en-IN" sz="12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tc>
                  <a:txBody>
                    <a:bodyPr/>
                    <a:lstStyle/>
                    <a:p>
                      <a:pPr algn="just">
                        <a:lnSpc>
                          <a:spcPct val="100000"/>
                        </a:lnSpc>
                        <a:spcBef>
                          <a:spcPts val="1000"/>
                        </a:spcBef>
                        <a:spcAft>
                          <a:spcPts val="1000"/>
                        </a:spcAft>
                      </a:pPr>
                      <a:r>
                        <a:rPr lang="en-GB" sz="1200" dirty="0">
                          <a:solidFill>
                            <a:schemeClr val="bg1"/>
                          </a:solidFill>
                          <a:effectLst/>
                          <a:latin typeface="Times New Roman" panose="02020603050405020304" pitchFamily="18" charset="0"/>
                          <a:cs typeface="Times New Roman" panose="02020603050405020304" pitchFamily="18" charset="0"/>
                        </a:rPr>
                        <a:t>This moral development is required to instruct the students in different activities.</a:t>
                      </a:r>
                      <a:endParaRPr lang="en-IN" sz="12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tc>
                  <a:txBody>
                    <a:bodyPr/>
                    <a:lstStyle/>
                    <a:p>
                      <a:pPr>
                        <a:lnSpc>
                          <a:spcPct val="100000"/>
                        </a:lnSpc>
                        <a:spcBef>
                          <a:spcPts val="1000"/>
                        </a:spcBef>
                        <a:spcAft>
                          <a:spcPts val="1000"/>
                        </a:spcAft>
                      </a:pPr>
                      <a:r>
                        <a:rPr lang="en-GB" sz="1200" dirty="0">
                          <a:solidFill>
                            <a:schemeClr val="bg1"/>
                          </a:solidFill>
                          <a:effectLst/>
                          <a:latin typeface="Times New Roman" panose="02020603050405020304" pitchFamily="18" charset="0"/>
                          <a:cs typeface="Times New Roman" panose="02020603050405020304" pitchFamily="18" charset="0"/>
                        </a:rPr>
                        <a:t>Two months</a:t>
                      </a:r>
                      <a:endParaRPr lang="en-IN" sz="12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tc>
                  <a:txBody>
                    <a:bodyPr/>
                    <a:lstStyle/>
                    <a:p>
                      <a:pPr>
                        <a:lnSpc>
                          <a:spcPct val="100000"/>
                        </a:lnSpc>
                        <a:spcBef>
                          <a:spcPts val="1000"/>
                        </a:spcBef>
                        <a:spcAft>
                          <a:spcPts val="1000"/>
                        </a:spcAft>
                      </a:pPr>
                      <a:r>
                        <a:rPr lang="en-GB" sz="1200" dirty="0">
                          <a:solidFill>
                            <a:schemeClr val="bg1"/>
                          </a:solidFill>
                          <a:effectLst/>
                          <a:latin typeface="Times New Roman" panose="02020603050405020304" pitchFamily="18" charset="0"/>
                          <a:cs typeface="Times New Roman" panose="02020603050405020304" pitchFamily="18" charset="0"/>
                        </a:rPr>
                        <a:t>The candidate </a:t>
                      </a:r>
                      <a:endParaRPr lang="en-IN" sz="12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tc>
                  <a:txBody>
                    <a:bodyPr/>
                    <a:lstStyle/>
                    <a:p>
                      <a:pPr algn="just">
                        <a:lnSpc>
                          <a:spcPct val="100000"/>
                        </a:lnSpc>
                        <a:spcBef>
                          <a:spcPts val="1000"/>
                        </a:spcBef>
                        <a:spcAft>
                          <a:spcPts val="1000"/>
                        </a:spcAft>
                      </a:pPr>
                      <a:r>
                        <a:rPr lang="en-GB" sz="1200" dirty="0">
                          <a:solidFill>
                            <a:schemeClr val="bg1"/>
                          </a:solidFill>
                          <a:effectLst/>
                          <a:latin typeface="Times New Roman" panose="02020603050405020304" pitchFamily="18" charset="0"/>
                          <a:cs typeface="Times New Roman" panose="02020603050405020304" pitchFamily="18" charset="0"/>
                        </a:rPr>
                        <a:t>It brings different initiatives to understand students' situations in diverse circumstances. </a:t>
                      </a:r>
                      <a:endParaRPr lang="en-IN" sz="12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txBody>
                  <a:tcPr marL="21788" marR="21788" marT="21788" marB="21788"/>
                </a:tc>
                <a:extLst>
                  <a:ext uri="{0D108BD9-81ED-4DB2-BD59-A6C34878D82A}">
                    <a16:rowId xmlns:a16="http://schemas.microsoft.com/office/drawing/2014/main" val="2337215826"/>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latin typeface="Times New Roman" panose="02020603050405020304" pitchFamily="18" charset="0"/>
                <a:cs typeface="Times New Roman" panose="02020603050405020304" pitchFamily="18" charset="0"/>
              </a:rPr>
              <a:t>SWOT ANALYSIS</a:t>
            </a:r>
          </a:p>
        </p:txBody>
      </p:sp>
      <p:sp>
        <p:nvSpPr>
          <p:cNvPr id="3" name="Content Placeholder 2"/>
          <p:cNvSpPr>
            <a:spLocks noGrp="1"/>
          </p:cNvSpPr>
          <p:nvPr>
            <p:ph idx="1"/>
          </p:nvPr>
        </p:nvSpPr>
        <p:spPr>
          <a:xfrm>
            <a:off x="457200" y="1981200"/>
            <a:ext cx="4953000" cy="4144963"/>
          </a:xfrm>
        </p:spPr>
        <p:txBody>
          <a:bodyPr>
            <a:normAutofit/>
          </a:bodyPr>
          <a:lstStyle/>
          <a:p>
            <a:pPr marL="342900" lvl="0" indent="-342900" algn="just">
              <a:lnSpc>
                <a:spcPct val="150000"/>
              </a:lnSpc>
              <a:spcBef>
                <a:spcPts val="1000"/>
              </a:spcBef>
              <a:spcAft>
                <a:spcPts val="0"/>
              </a:spcAft>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In terms of achieving the goal, I have developed my communication and listening skills to understand students' requirements. </a:t>
            </a:r>
            <a:endParaRPr lang="en-IN" sz="18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spcAft>
                <a:spcPts val="1000"/>
              </a:spcAft>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The major weakness is managing time and problem-solving skills, which can raise different problems (Porayska-Pomsta </a:t>
            </a:r>
            <a:r>
              <a:rPr lang="en-GB" sz="1800" i="1"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et al. </a:t>
            </a:r>
            <a:r>
              <a:rPr lang="en-GB" sz="18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2018).</a:t>
            </a:r>
            <a:endParaRPr lang="en-IN" sz="18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p:txBody>
      </p:sp>
      <p:pic>
        <p:nvPicPr>
          <p:cNvPr id="7170" name="Picture 2" descr="See the source image">
            <a:extLst>
              <a:ext uri="{FF2B5EF4-FFF2-40B4-BE49-F238E27FC236}">
                <a16:creationId xmlns:a16="http://schemas.microsoft.com/office/drawing/2014/main" id="{CF7EA715-11EC-4E5F-B90C-1A01C8BC77D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79209" y="2514600"/>
            <a:ext cx="3159991" cy="236999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latin typeface="Times New Roman" pitchFamily="18" charset="0"/>
                <a:cs typeface="Times New Roman" pitchFamily="18" charset="0"/>
              </a:rPr>
              <a:t>CONTD…</a:t>
            </a:r>
          </a:p>
        </p:txBody>
      </p:sp>
      <p:sp>
        <p:nvSpPr>
          <p:cNvPr id="3" name="Content Placeholder 2"/>
          <p:cNvSpPr>
            <a:spLocks noGrp="1"/>
          </p:cNvSpPr>
          <p:nvPr>
            <p:ph idx="1"/>
          </p:nvPr>
        </p:nvSpPr>
        <p:spPr>
          <a:xfrm>
            <a:off x="3962400" y="2133600"/>
            <a:ext cx="4724400" cy="3611563"/>
          </a:xfrm>
        </p:spPr>
        <p:txBody>
          <a:bodyPr>
            <a:normAutofit/>
          </a:bodyPr>
          <a:lstStyle/>
          <a:p>
            <a:pPr marL="342900" lvl="0" indent="-342900" algn="just">
              <a:lnSpc>
                <a:spcPct val="150000"/>
              </a:lnSpc>
              <a:spcBef>
                <a:spcPts val="1000"/>
              </a:spcBef>
              <a:spcAft>
                <a:spcPts val="0"/>
              </a:spcAft>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My educational capabilities as a graduate and teaching skills are vital opportunities that foster me in taking these career options. </a:t>
            </a:r>
            <a:endParaRPr lang="en-IN" sz="1800" u="none" strike="noStrike" dirty="0">
              <a:effectLst/>
              <a:latin typeface="Arial" panose="020B0604020202020204" pitchFamily="34" charset="0"/>
              <a:ea typeface="Arial" panose="020B0604020202020204" pitchFamily="34" charset="0"/>
            </a:endParaRPr>
          </a:p>
          <a:p>
            <a:pPr marL="342900" lvl="0" indent="-342900" algn="just">
              <a:lnSpc>
                <a:spcPct val="150000"/>
              </a:lnSpc>
              <a:spcAft>
                <a:spcPts val="1000"/>
              </a:spcAft>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The emergence of property in different areas, lack of proper resources, social prejudices and presence of additional graduates are other challenges (Arko-Achemfuor </a:t>
            </a:r>
            <a:r>
              <a:rPr lang="en-GB" sz="1800" i="1" u="none" strike="noStrike" dirty="0">
                <a:effectLst/>
                <a:latin typeface="Times New Roman" panose="02020603050405020304" pitchFamily="18" charset="0"/>
                <a:ea typeface="Times New Roman" panose="02020603050405020304" pitchFamily="18" charset="0"/>
              </a:rPr>
              <a:t>et al., </a:t>
            </a:r>
            <a:r>
              <a:rPr lang="en-GB" sz="1800" u="none" strike="noStrike" dirty="0">
                <a:effectLst/>
                <a:latin typeface="Times New Roman" panose="02020603050405020304" pitchFamily="18" charset="0"/>
                <a:ea typeface="Times New Roman" panose="02020603050405020304" pitchFamily="18" charset="0"/>
              </a:rPr>
              <a:t>2019). </a:t>
            </a:r>
            <a:endParaRPr lang="en-IN" sz="1800" u="none" strike="noStrike" dirty="0">
              <a:effectLst/>
              <a:latin typeface="Arial" panose="020B0604020202020204" pitchFamily="34" charset="0"/>
              <a:ea typeface="Arial" panose="020B0604020202020204" pitchFamily="34" charset="0"/>
            </a:endParaRPr>
          </a:p>
        </p:txBody>
      </p:sp>
      <p:pic>
        <p:nvPicPr>
          <p:cNvPr id="8194" name="Picture 2" descr="See the source image">
            <a:extLst>
              <a:ext uri="{FF2B5EF4-FFF2-40B4-BE49-F238E27FC236}">
                <a16:creationId xmlns:a16="http://schemas.microsoft.com/office/drawing/2014/main" id="{1F0913A1-09EC-484C-896B-E30A973C597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733" y="2844006"/>
            <a:ext cx="3894667" cy="2190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51438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latin typeface="Times New Roman" panose="02020603050405020304" pitchFamily="18" charset="0"/>
                <a:cs typeface="Times New Roman" panose="02020603050405020304" pitchFamily="18" charset="0"/>
              </a:rPr>
              <a:t>CONCLUSION AND REFERENCES</a:t>
            </a:r>
          </a:p>
        </p:txBody>
      </p:sp>
      <p:sp>
        <p:nvSpPr>
          <p:cNvPr id="3" name="Content Placeholder 2"/>
          <p:cNvSpPr>
            <a:spLocks noGrp="1"/>
          </p:cNvSpPr>
          <p:nvPr>
            <p:ph idx="1"/>
          </p:nvPr>
        </p:nvSpPr>
        <p:spPr>
          <a:xfrm>
            <a:off x="457200" y="2057400"/>
            <a:ext cx="4953000" cy="4572000"/>
          </a:xfrm>
        </p:spPr>
        <p:txBody>
          <a:bodyPr>
            <a:normAutofit/>
          </a:bodyPr>
          <a:lstStyle/>
          <a:p>
            <a:pPr marL="342900" lvl="0" indent="-342900" algn="just">
              <a:lnSpc>
                <a:spcPct val="150000"/>
              </a:lnSpc>
              <a:spcBef>
                <a:spcPts val="1000"/>
              </a:spcBef>
              <a:spcAft>
                <a:spcPts val="0"/>
              </a:spcAft>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Based on the above discussion, it can be concluded that the role of a teacher and social practitioner is significant by enhancing communication and academic and employability skills. </a:t>
            </a:r>
            <a:endParaRPr lang="en-IN" sz="1800" u="none" strike="noStrike" dirty="0">
              <a:effectLst/>
              <a:latin typeface="Arial" panose="020B0604020202020204" pitchFamily="34" charset="0"/>
              <a:ea typeface="Arial" panose="020B0604020202020204" pitchFamily="34" charset="0"/>
            </a:endParaRPr>
          </a:p>
          <a:p>
            <a:pPr marL="342900" lvl="0" indent="-342900" algn="just">
              <a:lnSpc>
                <a:spcPct val="150000"/>
              </a:lnSpc>
              <a:spcAft>
                <a:spcPts val="1000"/>
              </a:spcAft>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The study critically explains SWOT analysis and Personal Development Plan with the required skills to understand my condition and ensure my success in this field. </a:t>
            </a:r>
            <a:endParaRPr lang="en-IN" sz="1800" u="none" strike="noStrike" dirty="0">
              <a:effectLst/>
              <a:latin typeface="Arial" panose="020B0604020202020204" pitchFamily="34" charset="0"/>
              <a:ea typeface="Arial" panose="020B0604020202020204" pitchFamily="34" charset="0"/>
            </a:endParaRPr>
          </a:p>
        </p:txBody>
      </p:sp>
      <p:pic>
        <p:nvPicPr>
          <p:cNvPr id="9218" name="Picture 2" descr="See the source image">
            <a:extLst>
              <a:ext uri="{FF2B5EF4-FFF2-40B4-BE49-F238E27FC236}">
                <a16:creationId xmlns:a16="http://schemas.microsoft.com/office/drawing/2014/main" id="{60FA7D70-F783-4531-8F43-85690D0A48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8800" y="2895600"/>
            <a:ext cx="3314700" cy="2209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961410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EC76B5"/>
      </a:hlink>
      <a:folHlink>
        <a:srgbClr val="E8ACCD"/>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A207AED3-9ABC-4A18-9978-A59B65688B1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Ion</Template>
  <TotalTime>338</TotalTime>
  <Words>1583</Words>
  <Application>Microsoft Office PowerPoint</Application>
  <PresentationFormat>On-screen Show (4:3)</PresentationFormat>
  <Paragraphs>79</Paragraphs>
  <Slides>10</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Century Gothic</vt:lpstr>
      <vt:lpstr>Times New Roman</vt:lpstr>
      <vt:lpstr>Wingdings 3</vt:lpstr>
      <vt:lpstr>Ion</vt:lpstr>
      <vt:lpstr>ACADEMIC AND EMPLOYABILITY SKILLS  MODULE CODE:  MODULE NAME:   </vt:lpstr>
      <vt:lpstr>INTENDED CAREER, ROLES AND RESPONSIBILITIES  </vt:lpstr>
      <vt:lpstr>CONTD…</vt:lpstr>
      <vt:lpstr>SKILLS  </vt:lpstr>
      <vt:lpstr>CONTD…</vt:lpstr>
      <vt:lpstr>CONTD…</vt:lpstr>
      <vt:lpstr>WAYS TO ACHIEVE THESE SKILLS</vt:lpstr>
      <vt:lpstr>SWOT ANALYSIS</vt:lpstr>
      <vt:lpstr>CONTD…</vt:lpstr>
      <vt:lpstr>CONCLUSION AND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 INVESTIGATE THE USE OF DRONES IN DISASTER SCENARIOS</dc:title>
  <dc:creator>User</dc:creator>
  <cp:lastModifiedBy>Farida Ahmed</cp:lastModifiedBy>
  <cp:revision>25</cp:revision>
  <dcterms:created xsi:type="dcterms:W3CDTF">2021-03-31T04:10:25Z</dcterms:created>
  <dcterms:modified xsi:type="dcterms:W3CDTF">2022-04-19T21:10:50Z</dcterms:modified>
</cp:coreProperties>
</file>