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8" r:id="rId3"/>
    <p:sldId id="257" r:id="rId4"/>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EDAC"/>
    <a:srgbClr val="FF8B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660"/>
  </p:normalViewPr>
  <p:slideViewPr>
    <p:cSldViewPr snapToGrid="0">
      <p:cViewPr>
        <p:scale>
          <a:sx n="64" d="100"/>
          <a:sy n="64" d="100"/>
        </p:scale>
        <p:origin x="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76B3-0BDD-16C0-1243-BAC833D5DE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66017F-330F-3F1A-1C60-CDB6FC2461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AE40E6-2C3D-7776-F104-B595DCF46062}"/>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64B26C6C-A41A-E96E-7425-D98B262F6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8044D9-F7D6-39F3-96C7-D16A2335CDEE}"/>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2086973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31F8F-9E23-E84D-277F-0BADE05A00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D4634A-E49C-33CA-385B-3CC28354D3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8275F3-0B6A-D664-21C3-5ADD1D1F5685}"/>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F7B02D0A-0DC7-B19D-85F0-36B010C4C1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D6D87-3BE1-387A-BAA3-BEA3E4B40ADA}"/>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3976210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BBA8E-F2BF-232F-136D-30A5BA8CBC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CD1F91-1E1C-7124-A74E-62C782F142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5D783C-10BC-B208-FEB5-BAA7E6722911}"/>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A0639C49-F20F-6BF3-F94B-BC02B72E8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23C605-3662-7CA2-C3A8-15F8F812FB23}"/>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832319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22AF-71CF-6B1F-4F91-4FA8F3936C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EEA0A7-2B09-2770-B973-45C262FC3C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9BC669-1773-FBE9-1C35-02EFEFB371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C30533-816E-AB4C-2D79-403763E5BFBF}"/>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6" name="Footer Placeholder 5">
            <a:extLst>
              <a:ext uri="{FF2B5EF4-FFF2-40B4-BE49-F238E27FC236}">
                <a16:creationId xmlns:a16="http://schemas.microsoft.com/office/drawing/2014/main" id="{FE94BECE-EA42-A1FC-D31A-B350D6C5CF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F7303A-DF27-5A7A-AB23-E5A30CC95E5B}"/>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053280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95D3-5727-4CD2-C504-94402A6D78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12C14-16F7-CC3C-1A08-377A6FEDD0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263512-9AE2-D793-966C-76E4FB5BB6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780992-B3CB-F6B7-F2F0-3C5BC9DDB0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A77D9E-8EB2-60CD-A531-BA2C184829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ADEF2B-9EC8-971F-4107-88E037C71A43}"/>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8" name="Footer Placeholder 7">
            <a:extLst>
              <a:ext uri="{FF2B5EF4-FFF2-40B4-BE49-F238E27FC236}">
                <a16:creationId xmlns:a16="http://schemas.microsoft.com/office/drawing/2014/main" id="{44C113A3-3486-864A-8C80-E063D9F13D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3B6218-7AF7-7C6F-CDA7-3E819B6127F0}"/>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4128440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DDE1B-5D8B-9E15-9B4C-A188F7C439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E11C37-2D28-94DD-8382-BC64DB89AECB}"/>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4" name="Footer Placeholder 3">
            <a:extLst>
              <a:ext uri="{FF2B5EF4-FFF2-40B4-BE49-F238E27FC236}">
                <a16:creationId xmlns:a16="http://schemas.microsoft.com/office/drawing/2014/main" id="{22245344-3CB6-3BA1-B7CF-2ADC1D83D2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2579EF-113F-978D-C569-6B44179E567E}"/>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311529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2C8C7D-DCDB-60C0-9D48-AA1603F53AD4}"/>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3" name="Footer Placeholder 2">
            <a:extLst>
              <a:ext uri="{FF2B5EF4-FFF2-40B4-BE49-F238E27FC236}">
                <a16:creationId xmlns:a16="http://schemas.microsoft.com/office/drawing/2014/main" id="{DBA376DC-3298-8B18-564C-4EF9A12912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56C2DE-5918-8EEC-40C8-9AF310D2F7A1}"/>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7090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CA330-1AF6-CA2C-1742-5C73735070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690A04-AFEC-8D65-DD7C-B3B67835E2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B441FF-D508-93A7-371F-955AE10E2E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1DAC84-C75F-C704-E17A-1EE54D6AE9A7}"/>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6" name="Footer Placeholder 5">
            <a:extLst>
              <a:ext uri="{FF2B5EF4-FFF2-40B4-BE49-F238E27FC236}">
                <a16:creationId xmlns:a16="http://schemas.microsoft.com/office/drawing/2014/main" id="{8D3AA74F-066F-2A52-E434-38EF6A42B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847068-996B-C526-4332-30DED78AED25}"/>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471152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3B7C7-C1AB-53D0-52D3-5FAAB4E2B0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D3E749-553E-10E3-D380-B902E2C16B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EEFDFC-964F-4661-0C55-8C2BC550D5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4F7EB-A35C-BCF4-B752-C2F8686440FC}"/>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6" name="Footer Placeholder 5">
            <a:extLst>
              <a:ext uri="{FF2B5EF4-FFF2-40B4-BE49-F238E27FC236}">
                <a16:creationId xmlns:a16="http://schemas.microsoft.com/office/drawing/2014/main" id="{54F538C1-56EA-84CA-DDB8-E8C96C6309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C7FBDF-40E8-E46D-10A5-EA3FFA3C91B2}"/>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3195376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02CC-F2E9-DC40-DB7B-93F9A38B89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7E4458-0DF4-5F51-B975-64FC89CB2E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10E925-0D68-2E44-D2AB-56D790E9DABB}"/>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D2F1A44A-91C9-A4C8-2F9B-7F6DB9B5FE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597E13-AB8E-4723-7270-EAC97856D1FB}"/>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1321575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07365C-F24E-37CE-4DF4-E86F20F843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2A99E-D680-4E25-0014-7C504B5F0F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B6EE74-D8CE-F91D-C9E2-398AF76EB247}"/>
              </a:ext>
            </a:extLst>
          </p:cNvPr>
          <p:cNvSpPr>
            <a:spLocks noGrp="1"/>
          </p:cNvSpPr>
          <p:nvPr>
            <p:ph type="dt" sz="half" idx="10"/>
          </p:nvPr>
        </p:nvSpPr>
        <p:spPr/>
        <p:txBody>
          <a:body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A8E703F9-46D1-EA46-0736-72A81ECF29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9E3F4-7311-87D3-C8DF-128D4E53A44B}"/>
              </a:ext>
            </a:extLst>
          </p:cNvPr>
          <p:cNvSpPr>
            <a:spLocks noGrp="1"/>
          </p:cNvSpPr>
          <p:nvPr>
            <p:ph type="sldNum" sz="quarter" idx="12"/>
          </p:nvPr>
        </p:nvSpPr>
        <p:spPr/>
        <p:txBody>
          <a:bodyPr/>
          <a:lstStyle/>
          <a:p>
            <a:fld id="{CEC36009-292D-4B96-83F1-0BE6CAC6D000}" type="slidenum">
              <a:rPr lang="en-GB" smtClean="0"/>
              <a:t>‹#›</a:t>
            </a:fld>
            <a:endParaRPr lang="en-GB"/>
          </a:p>
        </p:txBody>
      </p:sp>
    </p:spTree>
    <p:extLst>
      <p:ext uri="{BB962C8B-B14F-4D97-AF65-F5344CB8AC3E}">
        <p14:creationId xmlns:p14="http://schemas.microsoft.com/office/powerpoint/2010/main" val="2352701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11F1B4-60FA-0618-76F7-A8BF8EEC81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FBF5C3-E132-EB65-58C4-47A07A77BA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BDE332-ADC2-4410-342A-E528255CAC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E64D3CA-E172-4208-97E9-6A4E68817347}" type="datetimeFigureOut">
              <a:rPr lang="en-GB" smtClean="0"/>
              <a:t>02/03/2026</a:t>
            </a:fld>
            <a:endParaRPr lang="en-GB"/>
          </a:p>
        </p:txBody>
      </p:sp>
      <p:sp>
        <p:nvSpPr>
          <p:cNvPr id="5" name="Footer Placeholder 4">
            <a:extLst>
              <a:ext uri="{FF2B5EF4-FFF2-40B4-BE49-F238E27FC236}">
                <a16:creationId xmlns:a16="http://schemas.microsoft.com/office/drawing/2014/main" id="{F657414F-21DE-6144-9995-F3E19B3882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DC701D-28C8-9BB7-E62C-B8BC2595D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C36009-292D-4B96-83F1-0BE6CAC6D000}" type="slidenum">
              <a:rPr lang="en-GB" smtClean="0"/>
              <a:t>‹#›</a:t>
            </a:fld>
            <a:endParaRPr lang="en-GB"/>
          </a:p>
        </p:txBody>
      </p:sp>
    </p:spTree>
    <p:extLst>
      <p:ext uri="{BB962C8B-B14F-4D97-AF65-F5344CB8AC3E}">
        <p14:creationId xmlns:p14="http://schemas.microsoft.com/office/powerpoint/2010/main" val="1363881402"/>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reepngimg.com/png/12674-daffodils-png-pictur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val 13">
            <a:extLst>
              <a:ext uri="{FF2B5EF4-FFF2-40B4-BE49-F238E27FC236}">
                <a16:creationId xmlns:a16="http://schemas.microsoft.com/office/drawing/2014/main" id="{5120BB56-F7CA-1BB0-3DF4-3288C200567A}"/>
              </a:ext>
            </a:extLst>
          </p:cNvPr>
          <p:cNvSpPr/>
          <p:nvPr/>
        </p:nvSpPr>
        <p:spPr>
          <a:xfrm>
            <a:off x="3097088" y="1093085"/>
            <a:ext cx="5996065" cy="2815245"/>
          </a:xfrm>
          <a:prstGeom prst="ellips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66A00AE-2CDB-87B9-3331-FAA027317183}"/>
              </a:ext>
            </a:extLst>
          </p:cNvPr>
          <p:cNvSpPr>
            <a:spLocks noGrp="1"/>
          </p:cNvSpPr>
          <p:nvPr>
            <p:ph type="ctrTitle"/>
          </p:nvPr>
        </p:nvSpPr>
        <p:spPr>
          <a:xfrm>
            <a:off x="2599112" y="65622"/>
            <a:ext cx="6993775" cy="1016144"/>
          </a:xfrm>
        </p:spPr>
        <p:txBody>
          <a:bodyPr>
            <a:normAutofit fontScale="90000"/>
          </a:bodyPr>
          <a:lstStyle/>
          <a:p>
            <a:r>
              <a:rPr lang="en-GB" sz="3600" dirty="0">
                <a:solidFill>
                  <a:schemeClr val="accent3">
                    <a:lumMod val="75000"/>
                  </a:schemeClr>
                </a:solidFill>
                <a:latin typeface="Aharoni" panose="02010803020104030203" pitchFamily="2" charset="-79"/>
                <a:cs typeface="Aharoni" panose="02010803020104030203" pitchFamily="2" charset="-79"/>
              </a:rPr>
              <a:t>Understanding Health and Social Care in Wales</a:t>
            </a:r>
          </a:p>
        </p:txBody>
      </p:sp>
      <p:sp>
        <p:nvSpPr>
          <p:cNvPr id="5" name="TextBox 4">
            <a:extLst>
              <a:ext uri="{FF2B5EF4-FFF2-40B4-BE49-F238E27FC236}">
                <a16:creationId xmlns:a16="http://schemas.microsoft.com/office/drawing/2014/main" id="{F6E703B7-54DE-82D5-31D5-48C0F099AEFD}"/>
              </a:ext>
            </a:extLst>
          </p:cNvPr>
          <p:cNvSpPr txBox="1"/>
          <p:nvPr/>
        </p:nvSpPr>
        <p:spPr>
          <a:xfrm>
            <a:off x="3683339" y="1238953"/>
            <a:ext cx="4825321" cy="2554545"/>
          </a:xfrm>
          <a:prstGeom prst="rect">
            <a:avLst/>
          </a:prstGeom>
          <a:noFill/>
        </p:spPr>
        <p:txBody>
          <a:bodyPr wrap="square" rtlCol="0">
            <a:spAutoFit/>
          </a:bodyPr>
          <a:lstStyle/>
          <a:p>
            <a:endParaRPr lang="en-GB" sz="1600" b="1" dirty="0"/>
          </a:p>
          <a:p>
            <a:pPr algn="ctr"/>
            <a:r>
              <a:rPr lang="en-GB" sz="1600" b="1" dirty="0"/>
              <a:t>Health and social care in Wales is influenced by developed governance, bilingual services and a distinct emphasis on wellbeing. National policy frameworks prioritise integrated, person-centred approaches while recognising the importance of  cultural identity, equality and the Welsh language. This poster examines how the unique Welsh context, alongside language and legislation, shapes contemporary care practice. </a:t>
            </a:r>
            <a:endParaRPr lang="en-GB" sz="1600" dirty="0"/>
          </a:p>
        </p:txBody>
      </p:sp>
      <p:sp>
        <p:nvSpPr>
          <p:cNvPr id="6" name="TextBox 5">
            <a:extLst>
              <a:ext uri="{FF2B5EF4-FFF2-40B4-BE49-F238E27FC236}">
                <a16:creationId xmlns:a16="http://schemas.microsoft.com/office/drawing/2014/main" id="{3230E7A4-32E8-0CF1-E94F-67E79392C2F4}"/>
              </a:ext>
            </a:extLst>
          </p:cNvPr>
          <p:cNvSpPr txBox="1"/>
          <p:nvPr/>
        </p:nvSpPr>
        <p:spPr>
          <a:xfrm>
            <a:off x="-13286" y="3888609"/>
            <a:ext cx="4825321" cy="400110"/>
          </a:xfrm>
          <a:prstGeom prst="rect">
            <a:avLst/>
          </a:prstGeom>
          <a:noFill/>
        </p:spPr>
        <p:txBody>
          <a:bodyPr wrap="square" rtlCol="0">
            <a:spAutoFit/>
          </a:bodyPr>
          <a:lstStyle/>
          <a:p>
            <a:pPr algn="ctr"/>
            <a:r>
              <a:rPr lang="en-GB" sz="2000" b="1" dirty="0">
                <a:latin typeface="Aharoni" panose="02010803020104030203" pitchFamily="2" charset="-79"/>
                <a:cs typeface="Aharoni" panose="02010803020104030203" pitchFamily="2" charset="-79"/>
              </a:rPr>
              <a:t>Welsh Culture, Language and Identity</a:t>
            </a:r>
          </a:p>
        </p:txBody>
      </p:sp>
      <p:sp>
        <p:nvSpPr>
          <p:cNvPr id="8" name="TextBox 7">
            <a:extLst>
              <a:ext uri="{FF2B5EF4-FFF2-40B4-BE49-F238E27FC236}">
                <a16:creationId xmlns:a16="http://schemas.microsoft.com/office/drawing/2014/main" id="{44A7B597-BCEA-726E-3C67-214042AD467A}"/>
              </a:ext>
            </a:extLst>
          </p:cNvPr>
          <p:cNvSpPr txBox="1"/>
          <p:nvPr/>
        </p:nvSpPr>
        <p:spPr>
          <a:xfrm>
            <a:off x="7132922" y="3944467"/>
            <a:ext cx="3375607" cy="400110"/>
          </a:xfrm>
          <a:prstGeom prst="rect">
            <a:avLst/>
          </a:prstGeom>
          <a:noFill/>
        </p:spPr>
        <p:txBody>
          <a:bodyPr wrap="square" rtlCol="0">
            <a:spAutoFit/>
          </a:bodyPr>
          <a:lstStyle/>
          <a:p>
            <a:pPr algn="ctr"/>
            <a:r>
              <a:rPr lang="en-GB" b="1" dirty="0">
                <a:latin typeface="Aharoni" panose="02010803020104030203" pitchFamily="2" charset="-79"/>
                <a:cs typeface="Aharoni" panose="02010803020104030203" pitchFamily="2" charset="-79"/>
              </a:rPr>
              <a:t>Policy </a:t>
            </a:r>
            <a:r>
              <a:rPr lang="en-GB" sz="2000" b="1" dirty="0">
                <a:latin typeface="Aharoni" panose="02010803020104030203" pitchFamily="2" charset="-79"/>
                <a:cs typeface="Aharoni" panose="02010803020104030203" pitchFamily="2" charset="-79"/>
              </a:rPr>
              <a:t>and</a:t>
            </a:r>
            <a:r>
              <a:rPr lang="en-GB" b="1" dirty="0">
                <a:latin typeface="Aharoni" panose="02010803020104030203" pitchFamily="2" charset="-79"/>
                <a:cs typeface="Aharoni" panose="02010803020104030203" pitchFamily="2" charset="-79"/>
              </a:rPr>
              <a:t> </a:t>
            </a:r>
            <a:r>
              <a:rPr lang="en-GB" sz="2000" b="1" dirty="0">
                <a:latin typeface="Aharoni" panose="02010803020104030203" pitchFamily="2" charset="-79"/>
                <a:cs typeface="Aharoni" panose="02010803020104030203" pitchFamily="2" charset="-79"/>
              </a:rPr>
              <a:t>Legislation</a:t>
            </a:r>
          </a:p>
        </p:txBody>
      </p:sp>
      <p:pic>
        <p:nvPicPr>
          <p:cNvPr id="12" name="Picture 11" descr="2,700+ Welsh Culture Stock Illustrations, Royalty-Free Vector Graphics &amp;  Clip Art - iStock | Wales, Daffodils, Eisteddfod">
            <a:extLst>
              <a:ext uri="{FF2B5EF4-FFF2-40B4-BE49-F238E27FC236}">
                <a16:creationId xmlns:a16="http://schemas.microsoft.com/office/drawing/2014/main" id="{E647D32E-AAB5-CDEF-C1AE-95D6F61252F7}"/>
              </a:ext>
            </a:extLst>
          </p:cNvPr>
          <p:cNvPicPr>
            <a:picLocks noChangeAspect="1"/>
          </p:cNvPicPr>
          <p:nvPr/>
        </p:nvPicPr>
        <p:blipFill>
          <a:blip r:embed="rId2"/>
          <a:stretch>
            <a:fillRect/>
          </a:stretch>
        </p:blipFill>
        <p:spPr>
          <a:xfrm>
            <a:off x="9592887" y="512300"/>
            <a:ext cx="2397500" cy="2214987"/>
          </a:xfrm>
          <a:prstGeom prst="rect">
            <a:avLst/>
          </a:prstGeom>
        </p:spPr>
      </p:pic>
      <p:pic>
        <p:nvPicPr>
          <p:cNvPr id="1038" name="Picture 14" descr="2,700+ Welsh Culture Stock Illustrations, Royalty-Free Vector Graphics &amp;  Clip Art - iStock | Wales, Daffodils, Eisteddfod">
            <a:extLst>
              <a:ext uri="{FF2B5EF4-FFF2-40B4-BE49-F238E27FC236}">
                <a16:creationId xmlns:a16="http://schemas.microsoft.com/office/drawing/2014/main" id="{4CDD009A-4E4F-ED38-376A-41952BD95D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027" y="670462"/>
            <a:ext cx="2103604" cy="2103604"/>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CC4DC1D-03A7-344C-C566-81869D0EE09D}"/>
              </a:ext>
            </a:extLst>
          </p:cNvPr>
          <p:cNvSpPr/>
          <p:nvPr/>
        </p:nvSpPr>
        <p:spPr>
          <a:xfrm>
            <a:off x="4876800" y="4310102"/>
            <a:ext cx="7015397" cy="23083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1F8D20B-A5C4-CDE4-CE33-2B644B47A782}"/>
              </a:ext>
            </a:extLst>
          </p:cNvPr>
          <p:cNvSpPr txBox="1"/>
          <p:nvPr/>
        </p:nvSpPr>
        <p:spPr>
          <a:xfrm>
            <a:off x="4876800" y="4310102"/>
            <a:ext cx="7120841" cy="2554545"/>
          </a:xfrm>
          <a:prstGeom prst="rect">
            <a:avLst/>
          </a:prstGeom>
          <a:solidFill>
            <a:schemeClr val="accent6">
              <a:lumMod val="40000"/>
              <a:lumOff val="60000"/>
            </a:schemeClr>
          </a:solidFill>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en-GB" sz="1600" dirty="0"/>
              <a:t>Health and social care in Wales operate under devolved governance, allowing policies that reflect Welsh culture, language and community wellbeing. Welsh legislation prioritises person-centred and holistic care, recognising social, cultural and linguistic needs in service delivery. In contrast to England, policy in Wales places greater emphasis on wellbeing, prevention and community-focused care. This demonstrates how devolved governance enables Wales to embed language and cultural identity within statutory health frameworks, rather than treating them as secondary service consideration. However, challenges remain in consistent implementation across services (Glasby, 2023; Naidoo and Wills, 2022).</a:t>
            </a:r>
          </a:p>
        </p:txBody>
      </p:sp>
      <p:sp>
        <p:nvSpPr>
          <p:cNvPr id="28" name="Rectangle 27">
            <a:extLst>
              <a:ext uri="{FF2B5EF4-FFF2-40B4-BE49-F238E27FC236}">
                <a16:creationId xmlns:a16="http://schemas.microsoft.com/office/drawing/2014/main" id="{7D75AEDE-7DD1-5C92-872B-7B5AA2A38E6D}"/>
              </a:ext>
            </a:extLst>
          </p:cNvPr>
          <p:cNvSpPr/>
          <p:nvPr/>
        </p:nvSpPr>
        <p:spPr>
          <a:xfrm>
            <a:off x="143562" y="4270046"/>
            <a:ext cx="4572431" cy="2522332"/>
          </a:xfrm>
          <a:prstGeom prst="rect">
            <a:avLst/>
          </a:prstGeom>
          <a:solidFill>
            <a:srgbClr val="FF8B8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461CE9AE-E7D9-25E5-451C-B7F29C5CDB41}"/>
              </a:ext>
            </a:extLst>
          </p:cNvPr>
          <p:cNvSpPr txBox="1"/>
          <p:nvPr/>
        </p:nvSpPr>
        <p:spPr>
          <a:xfrm>
            <a:off x="41377" y="4210268"/>
            <a:ext cx="4715994" cy="2677656"/>
          </a:xfrm>
          <a:prstGeom prst="rect">
            <a:avLst/>
          </a:prstGeom>
          <a:noFill/>
        </p:spPr>
        <p:txBody>
          <a:bodyPr wrap="square" rtlCol="0">
            <a:spAutoFit/>
          </a:bodyPr>
          <a:lstStyle/>
          <a:p>
            <a:pPr algn="ctr"/>
            <a:r>
              <a:rPr lang="en-GB" sz="1400" dirty="0"/>
              <a:t>Welsh culture influences health beliefs and care expectations, with dignity, respect and community being highly valued. Welsh identity shapes patient experience, as feeling culturally understood builds trust and comfort. The Welsh language is fundamental in care, as people often express emotions in their first language, especially during illness (Welsh Government,2022; Welsh Language Commissioner, 2023). This is particularly significant in high-stress clinical settings such as maternity, mental health and dementia care, where individuals may revert to their primary language for emotional expression and understanding.</a:t>
            </a:r>
          </a:p>
        </p:txBody>
      </p:sp>
    </p:spTree>
    <p:extLst>
      <p:ext uri="{BB962C8B-B14F-4D97-AF65-F5344CB8AC3E}">
        <p14:creationId xmlns:p14="http://schemas.microsoft.com/office/powerpoint/2010/main" val="166704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98363CA-49F8-1F53-0C66-A07AFDC1183F}"/>
              </a:ext>
            </a:extLst>
          </p:cNvPr>
          <p:cNvSpPr/>
          <p:nvPr/>
        </p:nvSpPr>
        <p:spPr>
          <a:xfrm>
            <a:off x="569939" y="5098980"/>
            <a:ext cx="11052122" cy="1757112"/>
          </a:xfrm>
          <a:prstGeom prst="rect">
            <a:avLst/>
          </a:prstGeom>
          <a:solidFill>
            <a:srgbClr val="F6EDA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C5EA27C-E7F4-35B5-A1C4-2544C133C427}"/>
              </a:ext>
            </a:extLst>
          </p:cNvPr>
          <p:cNvSpPr>
            <a:spLocks noGrp="1"/>
          </p:cNvSpPr>
          <p:nvPr>
            <p:ph type="title"/>
          </p:nvPr>
        </p:nvSpPr>
        <p:spPr>
          <a:xfrm>
            <a:off x="198620" y="240502"/>
            <a:ext cx="3161676" cy="512179"/>
          </a:xfrm>
        </p:spPr>
        <p:txBody>
          <a:bodyPr>
            <a:normAutofit fontScale="90000"/>
          </a:bodyPr>
          <a:lstStyle/>
          <a:p>
            <a:r>
              <a:rPr lang="en-GB" sz="2400" dirty="0">
                <a:latin typeface="Aharoni" panose="02010803020104030203" pitchFamily="2" charset="-79"/>
                <a:cs typeface="Aharoni" panose="02010803020104030203" pitchFamily="2" charset="-79"/>
              </a:rPr>
              <a:t>Welsh Context of Health and Social Care</a:t>
            </a:r>
          </a:p>
        </p:txBody>
      </p:sp>
      <p:sp>
        <p:nvSpPr>
          <p:cNvPr id="4" name="Rectangle 3">
            <a:extLst>
              <a:ext uri="{FF2B5EF4-FFF2-40B4-BE49-F238E27FC236}">
                <a16:creationId xmlns:a16="http://schemas.microsoft.com/office/drawing/2014/main" id="{5783B17A-8CDF-B839-593D-B1C8CB9E1190}"/>
              </a:ext>
            </a:extLst>
          </p:cNvPr>
          <p:cNvSpPr/>
          <p:nvPr/>
        </p:nvSpPr>
        <p:spPr>
          <a:xfrm>
            <a:off x="1" y="1081739"/>
            <a:ext cx="3786042" cy="3460282"/>
          </a:xfrm>
          <a:prstGeom prst="rect">
            <a:avLst/>
          </a:prstGeom>
          <a:solidFill>
            <a:srgbClr val="FF8B8B"/>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08C28F22-F945-A0D4-D2F9-1227B30BD1DF}"/>
              </a:ext>
            </a:extLst>
          </p:cNvPr>
          <p:cNvSpPr>
            <a:spLocks noGrp="1"/>
          </p:cNvSpPr>
          <p:nvPr>
            <p:ph idx="1"/>
          </p:nvPr>
        </p:nvSpPr>
        <p:spPr>
          <a:xfrm>
            <a:off x="-48292" y="1081739"/>
            <a:ext cx="3834335" cy="4200421"/>
          </a:xfrm>
        </p:spPr>
        <p:txBody>
          <a:bodyPr>
            <a:normAutofit/>
          </a:bodyPr>
          <a:lstStyle/>
          <a:p>
            <a:pPr marL="0" indent="0" algn="ctr">
              <a:buNone/>
            </a:pPr>
            <a:r>
              <a:rPr lang="en-GB" sz="1600" dirty="0"/>
              <a:t>Health and social care in Wales function within a devolved system, designed to  respond to the specific needs of the Welsh population. Factors such as rural geography, an ageing demographic and persistent health inequalities can influence access to services and overall wellbeing. Wider social determinants, including deprivation and location, contribute to differences in health outcomes. As a result, Welsh policy places strong emphasis on prevention, community-based support and holistic approaches to care (Public Health Wales, 2023; Welsh Government, 2021).</a:t>
            </a:r>
          </a:p>
        </p:txBody>
      </p:sp>
      <p:sp>
        <p:nvSpPr>
          <p:cNvPr id="9" name="Rectangle 8">
            <a:extLst>
              <a:ext uri="{FF2B5EF4-FFF2-40B4-BE49-F238E27FC236}">
                <a16:creationId xmlns:a16="http://schemas.microsoft.com/office/drawing/2014/main" id="{FD15F1DE-E627-560D-5221-B80787732D33}"/>
              </a:ext>
            </a:extLst>
          </p:cNvPr>
          <p:cNvSpPr/>
          <p:nvPr/>
        </p:nvSpPr>
        <p:spPr>
          <a:xfrm>
            <a:off x="7204021" y="752681"/>
            <a:ext cx="4987979" cy="3274231"/>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A3C66FA-CEA0-09BA-0462-6E4F371EAC09}"/>
              </a:ext>
            </a:extLst>
          </p:cNvPr>
          <p:cNvSpPr txBox="1"/>
          <p:nvPr/>
        </p:nvSpPr>
        <p:spPr>
          <a:xfrm>
            <a:off x="7204021" y="758340"/>
            <a:ext cx="5096656" cy="3293209"/>
          </a:xfrm>
          <a:prstGeom prst="rect">
            <a:avLst/>
          </a:prstGeom>
          <a:noFill/>
        </p:spPr>
        <p:txBody>
          <a:bodyPr wrap="square" rtlCol="0">
            <a:spAutoFit/>
          </a:bodyPr>
          <a:lstStyle/>
          <a:p>
            <a:pPr algn="ctr"/>
            <a:r>
              <a:rPr lang="en-GB" sz="1600" dirty="0"/>
              <a:t>Despite progressive legislation, challenges remain within Welsh health and social care. Rural service delivery and workforce capacity continue to affect access and consistency of provision. Socio-economic inequity also contributes to variations in health outcomes across Wales. Strengthening workforce planning and reducing inequality are essential to ensure equitable and culturally responsive care (Health Education and Improvement Wales, 2022; Care Inspectorate Wales, 2022). This suggests a continuing gap between legislation commitment and practical delivery, particularly in rural and predominantly Welsh-speaking areas.</a:t>
            </a:r>
          </a:p>
        </p:txBody>
      </p:sp>
      <p:sp>
        <p:nvSpPr>
          <p:cNvPr id="8" name="TextBox 7">
            <a:extLst>
              <a:ext uri="{FF2B5EF4-FFF2-40B4-BE49-F238E27FC236}">
                <a16:creationId xmlns:a16="http://schemas.microsoft.com/office/drawing/2014/main" id="{2DA1BBE0-EC33-921A-575B-655F27F91B8D}"/>
              </a:ext>
            </a:extLst>
          </p:cNvPr>
          <p:cNvSpPr txBox="1"/>
          <p:nvPr/>
        </p:nvSpPr>
        <p:spPr>
          <a:xfrm>
            <a:off x="8485682" y="45630"/>
            <a:ext cx="3507698" cy="707886"/>
          </a:xfrm>
          <a:prstGeom prst="rect">
            <a:avLst/>
          </a:prstGeom>
          <a:noFill/>
        </p:spPr>
        <p:txBody>
          <a:bodyPr wrap="square" rtlCol="0">
            <a:spAutoFit/>
          </a:bodyPr>
          <a:lstStyle/>
          <a:p>
            <a:pPr algn="ctr"/>
            <a:r>
              <a:rPr lang="en-GB" sz="2000" dirty="0">
                <a:latin typeface="Aharoni" panose="02010803020104030203" pitchFamily="2" charset="-79"/>
                <a:cs typeface="Aharoni" panose="02010803020104030203" pitchFamily="2" charset="-79"/>
              </a:rPr>
              <a:t>Critical Challenges in Welsh Health and Social Care</a:t>
            </a:r>
          </a:p>
        </p:txBody>
      </p:sp>
      <p:pic>
        <p:nvPicPr>
          <p:cNvPr id="11" name="Picture 10">
            <a:extLst>
              <a:ext uri="{FF2B5EF4-FFF2-40B4-BE49-F238E27FC236}">
                <a16:creationId xmlns:a16="http://schemas.microsoft.com/office/drawing/2014/main" id="{CD0F5EDD-A533-7D24-7191-89CB54161F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83315" y="-72339"/>
            <a:ext cx="2592897" cy="4924269"/>
          </a:xfrm>
          <a:prstGeom prst="rect">
            <a:avLst/>
          </a:prstGeom>
        </p:spPr>
      </p:pic>
      <p:sp>
        <p:nvSpPr>
          <p:cNvPr id="13" name="TextBox 12">
            <a:extLst>
              <a:ext uri="{FF2B5EF4-FFF2-40B4-BE49-F238E27FC236}">
                <a16:creationId xmlns:a16="http://schemas.microsoft.com/office/drawing/2014/main" id="{4ED8F705-2532-B0E4-D1A4-C932725328A5}"/>
              </a:ext>
            </a:extLst>
          </p:cNvPr>
          <p:cNvSpPr txBox="1"/>
          <p:nvPr/>
        </p:nvSpPr>
        <p:spPr>
          <a:xfrm>
            <a:off x="803948" y="5123617"/>
            <a:ext cx="10584104" cy="1754326"/>
          </a:xfrm>
          <a:prstGeom prst="rect">
            <a:avLst/>
          </a:prstGeom>
          <a:noFill/>
        </p:spPr>
        <p:txBody>
          <a:bodyPr wrap="square" rtlCol="0">
            <a:spAutoFit/>
          </a:bodyPr>
          <a:lstStyle/>
          <a:p>
            <a:r>
              <a:rPr lang="en-GB" b="1" dirty="0"/>
              <a:t>Welsh culture, language and identity are central to health and social care in Wales. Bilingual, person-centred services promote dignity, effective communication and wellbeing. Although legislation supports culturally responsive care, challenges remain in workforce capacity and inequality. Whilst Wales has developed a progressive framework embedding culture and language within care delivery, sustained workforce planning is essential to ensure that linguistic rights are operational rather than symbolic.</a:t>
            </a:r>
          </a:p>
        </p:txBody>
      </p:sp>
    </p:spTree>
    <p:extLst>
      <p:ext uri="{BB962C8B-B14F-4D97-AF65-F5344CB8AC3E}">
        <p14:creationId xmlns:p14="http://schemas.microsoft.com/office/powerpoint/2010/main" val="2152474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1D01083-3340-A14D-3784-07FDAA3AB746}"/>
              </a:ext>
            </a:extLst>
          </p:cNvPr>
          <p:cNvSpPr/>
          <p:nvPr/>
        </p:nvSpPr>
        <p:spPr>
          <a:xfrm>
            <a:off x="374754" y="365125"/>
            <a:ext cx="11452485" cy="599070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dirty="0"/>
          </a:p>
        </p:txBody>
      </p:sp>
      <p:sp>
        <p:nvSpPr>
          <p:cNvPr id="2" name="Title 1">
            <a:extLst>
              <a:ext uri="{FF2B5EF4-FFF2-40B4-BE49-F238E27FC236}">
                <a16:creationId xmlns:a16="http://schemas.microsoft.com/office/drawing/2014/main" id="{BD7793D8-2321-B941-AD8C-83EE99F787CB}"/>
              </a:ext>
            </a:extLst>
          </p:cNvPr>
          <p:cNvSpPr>
            <a:spLocks noGrp="1"/>
          </p:cNvSpPr>
          <p:nvPr>
            <p:ph type="title"/>
          </p:nvPr>
        </p:nvSpPr>
        <p:spPr/>
        <p:txBody>
          <a:bodyPr/>
          <a:lstStyle/>
          <a:p>
            <a:r>
              <a:rPr lang="en-GB" dirty="0">
                <a:latin typeface="Aharoni" panose="02010803020104030203" pitchFamily="2" charset="-79"/>
                <a:cs typeface="Aharoni" panose="02010803020104030203" pitchFamily="2" charset="-79"/>
              </a:rPr>
              <a:t>Reference List</a:t>
            </a:r>
          </a:p>
        </p:txBody>
      </p:sp>
      <p:sp>
        <p:nvSpPr>
          <p:cNvPr id="3" name="Content Placeholder 2">
            <a:extLst>
              <a:ext uri="{FF2B5EF4-FFF2-40B4-BE49-F238E27FC236}">
                <a16:creationId xmlns:a16="http://schemas.microsoft.com/office/drawing/2014/main" id="{7DE15E0D-8041-CBFB-F275-D7D9D5F85F6A}"/>
              </a:ext>
            </a:extLst>
          </p:cNvPr>
          <p:cNvSpPr>
            <a:spLocks noGrp="1"/>
          </p:cNvSpPr>
          <p:nvPr>
            <p:ph idx="1"/>
          </p:nvPr>
        </p:nvSpPr>
        <p:spPr>
          <a:xfrm>
            <a:off x="688298" y="1319134"/>
            <a:ext cx="10515600" cy="4879794"/>
          </a:xfrm>
        </p:spPr>
        <p:txBody>
          <a:bodyPr>
            <a:normAutofit lnSpcReduction="10000"/>
          </a:bodyPr>
          <a:lstStyle/>
          <a:p>
            <a:r>
              <a:rPr lang="en-GB" sz="2000" b="1" dirty="0"/>
              <a:t>Care Inspectorate Wales (2022) </a:t>
            </a:r>
            <a:r>
              <a:rPr lang="en-GB" sz="2000" b="1" i="1" dirty="0"/>
              <a:t>Annual Report and Accounts 2021-2022. </a:t>
            </a:r>
            <a:r>
              <a:rPr lang="en-GB" sz="2000" b="1" dirty="0"/>
              <a:t>Cardiff: Care Inspectorate Wales.</a:t>
            </a:r>
          </a:p>
          <a:p>
            <a:r>
              <a:rPr lang="en-GB" sz="2000" b="1" dirty="0"/>
              <a:t>Glasby, J. (2023) </a:t>
            </a:r>
            <a:r>
              <a:rPr lang="en-GB" sz="2000" b="1" i="1" dirty="0"/>
              <a:t>Understanding health and social care. </a:t>
            </a:r>
            <a:r>
              <a:rPr lang="en-GB" sz="2000" b="1" dirty="0"/>
              <a:t>4th </a:t>
            </a:r>
            <a:r>
              <a:rPr lang="en-GB" sz="2000" b="1" dirty="0" err="1"/>
              <a:t>edn</a:t>
            </a:r>
            <a:r>
              <a:rPr lang="en-GB" sz="2000" b="1" dirty="0"/>
              <a:t>. Bristol: Policy Press.</a:t>
            </a:r>
          </a:p>
          <a:p>
            <a:r>
              <a:rPr lang="en-GB" sz="2000" b="1" dirty="0"/>
              <a:t>Health Education and Improvement Wales (2022)</a:t>
            </a:r>
            <a:r>
              <a:rPr lang="en-GB" sz="2000" b="1" i="1" dirty="0"/>
              <a:t> Welsh language skills in the health and care workforce. </a:t>
            </a:r>
            <a:r>
              <a:rPr lang="en-GB" sz="2000" b="1" dirty="0"/>
              <a:t>Cardiff: HEIW.</a:t>
            </a:r>
          </a:p>
          <a:p>
            <a:r>
              <a:rPr lang="en-GB" sz="2000" b="1" dirty="0"/>
              <a:t>Naidoo, J. and Willis, J. (2022) </a:t>
            </a:r>
            <a:r>
              <a:rPr lang="en-GB" sz="2000" b="1" i="1" dirty="0"/>
              <a:t>Foundations for health promotion. 5</a:t>
            </a:r>
            <a:r>
              <a:rPr lang="en-GB" sz="2000" b="1" i="1" baseline="30000" dirty="0"/>
              <a:t>th </a:t>
            </a:r>
            <a:r>
              <a:rPr lang="en-GB" sz="2000" b="1" dirty="0" err="1"/>
              <a:t>edn</a:t>
            </a:r>
            <a:r>
              <a:rPr lang="en-GB" sz="2000" b="1" dirty="0"/>
              <a:t>. London: Elsevier.</a:t>
            </a:r>
          </a:p>
          <a:p>
            <a:r>
              <a:rPr lang="en-GB" sz="2000" b="1" dirty="0"/>
              <a:t>Public Health Wales (2023) </a:t>
            </a:r>
            <a:r>
              <a:rPr lang="en-GB" sz="2000" b="1" i="1" dirty="0"/>
              <a:t>Health and its determinants in Wales: Annual report 2023.</a:t>
            </a:r>
            <a:r>
              <a:rPr lang="en-GB" sz="2000" b="1" dirty="0"/>
              <a:t> Cardiff: Public Health Wales.</a:t>
            </a:r>
          </a:p>
          <a:p>
            <a:r>
              <a:rPr lang="en-GB" sz="2000" b="1" dirty="0"/>
              <a:t>Welsh Government (2021) </a:t>
            </a:r>
            <a:r>
              <a:rPr lang="en-GB" sz="2000" b="1" i="1" dirty="0"/>
              <a:t>Well-being of Future Generations (Wales) Act 2015: Progress report. </a:t>
            </a:r>
            <a:r>
              <a:rPr lang="en-GB" sz="2000" b="1" dirty="0"/>
              <a:t>Cardiff: Welsh Government.</a:t>
            </a:r>
          </a:p>
          <a:p>
            <a:r>
              <a:rPr lang="en-GB" sz="2000" b="1" dirty="0"/>
              <a:t>Welsh Government (2022) </a:t>
            </a:r>
            <a:r>
              <a:rPr lang="en-GB" sz="2000" b="1" i="1" dirty="0"/>
              <a:t>More than just words: five-year plan 2022-2027 for the Welsh language in health and social care. </a:t>
            </a:r>
            <a:r>
              <a:rPr lang="en-GB" sz="2000" b="1" dirty="0"/>
              <a:t>Cardiff: Welsh Government.</a:t>
            </a:r>
          </a:p>
          <a:p>
            <a:r>
              <a:rPr lang="en-GB" sz="2000" b="1" dirty="0"/>
              <a:t>Welsh Language Commissioner (2023) </a:t>
            </a:r>
            <a:r>
              <a:rPr lang="en-GB" sz="2000" b="1" i="1" dirty="0"/>
              <a:t>Annual Report 2022-2023. </a:t>
            </a:r>
            <a:r>
              <a:rPr lang="en-GB" sz="2000" b="1" dirty="0"/>
              <a:t>Cardiff: Welsh Language Commissioner.</a:t>
            </a:r>
          </a:p>
          <a:p>
            <a:pPr marL="0" indent="0">
              <a:buNone/>
            </a:pPr>
            <a:endParaRPr lang="en-GB" dirty="0"/>
          </a:p>
        </p:txBody>
      </p:sp>
    </p:spTree>
    <p:extLst>
      <p:ext uri="{BB962C8B-B14F-4D97-AF65-F5344CB8AC3E}">
        <p14:creationId xmlns:p14="http://schemas.microsoft.com/office/powerpoint/2010/main" val="2896227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783</TotalTime>
  <Words>734</Words>
  <Application>Microsoft Office PowerPoint</Application>
  <PresentationFormat>Widescreen</PresentationFormat>
  <Paragraphs>21</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Aharoni</vt:lpstr>
      <vt:lpstr>Aptos</vt:lpstr>
      <vt:lpstr>Aptos Display</vt:lpstr>
      <vt:lpstr>Arial</vt:lpstr>
      <vt:lpstr>Office Theme</vt:lpstr>
      <vt:lpstr>Understanding Health and Social Care in Wales</vt:lpstr>
      <vt:lpstr>Welsh Context of Health and Social Care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Health and Social Care in Wales</dc:title>
  <dc:creator>Nadia Lerwell (2503041)</dc:creator>
  <cp:lastModifiedBy>Nadia Lerwell (2503041)</cp:lastModifiedBy>
  <cp:revision>3</cp:revision>
  <cp:lastPrinted>2026-03-02T22:42:08Z</cp:lastPrinted>
  <dcterms:created xsi:type="dcterms:W3CDTF">2026-02-25T10:47:54Z</dcterms:created>
  <dcterms:modified xsi:type="dcterms:W3CDTF">2026-03-02T23:33:59Z</dcterms:modified>
</cp:coreProperties>
</file>