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7"/>
  </p:notesMasterIdLst>
  <p:sldIdLst>
    <p:sldId id="256" r:id="rId2"/>
    <p:sldId id="297" r:id="rId3"/>
    <p:sldId id="298" r:id="rId4"/>
    <p:sldId id="299" r:id="rId5"/>
    <p:sldId id="277" r:id="rId6"/>
  </p:sldIdLst>
  <p:sldSz cx="9144000" cy="5143500" type="screen16x9"/>
  <p:notesSz cx="6858000" cy="9144000"/>
  <p:embeddedFontLst>
    <p:embeddedFont>
      <p:font typeface="Abadi" panose="020B0604020104020204" pitchFamily="34" charset="0"/>
      <p:regular r:id="rId8"/>
    </p:embeddedFont>
    <p:embeddedFont>
      <p:font typeface="Arabic Typesetting" panose="03020402040406030203" pitchFamily="66" charset="-78"/>
      <p:regular r:id="rId9"/>
    </p:embeddedFont>
    <p:embeddedFont>
      <p:font typeface="Calibri" panose="020F0502020204030204" pitchFamily="34" charset="0"/>
      <p:regular r:id="rId10"/>
      <p:bold r:id="rId11"/>
      <p:italic r:id="rId12"/>
      <p:boldItalic r:id="rId13"/>
    </p:embeddedFont>
    <p:embeddedFont>
      <p:font typeface="Fira Sans Light" panose="020B0403050000020004" pitchFamily="34" charset="0"/>
      <p:regular r:id="rId14"/>
      <p:bold r:id="rId15"/>
      <p:italic r:id="rId16"/>
      <p:boldItalic r:id="rId17"/>
    </p:embeddedFont>
    <p:embeddedFont>
      <p:font typeface="Fira Sans SemiBold" panose="020B06030500000200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d kidrauhl" initials="kk" lastIdx="1" clrIdx="0">
    <p:extLst>
      <p:ext uri="{19B8F6BF-5375-455C-9EA6-DF929625EA0E}">
        <p15:presenceInfo xmlns:p15="http://schemas.microsoft.com/office/powerpoint/2012/main" userId="8d1de39c60b3e58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6B48B0-2456-4955-ABDE-101F3A99E40F}" v="423" dt="2022-03-03T21:18:06.428"/>
  </p1510:revLst>
</p1510:revInfo>
</file>

<file path=ppt/tableStyles.xml><?xml version="1.0" encoding="utf-8"?>
<a:tblStyleLst xmlns:a="http://schemas.openxmlformats.org/drawingml/2006/main" def="{240F8F6A-D15E-43C1-B007-3B23E40AB50D}">
  <a:tblStyle styleId="{240F8F6A-D15E-43C1-B007-3B23E40AB50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34A7306-8F47-4233-94C0-01888A0BC259}"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5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font" Target="fonts/font1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4.fntdata"/><Relationship Id="rId7" Type="http://schemas.openxmlformats.org/officeDocument/2006/relationships/notesMaster" Target="notesMasters/notesMaster1.xml"/><Relationship Id="rId12" Type="http://schemas.openxmlformats.org/officeDocument/2006/relationships/font" Target="fonts/font5.fntdata"/><Relationship Id="rId17" Type="http://schemas.openxmlformats.org/officeDocument/2006/relationships/font" Target="fonts/font10.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9.fntdata"/><Relationship Id="rId20"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8.fntdata"/><Relationship Id="rId23" Type="http://schemas.openxmlformats.org/officeDocument/2006/relationships/presProps" Target="presProps.xml"/><Relationship Id="rId10" Type="http://schemas.openxmlformats.org/officeDocument/2006/relationships/font" Target="fonts/font3.fntdata"/><Relationship Id="rId19"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 Id="rId22" Type="http://schemas.openxmlformats.org/officeDocument/2006/relationships/commentAuthors" Target="commentAuthors.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21403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64849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08177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35ed75ccf_0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35ed75ccf_0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751500" y="751925"/>
            <a:ext cx="3426900" cy="3639600"/>
          </a:xfrm>
          <a:prstGeom prst="rect">
            <a:avLst/>
          </a:prstGeom>
        </p:spPr>
        <p:txBody>
          <a:bodyPr spcFirstLastPara="1" wrap="square" lIns="0" tIns="0" rIns="0" bIns="0"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endParaRPr/>
          </a:p>
        </p:txBody>
      </p:sp>
      <p:sp>
        <p:nvSpPr>
          <p:cNvPr id="13" name="Google Shape;13;p2"/>
          <p:cNvSpPr/>
          <p:nvPr/>
        </p:nvSpPr>
        <p:spPr>
          <a:xfrm>
            <a:off x="8392600" y="4392000"/>
            <a:ext cx="751500" cy="751500"/>
          </a:xfrm>
          <a:prstGeom prst="rect">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5"/>
        <p:cNvGrpSpPr/>
        <p:nvPr/>
      </p:nvGrpSpPr>
      <p:grpSpPr>
        <a:xfrm>
          <a:off x="0" y="0"/>
          <a:ext cx="0" cy="0"/>
          <a:chOff x="0" y="0"/>
          <a:chExt cx="0" cy="0"/>
        </a:xfrm>
      </p:grpSpPr>
      <p:sp>
        <p:nvSpPr>
          <p:cNvPr id="36" name="Google Shape;36;p6"/>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6"/>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6"/>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0" name="Google Shape;40;p6"/>
          <p:cNvSpPr txBox="1">
            <a:spLocks noGrp="1"/>
          </p:cNvSpPr>
          <p:nvPr>
            <p:ph type="body" idx="1"/>
          </p:nvPr>
        </p:nvSpPr>
        <p:spPr>
          <a:xfrm>
            <a:off x="75150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1" name="Google Shape;41;p6"/>
          <p:cNvSpPr txBox="1">
            <a:spLocks noGrp="1"/>
          </p:cNvSpPr>
          <p:nvPr>
            <p:ph type="body" idx="2"/>
          </p:nvPr>
        </p:nvSpPr>
        <p:spPr>
          <a:xfrm>
            <a:off x="314447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2" name="Google Shape;42;p6"/>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8"/>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 name="Google Shape;57;p8"/>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mage Background">
  <p:cSld name="BLANK_1">
    <p:spTree>
      <p:nvGrpSpPr>
        <p:cNvPr id="1" name="Shape 76"/>
        <p:cNvGrpSpPr/>
        <p:nvPr/>
      </p:nvGrpSpPr>
      <p:grpSpPr>
        <a:xfrm>
          <a:off x="0" y="0"/>
          <a:ext cx="0" cy="0"/>
          <a:chOff x="0" y="0"/>
          <a:chExt cx="0" cy="0"/>
        </a:xfrm>
      </p:grpSpPr>
      <p:sp>
        <p:nvSpPr>
          <p:cNvPr id="77" name="Google Shape;77;p12"/>
          <p:cNvSpPr/>
          <p:nvPr/>
        </p:nvSpPr>
        <p:spPr>
          <a:xfrm>
            <a:off x="0" y="0"/>
            <a:ext cx="9144000" cy="5143500"/>
          </a:xfrm>
          <a:prstGeom prst="frame">
            <a:avLst>
              <a:gd name="adj1" fmla="val 14632"/>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2"/>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2"/>
          <p:cNvSpPr/>
          <p:nvPr/>
        </p:nvSpPr>
        <p:spPr>
          <a:xfrm>
            <a:off x="8392600" y="0"/>
            <a:ext cx="7515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2"/>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grpSp>
        <p:nvGrpSpPr>
          <p:cNvPr id="81" name="Google Shape;81;p12"/>
          <p:cNvGrpSpPr/>
          <p:nvPr/>
        </p:nvGrpSpPr>
        <p:grpSpPr>
          <a:xfrm>
            <a:off x="759900" y="750444"/>
            <a:ext cx="7957877" cy="3965562"/>
            <a:chOff x="342730" y="751500"/>
            <a:chExt cx="7957877" cy="3965562"/>
          </a:xfrm>
        </p:grpSpPr>
        <p:pic>
          <p:nvPicPr>
            <p:cNvPr id="82" name="Google Shape;82;p12"/>
            <p:cNvPicPr preferRelativeResize="0"/>
            <p:nvPr/>
          </p:nvPicPr>
          <p:blipFill>
            <a:blip r:embed="rId2">
              <a:alphaModFix amt="35000"/>
            </a:blip>
            <a:stretch>
              <a:fillRect/>
            </a:stretch>
          </p:blipFill>
          <p:spPr>
            <a:xfrm>
              <a:off x="7975557" y="4392012"/>
              <a:ext cx="325050" cy="325050"/>
            </a:xfrm>
            <a:prstGeom prst="rect">
              <a:avLst/>
            </a:prstGeom>
            <a:noFill/>
            <a:ln>
              <a:noFill/>
            </a:ln>
          </p:spPr>
        </p:pic>
        <p:pic>
          <p:nvPicPr>
            <p:cNvPr id="83" name="Google Shape;83;p12"/>
            <p:cNvPicPr preferRelativeResize="0"/>
            <p:nvPr/>
          </p:nvPicPr>
          <p:blipFill>
            <a:blip r:embed="rId3">
              <a:alphaModFix amt="35000"/>
            </a:blip>
            <a:stretch>
              <a:fillRect/>
            </a:stretch>
          </p:blipFill>
          <p:spPr>
            <a:xfrm>
              <a:off x="7975558" y="751500"/>
              <a:ext cx="325039" cy="3640500"/>
            </a:xfrm>
            <a:prstGeom prst="rect">
              <a:avLst/>
            </a:prstGeom>
            <a:noFill/>
            <a:ln>
              <a:noFill/>
            </a:ln>
          </p:spPr>
        </p:pic>
        <p:pic>
          <p:nvPicPr>
            <p:cNvPr id="84" name="Google Shape;84;p12"/>
            <p:cNvPicPr preferRelativeResize="0"/>
            <p:nvPr/>
          </p:nvPicPr>
          <p:blipFill>
            <a:blip r:embed="rId3">
              <a:alphaModFix amt="35000"/>
            </a:blip>
            <a:stretch>
              <a:fillRect/>
            </a:stretch>
          </p:blipFill>
          <p:spPr>
            <a:xfrm rot="-5400000" flipH="1">
              <a:off x="3996617" y="738119"/>
              <a:ext cx="325050" cy="7632824"/>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51500" y="1217000"/>
            <a:ext cx="4491600" cy="396300"/>
          </a:xfrm>
          <a:prstGeom prst="rect">
            <a:avLst/>
          </a:prstGeom>
          <a:noFill/>
          <a:ln>
            <a:noFill/>
          </a:ln>
          <a:effectLst>
            <a:outerShdw blurRad="42863" dist="9525" dir="5400000" algn="bl" rotWithShape="0">
              <a:schemeClr val="dk1">
                <a:alpha val="20000"/>
              </a:schemeClr>
            </a:outerShdw>
          </a:effectLst>
        </p:spPr>
        <p:txBody>
          <a:bodyPr spcFirstLastPara="1" wrap="square" lIns="0" tIns="0" rIns="0" bIns="0" anchor="b" anchorCtr="0">
            <a:noAutofit/>
          </a:bodyPr>
          <a:lstStyle>
            <a:lvl1pPr lvl="0"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1pPr>
            <a:lvl2pPr lvl="1"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2pPr>
            <a:lvl3pPr lvl="2"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3pPr>
            <a:lvl4pPr lvl="3"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4pPr>
            <a:lvl5pPr lvl="4"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5pPr>
            <a:lvl6pPr lvl="5"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6pPr>
            <a:lvl7pPr lvl="6"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7pPr>
            <a:lvl8pPr lvl="7"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8pPr>
            <a:lvl9pPr lvl="8"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9pPr>
          </a:lstStyle>
          <a:p>
            <a:endParaRPr/>
          </a:p>
        </p:txBody>
      </p:sp>
      <p:sp>
        <p:nvSpPr>
          <p:cNvPr id="7" name="Google Shape;7;p1"/>
          <p:cNvSpPr txBox="1">
            <a:spLocks noGrp="1"/>
          </p:cNvSpPr>
          <p:nvPr>
            <p:ph type="body" idx="1"/>
          </p:nvPr>
        </p:nvSpPr>
        <p:spPr>
          <a:xfrm>
            <a:off x="751500" y="1664175"/>
            <a:ext cx="4491600" cy="2727000"/>
          </a:xfrm>
          <a:prstGeom prst="rect">
            <a:avLst/>
          </a:prstGeom>
          <a:noFill/>
          <a:ln>
            <a:noFill/>
          </a:ln>
        </p:spPr>
        <p:txBody>
          <a:bodyPr spcFirstLastPara="1" wrap="square" lIns="0" tIns="0" rIns="0" bIns="0" anchor="t" anchorCtr="0">
            <a:noAutofit/>
          </a:bodyPr>
          <a:lstStyle>
            <a:lvl1pPr marL="457200" lvl="0" indent="-368300" rtl="0">
              <a:spcBef>
                <a:spcPts val="60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1pPr>
            <a:lvl2pPr marL="914400" lvl="1" indent="-368300" rtl="0">
              <a:spcBef>
                <a:spcPts val="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2pPr>
            <a:lvl3pPr marL="1371600" lvl="2" indent="-368300" rtl="0">
              <a:spcBef>
                <a:spcPts val="0"/>
              </a:spcBef>
              <a:spcAft>
                <a:spcPts val="0"/>
              </a:spcAft>
              <a:buClr>
                <a:schemeClr val="lt2"/>
              </a:buClr>
              <a:buSzPts val="2200"/>
              <a:buFont typeface="Fira Sans Light"/>
              <a:buChar char="▫"/>
              <a:defRPr sz="2200">
                <a:solidFill>
                  <a:schemeClr val="lt1"/>
                </a:solidFill>
                <a:latin typeface="Fira Sans Light"/>
                <a:ea typeface="Fira Sans Light"/>
                <a:cs typeface="Fira Sans Light"/>
                <a:sym typeface="Fira Sans Light"/>
              </a:defRPr>
            </a:lvl3pPr>
            <a:lvl4pPr marL="1828800" lvl="3" indent="-368300" rtl="0">
              <a:spcBef>
                <a:spcPts val="0"/>
              </a:spcBef>
              <a:spcAft>
                <a:spcPts val="0"/>
              </a:spcAft>
              <a:buClr>
                <a:schemeClr val="dk1"/>
              </a:buClr>
              <a:buSzPts val="2200"/>
              <a:buFont typeface="Fira Sans Light"/>
              <a:buChar char="▫"/>
              <a:defRPr sz="2200">
                <a:solidFill>
                  <a:schemeClr val="lt1"/>
                </a:solidFill>
                <a:latin typeface="Fira Sans Light"/>
                <a:ea typeface="Fira Sans Light"/>
                <a:cs typeface="Fira Sans Light"/>
                <a:sym typeface="Fira Sans Light"/>
              </a:defRPr>
            </a:lvl4pPr>
            <a:lvl5pPr marL="2286000" lvl="4"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5pPr>
            <a:lvl6pPr marL="2743200" lvl="5"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6pPr>
            <a:lvl7pPr marL="3200400" lvl="6"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7pPr>
            <a:lvl8pPr marL="3657600" lvl="7"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8pPr>
            <a:lvl9pPr marL="4114800" lvl="8"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9pPr>
          </a:lstStyle>
          <a:p>
            <a:endParaRPr/>
          </a:p>
        </p:txBody>
      </p:sp>
      <p:sp>
        <p:nvSpPr>
          <p:cNvPr id="8" name="Google Shape;8;p1"/>
          <p:cNvSpPr txBox="1">
            <a:spLocks noGrp="1"/>
          </p:cNvSpPr>
          <p:nvPr>
            <p:ph type="sldNum" idx="12"/>
          </p:nvPr>
        </p:nvSpPr>
        <p:spPr>
          <a:xfrm>
            <a:off x="8392497" y="4391174"/>
            <a:ext cx="751500" cy="751500"/>
          </a:xfrm>
          <a:prstGeom prst="rect">
            <a:avLst/>
          </a:prstGeom>
          <a:solidFill>
            <a:srgbClr val="02102E">
              <a:alpha val="16200"/>
            </a:srgbClr>
          </a:solidFill>
          <a:ln>
            <a:noFill/>
          </a:ln>
        </p:spPr>
        <p:txBody>
          <a:bodyPr spcFirstLastPara="1" wrap="square" lIns="0" tIns="0" rIns="0" bIns="0" anchor="ctr" anchorCtr="0">
            <a:noAutofit/>
          </a:bodyPr>
          <a:lstStyle>
            <a:lvl1pPr lvl="0" algn="ctr" rtl="0">
              <a:buNone/>
              <a:defRPr sz="1500">
                <a:solidFill>
                  <a:schemeClr val="accent6"/>
                </a:solidFill>
                <a:latin typeface="Fira Sans SemiBold"/>
                <a:ea typeface="Fira Sans SemiBold"/>
                <a:cs typeface="Fira Sans SemiBold"/>
                <a:sym typeface="Fira Sans SemiBold"/>
              </a:defRPr>
            </a:lvl1pPr>
            <a:lvl2pPr lvl="1" algn="ctr" rtl="0">
              <a:buNone/>
              <a:defRPr sz="1500">
                <a:solidFill>
                  <a:schemeClr val="accent6"/>
                </a:solidFill>
                <a:latin typeface="Fira Sans SemiBold"/>
                <a:ea typeface="Fira Sans SemiBold"/>
                <a:cs typeface="Fira Sans SemiBold"/>
                <a:sym typeface="Fira Sans SemiBold"/>
              </a:defRPr>
            </a:lvl2pPr>
            <a:lvl3pPr lvl="2" algn="ctr" rtl="0">
              <a:buNone/>
              <a:defRPr sz="1500">
                <a:solidFill>
                  <a:schemeClr val="accent6"/>
                </a:solidFill>
                <a:latin typeface="Fira Sans SemiBold"/>
                <a:ea typeface="Fira Sans SemiBold"/>
                <a:cs typeface="Fira Sans SemiBold"/>
                <a:sym typeface="Fira Sans SemiBold"/>
              </a:defRPr>
            </a:lvl3pPr>
            <a:lvl4pPr lvl="3" algn="ctr" rtl="0">
              <a:buNone/>
              <a:defRPr sz="1500">
                <a:solidFill>
                  <a:schemeClr val="accent6"/>
                </a:solidFill>
                <a:latin typeface="Fira Sans SemiBold"/>
                <a:ea typeface="Fira Sans SemiBold"/>
                <a:cs typeface="Fira Sans SemiBold"/>
                <a:sym typeface="Fira Sans SemiBold"/>
              </a:defRPr>
            </a:lvl4pPr>
            <a:lvl5pPr lvl="4" algn="ctr" rtl="0">
              <a:buNone/>
              <a:defRPr sz="1500">
                <a:solidFill>
                  <a:schemeClr val="accent6"/>
                </a:solidFill>
                <a:latin typeface="Fira Sans SemiBold"/>
                <a:ea typeface="Fira Sans SemiBold"/>
                <a:cs typeface="Fira Sans SemiBold"/>
                <a:sym typeface="Fira Sans SemiBold"/>
              </a:defRPr>
            </a:lvl5pPr>
            <a:lvl6pPr lvl="5" algn="ctr" rtl="0">
              <a:buNone/>
              <a:defRPr sz="1500">
                <a:solidFill>
                  <a:schemeClr val="accent6"/>
                </a:solidFill>
                <a:latin typeface="Fira Sans SemiBold"/>
                <a:ea typeface="Fira Sans SemiBold"/>
                <a:cs typeface="Fira Sans SemiBold"/>
                <a:sym typeface="Fira Sans SemiBold"/>
              </a:defRPr>
            </a:lvl6pPr>
            <a:lvl7pPr lvl="6" algn="ctr" rtl="0">
              <a:buNone/>
              <a:defRPr sz="1500">
                <a:solidFill>
                  <a:schemeClr val="accent6"/>
                </a:solidFill>
                <a:latin typeface="Fira Sans SemiBold"/>
                <a:ea typeface="Fira Sans SemiBold"/>
                <a:cs typeface="Fira Sans SemiBold"/>
                <a:sym typeface="Fira Sans SemiBold"/>
              </a:defRPr>
            </a:lvl7pPr>
            <a:lvl8pPr lvl="7" algn="ctr" rtl="0">
              <a:buNone/>
              <a:defRPr sz="1500">
                <a:solidFill>
                  <a:schemeClr val="accent6"/>
                </a:solidFill>
                <a:latin typeface="Fira Sans SemiBold"/>
                <a:ea typeface="Fira Sans SemiBold"/>
                <a:cs typeface="Fira Sans SemiBold"/>
                <a:sym typeface="Fira Sans SemiBold"/>
              </a:defRPr>
            </a:lvl8pPr>
            <a:lvl9pPr lvl="8" algn="ctr" rtl="0">
              <a:buNone/>
              <a:defRPr sz="1500">
                <a:solidFill>
                  <a:schemeClr val="accent6"/>
                </a:solidFill>
                <a:latin typeface="Fira Sans SemiBold"/>
                <a:ea typeface="Fira Sans SemiBold"/>
                <a:cs typeface="Fira Sans SemiBold"/>
                <a:sym typeface="Fira Sans SemiBold"/>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4" r:id="rId3"/>
    <p:sldLayoutId id="2147483658"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8"/>
        <p:cNvGrpSpPr/>
        <p:nvPr/>
      </p:nvGrpSpPr>
      <p:grpSpPr>
        <a:xfrm>
          <a:off x="0" y="0"/>
          <a:ext cx="0" cy="0"/>
          <a:chOff x="0" y="0"/>
          <a:chExt cx="0" cy="0"/>
        </a:xfrm>
      </p:grpSpPr>
      <p:sp>
        <p:nvSpPr>
          <p:cNvPr id="90" name="Google Shape;90;p13"/>
          <p:cNvSpPr txBox="1">
            <a:spLocks noGrp="1"/>
          </p:cNvSpPr>
          <p:nvPr>
            <p:ph type="ctrTitle"/>
          </p:nvPr>
        </p:nvSpPr>
        <p:spPr>
          <a:xfrm>
            <a:off x="424070" y="1749287"/>
            <a:ext cx="5159512" cy="2480499"/>
          </a:xfrm>
          <a:prstGeom prst="rect">
            <a:avLst/>
          </a:prstGeom>
        </p:spPr>
        <p:txBody>
          <a:bodyPr spcFirstLastPara="1" wrap="square" lIns="0" tIns="0" rIns="0" bIns="0" anchor="ctr" anchorCtr="0">
            <a:noAutofit/>
          </a:bodyPr>
          <a:lstStyle/>
          <a:p>
            <a:pPr lvl="0" algn="l" rtl="0">
              <a:spcBef>
                <a:spcPts val="0"/>
              </a:spcBef>
              <a:spcAft>
                <a:spcPts val="0"/>
              </a:spcAft>
            </a:pPr>
            <a:r>
              <a:rPr lang="ro-RO">
                <a:latin typeface="Arabic Typesetting" panose="03020402040406030203" pitchFamily="66" charset="-78"/>
                <a:cs typeface="Arabic Typesetting" panose="03020402040406030203" pitchFamily="66" charset="-78"/>
              </a:rPr>
              <a:t>Ionut Rotaru       </a:t>
            </a:r>
            <a:br>
              <a:rPr lang="ro-RO">
                <a:latin typeface="Arabic Typesetting" panose="03020402040406030203" pitchFamily="66" charset="-78"/>
                <a:cs typeface="Arabic Typesetting" panose="03020402040406030203" pitchFamily="66" charset="-78"/>
              </a:rPr>
            </a:br>
            <a:r>
              <a:rPr lang="ro-RO">
                <a:latin typeface="Arabic Typesetting" panose="03020402040406030203" pitchFamily="66" charset="-78"/>
                <a:cs typeface="Arabic Typesetting" panose="03020402040406030203" pitchFamily="66" charset="-78"/>
              </a:rPr>
              <a:t>Student ID: 2118245 </a:t>
            </a:r>
            <a:br>
              <a:rPr lang="ro-RO">
                <a:latin typeface="Arabic Typesetting" panose="03020402040406030203" pitchFamily="66" charset="-78"/>
                <a:cs typeface="Arabic Typesetting" panose="03020402040406030203" pitchFamily="66" charset="-78"/>
              </a:rPr>
            </a:br>
            <a:r>
              <a:rPr lang="ro-RO">
                <a:latin typeface="Arabic Typesetting" panose="03020402040406030203" pitchFamily="66" charset="-78"/>
                <a:cs typeface="Arabic Typesetting" panose="03020402040406030203" pitchFamily="66" charset="-78"/>
              </a:rPr>
              <a:t>Welcome to my presentation</a:t>
            </a:r>
            <a:r>
              <a:rPr lang="ro-RO"/>
              <a:t> </a:t>
            </a:r>
            <a:br>
              <a:rPr lang="ro-RO"/>
            </a:br>
            <a:br>
              <a:rPr lang="ro-RO"/>
            </a:br>
            <a:endParaRPr/>
          </a:p>
        </p:txBody>
      </p:sp>
      <p:pic>
        <p:nvPicPr>
          <p:cNvPr id="3" name="Picture 4">
            <a:extLst>
              <a:ext uri="{FF2B5EF4-FFF2-40B4-BE49-F238E27FC236}">
                <a16:creationId xmlns:a16="http://schemas.microsoft.com/office/drawing/2014/main" id="{3F02BACF-254F-754C-82F4-FA901BA45068}"/>
              </a:ext>
            </a:extLst>
          </p:cNvPr>
          <p:cNvPicPr>
            <a:picLocks noChangeAspect="1"/>
          </p:cNvPicPr>
          <p:nvPr/>
        </p:nvPicPr>
        <p:blipFill>
          <a:blip r:embed="rId4"/>
          <a:stretch>
            <a:fillRect/>
          </a:stretch>
        </p:blipFill>
        <p:spPr>
          <a:xfrm>
            <a:off x="4965602" y="905790"/>
            <a:ext cx="3302591" cy="3323996"/>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100" name="Google Shape;100;p14"/>
          <p:cNvSpPr txBox="1">
            <a:spLocks noGrp="1"/>
          </p:cNvSpPr>
          <p:nvPr>
            <p:ph type="title"/>
          </p:nvPr>
        </p:nvSpPr>
        <p:spPr>
          <a:xfrm>
            <a:off x="937238" y="883820"/>
            <a:ext cx="3691912" cy="780355"/>
          </a:xfrm>
          <a:prstGeom prst="rect">
            <a:avLst/>
          </a:prstGeom>
        </p:spPr>
        <p:txBody>
          <a:bodyPr spcFirstLastPara="1" wrap="square" lIns="0" tIns="0" rIns="0" bIns="0" anchor="b" anchorCtr="0">
            <a:noAutofit/>
          </a:bodyPr>
          <a:lstStyle/>
          <a:p>
            <a:r>
              <a:rPr lang="en-GB" sz="2000" dirty="0">
                <a:latin typeface="Abadi" panose="020B0604020104020204" pitchFamily="34" charset="0"/>
              </a:rPr>
              <a:t>ETHICAL CONSIDERATION</a:t>
            </a:r>
            <a:br>
              <a:rPr lang="en-GB" sz="2000" dirty="0">
                <a:latin typeface="Abadi" panose="020B0604020104020204" pitchFamily="34" charset="0"/>
              </a:rPr>
            </a:br>
            <a:r>
              <a:rPr lang="en-GB" sz="2000" b="1" i="0" dirty="0">
                <a:solidFill>
                  <a:schemeClr val="accent6">
                    <a:lumMod val="40000"/>
                    <a:lumOff val="60000"/>
                  </a:schemeClr>
                </a:solidFill>
                <a:effectLst/>
                <a:latin typeface="Abadi" panose="020B0604020104020204" pitchFamily="34" charset="0"/>
              </a:rPr>
              <a:t>Why do research ethics matter?</a:t>
            </a:r>
            <a:br>
              <a:rPr lang="en-GB" sz="2000" b="1" i="0" dirty="0">
                <a:solidFill>
                  <a:schemeClr val="accent6">
                    <a:lumMod val="40000"/>
                    <a:lumOff val="60000"/>
                  </a:schemeClr>
                </a:solidFill>
                <a:effectLst/>
                <a:latin typeface="Abadi" panose="020B0604020104020204" pitchFamily="34" charset="0"/>
              </a:rPr>
            </a:br>
            <a:br>
              <a:rPr lang="en-GB" sz="2000" b="1" i="0" dirty="0">
                <a:solidFill>
                  <a:schemeClr val="accent6">
                    <a:lumMod val="40000"/>
                    <a:lumOff val="60000"/>
                  </a:schemeClr>
                </a:solidFill>
                <a:effectLst/>
                <a:latin typeface="Abadi" panose="020B0604020104020204" pitchFamily="34" charset="0"/>
              </a:rPr>
            </a:br>
            <a:endParaRPr sz="2000" dirty="0">
              <a:solidFill>
                <a:schemeClr val="accent6">
                  <a:lumMod val="40000"/>
                  <a:lumOff val="60000"/>
                </a:schemeClr>
              </a:solidFill>
              <a:latin typeface="Abadi" panose="020B0604020104020204" pitchFamily="34" charset="0"/>
            </a:endParaRPr>
          </a:p>
        </p:txBody>
      </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2</a:t>
            </a:fld>
            <a:endParaRPr/>
          </a:p>
        </p:txBody>
      </p:sp>
      <p:sp>
        <p:nvSpPr>
          <p:cNvPr id="5" name="Text Placeholder 4">
            <a:extLst>
              <a:ext uri="{FF2B5EF4-FFF2-40B4-BE49-F238E27FC236}">
                <a16:creationId xmlns:a16="http://schemas.microsoft.com/office/drawing/2014/main" id="{BB5D4FCF-56C6-B843-828A-240E32BE770A}"/>
              </a:ext>
            </a:extLst>
          </p:cNvPr>
          <p:cNvSpPr>
            <a:spLocks noGrp="1"/>
          </p:cNvSpPr>
          <p:nvPr>
            <p:ph type="body" idx="1"/>
          </p:nvPr>
        </p:nvSpPr>
        <p:spPr/>
        <p:txBody>
          <a:bodyPr/>
          <a:lstStyle/>
          <a:p>
            <a:pPr marL="114300" indent="0" algn="l">
              <a:buNone/>
            </a:pPr>
            <a:endParaRPr lang="en-GB" b="0" i="0" dirty="0">
              <a:solidFill>
                <a:srgbClr val="0D405F"/>
              </a:solidFill>
              <a:effectLst/>
              <a:latin typeface="Inter"/>
            </a:endParaRPr>
          </a:p>
          <a:p>
            <a:endParaRPr lang="en-US" dirty="0"/>
          </a:p>
        </p:txBody>
      </p:sp>
      <p:sp>
        <p:nvSpPr>
          <p:cNvPr id="7" name="Text Placeholder 6">
            <a:extLst>
              <a:ext uri="{FF2B5EF4-FFF2-40B4-BE49-F238E27FC236}">
                <a16:creationId xmlns:a16="http://schemas.microsoft.com/office/drawing/2014/main" id="{E8B52C1D-4AF4-6548-83BD-1293F2ABCCEC}"/>
              </a:ext>
            </a:extLst>
          </p:cNvPr>
          <p:cNvSpPr>
            <a:spLocks noGrp="1"/>
          </p:cNvSpPr>
          <p:nvPr>
            <p:ph type="body" idx="2"/>
          </p:nvPr>
        </p:nvSpPr>
        <p:spPr>
          <a:xfrm>
            <a:off x="196575" y="1524057"/>
            <a:ext cx="6663712" cy="3392757"/>
          </a:xfrm>
        </p:spPr>
        <p:txBody>
          <a:bodyPr/>
          <a:lstStyle/>
          <a:p>
            <a:pPr marL="114300" indent="0">
              <a:buNone/>
            </a:pPr>
            <a:r>
              <a:rPr lang="en-GB" sz="1200" b="1" i="0" dirty="0">
                <a:solidFill>
                  <a:schemeClr val="accent6"/>
                </a:solidFill>
                <a:effectLst/>
                <a:latin typeface="Abadi" panose="020B0604020202020204" pitchFamily="34" charset="0"/>
              </a:rPr>
              <a:t>Research ethics matter for scientific integrity, human rights and dignity, and collaboration between science and society. These principles make sure that participation in studies is voluntary, informed, and safe for research subjects.</a:t>
            </a:r>
          </a:p>
          <a:p>
            <a:pPr marL="114300" indent="0">
              <a:buNone/>
            </a:pPr>
            <a:r>
              <a:rPr lang="en-GB" sz="1200" b="1" i="0" dirty="0">
                <a:solidFill>
                  <a:schemeClr val="accent6"/>
                </a:solidFill>
                <a:effectLst/>
                <a:latin typeface="Abadi" panose="020B0604020104020204" pitchFamily="34" charset="0"/>
              </a:rPr>
              <a:t>You’ll balance pursuing important research aims with using ethical research methods and procedures. It’s always necessary to prevent permanent or excessive harm to participants, whether inadvertent or not</a:t>
            </a:r>
            <a:r>
              <a:rPr lang="en-GB" sz="1200" b="0" i="0" dirty="0">
                <a:solidFill>
                  <a:schemeClr val="accent6"/>
                </a:solidFill>
                <a:effectLst/>
                <a:latin typeface="Inter"/>
              </a:rPr>
              <a:t>.</a:t>
            </a:r>
          </a:p>
          <a:p>
            <a:pPr marL="114300" indent="0">
              <a:buNone/>
            </a:pPr>
            <a:endParaRPr lang="en-GB" sz="1200" dirty="0">
              <a:solidFill>
                <a:schemeClr val="accent6"/>
              </a:solidFill>
              <a:latin typeface="Inter"/>
            </a:endParaRPr>
          </a:p>
          <a:p>
            <a:pPr marL="114300" indent="0" algn="l">
              <a:buNone/>
            </a:pPr>
            <a:r>
              <a:rPr lang="en-GB" sz="1200" b="1" i="0" dirty="0">
                <a:solidFill>
                  <a:schemeClr val="accent6"/>
                </a:solidFill>
                <a:effectLst/>
                <a:latin typeface="Abadi" panose="020B0604020104020204" pitchFamily="34" charset="0"/>
              </a:rPr>
              <a:t>Defying research ethics will also lower the credibility of your research because it’s hard for others to trust your data if your methods are morally questionable.</a:t>
            </a:r>
          </a:p>
          <a:p>
            <a:pPr marL="114300" indent="0" algn="l">
              <a:buNone/>
            </a:pPr>
            <a:r>
              <a:rPr lang="en-GB" sz="1200" b="1" i="0" dirty="0">
                <a:solidFill>
                  <a:schemeClr val="accent6"/>
                </a:solidFill>
                <a:effectLst/>
                <a:latin typeface="Abadi" panose="020B0604020104020204" pitchFamily="34" charset="0"/>
              </a:rPr>
              <a:t>Even if a research idea is valuable to society, it doesn’t justify violating the human rights or dignity of your study participants.</a:t>
            </a:r>
          </a:p>
          <a:p>
            <a:pPr marL="114300" indent="0">
              <a:buNone/>
            </a:pPr>
            <a:endParaRPr lang="en-US" sz="1050" b="1" dirty="0">
              <a:solidFill>
                <a:schemeClr val="accent1"/>
              </a:solidFill>
              <a:latin typeface="Abadi" panose="020B0604020202020204" pitchFamily="34" charset="0"/>
            </a:endParaRPr>
          </a:p>
        </p:txBody>
      </p:sp>
    </p:spTree>
    <p:extLst>
      <p:ext uri="{BB962C8B-B14F-4D97-AF65-F5344CB8AC3E}">
        <p14:creationId xmlns:p14="http://schemas.microsoft.com/office/powerpoint/2010/main" val="661744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3</a:t>
            </a:fld>
            <a:endParaRPr/>
          </a:p>
        </p:txBody>
      </p:sp>
      <p:graphicFrame>
        <p:nvGraphicFramePr>
          <p:cNvPr id="10" name="Table 9">
            <a:extLst>
              <a:ext uri="{FF2B5EF4-FFF2-40B4-BE49-F238E27FC236}">
                <a16:creationId xmlns:a16="http://schemas.microsoft.com/office/drawing/2014/main" id="{19A10995-395C-4C58-A478-2722E1459EE9}"/>
              </a:ext>
            </a:extLst>
          </p:cNvPr>
          <p:cNvGraphicFramePr>
            <a:graphicFrameLocks noGrp="1"/>
          </p:cNvGraphicFramePr>
          <p:nvPr>
            <p:extLst>
              <p:ext uri="{D42A27DB-BD31-4B8C-83A1-F6EECF244321}">
                <p14:modId xmlns:p14="http://schemas.microsoft.com/office/powerpoint/2010/main" val="3292976217"/>
              </p:ext>
            </p:extLst>
          </p:nvPr>
        </p:nvGraphicFramePr>
        <p:xfrm>
          <a:off x="821530" y="407194"/>
          <a:ext cx="5522120" cy="4471989"/>
        </p:xfrm>
        <a:graphic>
          <a:graphicData uri="http://schemas.openxmlformats.org/drawingml/2006/table">
            <a:tbl>
              <a:tblPr/>
              <a:tblGrid>
                <a:gridCol w="2761060">
                  <a:extLst>
                    <a:ext uri="{9D8B030D-6E8A-4147-A177-3AD203B41FA5}">
                      <a16:colId xmlns:a16="http://schemas.microsoft.com/office/drawing/2014/main" val="3776232963"/>
                    </a:ext>
                  </a:extLst>
                </a:gridCol>
                <a:gridCol w="2761060">
                  <a:extLst>
                    <a:ext uri="{9D8B030D-6E8A-4147-A177-3AD203B41FA5}">
                      <a16:colId xmlns:a16="http://schemas.microsoft.com/office/drawing/2014/main" val="3013114916"/>
                    </a:ext>
                  </a:extLst>
                </a:gridCol>
              </a:tblGrid>
              <a:tr h="177237">
                <a:tc>
                  <a:txBody>
                    <a:bodyPr/>
                    <a:lstStyle/>
                    <a:p>
                      <a:pPr algn="l" fontAlgn="t"/>
                      <a:r>
                        <a:rPr lang="en-GB" sz="800" b="1">
                          <a:effectLst/>
                        </a:rPr>
                        <a:t>Ethical issue</a:t>
                      </a:r>
                      <a:endParaRPr lang="en-GB" sz="800">
                        <a:effectLst/>
                      </a:endParaRPr>
                    </a:p>
                  </a:txBody>
                  <a:tcPr marL="32468" marR="32468" marT="16234" marB="16234">
                    <a:lnL>
                      <a:noFill/>
                    </a:lnL>
                    <a:lnR>
                      <a:noFill/>
                    </a:lnR>
                    <a:lnT>
                      <a:noFill/>
                    </a:lnT>
                    <a:lnB>
                      <a:noFill/>
                    </a:lnB>
                    <a:solidFill>
                      <a:srgbClr val="FFFFFF"/>
                    </a:solidFill>
                  </a:tcPr>
                </a:tc>
                <a:tc>
                  <a:txBody>
                    <a:bodyPr/>
                    <a:lstStyle/>
                    <a:p>
                      <a:pPr algn="l" fontAlgn="t"/>
                      <a:r>
                        <a:rPr lang="en-GB" sz="800" b="1">
                          <a:effectLst/>
                        </a:rPr>
                        <a:t>Definition</a:t>
                      </a:r>
                      <a:endParaRPr lang="en-GB" sz="800">
                        <a:effectLst/>
                      </a:endParaRPr>
                    </a:p>
                  </a:txBody>
                  <a:tcPr marL="32468" marR="32468" marT="16234" marB="16234">
                    <a:lnL>
                      <a:noFill/>
                    </a:lnL>
                    <a:lnR>
                      <a:noFill/>
                    </a:lnR>
                    <a:lnT>
                      <a:noFill/>
                    </a:lnT>
                    <a:lnB>
                      <a:noFill/>
                    </a:lnB>
                    <a:solidFill>
                      <a:srgbClr val="FFFFFF"/>
                    </a:solidFill>
                  </a:tcPr>
                </a:tc>
                <a:extLst>
                  <a:ext uri="{0D108BD9-81ED-4DB2-BD59-A6C34878D82A}">
                    <a16:rowId xmlns:a16="http://schemas.microsoft.com/office/drawing/2014/main" val="1949149776"/>
                  </a:ext>
                </a:extLst>
              </a:tr>
              <a:tr h="425801">
                <a:tc>
                  <a:txBody>
                    <a:bodyPr/>
                    <a:lstStyle/>
                    <a:p>
                      <a:pPr algn="l" fontAlgn="t"/>
                      <a:r>
                        <a:rPr lang="en-GB" sz="800">
                          <a:effectLst/>
                        </a:rPr>
                        <a:t>Voluntary participation</a:t>
                      </a:r>
                    </a:p>
                  </a:txBody>
                  <a:tcPr marL="32468" marR="32468" marT="16234" marB="16234">
                    <a:lnL>
                      <a:noFill/>
                    </a:lnL>
                    <a:lnR w="7620" cap="flat" cmpd="sng" algn="ctr">
                      <a:solidFill>
                        <a:srgbClr val="EFEEE9"/>
                      </a:solidFill>
                      <a:prstDash val="solid"/>
                      <a:round/>
                      <a:headEnd type="none" w="med" len="med"/>
                      <a:tailEnd type="none" w="med" len="med"/>
                    </a:lnR>
                    <a:lnT>
                      <a:noFill/>
                    </a:lnT>
                    <a:lnB w="7620" cap="flat" cmpd="sng" algn="ctr">
                      <a:solidFill>
                        <a:srgbClr val="EFEEE9"/>
                      </a:solidFill>
                      <a:prstDash val="solid"/>
                      <a:round/>
                      <a:headEnd type="none" w="med" len="med"/>
                      <a:tailEnd type="none" w="med" len="med"/>
                    </a:lnB>
                    <a:solidFill>
                      <a:srgbClr val="FFFFFF"/>
                    </a:solidFill>
                  </a:tcPr>
                </a:tc>
                <a:tc>
                  <a:txBody>
                    <a:bodyPr/>
                    <a:lstStyle/>
                    <a:p>
                      <a:pPr fontAlgn="t"/>
                      <a:r>
                        <a:rPr lang="en-GB" sz="800">
                          <a:effectLst/>
                        </a:rPr>
                        <a:t>Your participants are free to opt in or out of the study at any point in time.</a:t>
                      </a:r>
                    </a:p>
                  </a:txBody>
                  <a:tcPr marL="32468" marR="32468" marT="16234" marB="16234">
                    <a:lnL w="7620" cap="flat" cmpd="sng" algn="ctr">
                      <a:solidFill>
                        <a:srgbClr val="EFEEE9"/>
                      </a:solidFill>
                      <a:prstDash val="solid"/>
                      <a:round/>
                      <a:headEnd type="none" w="med" len="med"/>
                      <a:tailEnd type="none" w="med" len="med"/>
                    </a:lnL>
                    <a:lnR>
                      <a:noFill/>
                    </a:lnR>
                    <a:lnT>
                      <a:noFill/>
                    </a:lnT>
                    <a:lnB w="762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69687013"/>
                  </a:ext>
                </a:extLst>
              </a:tr>
              <a:tr h="674365">
                <a:tc>
                  <a:txBody>
                    <a:bodyPr/>
                    <a:lstStyle/>
                    <a:p>
                      <a:pPr algn="l" fontAlgn="t"/>
                      <a:r>
                        <a:rPr lang="en-GB" sz="800">
                          <a:effectLst/>
                        </a:rPr>
                        <a:t>Informed consent</a:t>
                      </a:r>
                    </a:p>
                  </a:txBody>
                  <a:tcPr marL="32468" marR="32468" marT="16234" marB="16234">
                    <a:lnL>
                      <a:noFill/>
                    </a:lnL>
                    <a:lnR w="7620" cap="flat" cmpd="sng" algn="ctr">
                      <a:solidFill>
                        <a:srgbClr val="EFEEE9"/>
                      </a:solidFill>
                      <a:prstDash val="solid"/>
                      <a:round/>
                      <a:headEnd type="none" w="med" len="med"/>
                      <a:tailEnd type="none" w="med" len="med"/>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tc>
                  <a:txBody>
                    <a:bodyPr/>
                    <a:lstStyle/>
                    <a:p>
                      <a:pPr fontAlgn="t"/>
                      <a:r>
                        <a:rPr lang="en-GB" sz="800">
                          <a:effectLst/>
                        </a:rPr>
                        <a:t>Participants know the purpose, benefits, risks, and funding behind the study before they agree or decline to join.</a:t>
                      </a:r>
                    </a:p>
                  </a:txBody>
                  <a:tcPr marL="32468" marR="32468" marT="16234" marB="16234">
                    <a:lnL w="7620" cap="flat" cmpd="sng" algn="ctr">
                      <a:solidFill>
                        <a:srgbClr val="EFEEE9"/>
                      </a:solidFill>
                      <a:prstDash val="solid"/>
                      <a:round/>
                      <a:headEnd type="none" w="med" len="med"/>
                      <a:tailEnd type="none" w="med" len="med"/>
                    </a:lnL>
                    <a:lnR>
                      <a:noFill/>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633842143"/>
                  </a:ext>
                </a:extLst>
              </a:tr>
              <a:tr h="674365">
                <a:tc>
                  <a:txBody>
                    <a:bodyPr/>
                    <a:lstStyle/>
                    <a:p>
                      <a:pPr algn="l" fontAlgn="t"/>
                      <a:r>
                        <a:rPr lang="en-GB" sz="800">
                          <a:effectLst/>
                        </a:rPr>
                        <a:t>Anonymity</a:t>
                      </a:r>
                    </a:p>
                  </a:txBody>
                  <a:tcPr marL="32468" marR="32468" marT="16234" marB="16234">
                    <a:lnL>
                      <a:noFill/>
                    </a:lnL>
                    <a:lnR w="7620" cap="flat" cmpd="sng" algn="ctr">
                      <a:solidFill>
                        <a:srgbClr val="EFEEE9"/>
                      </a:solidFill>
                      <a:prstDash val="solid"/>
                      <a:round/>
                      <a:headEnd type="none" w="med" len="med"/>
                      <a:tailEnd type="none" w="med" len="med"/>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tc>
                  <a:txBody>
                    <a:bodyPr/>
                    <a:lstStyle/>
                    <a:p>
                      <a:pPr fontAlgn="t"/>
                      <a:r>
                        <a:rPr lang="en-GB" sz="800">
                          <a:effectLst/>
                        </a:rPr>
                        <a:t>You don’t know the identities of the participants. Personally identifiable data is not collected.</a:t>
                      </a:r>
                    </a:p>
                  </a:txBody>
                  <a:tcPr marL="32468" marR="32468" marT="16234" marB="16234">
                    <a:lnL w="7620" cap="flat" cmpd="sng" algn="ctr">
                      <a:solidFill>
                        <a:srgbClr val="EFEEE9"/>
                      </a:solidFill>
                      <a:prstDash val="solid"/>
                      <a:round/>
                      <a:headEnd type="none" w="med" len="med"/>
                      <a:tailEnd type="none" w="med" len="med"/>
                    </a:lnL>
                    <a:lnR>
                      <a:noFill/>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07404529"/>
                  </a:ext>
                </a:extLst>
              </a:tr>
              <a:tr h="1171491">
                <a:tc>
                  <a:txBody>
                    <a:bodyPr/>
                    <a:lstStyle/>
                    <a:p>
                      <a:pPr algn="l" fontAlgn="t"/>
                      <a:r>
                        <a:rPr lang="en-GB" sz="800">
                          <a:effectLst/>
                        </a:rPr>
                        <a:t>Confidentiality</a:t>
                      </a:r>
                    </a:p>
                  </a:txBody>
                  <a:tcPr marL="32468" marR="32468" marT="16234" marB="16234">
                    <a:lnL>
                      <a:noFill/>
                    </a:lnL>
                    <a:lnR w="7620" cap="flat" cmpd="sng" algn="ctr">
                      <a:solidFill>
                        <a:srgbClr val="EFEEE9"/>
                      </a:solidFill>
                      <a:prstDash val="solid"/>
                      <a:round/>
                      <a:headEnd type="none" w="med" len="med"/>
                      <a:tailEnd type="none" w="med" len="med"/>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tc>
                  <a:txBody>
                    <a:bodyPr/>
                    <a:lstStyle/>
                    <a:p>
                      <a:pPr fontAlgn="t"/>
                      <a:r>
                        <a:rPr lang="en-GB" sz="800">
                          <a:effectLst/>
                        </a:rPr>
                        <a:t>You know who the participants are but you keep that information hidden from everyone else. You anonymize personally identifiable data so that it can’t be linked to other data by anyone else.</a:t>
                      </a:r>
                    </a:p>
                  </a:txBody>
                  <a:tcPr marL="32468" marR="32468" marT="16234" marB="16234">
                    <a:lnL w="7620" cap="flat" cmpd="sng" algn="ctr">
                      <a:solidFill>
                        <a:srgbClr val="EFEEE9"/>
                      </a:solidFill>
                      <a:prstDash val="solid"/>
                      <a:round/>
                      <a:headEnd type="none" w="med" len="med"/>
                      <a:tailEnd type="none" w="med" len="med"/>
                    </a:lnL>
                    <a:lnR>
                      <a:noFill/>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631338992"/>
                  </a:ext>
                </a:extLst>
              </a:tr>
              <a:tr h="674365">
                <a:tc>
                  <a:txBody>
                    <a:bodyPr/>
                    <a:lstStyle/>
                    <a:p>
                      <a:pPr algn="l" fontAlgn="t"/>
                      <a:r>
                        <a:rPr lang="en-GB" sz="800">
                          <a:effectLst/>
                        </a:rPr>
                        <a:t>Potential for harm</a:t>
                      </a:r>
                    </a:p>
                  </a:txBody>
                  <a:tcPr marL="32468" marR="32468" marT="16234" marB="16234">
                    <a:lnL>
                      <a:noFill/>
                    </a:lnL>
                    <a:lnR w="7620" cap="flat" cmpd="sng" algn="ctr">
                      <a:solidFill>
                        <a:srgbClr val="EFEEE9"/>
                      </a:solidFill>
                      <a:prstDash val="solid"/>
                      <a:round/>
                      <a:headEnd type="none" w="med" len="med"/>
                      <a:tailEnd type="none" w="med" len="med"/>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tc>
                  <a:txBody>
                    <a:bodyPr/>
                    <a:lstStyle/>
                    <a:p>
                      <a:pPr fontAlgn="t"/>
                      <a:r>
                        <a:rPr lang="en-GB" sz="800">
                          <a:effectLst/>
                        </a:rPr>
                        <a:t>Physical, social, psychological and all other types of harm are kept to an absolute minimum.</a:t>
                      </a:r>
                    </a:p>
                  </a:txBody>
                  <a:tcPr marL="32468" marR="32468" marT="16234" marB="16234">
                    <a:lnL w="7620" cap="flat" cmpd="sng" algn="ctr">
                      <a:solidFill>
                        <a:srgbClr val="EFEEE9"/>
                      </a:solidFill>
                      <a:prstDash val="solid"/>
                      <a:round/>
                      <a:headEnd type="none" w="med" len="med"/>
                      <a:tailEnd type="none" w="med" len="med"/>
                    </a:lnL>
                    <a:lnR>
                      <a:noFill/>
                    </a:lnR>
                    <a:lnT w="7620" cap="flat" cmpd="sng" algn="ctr">
                      <a:solidFill>
                        <a:srgbClr val="EFEEE9"/>
                      </a:solidFill>
                      <a:prstDash val="solid"/>
                      <a:round/>
                      <a:headEnd type="none" w="med" len="med"/>
                      <a:tailEnd type="none" w="med" len="med"/>
                    </a:lnT>
                    <a:lnB w="762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760792628"/>
                  </a:ext>
                </a:extLst>
              </a:tr>
              <a:tr h="674365">
                <a:tc>
                  <a:txBody>
                    <a:bodyPr/>
                    <a:lstStyle/>
                    <a:p>
                      <a:pPr algn="l" fontAlgn="t"/>
                      <a:r>
                        <a:rPr lang="en-GB" sz="800">
                          <a:effectLst/>
                        </a:rPr>
                        <a:t>Results communication</a:t>
                      </a:r>
                    </a:p>
                  </a:txBody>
                  <a:tcPr marL="32468" marR="32468" marT="16234" marB="16234">
                    <a:lnL>
                      <a:noFill/>
                    </a:lnL>
                    <a:lnR w="7620" cap="flat" cmpd="sng" algn="ctr">
                      <a:solidFill>
                        <a:srgbClr val="EFEEE9"/>
                      </a:solidFill>
                      <a:prstDash val="solid"/>
                      <a:round/>
                      <a:headEnd type="none" w="med" len="med"/>
                      <a:tailEnd type="none" w="med" len="med"/>
                    </a:lnR>
                    <a:lnT w="762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800" dirty="0">
                          <a:effectLst/>
                        </a:rPr>
                        <a:t>You ensure your work is free of plagiarism or research misconduct, and you accurately represent your results.</a:t>
                      </a:r>
                    </a:p>
                  </a:txBody>
                  <a:tcPr marL="32468" marR="32468" marT="16234" marB="16234">
                    <a:lnL w="7620" cap="flat" cmpd="sng" algn="ctr">
                      <a:solidFill>
                        <a:srgbClr val="EFEEE9"/>
                      </a:solidFill>
                      <a:prstDash val="solid"/>
                      <a:round/>
                      <a:headEnd type="none" w="med" len="med"/>
                      <a:tailEnd type="none" w="med" len="med"/>
                    </a:lnL>
                    <a:lnR>
                      <a:noFill/>
                    </a:lnR>
                    <a:lnT w="762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697061753"/>
                  </a:ext>
                </a:extLst>
              </a:tr>
            </a:tbl>
          </a:graphicData>
        </a:graphic>
      </p:graphicFrame>
    </p:spTree>
    <p:extLst>
      <p:ext uri="{BB962C8B-B14F-4D97-AF65-F5344CB8AC3E}">
        <p14:creationId xmlns:p14="http://schemas.microsoft.com/office/powerpoint/2010/main" val="3587089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2" name="Title 1">
            <a:extLst>
              <a:ext uri="{FF2B5EF4-FFF2-40B4-BE49-F238E27FC236}">
                <a16:creationId xmlns:a16="http://schemas.microsoft.com/office/drawing/2014/main" id="{F3B4FEB7-6058-4FF7-A54B-97A0AE945D5A}"/>
              </a:ext>
            </a:extLst>
          </p:cNvPr>
          <p:cNvSpPr>
            <a:spLocks noGrp="1"/>
          </p:cNvSpPr>
          <p:nvPr>
            <p:ph type="title"/>
          </p:nvPr>
        </p:nvSpPr>
        <p:spPr>
          <a:xfrm>
            <a:off x="380850" y="777987"/>
            <a:ext cx="5488537" cy="2634897"/>
          </a:xfrm>
        </p:spPr>
        <p:txBody>
          <a:bodyPr/>
          <a:lstStyle/>
          <a:p>
            <a:pPr algn="ctr"/>
            <a:r>
              <a:rPr lang="en-GB" sz="1800" b="1" i="1" dirty="0">
                <a:solidFill>
                  <a:schemeClr val="accent6">
                    <a:lumMod val="20000"/>
                    <a:lumOff val="80000"/>
                  </a:schemeClr>
                </a:solidFill>
                <a:effectLst/>
                <a:latin typeface="Abadi" panose="020B0604020104020204" pitchFamily="34" charset="0"/>
              </a:rPr>
              <a:t>Hypothesis ( what do you think ? )</a:t>
            </a:r>
            <a:br>
              <a:rPr lang="en-GB" sz="1600" b="1" i="0" dirty="0">
                <a:effectLst/>
                <a:latin typeface="Abadi" panose="020B0604020104020204" pitchFamily="34" charset="0"/>
              </a:rPr>
            </a:br>
            <a:br>
              <a:rPr lang="en-GB" sz="1600" b="1" i="0" dirty="0">
                <a:effectLst/>
                <a:latin typeface="Abadi" panose="020B0604020104020204" pitchFamily="34" charset="0"/>
              </a:rPr>
            </a:br>
            <a:br>
              <a:rPr lang="en-GB" sz="1600" b="1" i="0" dirty="0">
                <a:effectLst/>
                <a:latin typeface="Abadi" panose="020B0604020104020204" pitchFamily="34" charset="0"/>
              </a:rPr>
            </a:br>
            <a:r>
              <a:rPr lang="en-GB" sz="1600" b="1" i="0" dirty="0">
                <a:effectLst/>
                <a:latin typeface="Abadi" panose="020B0604020104020204" pitchFamily="34" charset="0"/>
              </a:rPr>
              <a:t>A hypothesis is, essentially, an educated guess on how an experiment will turn out. Researchers predict what will happen as a result of the experimental treatment (or the manipulation of variables). The hypothesis is often found in the abstract, but not always. You will find it before you reach the “Methods” section of a study. It’s oftentimes repeated in the “Conclusion” section, along with whether or not the researchers were correct (and implications for future research).</a:t>
            </a:r>
            <a:endParaRPr lang="en-GB" sz="1600" b="1" dirty="0">
              <a:latin typeface="Abadi" panose="020B0604020104020204" pitchFamily="34" charset="0"/>
            </a:endParaRPr>
          </a:p>
        </p:txBody>
      </p:sp>
      <p:sp>
        <p:nvSpPr>
          <p:cNvPr id="104" name="Google Shape;104;p14"/>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4</a:t>
            </a:fld>
            <a:endParaRPr/>
          </a:p>
        </p:txBody>
      </p:sp>
    </p:spTree>
    <p:extLst>
      <p:ext uri="{BB962C8B-B14F-4D97-AF65-F5344CB8AC3E}">
        <p14:creationId xmlns:p14="http://schemas.microsoft.com/office/powerpoint/2010/main" val="113635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0"/>
        <p:cNvGrpSpPr/>
        <p:nvPr/>
      </p:nvGrpSpPr>
      <p:grpSpPr>
        <a:xfrm>
          <a:off x="0" y="0"/>
          <a:ext cx="0" cy="0"/>
          <a:chOff x="0" y="0"/>
          <a:chExt cx="0" cy="0"/>
        </a:xfrm>
      </p:grpSpPr>
      <p:grpSp>
        <p:nvGrpSpPr>
          <p:cNvPr id="381" name="Google Shape;381;p34"/>
          <p:cNvGrpSpPr/>
          <p:nvPr/>
        </p:nvGrpSpPr>
        <p:grpSpPr>
          <a:xfrm>
            <a:off x="182281" y="189426"/>
            <a:ext cx="386943" cy="372647"/>
            <a:chOff x="2583325" y="2972875"/>
            <a:chExt cx="462850" cy="445750"/>
          </a:xfrm>
        </p:grpSpPr>
        <p:sp>
          <p:nvSpPr>
            <p:cNvPr id="382" name="Google Shape;382;p34"/>
            <p:cNvSpPr/>
            <p:nvPr/>
          </p:nvSpPr>
          <p:spPr>
            <a:xfrm>
              <a:off x="2701775" y="3323350"/>
              <a:ext cx="225950" cy="95275"/>
            </a:xfrm>
            <a:custGeom>
              <a:avLst/>
              <a:gdLst/>
              <a:ahLst/>
              <a:cxnLst/>
              <a:rect l="l" t="t" r="r" b="b"/>
              <a:pathLst>
                <a:path w="9038" h="3811" extrusionOk="0">
                  <a:moveTo>
                    <a:pt x="2956" y="1"/>
                  </a:moveTo>
                  <a:lnTo>
                    <a:pt x="2956" y="2956"/>
                  </a:lnTo>
                  <a:lnTo>
                    <a:pt x="685" y="2956"/>
                  </a:lnTo>
                  <a:lnTo>
                    <a:pt x="514" y="3005"/>
                  </a:lnTo>
                  <a:lnTo>
                    <a:pt x="367" y="3103"/>
                  </a:lnTo>
                  <a:lnTo>
                    <a:pt x="245" y="3200"/>
                  </a:lnTo>
                  <a:lnTo>
                    <a:pt x="147" y="3322"/>
                  </a:lnTo>
                  <a:lnTo>
                    <a:pt x="50" y="3469"/>
                  </a:lnTo>
                  <a:lnTo>
                    <a:pt x="1" y="3640"/>
                  </a:lnTo>
                  <a:lnTo>
                    <a:pt x="1" y="3811"/>
                  </a:lnTo>
                  <a:lnTo>
                    <a:pt x="9037" y="3811"/>
                  </a:lnTo>
                  <a:lnTo>
                    <a:pt x="9037" y="3640"/>
                  </a:lnTo>
                  <a:lnTo>
                    <a:pt x="8988" y="3469"/>
                  </a:lnTo>
                  <a:lnTo>
                    <a:pt x="8891" y="3322"/>
                  </a:lnTo>
                  <a:lnTo>
                    <a:pt x="8793" y="3200"/>
                  </a:lnTo>
                  <a:lnTo>
                    <a:pt x="8671" y="3103"/>
                  </a:lnTo>
                  <a:lnTo>
                    <a:pt x="8524" y="3005"/>
                  </a:lnTo>
                  <a:lnTo>
                    <a:pt x="8353" y="2956"/>
                  </a:lnTo>
                  <a:lnTo>
                    <a:pt x="6082" y="2956"/>
                  </a:lnTo>
                  <a:lnTo>
                    <a:pt x="6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83" name="Google Shape;383;p34"/>
            <p:cNvSpPr/>
            <p:nvPr/>
          </p:nvSpPr>
          <p:spPr>
            <a:xfrm>
              <a:off x="2583325" y="2972875"/>
              <a:ext cx="462850" cy="337075"/>
            </a:xfrm>
            <a:custGeom>
              <a:avLst/>
              <a:gdLst/>
              <a:ahLst/>
              <a:cxnLst/>
              <a:rect l="l" t="t" r="r" b="b"/>
              <a:pathLst>
                <a:path w="18514" h="13483" extrusionOk="0">
                  <a:moveTo>
                    <a:pt x="17048" y="1466"/>
                  </a:moveTo>
                  <a:lnTo>
                    <a:pt x="17048" y="12017"/>
                  </a:lnTo>
                  <a:lnTo>
                    <a:pt x="1466" y="12017"/>
                  </a:lnTo>
                  <a:lnTo>
                    <a:pt x="1466" y="1466"/>
                  </a:lnTo>
                  <a:close/>
                  <a:moveTo>
                    <a:pt x="391" y="1"/>
                  </a:moveTo>
                  <a:lnTo>
                    <a:pt x="318" y="50"/>
                  </a:lnTo>
                  <a:lnTo>
                    <a:pt x="220" y="74"/>
                  </a:lnTo>
                  <a:lnTo>
                    <a:pt x="147" y="148"/>
                  </a:lnTo>
                  <a:lnTo>
                    <a:pt x="98" y="221"/>
                  </a:lnTo>
                  <a:lnTo>
                    <a:pt x="49" y="294"/>
                  </a:lnTo>
                  <a:lnTo>
                    <a:pt x="25" y="392"/>
                  </a:lnTo>
                  <a:lnTo>
                    <a:pt x="1" y="489"/>
                  </a:lnTo>
                  <a:lnTo>
                    <a:pt x="1" y="12994"/>
                  </a:lnTo>
                  <a:lnTo>
                    <a:pt x="25" y="13092"/>
                  </a:lnTo>
                  <a:lnTo>
                    <a:pt x="49" y="13189"/>
                  </a:lnTo>
                  <a:lnTo>
                    <a:pt x="98" y="13263"/>
                  </a:lnTo>
                  <a:lnTo>
                    <a:pt x="147" y="13336"/>
                  </a:lnTo>
                  <a:lnTo>
                    <a:pt x="220" y="13409"/>
                  </a:lnTo>
                  <a:lnTo>
                    <a:pt x="318" y="13434"/>
                  </a:lnTo>
                  <a:lnTo>
                    <a:pt x="391" y="13483"/>
                  </a:lnTo>
                  <a:lnTo>
                    <a:pt x="18123" y="13483"/>
                  </a:lnTo>
                  <a:lnTo>
                    <a:pt x="18196" y="13434"/>
                  </a:lnTo>
                  <a:lnTo>
                    <a:pt x="18293" y="13409"/>
                  </a:lnTo>
                  <a:lnTo>
                    <a:pt x="18367" y="13336"/>
                  </a:lnTo>
                  <a:lnTo>
                    <a:pt x="18416" y="13263"/>
                  </a:lnTo>
                  <a:lnTo>
                    <a:pt x="18464" y="13189"/>
                  </a:lnTo>
                  <a:lnTo>
                    <a:pt x="18489" y="13092"/>
                  </a:lnTo>
                  <a:lnTo>
                    <a:pt x="18513" y="12994"/>
                  </a:lnTo>
                  <a:lnTo>
                    <a:pt x="18513" y="489"/>
                  </a:lnTo>
                  <a:lnTo>
                    <a:pt x="18489" y="392"/>
                  </a:lnTo>
                  <a:lnTo>
                    <a:pt x="18464" y="294"/>
                  </a:lnTo>
                  <a:lnTo>
                    <a:pt x="18416" y="221"/>
                  </a:lnTo>
                  <a:lnTo>
                    <a:pt x="18367" y="148"/>
                  </a:lnTo>
                  <a:lnTo>
                    <a:pt x="18293" y="74"/>
                  </a:lnTo>
                  <a:lnTo>
                    <a:pt x="18196" y="50"/>
                  </a:lnTo>
                  <a:lnTo>
                    <a:pt x="181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384" name="Google Shape;384;p34"/>
          <p:cNvSpPr/>
          <p:nvPr/>
        </p:nvSpPr>
        <p:spPr>
          <a:xfrm>
            <a:off x="4228082" y="1231061"/>
            <a:ext cx="3977100" cy="2532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dirty="0">
                <a:solidFill>
                  <a:schemeClr val="dk2"/>
                </a:solidFill>
                <a:latin typeface="Fira Sans Light"/>
                <a:ea typeface="Fira Sans Light"/>
                <a:cs typeface="Fira Sans Light"/>
                <a:sym typeface="Fira Sans Light"/>
              </a:rPr>
              <a:t>Place your screenshot here</a:t>
            </a:r>
            <a:endParaRPr sz="1000" dirty="0">
              <a:solidFill>
                <a:schemeClr val="dk2"/>
              </a:solidFill>
              <a:latin typeface="Fira Sans Light"/>
              <a:ea typeface="Fira Sans Light"/>
              <a:cs typeface="Fira Sans Light"/>
              <a:sym typeface="Fira Sans Light"/>
            </a:endParaRPr>
          </a:p>
        </p:txBody>
      </p:sp>
      <p:sp>
        <p:nvSpPr>
          <p:cNvPr id="385" name="Google Shape;385;p3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a:p>
        </p:txBody>
      </p:sp>
      <p:grpSp>
        <p:nvGrpSpPr>
          <p:cNvPr id="386" name="Google Shape;386;p34"/>
          <p:cNvGrpSpPr/>
          <p:nvPr/>
        </p:nvGrpSpPr>
        <p:grpSpPr>
          <a:xfrm>
            <a:off x="4129089" y="345666"/>
            <a:ext cx="4832630" cy="4315411"/>
            <a:chOff x="1177450" y="241631"/>
            <a:chExt cx="6173152" cy="3616776"/>
          </a:xfrm>
        </p:grpSpPr>
        <p:sp>
          <p:nvSpPr>
            <p:cNvPr id="387" name="Google Shape;387;p34"/>
            <p:cNvSpPr/>
            <p:nvPr/>
          </p:nvSpPr>
          <p:spPr>
            <a:xfrm>
              <a:off x="1682275" y="241631"/>
              <a:ext cx="5161606" cy="3454973"/>
            </a:xfrm>
            <a:custGeom>
              <a:avLst/>
              <a:gdLst/>
              <a:ahLst/>
              <a:cxnLst/>
              <a:rect l="l" t="t" r="r" b="b"/>
              <a:pathLst>
                <a:path w="5161606" h="3454973" extrusionOk="0">
                  <a:moveTo>
                    <a:pt x="4992053" y="0"/>
                  </a:moveTo>
                  <a:lnTo>
                    <a:pt x="170498" y="0"/>
                  </a:lnTo>
                  <a:cubicBezTo>
                    <a:pt x="76200" y="0"/>
                    <a:pt x="0" y="76143"/>
                    <a:pt x="0" y="170369"/>
                  </a:cubicBezTo>
                  <a:lnTo>
                    <a:pt x="0" y="3396915"/>
                  </a:lnTo>
                  <a:cubicBezTo>
                    <a:pt x="0" y="3429275"/>
                    <a:pt x="26670" y="3454973"/>
                    <a:pt x="58102" y="3454973"/>
                  </a:cubicBezTo>
                  <a:lnTo>
                    <a:pt x="5103495" y="3454973"/>
                  </a:lnTo>
                  <a:cubicBezTo>
                    <a:pt x="5135880" y="3454973"/>
                    <a:pt x="5161598" y="3428324"/>
                    <a:pt x="5161598" y="3396915"/>
                  </a:cubicBezTo>
                  <a:lnTo>
                    <a:pt x="5161598" y="170369"/>
                  </a:lnTo>
                  <a:cubicBezTo>
                    <a:pt x="5162550" y="76143"/>
                    <a:pt x="5086350" y="0"/>
                    <a:pt x="4992053" y="0"/>
                  </a:cubicBezTo>
                  <a:close/>
                  <a:moveTo>
                    <a:pt x="4981575" y="3245581"/>
                  </a:moveTo>
                  <a:lnTo>
                    <a:pt x="190500" y="3245581"/>
                  </a:lnTo>
                  <a:lnTo>
                    <a:pt x="190500" y="199874"/>
                  </a:lnTo>
                  <a:lnTo>
                    <a:pt x="4981575" y="199874"/>
                  </a:lnTo>
                  <a:lnTo>
                    <a:pt x="4981575" y="3245581"/>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34"/>
            <p:cNvSpPr/>
            <p:nvPr/>
          </p:nvSpPr>
          <p:spPr>
            <a:xfrm>
              <a:off x="1177450" y="3763229"/>
              <a:ext cx="6173152" cy="95178"/>
            </a:xfrm>
            <a:custGeom>
              <a:avLst/>
              <a:gdLst/>
              <a:ahLst/>
              <a:cxnLst/>
              <a:rect l="l" t="t" r="r" b="b"/>
              <a:pathLst>
                <a:path w="6173152" h="95178" extrusionOk="0">
                  <a:moveTo>
                    <a:pt x="0" y="0"/>
                  </a:moveTo>
                  <a:cubicBezTo>
                    <a:pt x="0" y="0"/>
                    <a:pt x="129540" y="95178"/>
                    <a:pt x="450533" y="95178"/>
                  </a:cubicBezTo>
                  <a:lnTo>
                    <a:pt x="5817870" y="95178"/>
                  </a:lnTo>
                  <a:cubicBezTo>
                    <a:pt x="5948363" y="95178"/>
                    <a:pt x="6173153" y="0"/>
                    <a:pt x="6173153" y="0"/>
                  </a:cubicBezTo>
                  <a:lnTo>
                    <a:pt x="0" y="0"/>
                  </a:lnTo>
                  <a:close/>
                </a:path>
              </a:pathLst>
            </a:custGeom>
            <a:solidFill>
              <a:schemeClr val="dk2"/>
            </a:solidFill>
            <a:ln>
              <a:noFill/>
            </a:ln>
            <a:effectLst>
              <a:outerShdw blurRad="142875" dist="47625" dir="5400000" algn="bl" rotWithShape="0">
                <a:schemeClr val="dk1">
                  <a:alpha val="50000"/>
                </a:scheme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9" name="Google Shape;389;p34"/>
            <p:cNvSpPr/>
            <p:nvPr/>
          </p:nvSpPr>
          <p:spPr>
            <a:xfrm>
              <a:off x="1177450" y="3687086"/>
              <a:ext cx="6172200" cy="76142"/>
            </a:xfrm>
            <a:custGeom>
              <a:avLst/>
              <a:gdLst/>
              <a:ahLst/>
              <a:cxnLst/>
              <a:rect l="l" t="t" r="r" b="b"/>
              <a:pathLst>
                <a:path w="6172200" h="76142" extrusionOk="0">
                  <a:moveTo>
                    <a:pt x="0" y="76143"/>
                  </a:moveTo>
                  <a:lnTo>
                    <a:pt x="6172200" y="76143"/>
                  </a:lnTo>
                  <a:lnTo>
                    <a:pt x="6172200" y="0"/>
                  </a:lnTo>
                  <a:lnTo>
                    <a:pt x="0" y="0"/>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0" name="Google Shape;390;p34"/>
            <p:cNvSpPr/>
            <p:nvPr/>
          </p:nvSpPr>
          <p:spPr>
            <a:xfrm>
              <a:off x="3806350" y="3687086"/>
              <a:ext cx="903922" cy="47589"/>
            </a:xfrm>
            <a:custGeom>
              <a:avLst/>
              <a:gdLst/>
              <a:ahLst/>
              <a:cxnLst/>
              <a:rect l="l" t="t" r="r" b="b"/>
              <a:pathLst>
                <a:path w="903922" h="47589" extrusionOk="0">
                  <a:moveTo>
                    <a:pt x="0" y="0"/>
                  </a:moveTo>
                  <a:cubicBezTo>
                    <a:pt x="0" y="0"/>
                    <a:pt x="26670" y="47589"/>
                    <a:pt x="53340" y="47589"/>
                  </a:cubicBezTo>
                  <a:lnTo>
                    <a:pt x="850582" y="47589"/>
                  </a:lnTo>
                  <a:cubicBezTo>
                    <a:pt x="877253" y="47589"/>
                    <a:pt x="903922" y="0"/>
                    <a:pt x="903922" y="0"/>
                  </a:cubicBezTo>
                  <a:lnTo>
                    <a:pt x="0" y="0"/>
                  </a:lnTo>
                  <a:close/>
                </a:path>
              </a:pathLst>
            </a:custGeom>
            <a:solidFill>
              <a:srgbClr val="02102E">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91" name="Google Shape;391;p34"/>
          <p:cNvSpPr txBox="1">
            <a:spLocks noGrp="1"/>
          </p:cNvSpPr>
          <p:nvPr>
            <p:ph type="title"/>
          </p:nvPr>
        </p:nvSpPr>
        <p:spPr>
          <a:xfrm>
            <a:off x="751500" y="1111338"/>
            <a:ext cx="2551800" cy="7515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Ionut Rotaru UWTSD</a:t>
            </a:r>
            <a:endParaRPr dirty="0"/>
          </a:p>
        </p:txBody>
      </p:sp>
      <p:sp>
        <p:nvSpPr>
          <p:cNvPr id="392" name="Google Shape;392;p34"/>
          <p:cNvSpPr txBox="1">
            <a:spLocks noGrp="1"/>
          </p:cNvSpPr>
          <p:nvPr>
            <p:ph type="body" idx="4294967295"/>
          </p:nvPr>
        </p:nvSpPr>
        <p:spPr>
          <a:xfrm>
            <a:off x="751499" y="2060862"/>
            <a:ext cx="2981650" cy="2739737"/>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 dirty="0">
                <a:latin typeface="Abadi" panose="020B0604020104020204" pitchFamily="34" charset="0"/>
              </a:rPr>
              <a:t>A great first year with UWTSD .</a:t>
            </a:r>
          </a:p>
          <a:p>
            <a:pPr marL="0" lvl="0" indent="0" algn="l" rtl="0">
              <a:spcBef>
                <a:spcPts val="600"/>
              </a:spcBef>
              <a:spcAft>
                <a:spcPts val="0"/>
              </a:spcAft>
              <a:buNone/>
            </a:pPr>
            <a:r>
              <a:rPr lang="en" dirty="0">
                <a:latin typeface="Abadi" panose="020B0604020104020204" pitchFamily="34" charset="0"/>
              </a:rPr>
              <a:t>Cannot wait for more to come and to succeed with our teachers .</a:t>
            </a:r>
          </a:p>
          <a:p>
            <a:pPr marL="0" lvl="0" indent="0" algn="l" rtl="0">
              <a:spcBef>
                <a:spcPts val="600"/>
              </a:spcBef>
              <a:spcAft>
                <a:spcPts val="0"/>
              </a:spcAft>
              <a:buNone/>
            </a:pPr>
            <a:r>
              <a:rPr lang="en" dirty="0">
                <a:latin typeface="Abadi" panose="020B0604020104020204" pitchFamily="34" charset="0"/>
              </a:rPr>
              <a:t>Grettings to Seyed Nasirpourosgoei .</a:t>
            </a:r>
          </a:p>
        </p:txBody>
      </p:sp>
      <p:pic>
        <p:nvPicPr>
          <p:cNvPr id="3" name="Picture 2" descr="Logo&#10;&#10;Description automatically generated">
            <a:extLst>
              <a:ext uri="{FF2B5EF4-FFF2-40B4-BE49-F238E27FC236}">
                <a16:creationId xmlns:a16="http://schemas.microsoft.com/office/drawing/2014/main" id="{CD970E6B-7492-4C62-882B-1D5F179DD65E}"/>
              </a:ext>
            </a:extLst>
          </p:cNvPr>
          <p:cNvPicPr>
            <a:picLocks noChangeAspect="1"/>
          </p:cNvPicPr>
          <p:nvPr/>
        </p:nvPicPr>
        <p:blipFill>
          <a:blip r:embed="rId4"/>
          <a:stretch>
            <a:fillRect/>
          </a:stretch>
        </p:blipFill>
        <p:spPr>
          <a:xfrm>
            <a:off x="4656082" y="482423"/>
            <a:ext cx="3771994" cy="3771994"/>
          </a:xfrm>
          <a:prstGeom prst="rect">
            <a:avLst/>
          </a:prstGeom>
        </p:spPr>
      </p:pic>
    </p:spTree>
  </p:cSld>
  <p:clrMapOvr>
    <a:masterClrMapping/>
  </p:clrMapOvr>
</p:sld>
</file>

<file path=ppt/theme/theme1.xml><?xml version="1.0" encoding="utf-8"?>
<a:theme xmlns:a="http://schemas.openxmlformats.org/drawingml/2006/main" name="Leontes template">
  <a:themeElements>
    <a:clrScheme name="Custom 347">
      <a:dk1>
        <a:srgbClr val="03153B"/>
      </a:dk1>
      <a:lt1>
        <a:srgbClr val="FFFFFF"/>
      </a:lt1>
      <a:dk2>
        <a:srgbClr val="DFE2E9"/>
      </a:dk2>
      <a:lt2>
        <a:srgbClr val="6C7588"/>
      </a:lt2>
      <a:accent1>
        <a:srgbClr val="F36232"/>
      </a:accent1>
      <a:accent2>
        <a:srgbClr val="32A707"/>
      </a:accent2>
      <a:accent3>
        <a:srgbClr val="AFE435"/>
      </a:accent3>
      <a:accent4>
        <a:srgbClr val="9287E6"/>
      </a:accent4>
      <a:accent5>
        <a:srgbClr val="B5BDFD"/>
      </a:accent5>
      <a:accent6>
        <a:srgbClr val="FF703B"/>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424</Words>
  <Application>Microsoft Office PowerPoint</Application>
  <PresentationFormat>On-screen Show (16:9)</PresentationFormat>
  <Paragraphs>31</Paragraphs>
  <Slides>5</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Arabic Typesetting</vt:lpstr>
      <vt:lpstr>Inter</vt:lpstr>
      <vt:lpstr>Fira Sans SemiBold</vt:lpstr>
      <vt:lpstr>Abadi</vt:lpstr>
      <vt:lpstr>Calibri</vt:lpstr>
      <vt:lpstr>Fira Sans Light</vt:lpstr>
      <vt:lpstr>Leontes template</vt:lpstr>
      <vt:lpstr>Ionut Rotaru        Student ID: 2118245  Welcome to my presentation   </vt:lpstr>
      <vt:lpstr>ETHICAL CONSIDERATION Why do research ethics matter?  </vt:lpstr>
      <vt:lpstr>PowerPoint Presentation</vt:lpstr>
      <vt:lpstr>Hypothesis ( what do you think ? )   A hypothesis is, essentially, an educated guess on how an experiment will turn out. Researchers predict what will happen as a result of the experimental treatment (or the manipulation of variables). The hypothesis is often found in the abstract, but not always. You will find it before you reach the “Methods” section of a study. It’s oftentimes repeated in the “Conclusion” section, along with whether or not the researchers were correct (and implications for future research).</vt:lpstr>
      <vt:lpstr>Ionut Rotaru UWTSD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Ionut Rotaru        Student ID: 2118245  Welcome to my presentation</dc:title>
  <dc:creator>kid kidrauhl</dc:creator>
  <cp:lastModifiedBy>Ionut Rotaru (2118245)</cp:lastModifiedBy>
  <cp:revision>8</cp:revision>
  <dcterms:modified xsi:type="dcterms:W3CDTF">2022-03-03T21:39:58Z</dcterms:modified>
</cp:coreProperties>
</file>