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64" r:id="rId2"/>
    <p:sldId id="256" r:id="rId3"/>
    <p:sldId id="265" r:id="rId4"/>
    <p:sldId id="266" r:id="rId5"/>
    <p:sldId id="267" r:id="rId6"/>
    <p:sldId id="257" r:id="rId7"/>
    <p:sldId id="258" r:id="rId8"/>
    <p:sldId id="259" r:id="rId9"/>
    <p:sldId id="260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20CF41-A8DF-40CB-941C-8B0FCD651406}" v="32" dt="2024-05-31T14:57:20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6848" autoAdjust="0"/>
  </p:normalViewPr>
  <p:slideViewPr>
    <p:cSldViewPr snapToGrid="0">
      <p:cViewPr varScale="1">
        <p:scale>
          <a:sx n="63" d="100"/>
          <a:sy n="63" d="100"/>
        </p:scale>
        <p:origin x="14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62F777-8FC4-40B7-9645-DEF1AE438A70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22841F-635D-4E8A-8DDC-1F8471ACC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24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52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900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259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114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06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917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1875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426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2841F-635D-4E8A-8DDC-1F8471ACC46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4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D93DF-1F33-0C37-1504-FC1CB9E8B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942BC2-F003-19C2-E6E7-6C2539C5F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081FE-4AE8-8107-5932-48DE53E0C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53153-5DF9-5ABC-67DF-7DC2ECC8A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341C7-7C44-6C75-31DF-93EE29C37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5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C9B08-3887-E706-5519-49B5C98EC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01461-F754-269F-4AB4-F5115CB5E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102C9-34F9-EDE1-0EDD-E1A031070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B0A2D-515D-A915-4F53-4A108587B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615DB-A748-E62A-2D7A-264127E6E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9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1FDD3-4E54-F188-80EE-7A9818833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B3C4E-EAA6-D33F-0DC9-18385B9A7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844C2-B5CD-5E9B-3F9A-44D65F146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60A18-F403-7B93-6124-DCAFB4381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0C04C-68D1-789F-4738-126D472FA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82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329F6-7241-2751-2B5D-1A4747F0E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63669-B6BB-76EC-0FB1-3AE22B0F97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974E2A-6635-E4C3-6E57-47968C6AFE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00EDD2-0ED4-0279-7749-D4A9EA577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32FA7-F449-B019-2289-85D6A7306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0CC27-6206-AAF9-6C96-0F07E6860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180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AD6ED-21C7-6A5A-C398-61554FAD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059B3-E3C1-9F57-5C06-64D070177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D7F37-D2EB-61C4-AAE4-31408417F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B94618-95A9-AC38-7D2B-8BF58F8651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08E5B-13D3-34D9-C9EA-552FBD32E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F39561-8722-56AC-EF0C-EEF4DC3E6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AE55C0-4DCF-2F6B-868C-71C99839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1AC3D1-986F-ECF2-127D-CF87946FC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97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05D6B-F3C7-2DB2-81E9-CBA4B6E61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5458F-0881-CED3-7A61-F29D920F1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23D71-C81F-4E19-52A1-975AB0AD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8AFD1E-1B21-738A-ABD3-BE53347EB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739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933FCD-0E6D-7B95-3941-D056E8694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F0C85F-CA90-2E71-749E-A95DC7E02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31E92-2B4A-125B-38EA-B250AFB92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73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FAA9-4D4F-E244-EE2D-45E789E1A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DFA98-577F-6951-A29E-796A4B367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314AC6-E882-F89D-C135-496A9B614C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2B5BD4-6180-001C-99A0-3EEE2C701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AA74D-7626-BE62-137B-C2439D64E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6FD7A-809B-B5AF-DFB2-225F4E019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125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F316B-0DEE-5AA6-0491-778131444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120F7-411A-3ACB-B2B5-14F8EA079D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48CA16-66F9-1CA1-A942-9540EF3DA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79914-6C57-8FFE-B6DC-A54FD86D5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6665C-EBE9-3C24-CAE5-931AB863D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BC98A-5531-0FAF-B5C4-BF1D9D03C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96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866F-AA89-0207-06C2-ED5374871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B81FCC-6137-BF73-538D-7B4565169B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04FF0-C0B7-1821-1B48-EE51334FC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9E4FF-40AD-A5F6-2FA9-F0DDCB568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E5C7A-45B0-13DC-CD05-5484F9D8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567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FF0E4E-1CB4-54AC-7342-9988A48DBB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91A29-5651-6D12-C840-0145DE593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F60-D2D8-76DD-D25B-E75002CAF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52B02-4754-8A5E-1DEE-76C0CEECD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72E23-8E31-8F77-949B-F948964B0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21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CEB101-3628-2264-D81D-204AAE81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7D5202-059B-7112-34CE-787677865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15A6-5862-4408-79D9-D1048CF4EC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75434-D6F3-4E8D-B74B-0C03D710A2A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E3E7A-258D-66C8-A667-A2740A53E2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511ADA-57BB-3CB6-6A0B-65C9CEFFE7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EE7FF-D28A-4E8A-A74B-6624421B6D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180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CB116D9-FDE8-4670-B81E-DBF4560B78DB}"/>
              </a:ext>
            </a:extLst>
          </p:cNvPr>
          <p:cNvSpPr txBox="1"/>
          <p:nvPr/>
        </p:nvSpPr>
        <p:spPr>
          <a:xfrm>
            <a:off x="2011680" y="780288"/>
            <a:ext cx="8046720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Hotel Management (BA)</a:t>
            </a:r>
            <a:endParaRPr lang="en-US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Contemporary Themes In the Hotel and Hospitality Sector</a:t>
            </a: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Technology in Hotel Industry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Student Name:</a:t>
            </a:r>
            <a:r>
              <a:rPr lang="en-US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Karolina </a:t>
            </a:r>
            <a:r>
              <a:rPr lang="en-US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Szmigiel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sz="16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Student ID: 2108830</a:t>
            </a:r>
          </a:p>
          <a:p>
            <a:pPr algn="ctr"/>
            <a:endParaRPr lang="en-US" sz="16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</a:t>
            </a:r>
            <a:r>
              <a:rPr lang="en-GB" sz="1600" b="1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Antoinette Milne</a:t>
            </a:r>
            <a:endParaRPr lang="en-US" sz="1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b="1" dirty="0"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287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5606A-2333-A3AE-5391-CC4652F6C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br>
              <a:rPr lang="en-US" dirty="0"/>
            </a:b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526C75-D26F-9705-6C5B-74EF4632B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112" y="214153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Introduction…………………………………………………………………………………03</a:t>
            </a:r>
          </a:p>
          <a:p>
            <a:pPr marL="0" indent="0">
              <a:buNone/>
            </a:pPr>
            <a:r>
              <a:rPr lang="en-IN" sz="2000" kern="0" dirty="0">
                <a:effectLst/>
                <a:latin typeface="Times New Roman" panose="02020603050405020304" pitchFamily="18" charset="0"/>
              </a:rPr>
              <a:t>Overview of literature………………………………………………………………………04-05</a:t>
            </a:r>
          </a:p>
          <a:p>
            <a:pPr marL="0" indent="0">
              <a:buNone/>
            </a:pPr>
            <a:r>
              <a:rPr lang="en-US" sz="2000" kern="0" dirty="0">
                <a:effectLst/>
                <a:latin typeface="Times New Roman" panose="02020603050405020304" pitchFamily="18" charset="0"/>
              </a:rPr>
              <a:t>Analysis based on the contemporary issue………………………………………………....06-07</a:t>
            </a:r>
          </a:p>
          <a:p>
            <a:pPr marL="0" indent="0"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</a:rPr>
              <a:t>Impact, strength and limitations of using technology in the Hospitality sector………………………………………………………………………………….…….08</a:t>
            </a:r>
          </a:p>
          <a:p>
            <a:pPr marL="0" indent="0">
              <a:buNone/>
            </a:pPr>
            <a:r>
              <a:rPr lang="en-IN" sz="2000" kern="0" dirty="0">
                <a:effectLst/>
                <a:latin typeface="Times New Roman" panose="02020603050405020304" pitchFamily="18" charset="0"/>
              </a:rPr>
              <a:t>Future policy and management options</a:t>
            </a:r>
            <a:r>
              <a:rPr lang="en-US" sz="2000" kern="0" dirty="0">
                <a:latin typeface="Times New Roman" panose="02020603050405020304" pitchFamily="18" charset="0"/>
              </a:rPr>
              <a:t>…………………………………………………….09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sz="20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………………………………………………………………………………….10</a:t>
            </a:r>
          </a:p>
          <a:p>
            <a:pPr marL="0" indent="0">
              <a:buNone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References…………………………………………………………………………………..11</a:t>
            </a:r>
          </a:p>
        </p:txBody>
      </p:sp>
    </p:spTree>
    <p:extLst>
      <p:ext uri="{BB962C8B-B14F-4D97-AF65-F5344CB8AC3E}">
        <p14:creationId xmlns:p14="http://schemas.microsoft.com/office/powerpoint/2010/main" val="1080939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7D40C-A415-E3D4-1F0C-03330A6A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Introduction</a:t>
            </a:r>
            <a:br>
              <a:rPr lang="en-US" sz="3200" b="1" kern="0" dirty="0"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D471D7-479E-A554-31EA-58704313E25E}"/>
              </a:ext>
            </a:extLst>
          </p:cNvPr>
          <p:cNvSpPr txBox="1"/>
          <p:nvPr/>
        </p:nvSpPr>
        <p:spPr>
          <a:xfrm>
            <a:off x="727587" y="1594125"/>
            <a:ext cx="6096000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advancements are changing the activities and experiences of the tourism industry.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2B63BC-BD34-E4D7-2813-E53BA1755B1D}"/>
              </a:ext>
            </a:extLst>
          </p:cNvPr>
          <p:cNvSpPr txBox="1"/>
          <p:nvPr/>
        </p:nvSpPr>
        <p:spPr>
          <a:xfrm>
            <a:off x="5968181" y="2919688"/>
            <a:ext cx="6096000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major technological advancements in the hospitality industry include efficiency while making payments, proper inventory and staff management, and technological methods to make customers feel more comfortable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9131D4-8A2C-D0F7-7B14-7A2B651475F5}"/>
              </a:ext>
            </a:extLst>
          </p:cNvPr>
          <p:cNvSpPr txBox="1"/>
          <p:nvPr/>
        </p:nvSpPr>
        <p:spPr>
          <a:xfrm>
            <a:off x="924232" y="4887352"/>
            <a:ext cx="6096000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will discuss that </a:t>
            </a:r>
            <a:r>
              <a:rPr lang="en-IN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odern tourists search for seamless and personalised experiences, therefore traditional techniques and practices are not effective nowadays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898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A5FD-C79F-FC65-3F52-49253AAFF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Overview of literature</a:t>
            </a: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B3169F-D256-E6E7-54D6-AC5B1A74EE64}"/>
              </a:ext>
            </a:extLst>
          </p:cNvPr>
          <p:cNvSpPr txBox="1"/>
          <p:nvPr/>
        </p:nvSpPr>
        <p:spPr>
          <a:xfrm>
            <a:off x="707923" y="1524650"/>
            <a:ext cx="6096000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satisfaction from mobile technology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0D0F67-0D2D-DAEC-C4AA-D10F57F7E569}"/>
              </a:ext>
            </a:extLst>
          </p:cNvPr>
          <p:cNvSpPr txBox="1"/>
          <p:nvPr/>
        </p:nvSpPr>
        <p:spPr>
          <a:xfrm>
            <a:off x="707923" y="238222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leaders in the hospitality industry saw an opportunity to increase their businesses when smartphones were gaining popularity.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32BB5-6E37-42E8-0011-6A44CD271CE9}"/>
              </a:ext>
            </a:extLst>
          </p:cNvPr>
          <p:cNvSpPr txBox="1"/>
          <p:nvPr/>
        </p:nvSpPr>
        <p:spPr>
          <a:xfrm>
            <a:off x="6174658" y="301434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phones and mobile apps have taken over this industry and changed the way various processes in this industry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2E2CF2-E0EF-6DFC-A2EE-7377EBF0B21B}"/>
              </a:ext>
            </a:extLst>
          </p:cNvPr>
          <p:cNvSpPr txBox="1"/>
          <p:nvPr/>
        </p:nvSpPr>
        <p:spPr>
          <a:xfrm>
            <a:off x="6096000" y="567608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Customers are also using mobile apps for booking the hotel to check-outs, therefore there is no need for travel agents or other third parties</a:t>
            </a:r>
            <a:endParaRPr lang="en-US" dirty="0"/>
          </a:p>
        </p:txBody>
      </p:sp>
      <p:pic>
        <p:nvPicPr>
          <p:cNvPr id="1026" name="Picture 2" descr="Premium Photo | Customer satisfaction assessment concept customer show  smartphone screen send satisfaction rate five">
            <a:extLst>
              <a:ext uri="{FF2B5EF4-FFF2-40B4-BE49-F238E27FC236}">
                <a16:creationId xmlns:a16="http://schemas.microsoft.com/office/drawing/2014/main" id="{7F582781-9BF6-3106-3770-2C3819EFC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23" y="3574006"/>
            <a:ext cx="4650621" cy="234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F183B2-6F0B-A986-46DD-0AAB67367A33}"/>
              </a:ext>
            </a:extLst>
          </p:cNvPr>
          <p:cNvSpPr txBox="1"/>
          <p:nvPr/>
        </p:nvSpPr>
        <p:spPr>
          <a:xfrm>
            <a:off x="2615344" y="604622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IN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Conrady</a:t>
            </a:r>
            <a:r>
              <a:rPr lang="en-IN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2012)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74690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4C042-DEF2-1A11-651F-D0A42B508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Contd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2BF396-4DE2-0CB2-CEF1-3E86C0E7CB8B}"/>
              </a:ext>
            </a:extLst>
          </p:cNvPr>
          <p:cNvSpPr txBox="1"/>
          <p:nvPr/>
        </p:nvSpPr>
        <p:spPr>
          <a:xfrm>
            <a:off x="727587" y="1690688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Customisation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Customisation also increases repeat business and word-of-mouth promotions for hotels.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D64F47-049A-B98C-5E12-EB54002A06BE}"/>
              </a:ext>
            </a:extLst>
          </p:cNvPr>
          <p:cNvSpPr txBox="1"/>
          <p:nvPr/>
        </p:nvSpPr>
        <p:spPr>
          <a:xfrm>
            <a:off x="727587" y="4216580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Reaching a wider range of customers 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Hotels are also using mobile apps to reach other potential clients around the globe. </a:t>
            </a:r>
            <a:endParaRPr lang="en-US" dirty="0"/>
          </a:p>
        </p:txBody>
      </p:sp>
      <p:pic>
        <p:nvPicPr>
          <p:cNvPr id="2050" name="Picture 2" descr="Is Personalization in Hospitality Dead or Alive?">
            <a:extLst>
              <a:ext uri="{FF2B5EF4-FFF2-40B4-BE49-F238E27FC236}">
                <a16:creationId xmlns:a16="http://schemas.microsoft.com/office/drawing/2014/main" id="{F4D55A4B-E765-EA09-7815-682B8FDF2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105" y="1995948"/>
            <a:ext cx="4691376" cy="311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FF37BE8-52C4-5307-D901-4643A20CA001}"/>
              </a:ext>
            </a:extLst>
          </p:cNvPr>
          <p:cNvSpPr txBox="1"/>
          <p:nvPr/>
        </p:nvSpPr>
        <p:spPr>
          <a:xfrm>
            <a:off x="8868698" y="5278075"/>
            <a:ext cx="221225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(Dawson ,2012)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493766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D8582-A675-DFFD-532B-FB7E44F47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kern="0" dirty="0">
                <a:effectLst/>
                <a:latin typeface="Times New Roman" panose="02020603050405020304" pitchFamily="18" charset="0"/>
              </a:rPr>
              <a:t>Analysis based on the contemporary issue</a:t>
            </a:r>
            <a:br>
              <a:rPr lang="en-US" sz="1800" b="1" kern="0" dirty="0">
                <a:effectLst/>
                <a:latin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3CA7E1-9BB5-EAAD-4E0A-88A43A49F678}"/>
              </a:ext>
            </a:extLst>
          </p:cNvPr>
          <p:cNvSpPr txBox="1"/>
          <p:nvPr/>
        </p:nvSpPr>
        <p:spPr>
          <a:xfrm>
            <a:off x="403123" y="1414600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Political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Hotels must comply with the General Data Protection Regulation (GDPR) to protect the rights of individuals and ensure their data security.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4EE003-4A6D-742A-8F42-5D1A626417C2}"/>
              </a:ext>
            </a:extLst>
          </p:cNvPr>
          <p:cNvSpPr txBox="1"/>
          <p:nvPr/>
        </p:nvSpPr>
        <p:spPr>
          <a:xfrm>
            <a:off x="6174658" y="1580407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Economic factors</a:t>
            </a:r>
            <a:endParaRPr lang="en-US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technology requires considerable investments in staff training, software implementation, and infrastructure building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ADD294-5270-8173-09F5-450BB6D4FB0A}"/>
              </a:ext>
            </a:extLst>
          </p:cNvPr>
          <p:cNvSpPr txBox="1"/>
          <p:nvPr/>
        </p:nvSpPr>
        <p:spPr>
          <a:xfrm>
            <a:off x="5958349" y="4925565"/>
            <a:ext cx="61353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check-in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customised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entrances are in huge demand among modern travelers. 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C02993-ADA5-F2F2-450F-49B031129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10" y="3115784"/>
            <a:ext cx="5545386" cy="30101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BD8958-5122-1E55-6021-1796BDB3307F}"/>
              </a:ext>
            </a:extLst>
          </p:cNvPr>
          <p:cNvSpPr txBox="1"/>
          <p:nvPr/>
        </p:nvSpPr>
        <p:spPr>
          <a:xfrm>
            <a:off x="2336292" y="6349750"/>
            <a:ext cx="61356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(Bloom,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89168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6393C-D100-B474-6594-DEB08302E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E5B6D-E993-9ACF-D224-F6DAEA9BD7FE}"/>
              </a:ext>
            </a:extLst>
          </p:cNvPr>
          <p:cNvSpPr txBox="1"/>
          <p:nvPr/>
        </p:nvSpPr>
        <p:spPr>
          <a:xfrm>
            <a:off x="540774" y="1591582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Factors</a:t>
            </a:r>
            <a:endParaRPr lang="en-US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technology has completely revolutionised the hospitality industry by using AI-powered chatbots and mobile-enabled check-ins.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4E009-857A-7C91-3C0B-5563664C7719}"/>
              </a:ext>
            </a:extLst>
          </p:cNvPr>
          <p:cNvSpPr txBox="1"/>
          <p:nvPr/>
        </p:nvSpPr>
        <p:spPr>
          <a:xfrm>
            <a:off x="422788" y="303493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Legal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hospitality industry should take care of privacy rules and be clear about the data collection practices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7AE2C8-5268-4997-61B4-B82F9D26E897}"/>
              </a:ext>
            </a:extLst>
          </p:cNvPr>
          <p:cNvSpPr txBox="1"/>
          <p:nvPr/>
        </p:nvSpPr>
        <p:spPr>
          <a:xfrm>
            <a:off x="540774" y="4469212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factors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factors such as maintaining sustainability issues ensure the use of the resources by future generations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CD3F65-1155-7CAD-2714-7EECA1D23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9144" y="1878724"/>
            <a:ext cx="5092773" cy="28519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DEB8C3-56FE-EDEB-F78E-6FE91B0CBF36}"/>
              </a:ext>
            </a:extLst>
          </p:cNvPr>
          <p:cNvSpPr txBox="1"/>
          <p:nvPr/>
        </p:nvSpPr>
        <p:spPr>
          <a:xfrm>
            <a:off x="8750710" y="4788401"/>
            <a:ext cx="6096000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(BBC, 2024)</a:t>
            </a:r>
          </a:p>
        </p:txBody>
      </p:sp>
    </p:spTree>
    <p:extLst>
      <p:ext uri="{BB962C8B-B14F-4D97-AF65-F5344CB8AC3E}">
        <p14:creationId xmlns:p14="http://schemas.microsoft.com/office/powerpoint/2010/main" val="2588896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C490B-4DAF-4977-5E23-81942DA8E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</a:rPr>
              <a:t>Impact, strength and limitations of using technology in the Hospitality sector</a:t>
            </a:r>
            <a:br>
              <a:rPr lang="en-US" sz="3200" b="1" dirty="0"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8B42BFA-9922-4092-F027-7D8E6DAB3E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6037762"/>
              </p:ext>
            </p:extLst>
          </p:nvPr>
        </p:nvGraphicFramePr>
        <p:xfrm>
          <a:off x="838200" y="1514168"/>
          <a:ext cx="10596998" cy="4761104"/>
        </p:xfrm>
        <a:graphic>
          <a:graphicData uri="http://schemas.openxmlformats.org/drawingml/2006/table">
            <a:tbl>
              <a:tblPr firstRow="1" firstCol="1" bandRow="1">
                <a:tableStyleId>{91EBBBCC-DAD2-459C-BE2E-F6DE35CF9A28}</a:tableStyleId>
              </a:tblPr>
              <a:tblGrid>
                <a:gridCol w="2636345">
                  <a:extLst>
                    <a:ext uri="{9D8B030D-6E8A-4147-A177-3AD203B41FA5}">
                      <a16:colId xmlns:a16="http://schemas.microsoft.com/office/drawing/2014/main" val="4055739987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1716455854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3323010357"/>
                    </a:ext>
                  </a:extLst>
                </a:gridCol>
                <a:gridCol w="2653551">
                  <a:extLst>
                    <a:ext uri="{9D8B030D-6E8A-4147-A177-3AD203B41FA5}">
                      <a16:colId xmlns:a16="http://schemas.microsoft.com/office/drawing/2014/main" val="1363602131"/>
                    </a:ext>
                  </a:extLst>
                </a:gridCol>
              </a:tblGrid>
              <a:tr h="23055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Operations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Impact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Strength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Limitations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149902815"/>
                  </a:ext>
                </a:extLst>
              </a:tr>
              <a:tr h="236791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Enhanced guest experience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It helps in strengthening operations and providing tailored experiences to their guests. Via this, the apps can capture important data that enables businesses to offer </a:t>
                      </a:r>
                      <a:r>
                        <a:rPr lang="en-US" sz="12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customised</a:t>
                      </a: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experiences to their guests.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advanced use of technology helps in saving time and money as well as streamlining the operations of the hotel. This helps in increasing revenue and ensuring long-term profitability.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Smoothly running the hospitality industry requires the system to function well and any minor glitch can result in susceptibility to malware.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2432429796"/>
                  </a:ext>
                </a:extLst>
              </a:tr>
              <a:tr h="198566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Cashless payments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This saves the customers from carrying any wallet, cash or cards. Thereby the transaction time gets reduced which enables the customers to enjoy a hassle-free experience.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helps in improving hotel and staff management and increases spending per guest.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main disadvantages of a cashless economy are low privacy and more exposure to hacking and economic inequality.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0030" marR="60030" marT="60030" marB="60030"/>
                </a:tc>
                <a:extLst>
                  <a:ext uri="{0D108BD9-81ED-4DB2-BD59-A6C34878D82A}">
                    <a16:rowId xmlns:a16="http://schemas.microsoft.com/office/drawing/2014/main" val="2987193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3074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D071D-935E-36FB-0489-4A749A932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kern="0" dirty="0">
                <a:effectLst/>
                <a:latin typeface="Times New Roman" panose="02020603050405020304" pitchFamily="18" charset="0"/>
              </a:rPr>
              <a:t>Future policy and management options</a:t>
            </a:r>
            <a:br>
              <a:rPr lang="en-US" sz="3200" b="1" kern="0" dirty="0">
                <a:effectLst/>
                <a:latin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F3CD59-3FE9-F8D5-336D-CA80A816A9BA}"/>
              </a:ext>
            </a:extLst>
          </p:cNvPr>
          <p:cNvSpPr txBox="1"/>
          <p:nvPr/>
        </p:nvSpPr>
        <p:spPr>
          <a:xfrm>
            <a:off x="973393" y="189892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 industry and governments should work together to set industry standards in terms of data privacy and data security.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B9028C-EE1F-912D-BDD6-480117D92512}"/>
              </a:ext>
            </a:extLst>
          </p:cNvPr>
          <p:cNvSpPr txBox="1"/>
          <p:nvPr/>
        </p:nvSpPr>
        <p:spPr>
          <a:xfrm>
            <a:off x="6206613" y="290932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Mobile apps should have in-built encryption, multi-factor authentication and frequent security updates.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0B58BC-CF92-39D4-CFED-60D14FC886E1}"/>
              </a:ext>
            </a:extLst>
          </p:cNvPr>
          <p:cNvSpPr txBox="1"/>
          <p:nvPr/>
        </p:nvSpPr>
        <p:spPr>
          <a:xfrm>
            <a:off x="6096000" y="5212396"/>
            <a:ext cx="63172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Future measures should comply with the rules and regulations of CCPA and GDPR, to prevent any data breaches.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7F03AC-822E-408F-323F-444AC734A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387" y="2753493"/>
            <a:ext cx="3366781" cy="33928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218A3C4-933D-F1D4-51E7-155D7EDDAAC9}"/>
              </a:ext>
            </a:extLst>
          </p:cNvPr>
          <p:cNvSpPr txBox="1"/>
          <p:nvPr/>
        </p:nvSpPr>
        <p:spPr>
          <a:xfrm>
            <a:off x="2013156" y="6190984"/>
            <a:ext cx="6209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(BBC, 2024)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3981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62062-F30F-6BBE-B05B-0ACDE87F3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71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3380BC-F1FD-DFE7-9F3D-FE4BF8E6FB74}"/>
              </a:ext>
            </a:extLst>
          </p:cNvPr>
          <p:cNvSpPr txBox="1"/>
          <p:nvPr/>
        </p:nvSpPr>
        <p:spPr>
          <a:xfrm>
            <a:off x="3726426" y="1690688"/>
            <a:ext cx="762737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advancements and mobile applications can improve the overall tourist experiences and various operations in the hospitality industry.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D50DA7-8663-4D6A-D9E5-8722654ABFE1}"/>
              </a:ext>
            </a:extLst>
          </p:cNvPr>
          <p:cNvSpPr txBox="1"/>
          <p:nvPr/>
        </p:nvSpPr>
        <p:spPr>
          <a:xfrm>
            <a:off x="838200" y="3580242"/>
            <a:ext cx="6164826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Tourists are becoming more tech-oriented, so this industry should be innovative.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58129D-E167-FFF2-9A20-4F016653C757}"/>
              </a:ext>
            </a:extLst>
          </p:cNvPr>
          <p:cNvSpPr txBox="1"/>
          <p:nvPr/>
        </p:nvSpPr>
        <p:spPr>
          <a:xfrm>
            <a:off x="6445045" y="5441704"/>
            <a:ext cx="6164826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These measures can be followed by this industry to promote sustainability and attract more customers.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52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8370E-3AA0-7B2A-FB89-4A7044EF3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97632-7ED0-B38F-E8EC-CEAACCAF2646}"/>
              </a:ext>
            </a:extLst>
          </p:cNvPr>
          <p:cNvSpPr txBox="1"/>
          <p:nvPr/>
        </p:nvSpPr>
        <p:spPr>
          <a:xfrm>
            <a:off x="838200" y="1889372"/>
            <a:ext cx="1080319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BBC, (2024). How digitalisation is revolutionising the travel industry. [Online]Available at: https://www.bbc.com/storyworks/travel/the-new-tourism-trend/technology-redefine-tourism-industry [Accessed 25th May 2024].</a:t>
            </a: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Bloom, J., (2023).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is technology not making us more productive?.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</a:t>
            </a:r>
            <a:b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https://www.bbc.com/news/business-66233654</a:t>
            </a:r>
            <a:b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27 May 2024].</a:t>
            </a: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Brotherton. B (2015) Researching Hospitality &amp; Tourism 2nd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Sage. London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Clark, D., (2024).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Inflation rate for the Consumer Price Index (CPI) in the United Kingdom from January 1989 to April 2024.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Available at: https://www.statista.com/statistics/306648/inflation-rate-consumer-price-index-cpi-united-kingdom-uk/#:~:text=The%20UK%20inflation%20rate%20was,11.1%20percent%20in%20October%202022. [Accessed 26 May 2024].</a:t>
            </a:r>
          </a:p>
          <a:p>
            <a:pPr algn="just"/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Conrady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Buck, M. (2012) Trends and Issues in Global Tourism, Springer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Dawson, J.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Lemelin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Stewart, E. (2012) Last Chance Tourism: Adapting Tourism Opportunities in a Changing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gdpr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(2024).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GDPRPersonal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Data. [Online]Available at: https://gdpr-info.eu/issues/personal-data/ [Accessed 25th May 2024].</a:t>
            </a: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Kozlova,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Bezvesilnaya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A.A.,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Shadskaja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I.G.E., N.A.,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Shelygov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A.V. and </a:t>
            </a:r>
            <a:r>
              <a:rPr lang="en-IN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Alekseenko</a:t>
            </a:r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E.V., (2020). Digital technology development in tourism and hospitality industry. Eurasian Journal of Biosciences, 14(2).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World, Routledge, London Mill, R. (2012). Resorts management and Operations (3rd Ed) Wiley, London</a:t>
            </a:r>
            <a:endParaRPr lang="en-US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WTO, (2024).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and travel-related services.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[Online] Available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at:https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://www.wto.org/ [Accessed 28 May 2024].</a:t>
            </a:r>
          </a:p>
        </p:txBody>
      </p:sp>
    </p:spTree>
    <p:extLst>
      <p:ext uri="{BB962C8B-B14F-4D97-AF65-F5344CB8AC3E}">
        <p14:creationId xmlns:p14="http://schemas.microsoft.com/office/powerpoint/2010/main" val="2824908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1109</Words>
  <Application>Microsoft Office PowerPoint</Application>
  <PresentationFormat>Widescreen</PresentationFormat>
  <Paragraphs>94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 Table of Contents </vt:lpstr>
      <vt:lpstr>Introduction </vt:lpstr>
      <vt:lpstr>Overview of literature </vt:lpstr>
      <vt:lpstr>Contd….</vt:lpstr>
      <vt:lpstr>Analysis based on the contemporary issue </vt:lpstr>
      <vt:lpstr>Contd….</vt:lpstr>
      <vt:lpstr>Impact, strength and limitations of using technology in the Hospitality sector </vt:lpstr>
      <vt:lpstr>Future policy and management options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2024-05-31T14:57:20Z</dcterms:created>
  <dcterms:modified xsi:type="dcterms:W3CDTF">2025-06-12T21:46:59Z</dcterms:modified>
</cp:coreProperties>
</file>