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3766ED-4498-4761-A60A-5BD741328902}" v="194" dt="2021-11-03T15:17:06.9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64FFE4-D457-441C-ADEF-399AEAD58094}"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1E75538E-5C60-47CA-BB68-3E62C3B9F061}">
      <dgm:prSet/>
      <dgm:spPr/>
      <dgm:t>
        <a:bodyPr/>
        <a:lstStyle/>
        <a:p>
          <a:r>
            <a:rPr lang="en-GB"/>
            <a:t>Encourage workplace wellness. </a:t>
          </a:r>
          <a:endParaRPr lang="en-US"/>
        </a:p>
      </dgm:t>
    </dgm:pt>
    <dgm:pt modelId="{EF22DDCF-51BC-4750-A458-02CE7ED7BF74}" type="parTrans" cxnId="{161FD6BE-6B04-4F48-947A-7B9E730E9F20}">
      <dgm:prSet/>
      <dgm:spPr/>
      <dgm:t>
        <a:bodyPr/>
        <a:lstStyle/>
        <a:p>
          <a:endParaRPr lang="en-US"/>
        </a:p>
      </dgm:t>
    </dgm:pt>
    <dgm:pt modelId="{774F6952-EE26-42A4-A621-A212D708C64F}" type="sibTrans" cxnId="{161FD6BE-6B04-4F48-947A-7B9E730E9F20}">
      <dgm:prSet/>
      <dgm:spPr/>
      <dgm:t>
        <a:bodyPr/>
        <a:lstStyle/>
        <a:p>
          <a:endParaRPr lang="en-US"/>
        </a:p>
      </dgm:t>
    </dgm:pt>
    <dgm:pt modelId="{2A0D1AD8-3465-44B1-9F2A-C27A376D9E61}">
      <dgm:prSet/>
      <dgm:spPr/>
      <dgm:t>
        <a:bodyPr/>
        <a:lstStyle/>
        <a:p>
          <a:r>
            <a:rPr lang="en-GB"/>
            <a:t>Revamp the habitat. </a:t>
          </a:r>
          <a:endParaRPr lang="en-US"/>
        </a:p>
      </dgm:t>
    </dgm:pt>
    <dgm:pt modelId="{2EACA2AD-E55D-4E8E-AA13-A555DAD09D79}" type="parTrans" cxnId="{CD069EA0-E871-4320-8DB7-26FA1233D6F6}">
      <dgm:prSet/>
      <dgm:spPr/>
      <dgm:t>
        <a:bodyPr/>
        <a:lstStyle/>
        <a:p>
          <a:endParaRPr lang="en-US"/>
        </a:p>
      </dgm:t>
    </dgm:pt>
    <dgm:pt modelId="{85399100-5D00-4B24-BDCD-9D0DAD845E45}" type="sibTrans" cxnId="{CD069EA0-E871-4320-8DB7-26FA1233D6F6}">
      <dgm:prSet/>
      <dgm:spPr/>
      <dgm:t>
        <a:bodyPr/>
        <a:lstStyle/>
        <a:p>
          <a:endParaRPr lang="en-US"/>
        </a:p>
      </dgm:t>
    </dgm:pt>
    <dgm:pt modelId="{630B5CC2-97C8-49BA-A270-CBE2C73D0A66}">
      <dgm:prSet/>
      <dgm:spPr/>
      <dgm:t>
        <a:bodyPr/>
        <a:lstStyle/>
        <a:p>
          <a:r>
            <a:rPr lang="en-GB"/>
            <a:t>Allow for flexible hours and remote working. </a:t>
          </a:r>
          <a:endParaRPr lang="en-US"/>
        </a:p>
      </dgm:t>
    </dgm:pt>
    <dgm:pt modelId="{6CD5BE41-6F3B-45F5-9BA3-2E0E25B4AE98}" type="parTrans" cxnId="{39BC951B-F6CB-40B1-ADD2-CD260113FB13}">
      <dgm:prSet/>
      <dgm:spPr/>
      <dgm:t>
        <a:bodyPr/>
        <a:lstStyle/>
        <a:p>
          <a:endParaRPr lang="en-US"/>
        </a:p>
      </dgm:t>
    </dgm:pt>
    <dgm:pt modelId="{C30021E8-61C5-4DB8-B267-7405E6EF11BC}" type="sibTrans" cxnId="{39BC951B-F6CB-40B1-ADD2-CD260113FB13}">
      <dgm:prSet/>
      <dgm:spPr/>
      <dgm:t>
        <a:bodyPr/>
        <a:lstStyle/>
        <a:p>
          <a:endParaRPr lang="en-US"/>
        </a:p>
      </dgm:t>
    </dgm:pt>
    <dgm:pt modelId="{917F8ED3-8C2C-4543-A1C0-AECD6E96D0C2}">
      <dgm:prSet/>
      <dgm:spPr/>
      <dgm:t>
        <a:bodyPr/>
        <a:lstStyle/>
        <a:p>
          <a:r>
            <a:rPr lang="en-GB"/>
            <a:t>Encourage social activity. </a:t>
          </a:r>
          <a:endParaRPr lang="en-US"/>
        </a:p>
      </dgm:t>
    </dgm:pt>
    <dgm:pt modelId="{1FD28452-487D-4BC6-88FA-979D69F05F39}" type="parTrans" cxnId="{1725792B-5618-43F3-9B38-4B492FF21F5D}">
      <dgm:prSet/>
      <dgm:spPr/>
      <dgm:t>
        <a:bodyPr/>
        <a:lstStyle/>
        <a:p>
          <a:endParaRPr lang="en-US"/>
        </a:p>
      </dgm:t>
    </dgm:pt>
    <dgm:pt modelId="{9FB4FF74-0916-41A1-9456-C1A4EA8201F5}" type="sibTrans" cxnId="{1725792B-5618-43F3-9B38-4B492FF21F5D}">
      <dgm:prSet/>
      <dgm:spPr/>
      <dgm:t>
        <a:bodyPr/>
        <a:lstStyle/>
        <a:p>
          <a:endParaRPr lang="en-US"/>
        </a:p>
      </dgm:t>
    </dgm:pt>
    <dgm:pt modelId="{82909D21-7C2B-4269-AF3C-0BA5245FD922}">
      <dgm:prSet/>
      <dgm:spPr/>
      <dgm:t>
        <a:bodyPr/>
        <a:lstStyle/>
        <a:p>
          <a:r>
            <a:rPr lang="en-GB"/>
            <a:t>Create quiet time. </a:t>
          </a:r>
          <a:endParaRPr lang="en-US"/>
        </a:p>
      </dgm:t>
    </dgm:pt>
    <dgm:pt modelId="{344AF159-8E49-41C1-988D-BACC256E03CC}" type="parTrans" cxnId="{C2475F8B-3DF7-4195-9344-31FCCBA6E1DB}">
      <dgm:prSet/>
      <dgm:spPr/>
      <dgm:t>
        <a:bodyPr/>
        <a:lstStyle/>
        <a:p>
          <a:endParaRPr lang="en-US"/>
        </a:p>
      </dgm:t>
    </dgm:pt>
    <dgm:pt modelId="{884A88A3-8E90-44F1-85F2-2CA511AC61FC}" type="sibTrans" cxnId="{C2475F8B-3DF7-4195-9344-31FCCBA6E1DB}">
      <dgm:prSet/>
      <dgm:spPr/>
      <dgm:t>
        <a:bodyPr/>
        <a:lstStyle/>
        <a:p>
          <a:endParaRPr lang="en-US"/>
        </a:p>
      </dgm:t>
    </dgm:pt>
    <dgm:pt modelId="{F1FF45CB-8FBF-4FA4-8817-5D9F851D0593}">
      <dgm:prSet/>
      <dgm:spPr/>
      <dgm:t>
        <a:bodyPr/>
        <a:lstStyle/>
        <a:p>
          <a:r>
            <a:rPr lang="en-GB"/>
            <a:t>Recognize your employees.</a:t>
          </a:r>
          <a:endParaRPr lang="en-US"/>
        </a:p>
      </dgm:t>
    </dgm:pt>
    <dgm:pt modelId="{1F37D831-0CD0-41D7-8D12-E70CA35CB8CB}" type="parTrans" cxnId="{F92EB9C3-F094-4101-AA32-695D35CABC32}">
      <dgm:prSet/>
      <dgm:spPr/>
      <dgm:t>
        <a:bodyPr/>
        <a:lstStyle/>
        <a:p>
          <a:endParaRPr lang="en-US"/>
        </a:p>
      </dgm:t>
    </dgm:pt>
    <dgm:pt modelId="{CF1EB1B1-21F7-4F67-86A6-ACF13EBB8F8B}" type="sibTrans" cxnId="{F92EB9C3-F094-4101-AA32-695D35CABC32}">
      <dgm:prSet/>
      <dgm:spPr/>
      <dgm:t>
        <a:bodyPr/>
        <a:lstStyle/>
        <a:p>
          <a:endParaRPr lang="en-US"/>
        </a:p>
      </dgm:t>
    </dgm:pt>
    <dgm:pt modelId="{19F5EC6E-385F-4E0F-8DB5-7329AFCED6D5}" type="pres">
      <dgm:prSet presAssocID="{4264FFE4-D457-441C-ADEF-399AEAD58094}" presName="root" presStyleCnt="0">
        <dgm:presLayoutVars>
          <dgm:dir/>
          <dgm:resizeHandles val="exact"/>
        </dgm:presLayoutVars>
      </dgm:prSet>
      <dgm:spPr/>
    </dgm:pt>
    <dgm:pt modelId="{46B4ECF9-5B47-483D-B8FA-0B4A3A6BCABF}" type="pres">
      <dgm:prSet presAssocID="{1E75538E-5C60-47CA-BB68-3E62C3B9F061}" presName="compNode" presStyleCnt="0"/>
      <dgm:spPr/>
    </dgm:pt>
    <dgm:pt modelId="{9A98CE05-9D7A-467B-A0DB-D8AB6F35D1BB}" type="pres">
      <dgm:prSet presAssocID="{1E75538E-5C60-47CA-BB68-3E62C3B9F061}"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pple"/>
        </a:ext>
      </dgm:extLst>
    </dgm:pt>
    <dgm:pt modelId="{135F9C6B-B41F-42BE-8CAC-9F33D924D7AA}" type="pres">
      <dgm:prSet presAssocID="{1E75538E-5C60-47CA-BB68-3E62C3B9F061}" presName="spaceRect" presStyleCnt="0"/>
      <dgm:spPr/>
    </dgm:pt>
    <dgm:pt modelId="{2266F569-1C00-4098-BC06-4A933F70C8F7}" type="pres">
      <dgm:prSet presAssocID="{1E75538E-5C60-47CA-BB68-3E62C3B9F061}" presName="textRect" presStyleLbl="revTx" presStyleIdx="0" presStyleCnt="6">
        <dgm:presLayoutVars>
          <dgm:chMax val="1"/>
          <dgm:chPref val="1"/>
        </dgm:presLayoutVars>
      </dgm:prSet>
      <dgm:spPr/>
    </dgm:pt>
    <dgm:pt modelId="{F165CEE3-F73D-4809-8911-46CFBE1AE08C}" type="pres">
      <dgm:prSet presAssocID="{774F6952-EE26-42A4-A621-A212D708C64F}" presName="sibTrans" presStyleCnt="0"/>
      <dgm:spPr/>
    </dgm:pt>
    <dgm:pt modelId="{4592456D-F058-4330-A516-9DB0D2C0D567}" type="pres">
      <dgm:prSet presAssocID="{2A0D1AD8-3465-44B1-9F2A-C27A376D9E61}" presName="compNode" presStyleCnt="0"/>
      <dgm:spPr/>
    </dgm:pt>
    <dgm:pt modelId="{FE68EEC4-9AB5-44B2-8C91-98605DF13A07}" type="pres">
      <dgm:prSet presAssocID="{2A0D1AD8-3465-44B1-9F2A-C27A376D9E61}"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raser"/>
        </a:ext>
      </dgm:extLst>
    </dgm:pt>
    <dgm:pt modelId="{6E8AE0F9-A16E-49AA-87DD-CA7FEAE26679}" type="pres">
      <dgm:prSet presAssocID="{2A0D1AD8-3465-44B1-9F2A-C27A376D9E61}" presName="spaceRect" presStyleCnt="0"/>
      <dgm:spPr/>
    </dgm:pt>
    <dgm:pt modelId="{986D0469-0226-4512-8E87-E03359DB7955}" type="pres">
      <dgm:prSet presAssocID="{2A0D1AD8-3465-44B1-9F2A-C27A376D9E61}" presName="textRect" presStyleLbl="revTx" presStyleIdx="1" presStyleCnt="6">
        <dgm:presLayoutVars>
          <dgm:chMax val="1"/>
          <dgm:chPref val="1"/>
        </dgm:presLayoutVars>
      </dgm:prSet>
      <dgm:spPr/>
    </dgm:pt>
    <dgm:pt modelId="{7F34EACA-0C9F-4731-83DF-DC5CA93658FA}" type="pres">
      <dgm:prSet presAssocID="{85399100-5D00-4B24-BDCD-9D0DAD845E45}" presName="sibTrans" presStyleCnt="0"/>
      <dgm:spPr/>
    </dgm:pt>
    <dgm:pt modelId="{C0169E38-4673-4560-B27D-9C1BB9C6378F}" type="pres">
      <dgm:prSet presAssocID="{630B5CC2-97C8-49BA-A270-CBE2C73D0A66}" presName="compNode" presStyleCnt="0"/>
      <dgm:spPr/>
    </dgm:pt>
    <dgm:pt modelId="{BCB1BCC7-D88B-4EA6-AEF2-82B8E8739062}" type="pres">
      <dgm:prSet presAssocID="{630B5CC2-97C8-49BA-A270-CBE2C73D0A66}"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mote control"/>
        </a:ext>
      </dgm:extLst>
    </dgm:pt>
    <dgm:pt modelId="{E942D85F-7F17-4773-98CC-432DF180945C}" type="pres">
      <dgm:prSet presAssocID="{630B5CC2-97C8-49BA-A270-CBE2C73D0A66}" presName="spaceRect" presStyleCnt="0"/>
      <dgm:spPr/>
    </dgm:pt>
    <dgm:pt modelId="{F122EC44-7B38-4F36-944D-17F3B8954E04}" type="pres">
      <dgm:prSet presAssocID="{630B5CC2-97C8-49BA-A270-CBE2C73D0A66}" presName="textRect" presStyleLbl="revTx" presStyleIdx="2" presStyleCnt="6">
        <dgm:presLayoutVars>
          <dgm:chMax val="1"/>
          <dgm:chPref val="1"/>
        </dgm:presLayoutVars>
      </dgm:prSet>
      <dgm:spPr/>
    </dgm:pt>
    <dgm:pt modelId="{4ADF6839-DD2F-4535-BD8D-FE4C1D6C0CE9}" type="pres">
      <dgm:prSet presAssocID="{C30021E8-61C5-4DB8-B267-7405E6EF11BC}" presName="sibTrans" presStyleCnt="0"/>
      <dgm:spPr/>
    </dgm:pt>
    <dgm:pt modelId="{8C8D0640-E14F-455C-A2E3-B0C82B5495E0}" type="pres">
      <dgm:prSet presAssocID="{917F8ED3-8C2C-4543-A1C0-AECD6E96D0C2}" presName="compNode" presStyleCnt="0"/>
      <dgm:spPr/>
    </dgm:pt>
    <dgm:pt modelId="{E5767CDC-958E-4564-A97A-618EF6EAA0AE}" type="pres">
      <dgm:prSet presAssocID="{917F8ED3-8C2C-4543-A1C0-AECD6E96D0C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ance"/>
        </a:ext>
      </dgm:extLst>
    </dgm:pt>
    <dgm:pt modelId="{5278F86C-A50B-4EF7-87E9-0935D799E8C1}" type="pres">
      <dgm:prSet presAssocID="{917F8ED3-8C2C-4543-A1C0-AECD6E96D0C2}" presName="spaceRect" presStyleCnt="0"/>
      <dgm:spPr/>
    </dgm:pt>
    <dgm:pt modelId="{D379F183-33AC-416C-859E-D9F18F2E21E0}" type="pres">
      <dgm:prSet presAssocID="{917F8ED3-8C2C-4543-A1C0-AECD6E96D0C2}" presName="textRect" presStyleLbl="revTx" presStyleIdx="3" presStyleCnt="6">
        <dgm:presLayoutVars>
          <dgm:chMax val="1"/>
          <dgm:chPref val="1"/>
        </dgm:presLayoutVars>
      </dgm:prSet>
      <dgm:spPr/>
    </dgm:pt>
    <dgm:pt modelId="{6BEF8728-4F37-4701-8D5E-42FEF69C8F68}" type="pres">
      <dgm:prSet presAssocID="{9FB4FF74-0916-41A1-9456-C1A4EA8201F5}" presName="sibTrans" presStyleCnt="0"/>
      <dgm:spPr/>
    </dgm:pt>
    <dgm:pt modelId="{B29F4CA3-D7DE-433D-A36C-508DFB0C55B7}" type="pres">
      <dgm:prSet presAssocID="{82909D21-7C2B-4269-AF3C-0BA5245FD922}" presName="compNode" presStyleCnt="0"/>
      <dgm:spPr/>
    </dgm:pt>
    <dgm:pt modelId="{9E651DE5-33D3-4733-8EAD-0C27F65053F2}" type="pres">
      <dgm:prSet presAssocID="{82909D21-7C2B-4269-AF3C-0BA5245FD922}"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ute Speaker"/>
        </a:ext>
      </dgm:extLst>
    </dgm:pt>
    <dgm:pt modelId="{1EA79EE6-A683-43A7-AA4E-11CC2693E6FA}" type="pres">
      <dgm:prSet presAssocID="{82909D21-7C2B-4269-AF3C-0BA5245FD922}" presName="spaceRect" presStyleCnt="0"/>
      <dgm:spPr/>
    </dgm:pt>
    <dgm:pt modelId="{34684F14-B226-476A-9B07-BFA8D09A4407}" type="pres">
      <dgm:prSet presAssocID="{82909D21-7C2B-4269-AF3C-0BA5245FD922}" presName="textRect" presStyleLbl="revTx" presStyleIdx="4" presStyleCnt="6">
        <dgm:presLayoutVars>
          <dgm:chMax val="1"/>
          <dgm:chPref val="1"/>
        </dgm:presLayoutVars>
      </dgm:prSet>
      <dgm:spPr/>
    </dgm:pt>
    <dgm:pt modelId="{D8085A90-65E4-4784-942E-D4762981F42C}" type="pres">
      <dgm:prSet presAssocID="{884A88A3-8E90-44F1-85F2-2CA511AC61FC}" presName="sibTrans" presStyleCnt="0"/>
      <dgm:spPr/>
    </dgm:pt>
    <dgm:pt modelId="{23F33B24-F67D-4E18-8A61-3598CDF2C61E}" type="pres">
      <dgm:prSet presAssocID="{F1FF45CB-8FBF-4FA4-8817-5D9F851D0593}" presName="compNode" presStyleCnt="0"/>
      <dgm:spPr/>
    </dgm:pt>
    <dgm:pt modelId="{2EBF1AA3-FBA3-49D7-8E71-FC97A472FFB1}" type="pres">
      <dgm:prSet presAssocID="{F1FF45CB-8FBF-4FA4-8817-5D9F851D059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raduation Cap"/>
        </a:ext>
      </dgm:extLst>
    </dgm:pt>
    <dgm:pt modelId="{E0B8312A-A350-4FE5-BA62-85D9893B970A}" type="pres">
      <dgm:prSet presAssocID="{F1FF45CB-8FBF-4FA4-8817-5D9F851D0593}" presName="spaceRect" presStyleCnt="0"/>
      <dgm:spPr/>
    </dgm:pt>
    <dgm:pt modelId="{1C4497A6-E647-4C8E-91F8-BC90D0653626}" type="pres">
      <dgm:prSet presAssocID="{F1FF45CB-8FBF-4FA4-8817-5D9F851D0593}" presName="textRect" presStyleLbl="revTx" presStyleIdx="5" presStyleCnt="6">
        <dgm:presLayoutVars>
          <dgm:chMax val="1"/>
          <dgm:chPref val="1"/>
        </dgm:presLayoutVars>
      </dgm:prSet>
      <dgm:spPr/>
    </dgm:pt>
  </dgm:ptLst>
  <dgm:cxnLst>
    <dgm:cxn modelId="{EDB5D808-4333-45BF-8874-4561CB5B0F06}" type="presOf" srcId="{4264FFE4-D457-441C-ADEF-399AEAD58094}" destId="{19F5EC6E-385F-4E0F-8DB5-7329AFCED6D5}" srcOrd="0" destOrd="0" presId="urn:microsoft.com/office/officeart/2018/2/layout/IconLabelList"/>
    <dgm:cxn modelId="{39BC951B-F6CB-40B1-ADD2-CD260113FB13}" srcId="{4264FFE4-D457-441C-ADEF-399AEAD58094}" destId="{630B5CC2-97C8-49BA-A270-CBE2C73D0A66}" srcOrd="2" destOrd="0" parTransId="{6CD5BE41-6F3B-45F5-9BA3-2E0E25B4AE98}" sibTransId="{C30021E8-61C5-4DB8-B267-7405E6EF11BC}"/>
    <dgm:cxn modelId="{9D006927-58AE-4523-8144-C13F17B4BB47}" type="presOf" srcId="{82909D21-7C2B-4269-AF3C-0BA5245FD922}" destId="{34684F14-B226-476A-9B07-BFA8D09A4407}" srcOrd="0" destOrd="0" presId="urn:microsoft.com/office/officeart/2018/2/layout/IconLabelList"/>
    <dgm:cxn modelId="{1725792B-5618-43F3-9B38-4B492FF21F5D}" srcId="{4264FFE4-D457-441C-ADEF-399AEAD58094}" destId="{917F8ED3-8C2C-4543-A1C0-AECD6E96D0C2}" srcOrd="3" destOrd="0" parTransId="{1FD28452-487D-4BC6-88FA-979D69F05F39}" sibTransId="{9FB4FF74-0916-41A1-9456-C1A4EA8201F5}"/>
    <dgm:cxn modelId="{67D95570-F1F0-4887-8F5B-39678F71D0B9}" type="presOf" srcId="{F1FF45CB-8FBF-4FA4-8817-5D9F851D0593}" destId="{1C4497A6-E647-4C8E-91F8-BC90D0653626}" srcOrd="0" destOrd="0" presId="urn:microsoft.com/office/officeart/2018/2/layout/IconLabelList"/>
    <dgm:cxn modelId="{C2475F8B-3DF7-4195-9344-31FCCBA6E1DB}" srcId="{4264FFE4-D457-441C-ADEF-399AEAD58094}" destId="{82909D21-7C2B-4269-AF3C-0BA5245FD922}" srcOrd="4" destOrd="0" parTransId="{344AF159-8E49-41C1-988D-BACC256E03CC}" sibTransId="{884A88A3-8E90-44F1-85F2-2CA511AC61FC}"/>
    <dgm:cxn modelId="{86684D91-02DB-4975-A9D8-DC227FA8C245}" type="presOf" srcId="{2A0D1AD8-3465-44B1-9F2A-C27A376D9E61}" destId="{986D0469-0226-4512-8E87-E03359DB7955}" srcOrd="0" destOrd="0" presId="urn:microsoft.com/office/officeart/2018/2/layout/IconLabelList"/>
    <dgm:cxn modelId="{CD069EA0-E871-4320-8DB7-26FA1233D6F6}" srcId="{4264FFE4-D457-441C-ADEF-399AEAD58094}" destId="{2A0D1AD8-3465-44B1-9F2A-C27A376D9E61}" srcOrd="1" destOrd="0" parTransId="{2EACA2AD-E55D-4E8E-AA13-A555DAD09D79}" sibTransId="{85399100-5D00-4B24-BDCD-9D0DAD845E45}"/>
    <dgm:cxn modelId="{D8074BAF-C7D7-4136-9715-D292687533A9}" type="presOf" srcId="{630B5CC2-97C8-49BA-A270-CBE2C73D0A66}" destId="{F122EC44-7B38-4F36-944D-17F3B8954E04}" srcOrd="0" destOrd="0" presId="urn:microsoft.com/office/officeart/2018/2/layout/IconLabelList"/>
    <dgm:cxn modelId="{161FD6BE-6B04-4F48-947A-7B9E730E9F20}" srcId="{4264FFE4-D457-441C-ADEF-399AEAD58094}" destId="{1E75538E-5C60-47CA-BB68-3E62C3B9F061}" srcOrd="0" destOrd="0" parTransId="{EF22DDCF-51BC-4750-A458-02CE7ED7BF74}" sibTransId="{774F6952-EE26-42A4-A621-A212D708C64F}"/>
    <dgm:cxn modelId="{F92EB9C3-F094-4101-AA32-695D35CABC32}" srcId="{4264FFE4-D457-441C-ADEF-399AEAD58094}" destId="{F1FF45CB-8FBF-4FA4-8817-5D9F851D0593}" srcOrd="5" destOrd="0" parTransId="{1F37D831-0CD0-41D7-8D12-E70CA35CB8CB}" sibTransId="{CF1EB1B1-21F7-4F67-86A6-ACF13EBB8F8B}"/>
    <dgm:cxn modelId="{DD1D88E9-8C49-45F0-9C44-6A6CFBCE5BC4}" type="presOf" srcId="{917F8ED3-8C2C-4543-A1C0-AECD6E96D0C2}" destId="{D379F183-33AC-416C-859E-D9F18F2E21E0}" srcOrd="0" destOrd="0" presId="urn:microsoft.com/office/officeart/2018/2/layout/IconLabelList"/>
    <dgm:cxn modelId="{189AF6EE-41A2-4298-9D76-090EFB605A64}" type="presOf" srcId="{1E75538E-5C60-47CA-BB68-3E62C3B9F061}" destId="{2266F569-1C00-4098-BC06-4A933F70C8F7}" srcOrd="0" destOrd="0" presId="urn:microsoft.com/office/officeart/2018/2/layout/IconLabelList"/>
    <dgm:cxn modelId="{87D01007-9D0E-4237-96A2-4E9FBDD7C4B5}" type="presParOf" srcId="{19F5EC6E-385F-4E0F-8DB5-7329AFCED6D5}" destId="{46B4ECF9-5B47-483D-B8FA-0B4A3A6BCABF}" srcOrd="0" destOrd="0" presId="urn:microsoft.com/office/officeart/2018/2/layout/IconLabelList"/>
    <dgm:cxn modelId="{3DE4FA40-D7BE-40BE-B5F9-8342B377ED2E}" type="presParOf" srcId="{46B4ECF9-5B47-483D-B8FA-0B4A3A6BCABF}" destId="{9A98CE05-9D7A-467B-A0DB-D8AB6F35D1BB}" srcOrd="0" destOrd="0" presId="urn:microsoft.com/office/officeart/2018/2/layout/IconLabelList"/>
    <dgm:cxn modelId="{951CFBFB-ADCE-4E62-87F0-446DC0F0B550}" type="presParOf" srcId="{46B4ECF9-5B47-483D-B8FA-0B4A3A6BCABF}" destId="{135F9C6B-B41F-42BE-8CAC-9F33D924D7AA}" srcOrd="1" destOrd="0" presId="urn:microsoft.com/office/officeart/2018/2/layout/IconLabelList"/>
    <dgm:cxn modelId="{863EA071-D39B-4F1B-9F75-DD4256AA70FA}" type="presParOf" srcId="{46B4ECF9-5B47-483D-B8FA-0B4A3A6BCABF}" destId="{2266F569-1C00-4098-BC06-4A933F70C8F7}" srcOrd="2" destOrd="0" presId="urn:microsoft.com/office/officeart/2018/2/layout/IconLabelList"/>
    <dgm:cxn modelId="{FF8B809B-AF5C-43F7-95F1-ADF6E90A0550}" type="presParOf" srcId="{19F5EC6E-385F-4E0F-8DB5-7329AFCED6D5}" destId="{F165CEE3-F73D-4809-8911-46CFBE1AE08C}" srcOrd="1" destOrd="0" presId="urn:microsoft.com/office/officeart/2018/2/layout/IconLabelList"/>
    <dgm:cxn modelId="{0C9A7484-D12D-4ADA-9578-5B15CA4C3947}" type="presParOf" srcId="{19F5EC6E-385F-4E0F-8DB5-7329AFCED6D5}" destId="{4592456D-F058-4330-A516-9DB0D2C0D567}" srcOrd="2" destOrd="0" presId="urn:microsoft.com/office/officeart/2018/2/layout/IconLabelList"/>
    <dgm:cxn modelId="{DE61E30A-1C0E-40AE-B5B0-23242B395C7A}" type="presParOf" srcId="{4592456D-F058-4330-A516-9DB0D2C0D567}" destId="{FE68EEC4-9AB5-44B2-8C91-98605DF13A07}" srcOrd="0" destOrd="0" presId="urn:microsoft.com/office/officeart/2018/2/layout/IconLabelList"/>
    <dgm:cxn modelId="{E6ACA3A9-E21F-4F3B-ACCC-6B28FECBD3C2}" type="presParOf" srcId="{4592456D-F058-4330-A516-9DB0D2C0D567}" destId="{6E8AE0F9-A16E-49AA-87DD-CA7FEAE26679}" srcOrd="1" destOrd="0" presId="urn:microsoft.com/office/officeart/2018/2/layout/IconLabelList"/>
    <dgm:cxn modelId="{C9AEDBAB-DBAF-4352-A899-7617DB8F5693}" type="presParOf" srcId="{4592456D-F058-4330-A516-9DB0D2C0D567}" destId="{986D0469-0226-4512-8E87-E03359DB7955}" srcOrd="2" destOrd="0" presId="urn:microsoft.com/office/officeart/2018/2/layout/IconLabelList"/>
    <dgm:cxn modelId="{0D344BA0-8A85-4455-A671-E08028AA17CA}" type="presParOf" srcId="{19F5EC6E-385F-4E0F-8DB5-7329AFCED6D5}" destId="{7F34EACA-0C9F-4731-83DF-DC5CA93658FA}" srcOrd="3" destOrd="0" presId="urn:microsoft.com/office/officeart/2018/2/layout/IconLabelList"/>
    <dgm:cxn modelId="{F4B26476-F5ED-4774-90F0-01A183CDC40D}" type="presParOf" srcId="{19F5EC6E-385F-4E0F-8DB5-7329AFCED6D5}" destId="{C0169E38-4673-4560-B27D-9C1BB9C6378F}" srcOrd="4" destOrd="0" presId="urn:microsoft.com/office/officeart/2018/2/layout/IconLabelList"/>
    <dgm:cxn modelId="{2E59BEA2-E42E-4DD2-A1D7-14C24C2F775F}" type="presParOf" srcId="{C0169E38-4673-4560-B27D-9C1BB9C6378F}" destId="{BCB1BCC7-D88B-4EA6-AEF2-82B8E8739062}" srcOrd="0" destOrd="0" presId="urn:microsoft.com/office/officeart/2018/2/layout/IconLabelList"/>
    <dgm:cxn modelId="{C87BD35B-0571-4017-8162-E4ABA8BF501B}" type="presParOf" srcId="{C0169E38-4673-4560-B27D-9C1BB9C6378F}" destId="{E942D85F-7F17-4773-98CC-432DF180945C}" srcOrd="1" destOrd="0" presId="urn:microsoft.com/office/officeart/2018/2/layout/IconLabelList"/>
    <dgm:cxn modelId="{FA953BD9-13CD-495A-9DCB-83DBAF4DCC6B}" type="presParOf" srcId="{C0169E38-4673-4560-B27D-9C1BB9C6378F}" destId="{F122EC44-7B38-4F36-944D-17F3B8954E04}" srcOrd="2" destOrd="0" presId="urn:microsoft.com/office/officeart/2018/2/layout/IconLabelList"/>
    <dgm:cxn modelId="{315FBD85-BA08-4C4B-8A17-22374AA45C5C}" type="presParOf" srcId="{19F5EC6E-385F-4E0F-8DB5-7329AFCED6D5}" destId="{4ADF6839-DD2F-4535-BD8D-FE4C1D6C0CE9}" srcOrd="5" destOrd="0" presId="urn:microsoft.com/office/officeart/2018/2/layout/IconLabelList"/>
    <dgm:cxn modelId="{083A4449-2CEB-4A6F-8DBF-210461402F18}" type="presParOf" srcId="{19F5EC6E-385F-4E0F-8DB5-7329AFCED6D5}" destId="{8C8D0640-E14F-455C-A2E3-B0C82B5495E0}" srcOrd="6" destOrd="0" presId="urn:microsoft.com/office/officeart/2018/2/layout/IconLabelList"/>
    <dgm:cxn modelId="{1D6439E6-3251-4128-B18D-952F3EBD0CF4}" type="presParOf" srcId="{8C8D0640-E14F-455C-A2E3-B0C82B5495E0}" destId="{E5767CDC-958E-4564-A97A-618EF6EAA0AE}" srcOrd="0" destOrd="0" presId="urn:microsoft.com/office/officeart/2018/2/layout/IconLabelList"/>
    <dgm:cxn modelId="{88DCAA91-644B-4E01-9FB8-D6D39FB31BDE}" type="presParOf" srcId="{8C8D0640-E14F-455C-A2E3-B0C82B5495E0}" destId="{5278F86C-A50B-4EF7-87E9-0935D799E8C1}" srcOrd="1" destOrd="0" presId="urn:microsoft.com/office/officeart/2018/2/layout/IconLabelList"/>
    <dgm:cxn modelId="{8C721D33-6E45-4ECE-B78C-3057F155C584}" type="presParOf" srcId="{8C8D0640-E14F-455C-A2E3-B0C82B5495E0}" destId="{D379F183-33AC-416C-859E-D9F18F2E21E0}" srcOrd="2" destOrd="0" presId="urn:microsoft.com/office/officeart/2018/2/layout/IconLabelList"/>
    <dgm:cxn modelId="{BEFE2575-71AC-4D57-AEAD-2148E54A77DF}" type="presParOf" srcId="{19F5EC6E-385F-4E0F-8DB5-7329AFCED6D5}" destId="{6BEF8728-4F37-4701-8D5E-42FEF69C8F68}" srcOrd="7" destOrd="0" presId="urn:microsoft.com/office/officeart/2018/2/layout/IconLabelList"/>
    <dgm:cxn modelId="{3D792680-3E76-4E8B-B50D-5691D70BBDD7}" type="presParOf" srcId="{19F5EC6E-385F-4E0F-8DB5-7329AFCED6D5}" destId="{B29F4CA3-D7DE-433D-A36C-508DFB0C55B7}" srcOrd="8" destOrd="0" presId="urn:microsoft.com/office/officeart/2018/2/layout/IconLabelList"/>
    <dgm:cxn modelId="{F299BA7C-C57C-476D-BACA-FD8CA14FC120}" type="presParOf" srcId="{B29F4CA3-D7DE-433D-A36C-508DFB0C55B7}" destId="{9E651DE5-33D3-4733-8EAD-0C27F65053F2}" srcOrd="0" destOrd="0" presId="urn:microsoft.com/office/officeart/2018/2/layout/IconLabelList"/>
    <dgm:cxn modelId="{142F1C82-6DC9-42A9-82CD-DD57F4904439}" type="presParOf" srcId="{B29F4CA3-D7DE-433D-A36C-508DFB0C55B7}" destId="{1EA79EE6-A683-43A7-AA4E-11CC2693E6FA}" srcOrd="1" destOrd="0" presId="urn:microsoft.com/office/officeart/2018/2/layout/IconLabelList"/>
    <dgm:cxn modelId="{A81B81F3-6D9F-4C97-AFA0-FD9663792DF2}" type="presParOf" srcId="{B29F4CA3-D7DE-433D-A36C-508DFB0C55B7}" destId="{34684F14-B226-476A-9B07-BFA8D09A4407}" srcOrd="2" destOrd="0" presId="urn:microsoft.com/office/officeart/2018/2/layout/IconLabelList"/>
    <dgm:cxn modelId="{F205956A-1856-44C3-A7C3-3D0B819224FE}" type="presParOf" srcId="{19F5EC6E-385F-4E0F-8DB5-7329AFCED6D5}" destId="{D8085A90-65E4-4784-942E-D4762981F42C}" srcOrd="9" destOrd="0" presId="urn:microsoft.com/office/officeart/2018/2/layout/IconLabelList"/>
    <dgm:cxn modelId="{58F575FB-5D8A-4F7F-835B-C6E8E0CAC7A9}" type="presParOf" srcId="{19F5EC6E-385F-4E0F-8DB5-7329AFCED6D5}" destId="{23F33B24-F67D-4E18-8A61-3598CDF2C61E}" srcOrd="10" destOrd="0" presId="urn:microsoft.com/office/officeart/2018/2/layout/IconLabelList"/>
    <dgm:cxn modelId="{C89A60B6-AA21-4719-A010-D85BA2D8737D}" type="presParOf" srcId="{23F33B24-F67D-4E18-8A61-3598CDF2C61E}" destId="{2EBF1AA3-FBA3-49D7-8E71-FC97A472FFB1}" srcOrd="0" destOrd="0" presId="urn:microsoft.com/office/officeart/2018/2/layout/IconLabelList"/>
    <dgm:cxn modelId="{BB26B326-04BE-47C1-9119-B713E1070758}" type="presParOf" srcId="{23F33B24-F67D-4E18-8A61-3598CDF2C61E}" destId="{E0B8312A-A350-4FE5-BA62-85D9893B970A}" srcOrd="1" destOrd="0" presId="urn:microsoft.com/office/officeart/2018/2/layout/IconLabelList"/>
    <dgm:cxn modelId="{7527A833-9992-42DF-8E65-11F1FA169427}" type="presParOf" srcId="{23F33B24-F67D-4E18-8A61-3598CDF2C61E}" destId="{1C4497A6-E647-4C8E-91F8-BC90D065362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8CE05-9D7A-467B-A0DB-D8AB6F35D1BB}">
      <dsp:nvSpPr>
        <dsp:cNvPr id="0" name=""/>
        <dsp:cNvSpPr/>
      </dsp:nvSpPr>
      <dsp:spPr>
        <a:xfrm>
          <a:off x="446631" y="1287609"/>
          <a:ext cx="721406" cy="7214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66F569-1C00-4098-BC06-4A933F70C8F7}">
      <dsp:nvSpPr>
        <dsp:cNvPr id="0" name=""/>
        <dsp:cNvSpPr/>
      </dsp:nvSpPr>
      <dsp:spPr>
        <a:xfrm>
          <a:off x="5772" y="2260369"/>
          <a:ext cx="1603125" cy="641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Encourage workplace wellness. </a:t>
          </a:r>
          <a:endParaRPr lang="en-US" sz="1500" kern="1200"/>
        </a:p>
      </dsp:txBody>
      <dsp:txXfrm>
        <a:off x="5772" y="2260369"/>
        <a:ext cx="1603125" cy="641250"/>
      </dsp:txXfrm>
    </dsp:sp>
    <dsp:sp modelId="{FE68EEC4-9AB5-44B2-8C91-98605DF13A07}">
      <dsp:nvSpPr>
        <dsp:cNvPr id="0" name=""/>
        <dsp:cNvSpPr/>
      </dsp:nvSpPr>
      <dsp:spPr>
        <a:xfrm>
          <a:off x="2330303" y="1287609"/>
          <a:ext cx="721406" cy="7214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6D0469-0226-4512-8E87-E03359DB7955}">
      <dsp:nvSpPr>
        <dsp:cNvPr id="0" name=""/>
        <dsp:cNvSpPr/>
      </dsp:nvSpPr>
      <dsp:spPr>
        <a:xfrm>
          <a:off x="1889444" y="2260369"/>
          <a:ext cx="1603125" cy="641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Revamp the habitat. </a:t>
          </a:r>
          <a:endParaRPr lang="en-US" sz="1500" kern="1200"/>
        </a:p>
      </dsp:txBody>
      <dsp:txXfrm>
        <a:off x="1889444" y="2260369"/>
        <a:ext cx="1603125" cy="641250"/>
      </dsp:txXfrm>
    </dsp:sp>
    <dsp:sp modelId="{BCB1BCC7-D88B-4EA6-AEF2-82B8E8739062}">
      <dsp:nvSpPr>
        <dsp:cNvPr id="0" name=""/>
        <dsp:cNvSpPr/>
      </dsp:nvSpPr>
      <dsp:spPr>
        <a:xfrm>
          <a:off x="4213975" y="1287609"/>
          <a:ext cx="721406" cy="7214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22EC44-7B38-4F36-944D-17F3B8954E04}">
      <dsp:nvSpPr>
        <dsp:cNvPr id="0" name=""/>
        <dsp:cNvSpPr/>
      </dsp:nvSpPr>
      <dsp:spPr>
        <a:xfrm>
          <a:off x="3773116" y="2260369"/>
          <a:ext cx="1603125" cy="641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Allow for flexible hours and remote working. </a:t>
          </a:r>
          <a:endParaRPr lang="en-US" sz="1500" kern="1200"/>
        </a:p>
      </dsp:txBody>
      <dsp:txXfrm>
        <a:off x="3773116" y="2260369"/>
        <a:ext cx="1603125" cy="641250"/>
      </dsp:txXfrm>
    </dsp:sp>
    <dsp:sp modelId="{E5767CDC-958E-4564-A97A-618EF6EAA0AE}">
      <dsp:nvSpPr>
        <dsp:cNvPr id="0" name=""/>
        <dsp:cNvSpPr/>
      </dsp:nvSpPr>
      <dsp:spPr>
        <a:xfrm>
          <a:off x="6097647" y="1287609"/>
          <a:ext cx="721406" cy="72140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79F183-33AC-416C-859E-D9F18F2E21E0}">
      <dsp:nvSpPr>
        <dsp:cNvPr id="0" name=""/>
        <dsp:cNvSpPr/>
      </dsp:nvSpPr>
      <dsp:spPr>
        <a:xfrm>
          <a:off x="5656787" y="2260369"/>
          <a:ext cx="1603125" cy="641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Encourage social activity. </a:t>
          </a:r>
          <a:endParaRPr lang="en-US" sz="1500" kern="1200"/>
        </a:p>
      </dsp:txBody>
      <dsp:txXfrm>
        <a:off x="5656787" y="2260369"/>
        <a:ext cx="1603125" cy="641250"/>
      </dsp:txXfrm>
    </dsp:sp>
    <dsp:sp modelId="{9E651DE5-33D3-4733-8EAD-0C27F65053F2}">
      <dsp:nvSpPr>
        <dsp:cNvPr id="0" name=""/>
        <dsp:cNvSpPr/>
      </dsp:nvSpPr>
      <dsp:spPr>
        <a:xfrm>
          <a:off x="7981319" y="1287609"/>
          <a:ext cx="721406" cy="72140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684F14-B226-476A-9B07-BFA8D09A4407}">
      <dsp:nvSpPr>
        <dsp:cNvPr id="0" name=""/>
        <dsp:cNvSpPr/>
      </dsp:nvSpPr>
      <dsp:spPr>
        <a:xfrm>
          <a:off x="7540459" y="2260369"/>
          <a:ext cx="1603125" cy="641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Create quiet time. </a:t>
          </a:r>
          <a:endParaRPr lang="en-US" sz="1500" kern="1200"/>
        </a:p>
      </dsp:txBody>
      <dsp:txXfrm>
        <a:off x="7540459" y="2260369"/>
        <a:ext cx="1603125" cy="641250"/>
      </dsp:txXfrm>
    </dsp:sp>
    <dsp:sp modelId="{2EBF1AA3-FBA3-49D7-8E71-FC97A472FFB1}">
      <dsp:nvSpPr>
        <dsp:cNvPr id="0" name=""/>
        <dsp:cNvSpPr/>
      </dsp:nvSpPr>
      <dsp:spPr>
        <a:xfrm>
          <a:off x="9864991" y="1287609"/>
          <a:ext cx="721406" cy="72140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4497A6-E647-4C8E-91F8-BC90D0653626}">
      <dsp:nvSpPr>
        <dsp:cNvPr id="0" name=""/>
        <dsp:cNvSpPr/>
      </dsp:nvSpPr>
      <dsp:spPr>
        <a:xfrm>
          <a:off x="9424131" y="2260369"/>
          <a:ext cx="1603125" cy="641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pPr>
          <a:r>
            <a:rPr lang="en-GB" sz="1500" kern="1200"/>
            <a:t>Recognize your employees.</a:t>
          </a:r>
          <a:endParaRPr lang="en-US" sz="1500" kern="1200"/>
        </a:p>
      </dsp:txBody>
      <dsp:txXfrm>
        <a:off x="9424131" y="2260369"/>
        <a:ext cx="1603125" cy="64125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Wednesday, November 3,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846019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Wednesday, November 3,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592085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Wednesday, November 3,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517020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Wednesday, November 3,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408019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Wednesday, November 3,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054661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Wednesday, November 3,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633013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Wednesday, November 3,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50778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Wednesday, November 3,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937514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Wednesday, November 3,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749456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Wednesday, November 3,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591083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Wednesday, November 3,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909353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Wednesday, November 3,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357861869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371600" y="457200"/>
            <a:ext cx="5268036" cy="2140145"/>
          </a:xfrm>
        </p:spPr>
        <p:txBody>
          <a:bodyPr vert="horz" lIns="0" tIns="0" rIns="0" bIns="0" rtlCol="0" anchor="b">
            <a:normAutofit/>
          </a:bodyPr>
          <a:lstStyle/>
          <a:p>
            <a:pPr algn="l"/>
            <a:r>
              <a:rPr lang="en-US" sz="3600" spc="700">
                <a:ln>
                  <a:solidFill>
                    <a:srgbClr val="000000">
                      <a:lumMod val="75000"/>
                      <a:lumOff val="25000"/>
                      <a:alpha val="10000"/>
                    </a:srgbClr>
                  </a:solidFill>
                </a:ln>
                <a:effectLst>
                  <a:outerShdw blurRad="9525" dist="25400" dir="14640000" algn="tl" rotWithShape="0">
                    <a:srgbClr val="000000">
                      <a:alpha val="30000"/>
                    </a:srgbClr>
                  </a:outerShdw>
                </a:effectLst>
              </a:rPr>
              <a:t>Sress levels in the UK</a:t>
            </a:r>
            <a:endParaRPr lang="en-US" sz="3600" spc="700"/>
          </a:p>
        </p:txBody>
      </p:sp>
      <p:sp>
        <p:nvSpPr>
          <p:cNvPr id="3" name="Subtitle 2"/>
          <p:cNvSpPr>
            <a:spLocks noGrp="1"/>
          </p:cNvSpPr>
          <p:nvPr>
            <p:ph type="subTitle" idx="1"/>
          </p:nvPr>
        </p:nvSpPr>
        <p:spPr>
          <a:xfrm>
            <a:off x="1371599" y="3054545"/>
            <a:ext cx="5268037" cy="2567508"/>
          </a:xfrm>
        </p:spPr>
        <p:txBody>
          <a:bodyPr vert="horz" lIns="0" tIns="0" rIns="0" bIns="0" rtlCol="0" anchor="t">
            <a:normAutofit/>
          </a:bodyPr>
          <a:lstStyle/>
          <a:p>
            <a:pPr indent="-228600" algn="l">
              <a:lnSpc>
                <a:spcPct val="120000"/>
              </a:lnSpc>
              <a:buFont typeface="Arial" panose="020B0604020202020204" pitchFamily="34" charset="0"/>
              <a:buChar char="•"/>
            </a:pPr>
            <a:endParaRPr lang="en-US"/>
          </a:p>
          <a:p>
            <a:pPr indent="-228600" algn="l">
              <a:lnSpc>
                <a:spcPct val="120000"/>
              </a:lnSpc>
              <a:spcBef>
                <a:spcPct val="20000"/>
              </a:spcBef>
              <a:spcAft>
                <a:spcPts val="600"/>
              </a:spcAft>
              <a:buFont typeface="Arial" panose="020B0604020202020204" pitchFamily="34" charset="0"/>
              <a:buChar char="•"/>
            </a:pPr>
            <a:r>
              <a:rPr lang="en-US"/>
              <a:t>STUDENT NUMBER: 2027579</a:t>
            </a:r>
          </a:p>
          <a:p>
            <a:pPr indent="-228600" algn="l">
              <a:lnSpc>
                <a:spcPct val="120000"/>
              </a:lnSpc>
              <a:buFont typeface="Arial" panose="020B0604020202020204" pitchFamily="34" charset="0"/>
              <a:buChar char="•"/>
            </a:pPr>
            <a:r>
              <a:rPr lang="en-US"/>
              <a:t>NAME: DELIA MARIA- MICLEA</a:t>
            </a:r>
          </a:p>
          <a:p>
            <a:pPr indent="-228600" algn="l">
              <a:lnSpc>
                <a:spcPct val="120000"/>
              </a:lnSpc>
              <a:spcBef>
                <a:spcPct val="20000"/>
              </a:spcBef>
              <a:spcAft>
                <a:spcPts val="600"/>
              </a:spcAft>
              <a:buFont typeface="Arial" panose="020B0604020202020204" pitchFamily="34" charset="0"/>
              <a:buChar char="•"/>
            </a:pPr>
            <a:r>
              <a:rPr lang="en-US"/>
              <a:t>MODULE: BMSW4004</a:t>
            </a:r>
          </a:p>
          <a:p>
            <a:pPr indent="-228600" algn="l">
              <a:lnSpc>
                <a:spcPct val="120000"/>
              </a:lnSpc>
              <a:spcBef>
                <a:spcPct val="20000"/>
              </a:spcBef>
              <a:spcAft>
                <a:spcPts val="600"/>
              </a:spcAft>
              <a:buFont typeface="Arial" panose="020B0604020202020204" pitchFamily="34" charset="0"/>
              <a:buChar char="•"/>
            </a:pPr>
            <a:r>
              <a:rPr lang="en-US"/>
              <a:t>LECTURER:YOHAN MENDIS</a:t>
            </a:r>
          </a:p>
          <a:p>
            <a:pPr indent="-228600" algn="l">
              <a:lnSpc>
                <a:spcPct val="120000"/>
              </a:lnSpc>
              <a:buFont typeface="Arial" panose="020B0604020202020204" pitchFamily="34" charset="0"/>
              <a:buChar char="•"/>
            </a:pPr>
            <a:endParaRPr lang="en-US"/>
          </a:p>
        </p:txBody>
      </p:sp>
      <p:pic>
        <p:nvPicPr>
          <p:cNvPr id="4" name="Picture 3" descr="High speed train with motion blur effect">
            <a:extLst>
              <a:ext uri="{FF2B5EF4-FFF2-40B4-BE49-F238E27FC236}">
                <a16:creationId xmlns:a16="http://schemas.microsoft.com/office/drawing/2014/main" id="{E2B9D50A-B9E4-4DBA-A763-5F41F41E970B}"/>
              </a:ext>
            </a:extLst>
          </p:cNvPr>
          <p:cNvPicPr>
            <a:picLocks noChangeAspect="1"/>
          </p:cNvPicPr>
          <p:nvPr/>
        </p:nvPicPr>
        <p:blipFill rotWithShape="1">
          <a:blip r:embed="rId2"/>
          <a:srcRect l="3081" r="30168" b="-1"/>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20" name="Rectangle 1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70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E44F9-323D-4E10-8C1D-22BF256BBA5C}"/>
              </a:ext>
            </a:extLst>
          </p:cNvPr>
          <p:cNvSpPr>
            <a:spLocks noGrp="1"/>
          </p:cNvSpPr>
          <p:nvPr>
            <p:ph type="title"/>
          </p:nvPr>
        </p:nvSpPr>
        <p:spPr/>
        <p:txBody>
          <a:bodyPr/>
          <a:lstStyle/>
          <a:p>
            <a:r>
              <a:rPr lang="en-GB" b="0" dirty="0">
                <a:ea typeface="+mj-lt"/>
                <a:cs typeface="+mj-lt"/>
              </a:rPr>
              <a:t>INTRODUCTION</a:t>
            </a:r>
            <a:endParaRPr lang="en-US" dirty="0"/>
          </a:p>
        </p:txBody>
      </p:sp>
      <p:sp>
        <p:nvSpPr>
          <p:cNvPr id="3" name="Content Placeholder 2">
            <a:extLst>
              <a:ext uri="{FF2B5EF4-FFF2-40B4-BE49-F238E27FC236}">
                <a16:creationId xmlns:a16="http://schemas.microsoft.com/office/drawing/2014/main" id="{C147FDF9-7C08-4D29-8D33-3E1177987E6C}"/>
              </a:ext>
            </a:extLst>
          </p:cNvPr>
          <p:cNvSpPr>
            <a:spLocks noGrp="1"/>
          </p:cNvSpPr>
          <p:nvPr>
            <p:ph idx="1"/>
          </p:nvPr>
        </p:nvSpPr>
        <p:spPr/>
        <p:txBody>
          <a:bodyPr vert="horz" lIns="0" tIns="0" rIns="0" bIns="0" rtlCol="0" anchor="t">
            <a:normAutofit/>
          </a:bodyPr>
          <a:lstStyle/>
          <a:p>
            <a:r>
              <a:rPr lang="en-GB" dirty="0">
                <a:ea typeface="+mn-lt"/>
                <a:cs typeface="+mn-lt"/>
              </a:rPr>
              <a:t>Stress is the body's reaction to feeling threatened or under pressure. It's very common, can be motivating to help us achieve things in our daily life, and can help us meet the demands of home, work and family life.</a:t>
            </a:r>
            <a:endParaRPr lang="en-GB" dirty="0"/>
          </a:p>
          <a:p>
            <a:r>
              <a:rPr lang="en-GB" dirty="0">
                <a:ea typeface="+mn-lt"/>
                <a:cs typeface="+mn-lt"/>
              </a:rPr>
              <a:t>But too much stress can affect our mood, our body and our relationships – especially when it feels out of our control. It can make us feel anxious and irritable, and affect our self-esteem.</a:t>
            </a:r>
            <a:endParaRPr lang="en-GB" dirty="0"/>
          </a:p>
          <a:p>
            <a:r>
              <a:rPr lang="en-GB" dirty="0">
                <a:ea typeface="+mn-lt"/>
                <a:cs typeface="+mn-lt"/>
              </a:rPr>
              <a:t>Experiencing a lot of stress over a long period of time can also lead to a feeling of physical, mental and emotional exhaustion, often called burnout.</a:t>
            </a:r>
            <a:endParaRPr lang="en-GB" dirty="0"/>
          </a:p>
          <a:p>
            <a:endParaRPr lang="en-GB"/>
          </a:p>
          <a:p>
            <a:endParaRPr lang="en-GB"/>
          </a:p>
          <a:p>
            <a:endParaRPr lang="en-GB" dirty="0"/>
          </a:p>
        </p:txBody>
      </p:sp>
    </p:spTree>
    <p:extLst>
      <p:ext uri="{BB962C8B-B14F-4D97-AF65-F5344CB8AC3E}">
        <p14:creationId xmlns:p14="http://schemas.microsoft.com/office/powerpoint/2010/main" val="44163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677388-07D0-4A0B-994C-F2699A2E8A36}"/>
              </a:ext>
            </a:extLst>
          </p:cNvPr>
          <p:cNvSpPr>
            <a:spLocks noGrp="1"/>
          </p:cNvSpPr>
          <p:nvPr>
            <p:ph idx="1"/>
          </p:nvPr>
        </p:nvSpPr>
        <p:spPr>
          <a:xfrm>
            <a:off x="977153" y="1359229"/>
            <a:ext cx="10241280" cy="3959352"/>
          </a:xfrm>
        </p:spPr>
        <p:txBody>
          <a:bodyPr vert="horz" lIns="0" tIns="0" rIns="0" bIns="0" rtlCol="0" anchor="t">
            <a:normAutofit/>
          </a:bodyPr>
          <a:lstStyle/>
          <a:p>
            <a:r>
              <a:rPr lang="en-GB" dirty="0">
                <a:ea typeface="+mn-lt"/>
                <a:cs typeface="+mn-lt"/>
              </a:rPr>
              <a:t>Job stress can be defined as the harmful physical and emotional responses that occur when the requirements of the job do not match the capabilities, resources, or needs of the worker. Job stress can lead to poor health and even injury. The concept of job stress is often confused with challenge, but these concepts are not the same. Challenge energizes us psychologically and physically, and it motivates us to learn new skills and master our jobs. When a challenge is met, we feel relaxed and satisfied.</a:t>
            </a:r>
            <a:endParaRPr lang="en-GB" dirty="0"/>
          </a:p>
          <a:p>
            <a:endParaRPr lang="en-GB" dirty="0"/>
          </a:p>
        </p:txBody>
      </p:sp>
    </p:spTree>
    <p:extLst>
      <p:ext uri="{BB962C8B-B14F-4D97-AF65-F5344CB8AC3E}">
        <p14:creationId xmlns:p14="http://schemas.microsoft.com/office/powerpoint/2010/main" val="1355640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3DAF4AA-9270-40B5-B73C-B11B9A92F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B8C71F-9405-4CCD-9AA7-70390909ADDD}"/>
              </a:ext>
            </a:extLst>
          </p:cNvPr>
          <p:cNvSpPr>
            <a:spLocks noGrp="1"/>
          </p:cNvSpPr>
          <p:nvPr>
            <p:ph type="title"/>
          </p:nvPr>
        </p:nvSpPr>
        <p:spPr>
          <a:xfrm>
            <a:off x="1084727" y="355166"/>
            <a:ext cx="5327375" cy="1560022"/>
          </a:xfrm>
        </p:spPr>
        <p:txBody>
          <a:bodyPr anchor="b">
            <a:normAutofit/>
          </a:bodyPr>
          <a:lstStyle/>
          <a:p>
            <a:r>
              <a:rPr lang="en-GB" b="0" dirty="0">
                <a:ea typeface="+mj-lt"/>
                <a:cs typeface="+mj-lt"/>
              </a:rPr>
              <a:t>environment</a:t>
            </a:r>
            <a:endParaRPr lang="en-US" dirty="0"/>
          </a:p>
        </p:txBody>
      </p:sp>
      <p:sp>
        <p:nvSpPr>
          <p:cNvPr id="8" name="Content Placeholder 7">
            <a:extLst>
              <a:ext uri="{FF2B5EF4-FFF2-40B4-BE49-F238E27FC236}">
                <a16:creationId xmlns:a16="http://schemas.microsoft.com/office/drawing/2014/main" id="{E5317BDB-DFAB-4887-B784-90678B590C8A}"/>
              </a:ext>
            </a:extLst>
          </p:cNvPr>
          <p:cNvSpPr>
            <a:spLocks noGrp="1"/>
          </p:cNvSpPr>
          <p:nvPr>
            <p:ph idx="1"/>
          </p:nvPr>
        </p:nvSpPr>
        <p:spPr>
          <a:xfrm>
            <a:off x="349624" y="2279374"/>
            <a:ext cx="6349349" cy="4318612"/>
          </a:xfrm>
        </p:spPr>
        <p:txBody>
          <a:bodyPr vert="horz" lIns="0" tIns="0" rIns="0" bIns="0" rtlCol="0" anchor="t">
            <a:normAutofit/>
          </a:bodyPr>
          <a:lstStyle/>
          <a:p>
            <a:r>
              <a:rPr lang="en-US" sz="1600" dirty="0">
                <a:ea typeface="+mn-lt"/>
                <a:cs typeface="+mn-lt"/>
              </a:rPr>
              <a:t>A PESTLE study enables a deliberate and methodical assessment of the prospects, risks, and opportunities for a firm in a new environment.</a:t>
            </a:r>
            <a:endParaRPr lang="en-US" sz="1600" dirty="0"/>
          </a:p>
          <a:p>
            <a:r>
              <a:rPr lang="en-US" sz="1600" dirty="0">
                <a:ea typeface="+mn-lt"/>
                <a:cs typeface="+mn-lt"/>
              </a:rPr>
              <a:t>While a SWOT analysis focuses on an organization's internal processes, PESTLE focuses on external issues.</a:t>
            </a:r>
            <a:endParaRPr lang="en-US"/>
          </a:p>
          <a:p>
            <a:r>
              <a:rPr lang="en-US" sz="1600" dirty="0">
                <a:ea typeface="+mn-lt"/>
                <a:cs typeface="+mn-lt"/>
              </a:rPr>
              <a:t>PESTLE is suitable for both big and small tasks.</a:t>
            </a:r>
            <a:endParaRPr lang="en-US" dirty="0"/>
          </a:p>
          <a:p>
            <a:endParaRPr lang="en-US" sz="1600" dirty="0"/>
          </a:p>
        </p:txBody>
      </p:sp>
      <p:sp>
        <p:nvSpPr>
          <p:cNvPr id="13" name="Rectangle 12">
            <a:extLst>
              <a:ext uri="{FF2B5EF4-FFF2-40B4-BE49-F238E27FC236}">
                <a16:creationId xmlns:a16="http://schemas.microsoft.com/office/drawing/2014/main" id="{31D5E60A-D6B1-4F21-A993-313958AF0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15300" y="-4"/>
            <a:ext cx="4076699" cy="6858003"/>
          </a:xfrm>
          <a:prstGeom prst="rect">
            <a:avLst/>
          </a:prstGeom>
          <a:gradFill>
            <a:gsLst>
              <a:gs pos="8000">
                <a:schemeClr val="accent6"/>
              </a:gs>
              <a:gs pos="100000">
                <a:schemeClr val="accent5">
                  <a:alpha val="90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B7BB16B-E108-4C64-97D5-7AC67CC5E2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24863" y="1390436"/>
            <a:ext cx="6857572" cy="4076700"/>
          </a:xfrm>
          <a:prstGeom prst="rect">
            <a:avLst/>
          </a:prstGeom>
          <a:gradFill>
            <a:gsLst>
              <a:gs pos="0">
                <a:schemeClr val="accent4">
                  <a:alpha val="13000"/>
                </a:schemeClr>
              </a:gs>
              <a:gs pos="99000">
                <a:schemeClr val="accent2">
                  <a:alpha val="5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A5F6A003-4671-4F7B-A12E-2946D61E43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85110" y="1451112"/>
            <a:ext cx="6858001" cy="3955771"/>
          </a:xfrm>
          <a:prstGeom prst="rect">
            <a:avLst/>
          </a:prstGeom>
          <a:gradFill>
            <a:gsLst>
              <a:gs pos="0">
                <a:schemeClr val="accent6">
                  <a:alpha val="0"/>
                </a:schemeClr>
              </a:gs>
              <a:gs pos="72000">
                <a:schemeClr val="tx2">
                  <a:lumMod val="75000"/>
                  <a:lumOff val="25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Timeline&#10;&#10;Description automatically generated">
            <a:extLst>
              <a:ext uri="{FF2B5EF4-FFF2-40B4-BE49-F238E27FC236}">
                <a16:creationId xmlns:a16="http://schemas.microsoft.com/office/drawing/2014/main" id="{99069778-39D4-443C-BFBC-B23F9A2C74FC}"/>
              </a:ext>
            </a:extLst>
          </p:cNvPr>
          <p:cNvPicPr>
            <a:picLocks noChangeAspect="1"/>
          </p:cNvPicPr>
          <p:nvPr/>
        </p:nvPicPr>
        <p:blipFill>
          <a:blip r:embed="rId2"/>
          <a:stretch>
            <a:fillRect/>
          </a:stretch>
        </p:blipFill>
        <p:spPr>
          <a:xfrm>
            <a:off x="7169796" y="1028699"/>
            <a:ext cx="4668371" cy="4240113"/>
          </a:xfrm>
          <a:prstGeom prst="rect">
            <a:avLst/>
          </a:prstGeom>
        </p:spPr>
      </p:pic>
    </p:spTree>
    <p:extLst>
      <p:ext uri="{BB962C8B-B14F-4D97-AF65-F5344CB8AC3E}">
        <p14:creationId xmlns:p14="http://schemas.microsoft.com/office/powerpoint/2010/main" val="35509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600810F-8B5B-45BB-82A7-3092EB58C0EA}"/>
              </a:ext>
            </a:extLst>
          </p:cNvPr>
          <p:cNvSpPr>
            <a:spLocks noGrp="1"/>
          </p:cNvSpPr>
          <p:nvPr>
            <p:ph type="title"/>
          </p:nvPr>
        </p:nvSpPr>
        <p:spPr>
          <a:xfrm>
            <a:off x="387927" y="1028701"/>
            <a:ext cx="3248863" cy="3020785"/>
          </a:xfrm>
        </p:spPr>
        <p:txBody>
          <a:bodyPr vert="horz" lIns="0" tIns="0" rIns="0" bIns="0" rtlCol="0">
            <a:normAutofit/>
          </a:bodyPr>
          <a:lstStyle/>
          <a:p>
            <a:pPr algn="r"/>
            <a:r>
              <a:rPr lang="en-US" sz="3200" spc="750">
                <a:solidFill>
                  <a:schemeClr val="bg1"/>
                </a:solidFill>
              </a:rPr>
              <a:t>Cause and effect analaysis</a:t>
            </a:r>
          </a:p>
        </p:txBody>
      </p:sp>
      <p:sp>
        <p:nvSpPr>
          <p:cNvPr id="7" name="Content Placeholder 6">
            <a:extLst>
              <a:ext uri="{FF2B5EF4-FFF2-40B4-BE49-F238E27FC236}">
                <a16:creationId xmlns:a16="http://schemas.microsoft.com/office/drawing/2014/main" id="{D2CB98DF-8D34-446E-B99B-C11C44562CCA}"/>
              </a:ext>
            </a:extLst>
          </p:cNvPr>
          <p:cNvSpPr>
            <a:spLocks noGrp="1"/>
          </p:cNvSpPr>
          <p:nvPr>
            <p:ph idx="1"/>
          </p:nvPr>
        </p:nvSpPr>
        <p:spPr>
          <a:xfrm>
            <a:off x="4777409" y="78444"/>
            <a:ext cx="7493172" cy="5793720"/>
          </a:xfrm>
        </p:spPr>
        <p:txBody>
          <a:bodyPr vert="horz" lIns="0" tIns="0" rIns="0" bIns="0" rtlCol="0" anchor="t">
            <a:normAutofit/>
          </a:bodyPr>
          <a:lstStyle/>
          <a:p>
            <a:pPr marL="0" indent="0">
              <a:buNone/>
            </a:pPr>
            <a:r>
              <a:rPr lang="en-GB" sz="1800" dirty="0">
                <a:ea typeface="+mn-lt"/>
                <a:cs typeface="+mn-lt"/>
              </a:rPr>
              <a:t>Cause:</a:t>
            </a:r>
          </a:p>
          <a:p>
            <a:r>
              <a:rPr lang="en-GB" sz="1800" dirty="0">
                <a:ea typeface="+mn-lt"/>
                <a:cs typeface="+mn-lt"/>
              </a:rPr>
              <a:t>being under lots of pressure.</a:t>
            </a:r>
            <a:endParaRPr lang="en-GB" sz="1800" dirty="0"/>
          </a:p>
          <a:p>
            <a:r>
              <a:rPr lang="en-GB" sz="1800" dirty="0">
                <a:ea typeface="+mn-lt"/>
                <a:cs typeface="+mn-lt"/>
              </a:rPr>
              <a:t>facing big changes.</a:t>
            </a:r>
            <a:endParaRPr lang="en-GB" dirty="0"/>
          </a:p>
          <a:p>
            <a:r>
              <a:rPr lang="en-GB" sz="1800" dirty="0">
                <a:ea typeface="+mn-lt"/>
                <a:cs typeface="+mn-lt"/>
              </a:rPr>
              <a:t>worrying about something.</a:t>
            </a:r>
            <a:endParaRPr lang="en-GB" dirty="0"/>
          </a:p>
          <a:p>
            <a:r>
              <a:rPr lang="en-GB" sz="1800" dirty="0">
                <a:ea typeface="+mn-lt"/>
                <a:cs typeface="+mn-lt"/>
              </a:rPr>
              <a:t>not having much or any control over the outcome of a situation.</a:t>
            </a:r>
            <a:endParaRPr lang="en-GB" dirty="0"/>
          </a:p>
          <a:p>
            <a:r>
              <a:rPr lang="en-GB" sz="1800" dirty="0">
                <a:ea typeface="+mn-lt"/>
                <a:cs typeface="+mn-lt"/>
              </a:rPr>
              <a:t>having responsibilities that you're finding overwhelming.</a:t>
            </a:r>
            <a:endParaRPr lang="en-GB" dirty="0"/>
          </a:p>
          <a:p>
            <a:r>
              <a:rPr lang="en-GB" sz="1800" dirty="0">
                <a:ea typeface="+mn-lt"/>
                <a:cs typeface="+mn-lt"/>
              </a:rPr>
              <a:t>not having enough work, activities or change in your life. </a:t>
            </a:r>
            <a:endParaRPr lang="en-GB" dirty="0">
              <a:ea typeface="+mn-lt"/>
              <a:cs typeface="+mn-lt"/>
            </a:endParaRPr>
          </a:p>
          <a:p>
            <a:r>
              <a:rPr lang="en-GB" sz="1800" dirty="0">
                <a:ea typeface="+mn-lt"/>
                <a:cs typeface="+mn-lt"/>
              </a:rPr>
              <a:t>times of uncertainty.</a:t>
            </a:r>
            <a:endParaRPr lang="en-GB"/>
          </a:p>
          <a:p>
            <a:pPr marL="0" indent="0">
              <a:buNone/>
            </a:pPr>
            <a:r>
              <a:rPr lang="en-GB" sz="1800" dirty="0"/>
              <a:t>Effect:</a:t>
            </a:r>
          </a:p>
          <a:p>
            <a:pPr marL="0" indent="0">
              <a:buNone/>
            </a:pPr>
            <a:r>
              <a:rPr lang="en-GB" sz="1800" dirty="0">
                <a:ea typeface="+mn-lt"/>
                <a:cs typeface="+mn-lt"/>
              </a:rPr>
              <a:t>Stress can play a part in problems such as headaches, </a:t>
            </a:r>
            <a:r>
              <a:rPr lang="en-GB" sz="1800" b="1" dirty="0">
                <a:ea typeface="+mn-lt"/>
                <a:cs typeface="+mn-lt"/>
              </a:rPr>
              <a:t>high blood pressure</a:t>
            </a:r>
            <a:r>
              <a:rPr lang="en-GB" sz="1800" dirty="0">
                <a:ea typeface="+mn-lt"/>
                <a:cs typeface="+mn-lt"/>
              </a:rPr>
              <a:t>, heart problems, diabetes, skin conditions, asthma, arthritis, depression, and anxiety.</a:t>
            </a:r>
            <a:endParaRPr lang="en-GB" dirty="0"/>
          </a:p>
          <a:p>
            <a:endParaRPr lang="en-GB" sz="1800" dirty="0"/>
          </a:p>
        </p:txBody>
      </p:sp>
    </p:spTree>
    <p:extLst>
      <p:ext uri="{BB962C8B-B14F-4D97-AF65-F5344CB8AC3E}">
        <p14:creationId xmlns:p14="http://schemas.microsoft.com/office/powerpoint/2010/main" val="926291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F6E5CA-BE73-476B-AA3E-17FCE723C5DE}"/>
              </a:ext>
            </a:extLst>
          </p:cNvPr>
          <p:cNvSpPr>
            <a:spLocks noGrp="1"/>
          </p:cNvSpPr>
          <p:nvPr>
            <p:ph type="title"/>
          </p:nvPr>
        </p:nvSpPr>
        <p:spPr>
          <a:xfrm>
            <a:off x="1157084" y="374427"/>
            <a:ext cx="10374517" cy="971512"/>
          </a:xfrm>
        </p:spPr>
        <p:txBody>
          <a:bodyPr anchor="ctr">
            <a:normAutofit/>
          </a:bodyPr>
          <a:lstStyle/>
          <a:p>
            <a:r>
              <a:rPr lang="en-GB" sz="3200">
                <a:solidFill>
                  <a:schemeClr val="bg1"/>
                </a:solidFill>
              </a:rPr>
              <a:t>POSSIBLE SOLUTION</a:t>
            </a:r>
          </a:p>
        </p:txBody>
      </p:sp>
      <p:graphicFrame>
        <p:nvGraphicFramePr>
          <p:cNvPr id="5" name="Content Placeholder 2">
            <a:extLst>
              <a:ext uri="{FF2B5EF4-FFF2-40B4-BE49-F238E27FC236}">
                <a16:creationId xmlns:a16="http://schemas.microsoft.com/office/drawing/2014/main" id="{5E0DC744-24F8-4C59-8A6E-0941E928964F}"/>
              </a:ext>
            </a:extLst>
          </p:cNvPr>
          <p:cNvGraphicFramePr>
            <a:graphicFrameLocks noGrp="1"/>
          </p:cNvGraphicFramePr>
          <p:nvPr>
            <p:ph idx="1"/>
            <p:extLst>
              <p:ext uri="{D42A27DB-BD31-4B8C-83A1-F6EECF244321}">
                <p14:modId xmlns:p14="http://schemas.microsoft.com/office/powerpoint/2010/main" val="395879637"/>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3532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9EDC711F-4DA7-4E33-A776-F079ACDA6D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3E32D53-FD05-46F1-97E2-C13949F59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3" y="1"/>
            <a:ext cx="8110817" cy="6858000"/>
          </a:xfrm>
          <a:prstGeom prst="rect">
            <a:avLst/>
          </a:prstGeom>
          <a:gradFill>
            <a:gsLst>
              <a:gs pos="3000">
                <a:schemeClr val="accent5">
                  <a:alpha val="83000"/>
                </a:schemeClr>
              </a:gs>
              <a:gs pos="100000">
                <a:schemeClr val="accent6"/>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DA9E872-DB12-4A7B-A151-052FA0773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626407" y="-626409"/>
            <a:ext cx="6858002" cy="8110820"/>
          </a:xfrm>
          <a:prstGeom prst="rect">
            <a:avLst/>
          </a:prstGeom>
          <a:gradFill>
            <a:gsLst>
              <a:gs pos="11000">
                <a:schemeClr val="accent2">
                  <a:alpha val="50000"/>
                </a:schemeClr>
              </a:gs>
              <a:gs pos="99000">
                <a:schemeClr val="accent4">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3B984CFC-8941-41C1-9730-F447E13EB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878315" y="-1878315"/>
            <a:ext cx="4354180" cy="8110814"/>
          </a:xfrm>
          <a:prstGeom prst="rect">
            <a:avLst/>
          </a:prstGeom>
          <a:gradFill>
            <a:gsLst>
              <a:gs pos="0">
                <a:schemeClr val="accent4">
                  <a:lumMod val="60000"/>
                  <a:lumOff val="40000"/>
                  <a:alpha val="26000"/>
                </a:schemeClr>
              </a:gs>
              <a:gs pos="92000">
                <a:schemeClr val="accent5">
                  <a:alpha val="33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3185161-AC26-4077-A972-6C3306B24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439" y="447866"/>
            <a:ext cx="6805130" cy="5909388"/>
          </a:xfrm>
          <a:prstGeom prst="rect">
            <a:avLst/>
          </a:prstGeom>
          <a:gradFill>
            <a:gsLst>
              <a:gs pos="38000">
                <a:schemeClr val="accent5">
                  <a:lumMod val="60000"/>
                  <a:lumOff val="40000"/>
                  <a:alpha val="0"/>
                </a:schemeClr>
              </a:gs>
              <a:gs pos="99000">
                <a:schemeClr val="accent5">
                  <a:alpha val="4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a:extLst>
              <a:ext uri="{FF2B5EF4-FFF2-40B4-BE49-F238E27FC236}">
                <a16:creationId xmlns:a16="http://schemas.microsoft.com/office/drawing/2014/main" id="{39B0F207-7872-4A1E-BCCD-EBF4B8A6AC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178826">
            <a:off x="1555888" y="899682"/>
            <a:ext cx="5005754" cy="5005754"/>
          </a:xfrm>
          <a:prstGeom prst="ellipse">
            <a:avLst/>
          </a:prstGeom>
          <a:gradFill>
            <a:gsLst>
              <a:gs pos="31000">
                <a:schemeClr val="accent6">
                  <a:alpha val="0"/>
                </a:schemeClr>
              </a:gs>
              <a:gs pos="85000">
                <a:schemeClr val="accent6">
                  <a:lumMod val="60000"/>
                  <a:lumOff val="40000"/>
                  <a:alpha val="23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Chart, funnel chart&#10;&#10;Description automatically generated">
            <a:extLst>
              <a:ext uri="{FF2B5EF4-FFF2-40B4-BE49-F238E27FC236}">
                <a16:creationId xmlns:a16="http://schemas.microsoft.com/office/drawing/2014/main" id="{FCC12160-9D1C-4593-9657-8330144163C6}"/>
              </a:ext>
            </a:extLst>
          </p:cNvPr>
          <p:cNvPicPr>
            <a:picLocks noGrp="1" noChangeAspect="1"/>
          </p:cNvPicPr>
          <p:nvPr>
            <p:ph idx="1"/>
          </p:nvPr>
        </p:nvPicPr>
        <p:blipFill>
          <a:blip r:embed="rId2"/>
          <a:stretch>
            <a:fillRect/>
          </a:stretch>
        </p:blipFill>
        <p:spPr>
          <a:xfrm>
            <a:off x="2911580" y="430152"/>
            <a:ext cx="6931666" cy="5933491"/>
          </a:xfrm>
          <a:prstGeom prst="rect">
            <a:avLst/>
          </a:prstGeom>
        </p:spPr>
      </p:pic>
    </p:spTree>
    <p:extLst>
      <p:ext uri="{BB962C8B-B14F-4D97-AF65-F5344CB8AC3E}">
        <p14:creationId xmlns:p14="http://schemas.microsoft.com/office/powerpoint/2010/main" val="1099435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C981D41-E895-4157-9B2B-B04BFE7B56EC}"/>
              </a:ext>
            </a:extLst>
          </p:cNvPr>
          <p:cNvSpPr>
            <a:spLocks noGrp="1"/>
          </p:cNvSpPr>
          <p:nvPr>
            <p:ph type="title"/>
          </p:nvPr>
        </p:nvSpPr>
        <p:spPr>
          <a:xfrm>
            <a:off x="387927" y="1028701"/>
            <a:ext cx="3248863" cy="3020785"/>
          </a:xfrm>
        </p:spPr>
        <p:txBody>
          <a:bodyPr>
            <a:normAutofit/>
          </a:bodyPr>
          <a:lstStyle/>
          <a:p>
            <a:pPr algn="r"/>
            <a:r>
              <a:rPr lang="en-GB" sz="2700">
                <a:solidFill>
                  <a:schemeClr val="bg1"/>
                </a:solidFill>
              </a:rPr>
              <a:t>Summary and conclusion</a:t>
            </a:r>
          </a:p>
        </p:txBody>
      </p:sp>
      <p:sp>
        <p:nvSpPr>
          <p:cNvPr id="3" name="Content Placeholder 2">
            <a:extLst>
              <a:ext uri="{FF2B5EF4-FFF2-40B4-BE49-F238E27FC236}">
                <a16:creationId xmlns:a16="http://schemas.microsoft.com/office/drawing/2014/main" id="{09D00553-015C-40CF-8231-A30EFFFF6D91}"/>
              </a:ext>
            </a:extLst>
          </p:cNvPr>
          <p:cNvSpPr>
            <a:spLocks noGrp="1"/>
          </p:cNvSpPr>
          <p:nvPr>
            <p:ph idx="1"/>
          </p:nvPr>
        </p:nvSpPr>
        <p:spPr>
          <a:xfrm>
            <a:off x="4777409" y="1028702"/>
            <a:ext cx="6937360" cy="4843462"/>
          </a:xfrm>
        </p:spPr>
        <p:txBody>
          <a:bodyPr vert="horz" lIns="0" tIns="0" rIns="0" bIns="0" rtlCol="0" anchor="t">
            <a:normAutofit/>
          </a:bodyPr>
          <a:lstStyle/>
          <a:p>
            <a:pPr>
              <a:lnSpc>
                <a:spcPct val="110000"/>
              </a:lnSpc>
            </a:pPr>
            <a:r>
              <a:rPr lang="en-GB" sz="1600" dirty="0"/>
              <a:t>In conclusion, </a:t>
            </a:r>
            <a:r>
              <a:rPr lang="en-GB" sz="1600" dirty="0">
                <a:ea typeface="+mn-lt"/>
                <a:cs typeface="+mn-lt"/>
              </a:rPr>
              <a:t>Stress is a reaction that individuals may have when confronted with job expectations and pressures that are out of step with their knowledge and skills and that put their capacity to cope in jeopardy. Stress occurs in a broad variety of work situations, but is often exacerbated when employees perceive a lack of support from superiors and co-workers, as well as a lack of control over work procedures. Often, the terms "pressure" or "challenging" and "stress" are used interchangeably, and this is often used to justify poor management practises. Workplace pressure is inescapable owing to the demands of today's work environment. Individuals who tolerate pressure may even remain attentive, motivated, and capable of work and learning, depending on available resources and personal attributes. When that pressure becomes overwhelming or uncontrollable, however, it results in stress. Stress may have a detrimental effect on both an employee's health and the success of the firm.</a:t>
            </a:r>
            <a:endParaRPr lang="en-GB" sz="1600" dirty="0"/>
          </a:p>
          <a:p>
            <a:pPr>
              <a:lnSpc>
                <a:spcPct val="110000"/>
              </a:lnSpc>
            </a:pPr>
            <a:endParaRPr lang="en-GB" sz="1600" dirty="0"/>
          </a:p>
        </p:txBody>
      </p:sp>
    </p:spTree>
    <p:extLst>
      <p:ext uri="{BB962C8B-B14F-4D97-AF65-F5344CB8AC3E}">
        <p14:creationId xmlns:p14="http://schemas.microsoft.com/office/powerpoint/2010/main" val="2324227740"/>
      </p:ext>
    </p:extLst>
  </p:cSld>
  <p:clrMapOvr>
    <a:masterClrMapping/>
  </p:clrMapOvr>
</p:sld>
</file>

<file path=ppt/theme/theme1.xml><?xml version="1.0" encoding="utf-8"?>
<a:theme xmlns:a="http://schemas.openxmlformats.org/drawingml/2006/main" name="GradientRiseVTI">
  <a:themeElements>
    <a:clrScheme name="GradientRise">
      <a:dk1>
        <a:sysClr val="windowText" lastClr="000000"/>
      </a:dk1>
      <a:lt1>
        <a:srgbClr val="FFFFFF"/>
      </a:lt1>
      <a:dk2>
        <a:srgbClr val="3C0F3A"/>
      </a:dk2>
      <a:lt2>
        <a:srgbClr val="F1F2F2"/>
      </a:lt2>
      <a:accent1>
        <a:srgbClr val="A6025C"/>
      </a:accent1>
      <a:accent2>
        <a:srgbClr val="92248E"/>
      </a:accent2>
      <a:accent3>
        <a:srgbClr val="DE95C4"/>
      </a:accent3>
      <a:accent4>
        <a:srgbClr val="FE4A00"/>
      </a:accent4>
      <a:accent5>
        <a:srgbClr val="DA002F"/>
      </a:accent5>
      <a:accent6>
        <a:srgbClr val="FF907A"/>
      </a:accent6>
      <a:hlink>
        <a:srgbClr val="CA71E4"/>
      </a:hlink>
      <a:folHlink>
        <a:srgbClr val="E45E49"/>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GradientRiseVTI</vt:lpstr>
      <vt:lpstr>Sress levels in the UK</vt:lpstr>
      <vt:lpstr>INTRODUCTION</vt:lpstr>
      <vt:lpstr>PowerPoint Presentation</vt:lpstr>
      <vt:lpstr>environment</vt:lpstr>
      <vt:lpstr>Cause and effect analaysis</vt:lpstr>
      <vt:lpstr>POSSIBLE SOLUTION</vt:lpstr>
      <vt:lpstr>PowerPoint Presentation</vt:lpstr>
      <vt:lpstr>Summary and 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80</cp:revision>
  <dcterms:created xsi:type="dcterms:W3CDTF">2021-11-03T14:36:58Z</dcterms:created>
  <dcterms:modified xsi:type="dcterms:W3CDTF">2021-11-03T15:24:01Z</dcterms:modified>
</cp:coreProperties>
</file>