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sldIdLst>
    <p:sldId id="256" r:id="rId5"/>
    <p:sldId id="257" r:id="rId6"/>
    <p:sldId id="262" r:id="rId7"/>
    <p:sldId id="263" r:id="rId8"/>
    <p:sldId id="264" r:id="rId9"/>
    <p:sldId id="265" r:id="rId10"/>
    <p:sldId id="266" r:id="rId11"/>
    <p:sldId id="267" r:id="rId12"/>
    <p:sldId id="258" r:id="rId13"/>
    <p:sldId id="259" r:id="rId14"/>
    <p:sldId id="260" r:id="rId15"/>
    <p:sldId id="26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66275A-AC4E-82CC-526A-EDE9AF4FE894}" v="290" dt="2025-01-09T18:29:04.2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447" autoAdjust="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outlineViewPr>
    <p:cViewPr>
      <p:scale>
        <a:sx n="33" d="100"/>
        <a:sy n="33" d="100"/>
      </p:scale>
      <p:origin x="0" y="-41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ad Habib (2317248)" userId="S::2317248@student.uwtsd.ac.uk::1f6e513f-db28-4217-898b-ff3c4a9f18cd" providerId="AD" clId="Web-{5B665E14-36D2-040B-6F71-EE82364797A7}"/>
    <pc:docChg chg="modSld">
      <pc:chgData name="Ahmad Habib (2317248)" userId="S::2317248@student.uwtsd.ac.uk::1f6e513f-db28-4217-898b-ff3c4a9f18cd" providerId="AD" clId="Web-{5B665E14-36D2-040B-6F71-EE82364797A7}" dt="2025-01-05T19:55:56.327" v="10" actId="20577"/>
      <pc:docMkLst>
        <pc:docMk/>
      </pc:docMkLst>
      <pc:sldChg chg="modSp">
        <pc:chgData name="Ahmad Habib (2317248)" userId="S::2317248@student.uwtsd.ac.uk::1f6e513f-db28-4217-898b-ff3c4a9f18cd" providerId="AD" clId="Web-{5B665E14-36D2-040B-6F71-EE82364797A7}" dt="2025-01-05T19:55:56.327" v="10" actId="20577"/>
        <pc:sldMkLst>
          <pc:docMk/>
          <pc:sldMk cId="454566651" sldId="258"/>
        </pc:sldMkLst>
        <pc:spChg chg="mod">
          <ac:chgData name="Ahmad Habib (2317248)" userId="S::2317248@student.uwtsd.ac.uk::1f6e513f-db28-4217-898b-ff3c4a9f18cd" providerId="AD" clId="Web-{5B665E14-36D2-040B-6F71-EE82364797A7}" dt="2025-01-05T19:55:56.327" v="10" actId="20577"/>
          <ac:spMkLst>
            <pc:docMk/>
            <pc:sldMk cId="454566651" sldId="258"/>
            <ac:spMk id="3" creationId="{2445D54A-2F74-1123-6E9C-714D396D9527}"/>
          </ac:spMkLst>
        </pc:spChg>
      </pc:sldChg>
    </pc:docChg>
  </pc:docChgLst>
  <pc:docChgLst>
    <pc:chgData name="Ahmad Habib (2317248)" userId="S::2317248@student.uwtsd.ac.uk::1f6e513f-db28-4217-898b-ff3c4a9f18cd" providerId="AD" clId="Web-{D466275A-AC4E-82CC-526A-EDE9AF4FE894}"/>
    <pc:docChg chg="addSld delSld modSld">
      <pc:chgData name="Ahmad Habib (2317248)" userId="S::2317248@student.uwtsd.ac.uk::1f6e513f-db28-4217-898b-ff3c4a9f18cd" providerId="AD" clId="Web-{D466275A-AC4E-82CC-526A-EDE9AF4FE894}" dt="2025-01-09T18:29:04.237" v="273" actId="20577"/>
      <pc:docMkLst>
        <pc:docMk/>
      </pc:docMkLst>
      <pc:sldChg chg="modSp">
        <pc:chgData name="Ahmad Habib (2317248)" userId="S::2317248@student.uwtsd.ac.uk::1f6e513f-db28-4217-898b-ff3c4a9f18cd" providerId="AD" clId="Web-{D466275A-AC4E-82CC-526A-EDE9AF4FE894}" dt="2025-01-08T01:05:15.727" v="230" actId="20577"/>
        <pc:sldMkLst>
          <pc:docMk/>
          <pc:sldMk cId="1435301069" sldId="257"/>
        </pc:sldMkLst>
        <pc:spChg chg="mod">
          <ac:chgData name="Ahmad Habib (2317248)" userId="S::2317248@student.uwtsd.ac.uk::1f6e513f-db28-4217-898b-ff3c4a9f18cd" providerId="AD" clId="Web-{D466275A-AC4E-82CC-526A-EDE9AF4FE894}" dt="2025-01-08T01:05:15.727" v="230" actId="20577"/>
          <ac:spMkLst>
            <pc:docMk/>
            <pc:sldMk cId="1435301069" sldId="257"/>
            <ac:spMk id="3" creationId="{3C398B93-D355-EBF3-0F1D-BF55EF16C98E}"/>
          </ac:spMkLst>
        </pc:spChg>
      </pc:sldChg>
      <pc:sldChg chg="modSp">
        <pc:chgData name="Ahmad Habib (2317248)" userId="S::2317248@student.uwtsd.ac.uk::1f6e513f-db28-4217-898b-ff3c4a9f18cd" providerId="AD" clId="Web-{D466275A-AC4E-82CC-526A-EDE9AF4FE894}" dt="2025-01-09T18:29:04.237" v="273" actId="20577"/>
        <pc:sldMkLst>
          <pc:docMk/>
          <pc:sldMk cId="45383438" sldId="259"/>
        </pc:sldMkLst>
        <pc:spChg chg="mod">
          <ac:chgData name="Ahmad Habib (2317248)" userId="S::2317248@student.uwtsd.ac.uk::1f6e513f-db28-4217-898b-ff3c4a9f18cd" providerId="AD" clId="Web-{D466275A-AC4E-82CC-526A-EDE9AF4FE894}" dt="2025-01-09T18:29:04.237" v="273" actId="20577"/>
          <ac:spMkLst>
            <pc:docMk/>
            <pc:sldMk cId="45383438" sldId="259"/>
            <ac:spMk id="3" creationId="{1414C99E-35C2-E65A-2576-B56722019A36}"/>
          </ac:spMkLst>
        </pc:spChg>
      </pc:sldChg>
      <pc:sldChg chg="modSp">
        <pc:chgData name="Ahmad Habib (2317248)" userId="S::2317248@student.uwtsd.ac.uk::1f6e513f-db28-4217-898b-ff3c4a9f18cd" providerId="AD" clId="Web-{D466275A-AC4E-82CC-526A-EDE9AF4FE894}" dt="2025-01-09T18:26:42.546" v="266" actId="20577"/>
        <pc:sldMkLst>
          <pc:docMk/>
          <pc:sldMk cId="460574720" sldId="260"/>
        </pc:sldMkLst>
        <pc:spChg chg="mod">
          <ac:chgData name="Ahmad Habib (2317248)" userId="S::2317248@student.uwtsd.ac.uk::1f6e513f-db28-4217-898b-ff3c4a9f18cd" providerId="AD" clId="Web-{D466275A-AC4E-82CC-526A-EDE9AF4FE894}" dt="2025-01-09T18:26:42.546" v="266" actId="20577"/>
          <ac:spMkLst>
            <pc:docMk/>
            <pc:sldMk cId="460574720" sldId="260"/>
            <ac:spMk id="3" creationId="{5AD5830C-8FAA-0AD5-1045-387AA952616A}"/>
          </ac:spMkLst>
        </pc:spChg>
      </pc:sldChg>
      <pc:sldChg chg="modSp new">
        <pc:chgData name="Ahmad Habib (2317248)" userId="S::2317248@student.uwtsd.ac.uk::1f6e513f-db28-4217-898b-ff3c4a9f18cd" providerId="AD" clId="Web-{D466275A-AC4E-82CC-526A-EDE9AF4FE894}" dt="2025-01-09T01:20:10.078" v="263" actId="20577"/>
        <pc:sldMkLst>
          <pc:docMk/>
          <pc:sldMk cId="3072251765" sldId="262"/>
        </pc:sldMkLst>
        <pc:spChg chg="mod">
          <ac:chgData name="Ahmad Habib (2317248)" userId="S::2317248@student.uwtsd.ac.uk::1f6e513f-db28-4217-898b-ff3c4a9f18cd" providerId="AD" clId="Web-{D466275A-AC4E-82CC-526A-EDE9AF4FE894}" dt="2025-01-08T00:14:02.290" v="14" actId="20577"/>
          <ac:spMkLst>
            <pc:docMk/>
            <pc:sldMk cId="3072251765" sldId="262"/>
            <ac:spMk id="2" creationId="{AD3E4B0E-F4F9-6000-A07A-480BB4BB87D4}"/>
          </ac:spMkLst>
        </pc:spChg>
        <pc:spChg chg="mod">
          <ac:chgData name="Ahmad Habib (2317248)" userId="S::2317248@student.uwtsd.ac.uk::1f6e513f-db28-4217-898b-ff3c4a9f18cd" providerId="AD" clId="Web-{D466275A-AC4E-82CC-526A-EDE9AF4FE894}" dt="2025-01-09T01:20:10.078" v="263" actId="20577"/>
          <ac:spMkLst>
            <pc:docMk/>
            <pc:sldMk cId="3072251765" sldId="262"/>
            <ac:spMk id="3" creationId="{5D7E8BF9-495A-2536-420A-88E862ABD4DA}"/>
          </ac:spMkLst>
        </pc:spChg>
      </pc:sldChg>
      <pc:sldChg chg="modSp new del">
        <pc:chgData name="Ahmad Habib (2317248)" userId="S::2317248@student.uwtsd.ac.uk::1f6e513f-db28-4217-898b-ff3c4a9f18cd" providerId="AD" clId="Web-{D466275A-AC4E-82CC-526A-EDE9AF4FE894}" dt="2025-01-08T00:21:04.319" v="82"/>
        <pc:sldMkLst>
          <pc:docMk/>
          <pc:sldMk cId="1836182385" sldId="263"/>
        </pc:sldMkLst>
        <pc:spChg chg="mod">
          <ac:chgData name="Ahmad Habib (2317248)" userId="S::2317248@student.uwtsd.ac.uk::1f6e513f-db28-4217-898b-ff3c4a9f18cd" providerId="AD" clId="Web-{D466275A-AC4E-82CC-526A-EDE9AF4FE894}" dt="2025-01-08T00:21:03.506" v="81" actId="20577"/>
          <ac:spMkLst>
            <pc:docMk/>
            <pc:sldMk cId="1836182385" sldId="263"/>
            <ac:spMk id="2" creationId="{868D9A3B-9162-4F6B-03CD-D590A098B8D3}"/>
          </ac:spMkLst>
        </pc:spChg>
      </pc:sldChg>
      <pc:sldChg chg="modSp new">
        <pc:chgData name="Ahmad Habib (2317248)" userId="S::2317248@student.uwtsd.ac.uk::1f6e513f-db28-4217-898b-ff3c4a9f18cd" providerId="AD" clId="Web-{D466275A-AC4E-82CC-526A-EDE9AF4FE894}" dt="2025-01-08T00:25:51.860" v="111" actId="20577"/>
        <pc:sldMkLst>
          <pc:docMk/>
          <pc:sldMk cId="1926126551" sldId="263"/>
        </pc:sldMkLst>
        <pc:spChg chg="mod">
          <ac:chgData name="Ahmad Habib (2317248)" userId="S::2317248@student.uwtsd.ac.uk::1f6e513f-db28-4217-898b-ff3c4a9f18cd" providerId="AD" clId="Web-{D466275A-AC4E-82CC-526A-EDE9AF4FE894}" dt="2025-01-08T00:21:12.694" v="85" actId="20577"/>
          <ac:spMkLst>
            <pc:docMk/>
            <pc:sldMk cId="1926126551" sldId="263"/>
            <ac:spMk id="2" creationId="{04CD973B-6EFD-045F-2C6A-B4667314ACF5}"/>
          </ac:spMkLst>
        </pc:spChg>
        <pc:spChg chg="mod">
          <ac:chgData name="Ahmad Habib (2317248)" userId="S::2317248@student.uwtsd.ac.uk::1f6e513f-db28-4217-898b-ff3c4a9f18cd" providerId="AD" clId="Web-{D466275A-AC4E-82CC-526A-EDE9AF4FE894}" dt="2025-01-08T00:25:51.860" v="111" actId="20577"/>
          <ac:spMkLst>
            <pc:docMk/>
            <pc:sldMk cId="1926126551" sldId="263"/>
            <ac:spMk id="3" creationId="{4642211D-642E-8147-5138-40CEA8D4EA79}"/>
          </ac:spMkLst>
        </pc:spChg>
      </pc:sldChg>
      <pc:sldChg chg="modSp new del">
        <pc:chgData name="Ahmad Habib (2317248)" userId="S::2317248@student.uwtsd.ac.uk::1f6e513f-db28-4217-898b-ff3c4a9f18cd" providerId="AD" clId="Web-{D466275A-AC4E-82CC-526A-EDE9AF4FE894}" dt="2025-01-08T00:20:45.396" v="78"/>
        <pc:sldMkLst>
          <pc:docMk/>
          <pc:sldMk cId="2352718866" sldId="263"/>
        </pc:sldMkLst>
        <pc:spChg chg="mod">
          <ac:chgData name="Ahmad Habib (2317248)" userId="S::2317248@student.uwtsd.ac.uk::1f6e513f-db28-4217-898b-ff3c4a9f18cd" providerId="AD" clId="Web-{D466275A-AC4E-82CC-526A-EDE9AF4FE894}" dt="2025-01-08T00:20:39.443" v="77" actId="20577"/>
          <ac:spMkLst>
            <pc:docMk/>
            <pc:sldMk cId="2352718866" sldId="263"/>
            <ac:spMk id="2" creationId="{03F77E39-5396-ED0E-254A-1E6DC54AC3B7}"/>
          </ac:spMkLst>
        </pc:spChg>
      </pc:sldChg>
      <pc:sldChg chg="modSp new">
        <pc:chgData name="Ahmad Habib (2317248)" userId="S::2317248@student.uwtsd.ac.uk::1f6e513f-db28-4217-898b-ff3c4a9f18cd" providerId="AD" clId="Web-{D466275A-AC4E-82CC-526A-EDE9AF4FE894}" dt="2025-01-08T00:28:55.803" v="126" actId="20577"/>
        <pc:sldMkLst>
          <pc:docMk/>
          <pc:sldMk cId="1321057875" sldId="264"/>
        </pc:sldMkLst>
        <pc:spChg chg="mod">
          <ac:chgData name="Ahmad Habib (2317248)" userId="S::2317248@student.uwtsd.ac.uk::1f6e513f-db28-4217-898b-ff3c4a9f18cd" providerId="AD" clId="Web-{D466275A-AC4E-82CC-526A-EDE9AF4FE894}" dt="2025-01-08T00:27:28.129" v="116" actId="20577"/>
          <ac:spMkLst>
            <pc:docMk/>
            <pc:sldMk cId="1321057875" sldId="264"/>
            <ac:spMk id="2" creationId="{E06B6AFD-1670-F558-BBB6-F8747FD44E2F}"/>
          </ac:spMkLst>
        </pc:spChg>
        <pc:spChg chg="mod">
          <ac:chgData name="Ahmad Habib (2317248)" userId="S::2317248@student.uwtsd.ac.uk::1f6e513f-db28-4217-898b-ff3c4a9f18cd" providerId="AD" clId="Web-{D466275A-AC4E-82CC-526A-EDE9AF4FE894}" dt="2025-01-08T00:28:55.803" v="126" actId="20577"/>
          <ac:spMkLst>
            <pc:docMk/>
            <pc:sldMk cId="1321057875" sldId="264"/>
            <ac:spMk id="3" creationId="{8B99B340-B7ED-1169-6C88-1DA2E6920033}"/>
          </ac:spMkLst>
        </pc:spChg>
      </pc:sldChg>
      <pc:sldChg chg="modSp new">
        <pc:chgData name="Ahmad Habib (2317248)" userId="S::2317248@student.uwtsd.ac.uk::1f6e513f-db28-4217-898b-ff3c4a9f18cd" providerId="AD" clId="Web-{D466275A-AC4E-82CC-526A-EDE9AF4FE894}" dt="2025-01-08T00:32:29.613" v="154" actId="20577"/>
        <pc:sldMkLst>
          <pc:docMk/>
          <pc:sldMk cId="1399834464" sldId="265"/>
        </pc:sldMkLst>
        <pc:spChg chg="mod">
          <ac:chgData name="Ahmad Habib (2317248)" userId="S::2317248@student.uwtsd.ac.uk::1f6e513f-db28-4217-898b-ff3c4a9f18cd" providerId="AD" clId="Web-{D466275A-AC4E-82CC-526A-EDE9AF4FE894}" dt="2025-01-08T00:32:29.613" v="154" actId="20577"/>
          <ac:spMkLst>
            <pc:docMk/>
            <pc:sldMk cId="1399834464" sldId="265"/>
            <ac:spMk id="2" creationId="{490810CE-2965-C9FC-8242-5E4F1D4D746E}"/>
          </ac:spMkLst>
        </pc:spChg>
        <pc:spChg chg="mod">
          <ac:chgData name="Ahmad Habib (2317248)" userId="S::2317248@student.uwtsd.ac.uk::1f6e513f-db28-4217-898b-ff3c4a9f18cd" providerId="AD" clId="Web-{D466275A-AC4E-82CC-526A-EDE9AF4FE894}" dt="2025-01-08T00:32:13.613" v="151" actId="20577"/>
          <ac:spMkLst>
            <pc:docMk/>
            <pc:sldMk cId="1399834464" sldId="265"/>
            <ac:spMk id="3" creationId="{5BB8D155-6F71-7D98-E029-5349CFD94BC1}"/>
          </ac:spMkLst>
        </pc:spChg>
      </pc:sldChg>
      <pc:sldChg chg="modSp new">
        <pc:chgData name="Ahmad Habib (2317248)" userId="S::2317248@student.uwtsd.ac.uk::1f6e513f-db28-4217-898b-ff3c4a9f18cd" providerId="AD" clId="Web-{D466275A-AC4E-82CC-526A-EDE9AF4FE894}" dt="2025-01-08T00:42:43.193" v="197" actId="20577"/>
        <pc:sldMkLst>
          <pc:docMk/>
          <pc:sldMk cId="1600772237" sldId="266"/>
        </pc:sldMkLst>
        <pc:spChg chg="mod">
          <ac:chgData name="Ahmad Habib (2317248)" userId="S::2317248@student.uwtsd.ac.uk::1f6e513f-db28-4217-898b-ff3c4a9f18cd" providerId="AD" clId="Web-{D466275A-AC4E-82CC-526A-EDE9AF4FE894}" dt="2025-01-08T00:33:17.740" v="158" actId="20577"/>
          <ac:spMkLst>
            <pc:docMk/>
            <pc:sldMk cId="1600772237" sldId="266"/>
            <ac:spMk id="2" creationId="{B44523F1-320F-22DB-37C8-879B3E6F0108}"/>
          </ac:spMkLst>
        </pc:spChg>
        <pc:spChg chg="mod">
          <ac:chgData name="Ahmad Habib (2317248)" userId="S::2317248@student.uwtsd.ac.uk::1f6e513f-db28-4217-898b-ff3c4a9f18cd" providerId="AD" clId="Web-{D466275A-AC4E-82CC-526A-EDE9AF4FE894}" dt="2025-01-08T00:42:43.193" v="197" actId="20577"/>
          <ac:spMkLst>
            <pc:docMk/>
            <pc:sldMk cId="1600772237" sldId="266"/>
            <ac:spMk id="3" creationId="{0E736F09-4117-4F2E-BFA3-EEA235985EDD}"/>
          </ac:spMkLst>
        </pc:spChg>
      </pc:sldChg>
      <pc:sldChg chg="modSp new">
        <pc:chgData name="Ahmad Habib (2317248)" userId="S::2317248@student.uwtsd.ac.uk::1f6e513f-db28-4217-898b-ff3c4a9f18cd" providerId="AD" clId="Web-{D466275A-AC4E-82CC-526A-EDE9AF4FE894}" dt="2025-01-08T01:03:53.349" v="224" actId="20577"/>
        <pc:sldMkLst>
          <pc:docMk/>
          <pc:sldMk cId="2128370917" sldId="267"/>
        </pc:sldMkLst>
        <pc:spChg chg="mod">
          <ac:chgData name="Ahmad Habib (2317248)" userId="S::2317248@student.uwtsd.ac.uk::1f6e513f-db28-4217-898b-ff3c4a9f18cd" providerId="AD" clId="Web-{D466275A-AC4E-82CC-526A-EDE9AF4FE894}" dt="2025-01-08T01:02:12.050" v="210" actId="20577"/>
          <ac:spMkLst>
            <pc:docMk/>
            <pc:sldMk cId="2128370917" sldId="267"/>
            <ac:spMk id="2" creationId="{A16B3E5F-A07A-8619-0D2F-5FA008086CA2}"/>
          </ac:spMkLst>
        </pc:spChg>
        <pc:spChg chg="mod">
          <ac:chgData name="Ahmad Habib (2317248)" userId="S::2317248@student.uwtsd.ac.uk::1f6e513f-db28-4217-898b-ff3c4a9f18cd" providerId="AD" clId="Web-{D466275A-AC4E-82CC-526A-EDE9AF4FE894}" dt="2025-01-08T01:03:53.349" v="224" actId="20577"/>
          <ac:spMkLst>
            <pc:docMk/>
            <pc:sldMk cId="2128370917" sldId="267"/>
            <ac:spMk id="3" creationId="{C7375ED2-08B0-375E-07EA-B023C67B1984}"/>
          </ac:spMkLst>
        </pc:spChg>
      </pc:sldChg>
      <pc:sldChg chg="new del">
        <pc:chgData name="Ahmad Habib (2317248)" userId="S::2317248@student.uwtsd.ac.uk::1f6e513f-db28-4217-898b-ff3c4a9f18cd" providerId="AD" clId="Web-{D466275A-AC4E-82CC-526A-EDE9AF4FE894}" dt="2025-01-08T01:04:01.678" v="226"/>
        <pc:sldMkLst>
          <pc:docMk/>
          <pc:sldMk cId="1849570430" sldId="26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/>
            <a:fld id="{A5B0A250-5CC0-1746-B209-08E8B0DAE6AF}" type="datetimeFigureOut">
              <a:rPr lang="en-US" smtClean="0"/>
              <a:pPr algn="l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04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998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5952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670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477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63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0202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790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49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924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35316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206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398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556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133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759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0A250-5CC0-1746-B209-08E8B0DAE6AF}" type="datetimeFigureOut">
              <a:rPr lang="en-US" smtClean="0"/>
              <a:pPr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602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olice-foundation.org.uk/publication/the-power-of-information-how-to-unlock-the-potential-of-digital-data-and-technology-in-policing/#:~:text=We%20found%20that%20police%20forces,technology%20to%20transform%20modern%20policing" TargetMode="External"/><Relationship Id="rId3" Type="http://schemas.openxmlformats.org/officeDocument/2006/relationships/hyperlink" Target="https://www.college.police.uk/support-forces/diversity-and-inclusion" TargetMode="External"/><Relationship Id="rId7" Type="http://schemas.openxmlformats.org/officeDocument/2006/relationships/hyperlink" Target="https://www.met.police.uk/ro/report/hate-crime/information/v1/hate-crime/what-is-hate-crime/" TargetMode="External"/><Relationship Id="rId12" Type="http://schemas.openxmlformats.org/officeDocument/2006/relationships/hyperlink" Target="https://publications.parliament.uk/pa/cm199899/cmselect/cmhaff/81/8109.htm" TargetMode="External"/><Relationship Id="rId2" Type="http://schemas.openxmlformats.org/officeDocument/2006/relationships/hyperlink" Target="https://www.bbc.co.uk/bitesize/guides/zqsqjsg/revision/2#:~:text=Around%20the%20year%201000%2C%20law,to%20maintain%20law%20and%20orde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ocalhistories.org/a-brief-history-of-the-british-police/" TargetMode="External"/><Relationship Id="rId11" Type="http://schemas.openxmlformats.org/officeDocument/2006/relationships/hyperlink" Target="https://www.law.ac.uk/resources/blog/diversity-in-policing/" TargetMode="External"/><Relationship Id="rId5" Type="http://schemas.openxmlformats.org/officeDocument/2006/relationships/hyperlink" Target="https://www.gov.uk/government/statistics/hate-crime-england-and-wales-2021-to-2022/hate-crime-england-and-wales-2021-to-2022" TargetMode="External"/><Relationship Id="rId10" Type="http://schemas.openxmlformats.org/officeDocument/2006/relationships/hyperlink" Target="https://www.techuk.org/resource/delivering-diversity-and-inclusion-in-policing.html" TargetMode="External"/><Relationship Id="rId4" Type="http://schemas.openxmlformats.org/officeDocument/2006/relationships/hyperlink" Target="https://www.haberdashersabrahamdarby.co.uk/wp-content/uploads/2018/11/Y9-Autumn-Early-Modern-Law_Order-1500-%E2%80%941750.pdf" TargetMode="External"/><Relationship Id="rId9" Type="http://schemas.openxmlformats.org/officeDocument/2006/relationships/hyperlink" Target="https://germatik.com/Criminology%2C%203%20edition%281%29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A close-up of a police car&#10;&#10;Description automatically generated">
            <a:extLst>
              <a:ext uri="{FF2B5EF4-FFF2-40B4-BE49-F238E27FC236}">
                <a16:creationId xmlns:a16="http://schemas.microsoft.com/office/drawing/2014/main" id="{6FD4B0CA-E5B5-51F3-9FEC-CD8A89721F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666" t="839" r="20455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D5CA520-5881-82C6-71DF-38913A439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0563" y="2416629"/>
            <a:ext cx="4340380" cy="1634204"/>
          </a:xfrm>
        </p:spPr>
        <p:txBody>
          <a:bodyPr>
            <a:normAutofit/>
          </a:bodyPr>
          <a:lstStyle/>
          <a:p>
            <a:r>
              <a:rPr lang="en-GB" sz="3200" dirty="0"/>
              <a:t>History of Policing, diversity and modern challenges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07EE3C-B1CA-AA17-ABB4-850E47581E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0563" y="4050833"/>
            <a:ext cx="3893440" cy="1096899"/>
          </a:xfrm>
        </p:spPr>
        <p:txBody>
          <a:bodyPr>
            <a:normAutofit/>
          </a:bodyPr>
          <a:lstStyle/>
          <a:p>
            <a:r>
              <a:rPr lang="en-GB" dirty="0"/>
              <a:t>Ahmad Habib (2317248)</a:t>
            </a:r>
          </a:p>
          <a:p>
            <a:r>
              <a:rPr lang="en-GB" dirty="0"/>
              <a:t>Police, policing and society (BMCP5005)</a:t>
            </a:r>
          </a:p>
        </p:txBody>
      </p:sp>
    </p:spTree>
    <p:extLst>
      <p:ext uri="{BB962C8B-B14F-4D97-AF65-F5344CB8AC3E}">
        <p14:creationId xmlns:p14="http://schemas.microsoft.com/office/powerpoint/2010/main" val="3728393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AA159-EAFB-4F5E-8A2F-8C32553A4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History of policing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398B93-D355-EBF3-0F1D-BF55EF16C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67543"/>
            <a:ext cx="8096552" cy="529045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The Anglo-Saxon time (early policing 9</a:t>
            </a:r>
            <a:r>
              <a:rPr lang="en-GB" sz="2400" b="0" i="0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to 12</a:t>
            </a:r>
            <a:r>
              <a:rPr lang="en-GB" sz="2400" b="0" i="0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Centuries) 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Medieval Policing (12</a:t>
            </a:r>
            <a:r>
              <a:rPr lang="en-GB" sz="2400" b="0" i="0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to 16</a:t>
            </a:r>
            <a:r>
              <a:rPr lang="en-GB" sz="2400" b="0" i="0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Centuries) 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Aptos"/>
              </a:rPr>
              <a:t>The early modern policing (16</a:t>
            </a:r>
            <a:r>
              <a:rPr lang="en-GB" sz="2400" b="0" i="0" baseline="30000" dirty="0">
                <a:solidFill>
                  <a:srgbClr val="000000"/>
                </a:solidFill>
                <a:effectLst/>
                <a:latin typeface="Aptos"/>
              </a:rPr>
              <a:t>th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/>
              </a:rPr>
              <a:t> to 18</a:t>
            </a:r>
            <a:r>
              <a:rPr lang="en-GB" sz="2400" b="0" i="0" baseline="30000" dirty="0">
                <a:solidFill>
                  <a:srgbClr val="000000"/>
                </a:solidFill>
                <a:effectLst/>
                <a:latin typeface="Aptos"/>
              </a:rPr>
              <a:t>th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/>
              </a:rPr>
              <a:t> </a:t>
            </a:r>
            <a:r>
              <a:rPr lang="en-GB" sz="2400" dirty="0">
                <a:solidFill>
                  <a:srgbClr val="000000"/>
                </a:solidFill>
                <a:latin typeface="Aptos"/>
              </a:rPr>
              <a:t>Centuries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/>
              </a:rPr>
              <a:t>)  </a:t>
            </a:r>
            <a:endParaRPr lang="en-GB" sz="2400" dirty="0">
              <a:solidFill>
                <a:srgbClr val="000000"/>
              </a:solidFill>
              <a:latin typeface="Aptos"/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Aptos"/>
              </a:rPr>
              <a:t>The Birth of modern policing (19</a:t>
            </a:r>
            <a:r>
              <a:rPr lang="en-GB" sz="2400" b="0" i="0" baseline="30000" dirty="0">
                <a:solidFill>
                  <a:srgbClr val="000000"/>
                </a:solidFill>
                <a:effectLst/>
                <a:latin typeface="Aptos"/>
              </a:rPr>
              <a:t>th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/>
              </a:rPr>
              <a:t> </a:t>
            </a:r>
            <a:r>
              <a:rPr lang="en-GB" sz="2400" dirty="0">
                <a:solidFill>
                  <a:srgbClr val="000000"/>
                </a:solidFill>
                <a:latin typeface="Aptos"/>
              </a:rPr>
              <a:t>Century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/>
              </a:rPr>
              <a:t>)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Aptos"/>
              </a:rPr>
              <a:t>Policing in the 20</a:t>
            </a:r>
            <a:r>
              <a:rPr lang="en-GB" sz="2400" b="0" i="0" baseline="30000" dirty="0">
                <a:solidFill>
                  <a:srgbClr val="000000"/>
                </a:solidFill>
                <a:effectLst/>
                <a:latin typeface="Aptos"/>
              </a:rPr>
              <a:t>th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/>
              </a:rPr>
              <a:t> </a:t>
            </a:r>
            <a:r>
              <a:rPr lang="en-GB" sz="2400" dirty="0">
                <a:solidFill>
                  <a:srgbClr val="000000"/>
                </a:solidFill>
                <a:latin typeface="Aptos"/>
              </a:rPr>
              <a:t>Century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/>
              </a:rPr>
              <a:t>  </a:t>
            </a:r>
            <a:endParaRPr lang="en-GB" sz="2400" dirty="0">
              <a:solidFill>
                <a:srgbClr val="000000"/>
              </a:solidFill>
              <a:latin typeface="Aptos"/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Policing in the 21</a:t>
            </a:r>
            <a:r>
              <a:rPr lang="en-GB" sz="2400" b="0" i="0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st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Century  </a:t>
            </a:r>
          </a:p>
          <a:p>
            <a:pPr marL="0" indent="0">
              <a:buNone/>
            </a:pPr>
            <a:endParaRPr lang="en-GB" sz="1600" i="0" dirty="0">
              <a:solidFill>
                <a:srgbClr val="000000"/>
              </a:solidFill>
              <a:effectLst/>
              <a:latin typeface="Aptos"/>
            </a:endParaRPr>
          </a:p>
          <a:p>
            <a:pPr marL="0" indent="0">
              <a:buNone/>
            </a:pPr>
            <a:endParaRPr lang="en-GB" sz="1600" b="0" i="0" u="sng" dirty="0"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  <a:p>
            <a:pPr marL="0" indent="0">
              <a:buNone/>
            </a:pPr>
            <a:endParaRPr lang="en-GB" sz="3600" b="0" i="0" dirty="0">
              <a:solidFill>
                <a:srgbClr val="404040"/>
              </a:solidFill>
              <a:effectLst/>
              <a:latin typeface="Trebuchet MS" panose="020B0603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435301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E4B0E-F4F9-6000-A07A-480BB4BB8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531159"/>
            <a:ext cx="8596668" cy="1320800"/>
          </a:xfrm>
        </p:spPr>
        <p:txBody>
          <a:bodyPr/>
          <a:lstStyle/>
          <a:p>
            <a:r>
              <a:rPr lang="en-US" dirty="0"/>
              <a:t>Anglo Saxon period </a:t>
            </a:r>
            <a:r>
              <a:rPr lang="en-US" dirty="0">
                <a:ea typeface="+mj-lt"/>
                <a:cs typeface="+mj-lt"/>
              </a:rPr>
              <a:t>(early policing 9th to 12th Centuries)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E8BF9-495A-2536-420A-88E862ABD4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/>
              <a:t>There were no police but tithings system instead </a:t>
            </a:r>
          </a:p>
          <a:p>
            <a:r>
              <a:rPr lang="en-US" sz="3200" dirty="0">
                <a:ea typeface="+mn-lt"/>
                <a:cs typeface="+mn-lt"/>
              </a:rPr>
              <a:t>tithing system was established with every </a:t>
            </a:r>
            <a:r>
              <a:rPr lang="en-US" sz="3200">
                <a:ea typeface="+mn-lt"/>
                <a:cs typeface="+mn-lt"/>
              </a:rPr>
              <a:t>single male villager over 12 years old</a:t>
            </a:r>
          </a:p>
          <a:p>
            <a:r>
              <a:rPr lang="en-US" sz="3200"/>
              <a:t>People knew each other properly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BBC 2024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72251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D973B-6EFD-045F-2C6A-B4667314A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Medieval Policing (12th to 16th Centuries)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42211D-642E-8147-5138-40CEA8D4EA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ea typeface="+mn-lt"/>
                <a:cs typeface="+mn-lt"/>
              </a:rPr>
              <a:t>Centralised aspects of policing were brought about by the Norman Conquest in 1066.</a:t>
            </a:r>
            <a:endParaRPr lang="en-US" sz="3200">
              <a:ea typeface="+mn-lt"/>
              <a:cs typeface="+mn-lt"/>
            </a:endParaRPr>
          </a:p>
          <a:p>
            <a:r>
              <a:rPr lang="en-US" sz="3200" dirty="0">
                <a:ea typeface="+mn-lt"/>
                <a:cs typeface="+mn-lt"/>
              </a:rPr>
              <a:t>Justices of the Peace (JPs)</a:t>
            </a:r>
          </a:p>
          <a:p>
            <a:r>
              <a:rPr lang="en-US" sz="3200" dirty="0">
                <a:ea typeface="+mn-lt"/>
                <a:cs typeface="+mn-lt"/>
              </a:rPr>
              <a:t>Parish Constables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(Rawlings 2002)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126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B6AFD-1670-F558-BBB6-F8747FD44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The early modern policing (16th to 18th centuries) 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99B340-B7ED-1169-6C88-1DA2E6920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ea typeface="+mn-lt"/>
                <a:cs typeface="+mn-lt"/>
              </a:rPr>
              <a:t>local communities continued to enforce their own laws. </a:t>
            </a:r>
          </a:p>
          <a:p>
            <a:r>
              <a:rPr lang="en-US" sz="3200" dirty="0">
                <a:ea typeface="+mn-lt"/>
                <a:cs typeface="+mn-lt"/>
              </a:rPr>
              <a:t>Prosecution decisions were still decided by individual victims of crime</a:t>
            </a: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(Darby, no date)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1057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810CE-2965-C9FC-8242-5E4F1D4D7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The Birth of modern policing (19th Centuries)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B8D155-6F71-7D98-E029-5349CFD94B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ea typeface="+mn-lt"/>
                <a:cs typeface="+mn-lt"/>
              </a:rPr>
              <a:t>Police became more professionalised in the </a:t>
            </a:r>
            <a:r>
              <a:rPr lang="en-GB" sz="3200" dirty="0">
                <a:ea typeface="+mn-lt"/>
                <a:cs typeface="+mn-lt"/>
              </a:rPr>
              <a:t>19th</a:t>
            </a:r>
            <a:r>
              <a:rPr lang="en-US" sz="3200" dirty="0">
                <a:ea typeface="+mn-lt"/>
                <a:cs typeface="+mn-lt"/>
              </a:rPr>
              <a:t> Century</a:t>
            </a:r>
          </a:p>
          <a:p>
            <a:r>
              <a:rPr lang="en-US" sz="3200" dirty="0">
                <a:ea typeface="+mn-lt"/>
                <a:cs typeface="+mn-lt"/>
              </a:rPr>
              <a:t>Metropolitan Police Act 1829</a:t>
            </a:r>
          </a:p>
          <a:p>
            <a:r>
              <a:rPr lang="en-US" sz="3200" dirty="0">
                <a:ea typeface="+mn-lt"/>
                <a:cs typeface="+mn-lt"/>
              </a:rPr>
              <a:t>County Police Acts of 1839 and 1840.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Emsley 2005</a:t>
            </a:r>
            <a:endParaRPr lang="en-US" dirty="0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834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523F1-320F-22DB-37C8-879B3E6F0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Policing in the 20th Century 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736F09-4117-4F2E-BFA3-EEA235985E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US" sz="3200" dirty="0">
                <a:ea typeface="+mn-lt"/>
                <a:cs typeface="+mn-lt"/>
              </a:rPr>
              <a:t>Metropolitan Police formed the fingerprint branch in 1901, and In 1903, the police bought the first two cars.</a:t>
            </a:r>
            <a:endParaRPr lang="en-US" sz="3200"/>
          </a:p>
          <a:p>
            <a:r>
              <a:rPr lang="en-US" sz="3200" dirty="0">
                <a:ea typeface="+mn-lt"/>
                <a:cs typeface="+mn-lt"/>
              </a:rPr>
              <a:t>in 1909, policemen began using bicycles.</a:t>
            </a:r>
          </a:p>
          <a:p>
            <a:r>
              <a:rPr lang="en-US" sz="3200" dirty="0">
                <a:ea typeface="+mn-lt"/>
                <a:cs typeface="+mn-lt"/>
              </a:rPr>
              <a:t>In the 1960s, policemen carried personal radios.</a:t>
            </a:r>
            <a:endParaRPr lang="en-US" sz="32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Lambert 2021 </a:t>
            </a:r>
            <a:endParaRPr lang="en-US" dirty="0"/>
          </a:p>
          <a:p>
            <a:pPr>
              <a:buNone/>
            </a:pPr>
            <a:endParaRPr lang="en-US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772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B3E5F-A07A-8619-0D2F-5FA008086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Modern day policing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75ED2-08B0-375E-07EA-B023C67B19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ea typeface="+mn-lt"/>
                <a:cs typeface="+mn-lt"/>
              </a:rPr>
              <a:t>Terrorism</a:t>
            </a:r>
          </a:p>
          <a:p>
            <a:r>
              <a:rPr lang="en-US" sz="3200" dirty="0">
                <a:ea typeface="+mn-lt"/>
                <a:cs typeface="+mn-lt"/>
              </a:rPr>
              <a:t>Community policing</a:t>
            </a:r>
          </a:p>
          <a:p>
            <a:r>
              <a:rPr lang="en-US" sz="3200" dirty="0">
                <a:ea typeface="+mn-lt"/>
                <a:cs typeface="+mn-lt"/>
              </a:rPr>
              <a:t>Technology</a:t>
            </a: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Newburn 2017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3709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1E833-202A-AFB5-6E9B-646DEE0FE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Diversity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45D54A-2F74-1123-6E9C-714D396D9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90"/>
            <a:ext cx="7661123" cy="254204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800" dirty="0">
                <a:solidFill>
                  <a:srgbClr val="000000"/>
                </a:solidFill>
                <a:latin typeface="Aptos" panose="020B0004020202020204" pitchFamily="34" charset="0"/>
              </a:rPr>
              <a:t>D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iversity plays a crucial role in police forces  </a:t>
            </a:r>
          </a:p>
          <a:p>
            <a:r>
              <a:rPr lang="en-GB" sz="2800" dirty="0">
                <a:solidFill>
                  <a:srgbClr val="000000"/>
                </a:solidFill>
                <a:latin typeface="Aptos"/>
              </a:rPr>
              <a:t>Plays a role in reducing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Aptos"/>
              </a:rPr>
              <a:t> bias in the police force  </a:t>
            </a:r>
            <a:endParaRPr lang="en-GB" sz="2800" dirty="0">
              <a:solidFill>
                <a:srgbClr val="000000"/>
              </a:solidFill>
              <a:latin typeface="Aptos"/>
            </a:endParaRPr>
          </a:p>
          <a:p>
            <a:pPr marL="0" indent="0">
              <a:buNone/>
            </a:pPr>
            <a:r>
              <a:rPr lang="en-GB" dirty="0"/>
              <a:t>(</a:t>
            </a:r>
            <a:r>
              <a:rPr lang="en-GB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College of Policing 2024)</a:t>
            </a:r>
          </a:p>
          <a:p>
            <a:pPr marL="0" indent="0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(TechUK 2021</a:t>
            </a:r>
            <a:r>
              <a:rPr lang="en-GB" dirty="0">
                <a:solidFill>
                  <a:srgbClr val="000000"/>
                </a:solidFill>
                <a:latin typeface="Aptos" panose="020B0004020202020204" pitchFamily="34" charset="0"/>
              </a:rPr>
              <a:t>)</a:t>
            </a:r>
          </a:p>
          <a:p>
            <a:pPr marL="0" indent="0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WordVisi_MSFontService"/>
              </a:rPr>
              <a:t>(UK Parliament 1999)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4566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598EC-2229-9412-40E5-9715379CB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Modern 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4C99E-35C2-E65A-2576-B56722019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864" y="1689943"/>
            <a:ext cx="8734326" cy="48613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Hate crimes </a:t>
            </a:r>
          </a:p>
          <a:p>
            <a:r>
              <a:rPr lang="en-GB" sz="3200" dirty="0"/>
              <a:t>Achieving diversity </a:t>
            </a:r>
          </a:p>
          <a:p>
            <a:r>
              <a:rPr lang="en-GB" sz="3200" dirty="0"/>
              <a:t>Data management 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100" dirty="0"/>
              <a:t>(</a:t>
            </a:r>
            <a:r>
              <a:rPr lang="en-GB" sz="21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Metropolitan Police 2024)</a:t>
            </a: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21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(Home Office 2022)</a:t>
            </a:r>
            <a:endParaRPr lang="en-US" sz="21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21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(The University of Law 2023) </a:t>
            </a:r>
            <a:endParaRPr lang="en-US" sz="2100" dirty="0">
              <a:solidFill>
                <a:srgbClr val="000000"/>
              </a:solidFill>
              <a:latin typeface="Aptos" panose="020B0004020202020204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21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(Muir 2024)</a:t>
            </a:r>
            <a:endParaRPr lang="en-US" sz="21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383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DD22A-DE0A-B59F-2DAB-3A3890C38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5830C-8FAA-0AD5-1045-387AA9526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763" y="1488613"/>
            <a:ext cx="8596668" cy="388077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800" dirty="0"/>
              <a:t>The history of policing in the UK has changed over time because of social changes </a:t>
            </a:r>
          </a:p>
          <a:p>
            <a:r>
              <a:rPr lang="en-GB" sz="2800" dirty="0"/>
              <a:t>Diversity has reduced bias and built relationship between police and public members </a:t>
            </a:r>
          </a:p>
          <a:p>
            <a:r>
              <a:rPr lang="en-GB" sz="2800" dirty="0"/>
              <a:t> changing in technology and data management also was beneficial. The history of policing offers insights into adapting to modern society's demands for justice and equality.</a:t>
            </a:r>
          </a:p>
        </p:txBody>
      </p:sp>
    </p:spTree>
    <p:extLst>
      <p:ext uri="{BB962C8B-B14F-4D97-AF65-F5344CB8AC3E}">
        <p14:creationId xmlns:p14="http://schemas.microsoft.com/office/powerpoint/2010/main" val="460574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687F8-691A-9CB7-5CA4-E78FDA84F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8806543" cy="533400"/>
          </a:xfrm>
        </p:spPr>
        <p:txBody>
          <a:bodyPr>
            <a:normAutofit/>
          </a:bodyPr>
          <a:lstStyle/>
          <a:p>
            <a:r>
              <a:rPr lang="en-GB" sz="2000"/>
              <a:t>References </a:t>
            </a:r>
            <a:endParaRPr lang="en-GB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0728F-B967-2BD2-BF00-BAE7B1B527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48343"/>
            <a:ext cx="12192000" cy="650965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BBC (2024)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Law enforcement and punishment in Anglo-Saxon England. 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Available at: </a:t>
            </a:r>
            <a:r>
              <a:rPr lang="en-GB" sz="52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2"/>
              </a:rPr>
              <a:t>https://www.bbc.co.uk/bitesize/guides/zqsqjsg/revision/2#:~:text=Around%20the%20year%201000%2C%20law,to%20maintain%20law%20and%20order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(accessed: 24/12/2024). </a:t>
            </a:r>
          </a:p>
          <a:p>
            <a:pPr marL="0" indent="0"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College of Policing (2024).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Diversity and inclusion.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Available at: </a:t>
            </a:r>
            <a:r>
              <a:rPr lang="en-GB" sz="52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3"/>
              </a:rPr>
              <a:t>https://www.college.police.uk/support-forces/diversity-and-inclusion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(Accessed: 25/12/2024).  </a:t>
            </a:r>
            <a:endParaRPr lang="en-GB" sz="5200" dirty="0">
              <a:solidFill>
                <a:srgbClr val="000000"/>
              </a:solidFill>
              <a:latin typeface="Aptos" panose="020B0004020202020204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Darby, A (no date).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History Knowledge Organiser: Early Modern Law &amp; Order: 1500 —1750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. Available at: </a:t>
            </a:r>
            <a:r>
              <a:rPr lang="en-GB" sz="52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4"/>
              </a:rPr>
              <a:t>https://www.haberdashersabrahamdarby.co.uk/wp-content/uploads/2018/11/Y9-Autumn-Early-Modern-Law_Order-1500-%E2%80%941750.pdf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(Accessed: 25/12/2024). </a:t>
            </a:r>
            <a:endParaRPr lang="en-GB" sz="5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Emsley, C (2005).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Crime and Society in England.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 3</a:t>
            </a:r>
            <a:r>
              <a:rPr lang="en-GB" sz="5200" b="0" i="0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rd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edition. Pearson. Great Britain. </a:t>
            </a:r>
            <a:endParaRPr lang="en-GB" sz="5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Home Office (2022).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Hate crime, England and Wales, 2021 to 2022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. Available at: </a:t>
            </a:r>
            <a:r>
              <a:rPr lang="en-GB" sz="52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5"/>
              </a:rPr>
              <a:t>https://www.gov.uk/government/statistics/hate-crime-england-and-wales-2021-to-2022/hate-crime-england-and-wales-2021-to-2022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(Accessed: 01/01/2025). </a:t>
            </a:r>
          </a:p>
          <a:p>
            <a:pPr marL="0" indent="0"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Lambert, T (2021).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A Brief History of the British Police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. Available at: </a:t>
            </a:r>
            <a:r>
              <a:rPr lang="en-GB" sz="52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6"/>
              </a:rPr>
              <a:t>https://localhistories.org/a-brief-history-of-the-british-police/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(Accessed: 25/12/2024). </a:t>
            </a:r>
          </a:p>
          <a:p>
            <a:pPr marL="0" indent="0"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Metropolitan Police (2024).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What is hate crime?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Available at: </a:t>
            </a:r>
            <a:r>
              <a:rPr lang="en-GB" sz="52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7"/>
              </a:rPr>
              <a:t>https://www.met.police.uk/ro/report/hate-crime/information/v1/hate-crime/what-is-hate-crime/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(Accessed: 01/01/2025). </a:t>
            </a:r>
            <a:endParaRPr lang="en-GB" sz="5200" dirty="0">
              <a:solidFill>
                <a:srgbClr val="000000"/>
              </a:solidFill>
              <a:latin typeface="Aptos" panose="020B0004020202020204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Muir, R (2024) ‘The Police Foundation’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The power of information: How to unlock the potential of digital, data and technology in policing. 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Available at: </a:t>
            </a:r>
            <a:r>
              <a:rPr lang="en-GB" sz="52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8"/>
              </a:rPr>
              <a:t>https://www.police-foundation.org.uk/publication/the-power-of-information-how-to-unlock-the-potential-of-digital-data-and-technology-in-policing/#:~:text=We%20found%20that%20police%20forces,technology%20to%20transform%20modern%20policing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(Accessed:01/01/2025).</a:t>
            </a:r>
            <a:r>
              <a:rPr lang="en-US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</a:t>
            </a:r>
            <a:endParaRPr lang="en-US" sz="5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US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Newburn, T (2017).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Criminology.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Available at: </a:t>
            </a:r>
            <a:r>
              <a:rPr lang="en-GB" sz="52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9"/>
              </a:rPr>
              <a:t>https://germatik.com/Criminology%2C%203%20edition%281%29.pdf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(Accessed:25/12/2024). </a:t>
            </a: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Rawlings, P (2002).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Policing A Short History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. British Library. Cornwall. </a:t>
            </a: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TechUK 2021.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Delivering Diversity and Inclusion In Policing.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Available at: </a:t>
            </a:r>
            <a:r>
              <a:rPr lang="en-GB" sz="52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10"/>
              </a:rPr>
              <a:t>https://www.techuk.org/resource/delivering-diversity-and-inclusion-in-policing.html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(Accessed: 25/12/2024). </a:t>
            </a:r>
            <a:endParaRPr lang="en-GB" sz="5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The University of Law (2023).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Diversity in policing 2023: Do constabularies truly represent the communities they serve?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. Available at: </a:t>
            </a:r>
            <a:r>
              <a:rPr lang="en-GB" sz="52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11"/>
              </a:rPr>
              <a:t>https://www.law.ac.uk/resources/blog/diversity-in-policing/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 (Accessed:28/12/2024). </a:t>
            </a: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UK Parliament 1999. </a:t>
            </a:r>
            <a:r>
              <a:rPr lang="en-GB" sz="5200" b="0" i="1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POLICE TRAINING AND RECRUITMENT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. Available at: </a:t>
            </a:r>
            <a:r>
              <a:rPr lang="en-GB" sz="52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12"/>
              </a:rPr>
              <a:t>https://publications.parliament.uk/pa/cm199899/cmselect/cmhaff/81/8109.htm</a:t>
            </a:r>
            <a:r>
              <a:rPr lang="en-GB" sz="52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(Accessed: 25/12/2024). </a:t>
            </a:r>
            <a:endParaRPr lang="en-GB" sz="5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4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</a:t>
            </a:r>
            <a:endParaRPr lang="en-GB" sz="48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r>
              <a:rPr lang="en-GB" sz="4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</a:t>
            </a:r>
            <a:endParaRPr lang="en-GB" sz="48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endParaRPr lang="en-GB" sz="4800" b="0" i="0" dirty="0"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  <a:p>
            <a:pPr marL="0" indent="0" algn="l" rtl="0" fontAlgn="base">
              <a:lnSpc>
                <a:spcPts val="1569"/>
              </a:lnSpc>
              <a:spcAft>
                <a:spcPts val="800"/>
              </a:spcAft>
              <a:buNone/>
            </a:pPr>
            <a:endParaRPr lang="en-GB" sz="4800" b="0" i="0" dirty="0"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  <a:p>
            <a:pPr algn="l" rtl="0" fontAlgn="base">
              <a:lnSpc>
                <a:spcPts val="1569"/>
              </a:lnSpc>
              <a:spcAft>
                <a:spcPts val="800"/>
              </a:spcAft>
            </a:pPr>
            <a:endParaRPr lang="en-US" sz="48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208701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7C9F88D65DB74786271CFA0B86C30A" ma:contentTypeVersion="14" ma:contentTypeDescription="Create a new document." ma:contentTypeScope="" ma:versionID="d68df2686ef564fab2f4e9aee51e9324">
  <xsd:schema xmlns:xsd="http://www.w3.org/2001/XMLSchema" xmlns:xs="http://www.w3.org/2001/XMLSchema" xmlns:p="http://schemas.microsoft.com/office/2006/metadata/properties" xmlns:ns3="60ab93c2-c2e2-4a82-ab36-09e8ba3f753e" xmlns:ns4="47a3e2db-67be-4841-b3a5-2f2fb1d7c7b3" targetNamespace="http://schemas.microsoft.com/office/2006/metadata/properties" ma:root="true" ma:fieldsID="95bdf9589e7e8979f432f699273c481f" ns3:_="" ns4:_="">
    <xsd:import namespace="60ab93c2-c2e2-4a82-ab36-09e8ba3f753e"/>
    <xsd:import namespace="47a3e2db-67be-4841-b3a5-2f2fb1d7c7b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ab93c2-c2e2-4a82-ab36-09e8ba3f75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a3e2db-67be-4841-b3a5-2f2fb1d7c7b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0ab93c2-c2e2-4a82-ab36-09e8ba3f753e" xsi:nil="true"/>
  </documentManagement>
</p:properties>
</file>

<file path=customXml/itemProps1.xml><?xml version="1.0" encoding="utf-8"?>
<ds:datastoreItem xmlns:ds="http://schemas.openxmlformats.org/officeDocument/2006/customXml" ds:itemID="{EF30EBE8-7DBA-4527-8014-9214C8CABE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0ab93c2-c2e2-4a82-ab36-09e8ba3f753e"/>
    <ds:schemaRef ds:uri="47a3e2db-67be-4841-b3a5-2f2fb1d7c7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6514B9D-A3DE-40E6-A947-178DE44DAA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B19052-B5A9-4B29-A0E7-165A5CC323DF}">
  <ds:schemaRefs>
    <ds:schemaRef ds:uri="http://www.w3.org/XML/1998/namespace"/>
    <ds:schemaRef ds:uri="60ab93c2-c2e2-4a82-ab36-09e8ba3f753e"/>
    <ds:schemaRef ds:uri="47a3e2db-67be-4841-b3a5-2f2fb1d7c7b3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1304</TotalTime>
  <Words>724</Words>
  <Application>Microsoft Office PowerPoint</Application>
  <PresentationFormat>Widescreen</PresentationFormat>
  <Paragraphs>55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Facet</vt:lpstr>
      <vt:lpstr>History of Policing, diversity and modern challenges  </vt:lpstr>
      <vt:lpstr>History of policing </vt:lpstr>
      <vt:lpstr>Anglo Saxon period (early policing 9th to 12th Centuries)</vt:lpstr>
      <vt:lpstr>Medieval Policing (12th to 16th Centuries) </vt:lpstr>
      <vt:lpstr>The early modern policing (16th to 18th centuries)  </vt:lpstr>
      <vt:lpstr>The Birth of modern policing (19th Centuries)</vt:lpstr>
      <vt:lpstr>Policing in the 20th Century  </vt:lpstr>
      <vt:lpstr>Modern day policing </vt:lpstr>
      <vt:lpstr>Diversity </vt:lpstr>
      <vt:lpstr>Modern challenges</vt:lpstr>
      <vt:lpstr>Conclusion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Ahmad Habib (2317248)</dc:creator>
  <cp:lastModifiedBy>Ahmad Habib (2317248)</cp:lastModifiedBy>
  <cp:revision>125</cp:revision>
  <dcterms:created xsi:type="dcterms:W3CDTF">2025-01-01T23:00:35Z</dcterms:created>
  <dcterms:modified xsi:type="dcterms:W3CDTF">2025-01-09T18:29:07Z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0x010100297C9F88D65DB74786271CFA0B86C30A</vt:lpwstr>
  </property>
</Properties>
</file>