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77" r:id="rId4"/>
    <p:sldId id="278" r:id="rId5"/>
    <p:sldId id="258" r:id="rId6"/>
    <p:sldId id="268" r:id="rId7"/>
    <p:sldId id="260" r:id="rId8"/>
    <p:sldId id="270" r:id="rId9"/>
    <p:sldId id="261" r:id="rId10"/>
    <p:sldId id="269" r:id="rId11"/>
    <p:sldId id="272" r:id="rId12"/>
    <p:sldId id="279" r:id="rId13"/>
    <p:sldId id="265" r:id="rId14"/>
    <p:sldId id="276" r:id="rId15"/>
    <p:sldId id="262" r:id="rId16"/>
    <p:sldId id="274" r:id="rId17"/>
    <p:sldId id="275" r:id="rId18"/>
    <p:sldId id="263" r:id="rId19"/>
    <p:sldId id="273" r:id="rId20"/>
    <p:sldId id="264" r:id="rId21"/>
    <p:sldId id="271" r:id="rId22"/>
    <p:sldId id="280" r:id="rId23"/>
    <p:sldId id="281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984" y="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48B188-9066-414C-BB17-70824FD2DB14}" type="datetimeFigureOut">
              <a:rPr lang="en-GB" smtClean="0"/>
              <a:pPr/>
              <a:t>23/02/2017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D2ACDB-21A9-4707-812A-8F63F53906D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180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1/March 2012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1/March 2012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1/March 2012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1/March 2012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1/March 2012</a:t>
            </a: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1/March 2012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1/March 2012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1/March 2012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1/March 2012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1/March 2012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1/March 2012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1/March 2012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en.wikipedia.org/wiki/People's_Republic_of_China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Government_of_the_People's_Republic_of_China" TargetMode="External"/><Relationship Id="rId2" Type="http://schemas.openxmlformats.org/officeDocument/2006/relationships/hyperlink" Target="http://en.wikipedia.org/wiki/Direct-controlled_municipality_of_the_People's_Republic_of_China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en.wikipedia.org/wiki/State_of_Ji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Yongle_Emperor" TargetMode="External"/><Relationship Id="rId2" Type="http://schemas.openxmlformats.org/officeDocument/2006/relationships/hyperlink" Target="http://en.wikipedia.org/wiki/Ming_Dynasty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hyperlink" Target="http://en.wikipedia.org/wiki/Forbidden_City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Tiananmen" TargetMode="External"/><Relationship Id="rId7" Type="http://schemas.openxmlformats.org/officeDocument/2006/relationships/image" Target="../media/image1.jpeg"/><Relationship Id="rId2" Type="http://schemas.openxmlformats.org/officeDocument/2006/relationships/hyperlink" Target="http://en.wikipedia.org/wiki/Temple_of_Heav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Matteo_Ricci" TargetMode="External"/><Relationship Id="rId5" Type="http://schemas.openxmlformats.org/officeDocument/2006/relationships/hyperlink" Target="http://en.wikipedia.org/wiki/Xuanwumen" TargetMode="External"/><Relationship Id="rId4" Type="http://schemas.openxmlformats.org/officeDocument/2006/relationships/hyperlink" Target="http://en.wikipedia.org/wiki/Tiananmen_Square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Ming_Dynasty" TargetMode="External"/><Relationship Id="rId2" Type="http://schemas.openxmlformats.org/officeDocument/2006/relationships/hyperlink" Target="http://en.wikipedia.org/wiki/Fortification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Mao_Zedong" TargetMode="External"/><Relationship Id="rId2" Type="http://schemas.openxmlformats.org/officeDocument/2006/relationships/hyperlink" Target="http://en.wikipedia.org/wiki/People's_Liberation_Army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hyperlink" Target="http://en.wikipedia.org/wiki/Tiananmen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International_Olympic_Committee" TargetMode="External"/><Relationship Id="rId2" Type="http://schemas.openxmlformats.org/officeDocument/2006/relationships/hyperlink" Target="http://en.wikipedia.org/wiki/2008_Summer_Olympic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image" Target="../media/image39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3" Type="http://schemas.openxmlformats.org/officeDocument/2006/relationships/image" Target="../media/image40.jpeg"/><Relationship Id="rId7" Type="http://schemas.openxmlformats.org/officeDocument/2006/relationships/image" Target="../media/image4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Beijing: Forbidden City</a:t>
            </a:r>
            <a:endParaRPr lang="en-GB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Dr Yanxia Zhao</a:t>
            </a: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Chinese Studies </a:t>
            </a: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School of Cultural Studies</a:t>
            </a: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Faculty of Humanities</a:t>
            </a: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University of Wales Trinity Saint David</a:t>
            </a:r>
          </a:p>
          <a:p>
            <a:endParaRPr lang="en-GB" dirty="0" smtClean="0"/>
          </a:p>
        </p:txBody>
      </p:sp>
      <p:pic>
        <p:nvPicPr>
          <p:cNvPr id="5" name="Picture 4" descr="TSD_log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24600" y="5715000"/>
            <a:ext cx="2493264" cy="93573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58200" cy="1143000"/>
          </a:xfrm>
        </p:spPr>
        <p:txBody>
          <a:bodyPr>
            <a:normAutofit fontScale="90000"/>
          </a:bodyPr>
          <a:lstStyle/>
          <a:p>
            <a:r>
              <a:rPr lang="en-GB" sz="3600" b="1" dirty="0" smtClean="0">
                <a:latin typeface="Times New Roman" pitchFamily="18" charset="0"/>
                <a:cs typeface="Times New Roman" pitchFamily="18" charset="0"/>
              </a:rPr>
              <a:t>Beijing: Capital of</a:t>
            </a:r>
            <a:r>
              <a:rPr lang="en-GB" sz="3600" b="1" dirty="0" smtClean="0">
                <a:latin typeface="Times New Roman" pitchFamily="18" charset="0"/>
                <a:cs typeface="Times New Roman" pitchFamily="18" charset="0"/>
                <a:hlinkClick r:id="rId2" action="ppaction://hlinkfile" tooltip="People's Republic of China"/>
              </a:rPr>
              <a:t> People's Republic of China</a:t>
            </a:r>
            <a:r>
              <a:rPr lang="en-GB" sz="36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en-GB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4754563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Political, Cultural and Educational Centre of China with Population of 19,612,368 (in year 2010) </a:t>
            </a:r>
          </a:p>
          <a:p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</a:t>
            </a:fld>
            <a:endParaRPr lang="en-US"/>
          </a:p>
        </p:txBody>
      </p:sp>
      <p:pic>
        <p:nvPicPr>
          <p:cNvPr id="7" name="Picture 6" descr="TSD_log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96000" y="5922264"/>
            <a:ext cx="2493264" cy="935736"/>
          </a:xfrm>
          <a:prstGeom prst="rect">
            <a:avLst/>
          </a:prstGeom>
        </p:spPr>
      </p:pic>
      <p:pic>
        <p:nvPicPr>
          <p:cNvPr id="8" name="Picture 7" descr="gate-peking-university_00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5800" y="2971800"/>
            <a:ext cx="3581400" cy="2872154"/>
          </a:xfrm>
          <a:prstGeom prst="rect">
            <a:avLst/>
          </a:prstGeom>
        </p:spPr>
      </p:pic>
      <p:pic>
        <p:nvPicPr>
          <p:cNvPr id="9" name="Picture 8" descr="qing hua universit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105400" y="2590800"/>
            <a:ext cx="3352800" cy="29718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Beijing is the most important Chinese City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One of the 4  (Beijing, Shanghai, Tianjin, and Chongqing)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  <a:hlinkClick r:id="rId2" action="ppaction://hlinkfile" tooltip="Direct-controlled municipality of the People's Republic of China"/>
              </a:rPr>
              <a:t>direct-controlled municipality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under the </a:t>
            </a:r>
            <a:r>
              <a:rPr lang="en-GB" u="sng" dirty="0" smtClean="0">
                <a:latin typeface="Times New Roman" pitchFamily="18" charset="0"/>
                <a:cs typeface="Times New Roman" pitchFamily="18" charset="0"/>
                <a:hlinkClick r:id="rId3" action="ppaction://hlinkfile" tooltip="Government of the People's Republic of China"/>
              </a:rPr>
              <a:t>national government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</a:t>
            </a:fld>
            <a:endParaRPr lang="en-US"/>
          </a:p>
        </p:txBody>
      </p:sp>
      <p:pic>
        <p:nvPicPr>
          <p:cNvPr id="7" name="Picture 6" descr="cbd-beijing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3352800"/>
            <a:ext cx="4495800" cy="3154947"/>
          </a:xfrm>
          <a:prstGeom prst="rect">
            <a:avLst/>
          </a:prstGeom>
        </p:spPr>
      </p:pic>
      <p:pic>
        <p:nvPicPr>
          <p:cNvPr id="8" name="Content Placeholder 5" descr="BEIJING-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54463" y="3276600"/>
            <a:ext cx="4389537" cy="307816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 City with Long History and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One of the 7 Ancient Capitals (Beijing, Nanjing, </a:t>
            </a:r>
            <a:r>
              <a:rPr lang="en-GB" dirty="0" err="1" smtClean="0">
                <a:latin typeface="Times New Roman" pitchFamily="18" charset="0"/>
                <a:cs typeface="Times New Roman" pitchFamily="18" charset="0"/>
              </a:rPr>
              <a:t>Xianyang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/Xi’an, Luoyang, Kaifeng, Hangzhou, and Anyang) with the longest history as a capital.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6" name="Picture 5" descr="220px-BeijingWatchTow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71600" y="3657600"/>
            <a:ext cx="2252133" cy="2895600"/>
          </a:xfrm>
          <a:prstGeom prst="rect">
            <a:avLst/>
          </a:prstGeom>
        </p:spPr>
      </p:pic>
      <p:pic>
        <p:nvPicPr>
          <p:cNvPr id="7" name="Content Placeholder 5" descr="220px-Beihaiparkpic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34000" y="3252355"/>
            <a:ext cx="3124200" cy="360564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>
                <a:latin typeface="Times New Roman" pitchFamily="18" charset="0"/>
                <a:cs typeface="Times New Roman" pitchFamily="18" charset="0"/>
              </a:rPr>
              <a:t>Beijing in History </a:t>
            </a:r>
            <a:endParaRPr lang="en-GB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Peking Man: 230,000 to 250,000 years ago; </a:t>
            </a: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Capital of the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  <a:hlinkClick r:id="rId2" action="ppaction://hlinkfile" tooltip="State of Ji"/>
              </a:rPr>
              <a:t>State of </a:t>
            </a:r>
            <a:r>
              <a:rPr lang="en-GB" dirty="0" err="1" smtClean="0">
                <a:latin typeface="Times New Roman" pitchFamily="18" charset="0"/>
                <a:cs typeface="Times New Roman" pitchFamily="18" charset="0"/>
                <a:hlinkClick r:id="rId2" action="ppaction://hlinkfile" tooltip="State of Ji"/>
              </a:rPr>
              <a:t>Ji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(11th to 7th century BCE, the first walled city in Beijing) </a:t>
            </a: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Capital of the Yuan Dynasty (</a:t>
            </a:r>
            <a:r>
              <a:rPr lang="en-GB" dirty="0" err="1" smtClean="0">
                <a:latin typeface="Times New Roman" pitchFamily="18" charset="0"/>
                <a:cs typeface="Times New Roman" pitchFamily="18" charset="0"/>
              </a:rPr>
              <a:t>Dadu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: from 1293-1368 ).</a:t>
            </a: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Capital of Ming Dynasty (Beijing1421 to 1644)</a:t>
            </a: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Capital of Qing Dynasty (1644-1911)</a:t>
            </a: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Capital of PR China (1949-)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6" name="Picture 5" descr="TSD_log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15000" y="5638800"/>
            <a:ext cx="2493264" cy="93573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city wal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" y="1"/>
            <a:ext cx="4953000" cy="3714750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9" name="Picture 8" descr="Peking-Ma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90600" y="3479800"/>
            <a:ext cx="3366787" cy="3378200"/>
          </a:xfrm>
          <a:prstGeom prst="rect">
            <a:avLst/>
          </a:prstGeom>
        </p:spPr>
      </p:pic>
      <p:pic>
        <p:nvPicPr>
          <p:cNvPr id="10" name="Picture 9" descr="peking man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62600" y="2895600"/>
            <a:ext cx="3200400" cy="434982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Beijing: the Forbidden City</a:t>
            </a:r>
            <a:endParaRPr lang="en-GB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467836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In 1368, the founder of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  <a:hlinkClick r:id="rId2" action="ppaction://hlinkfile" tooltip="Ming Dynasty"/>
              </a:rPr>
              <a:t>Ming Dynasty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(1368-1644)renamed </a:t>
            </a:r>
            <a:r>
              <a:rPr lang="en-GB" dirty="0" err="1" smtClean="0">
                <a:latin typeface="Times New Roman" pitchFamily="18" charset="0"/>
                <a:cs typeface="Times New Roman" pitchFamily="18" charset="0"/>
              </a:rPr>
              <a:t>Dadu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en-GB" dirty="0" err="1" smtClean="0">
                <a:latin typeface="Times New Roman" pitchFamily="18" charset="0"/>
                <a:cs typeface="Times New Roman" pitchFamily="18" charset="0"/>
              </a:rPr>
              <a:t>Beiping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, but took Nanjing as his capital.</a:t>
            </a:r>
          </a:p>
          <a:p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In 1403,  the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  <a:hlinkClick r:id="rId3" action="ppaction://hlinkfile" tooltip="Yongle Emperor"/>
              </a:rPr>
              <a:t>Yong-le Emperor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(Zhu Di)– renamed this city as Beijing and made it the co-capital alongside Nanjing</a:t>
            </a:r>
          </a:p>
          <a:p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The 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  <a:hlinkClick r:id="rId4" action="ppaction://hlinkfile" tooltip="Forbidden City"/>
              </a:rPr>
              <a:t>Forbidden City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was completed in 1420, from 1421, Beijing became the first capital of the Ming Dynasty. 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6" name="Picture 5" descr="TSD_logo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943600" y="5922264"/>
            <a:ext cx="2493264" cy="93573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 descr="beijing-forbidden-cit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5002443" cy="3048000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7" name="Picture 6" descr="forbcityL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8601" y="3429000"/>
            <a:ext cx="4992914" cy="3276600"/>
          </a:xfrm>
          <a:prstGeom prst="rect">
            <a:avLst/>
          </a:prstGeom>
        </p:spPr>
      </p:pic>
      <p:pic>
        <p:nvPicPr>
          <p:cNvPr id="8" name="Picture 7" descr="Forbidden-City-Beijing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29200" y="228600"/>
            <a:ext cx="4515062" cy="2782824"/>
          </a:xfrm>
          <a:prstGeom prst="rect">
            <a:avLst/>
          </a:prstGeom>
        </p:spPr>
      </p:pic>
      <p:pic>
        <p:nvPicPr>
          <p:cNvPr id="9" name="Picture 8" descr="forbidden-city-beijing-04_leading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486400" y="3352800"/>
            <a:ext cx="3962400" cy="29718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Notable Buildings in Beijing  </a:t>
            </a: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4754563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Times New Roman" pitchFamily="18" charset="0"/>
                <a:cs typeface="Times New Roman" pitchFamily="18" charset="0"/>
                <a:hlinkClick r:id="rId2" action="ppaction://hlinkfile" tooltip="Temple of Heaven"/>
              </a:rPr>
              <a:t>1420: Temple of Heaven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  <a:hlinkClick r:id="rId3" action="ppaction://hlinkfile" tooltip="Tiananmen"/>
              </a:rPr>
              <a:t>Tiananmen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1651: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  <a:hlinkClick r:id="rId4" action="ppaction://hlinkfile" tooltip="Tiananmen Square"/>
              </a:rPr>
              <a:t>Tiananmen Square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(enlarged 1958).</a:t>
            </a: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1421: Forbidden City</a:t>
            </a: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1750: Summer Palace</a:t>
            </a:r>
            <a:endParaRPr lang="en-GB" dirty="0" smtClean="0"/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Jesuits finished building the first Beijing-area Roman Catholic church in 1652 at the </a:t>
            </a:r>
            <a:r>
              <a:rPr lang="en-GB" dirty="0" err="1" smtClean="0">
                <a:latin typeface="Times New Roman" pitchFamily="18" charset="0"/>
                <a:cs typeface="Times New Roman" pitchFamily="18" charset="0"/>
                <a:hlinkClick r:id="rId5" action="ppaction://hlinkfile" tooltip="Xuanwumen"/>
              </a:rPr>
              <a:t>Xuanwu</a:t>
            </a:r>
            <a:r>
              <a:rPr lang="en-GB" dirty="0" smtClean="0">
                <a:latin typeface="Times New Roman" pitchFamily="18" charset="0"/>
                <a:cs typeface="Times New Roman" pitchFamily="18" charset="0"/>
                <a:hlinkClick r:id="rId5" action="ppaction://hlinkfile" tooltip="Xuanwumen"/>
              </a:rPr>
              <a:t> Gate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, where Italian Jesuit </a:t>
            </a:r>
            <a:r>
              <a:rPr lang="en-GB" dirty="0" err="1" smtClean="0">
                <a:latin typeface="Times New Roman" pitchFamily="18" charset="0"/>
                <a:cs typeface="Times New Roman" pitchFamily="18" charset="0"/>
                <a:hlinkClick r:id="rId6" action="ppaction://hlinkfile" tooltip="Matteo Ricci"/>
              </a:rPr>
              <a:t>Matteo</a:t>
            </a:r>
            <a:r>
              <a:rPr lang="en-GB" dirty="0" smtClean="0">
                <a:latin typeface="Times New Roman" pitchFamily="18" charset="0"/>
                <a:cs typeface="Times New Roman" pitchFamily="18" charset="0"/>
                <a:hlinkClick r:id="rId6" action="ppaction://hlinkfile" tooltip="Matteo Ricci"/>
              </a:rPr>
              <a:t> Ricci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(1552–1610) had lived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6" name="Picture 5" descr="TSD_logo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650736" y="5922264"/>
            <a:ext cx="2493264" cy="935736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220px-BeijingBotanical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457200"/>
            <a:ext cx="3333772" cy="2212412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7" name="Picture 6" descr="20066291121303584_b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29000" y="152400"/>
            <a:ext cx="5715000" cy="3905250"/>
          </a:xfrm>
          <a:prstGeom prst="rect">
            <a:avLst/>
          </a:prstGeom>
        </p:spPr>
      </p:pic>
      <p:pic>
        <p:nvPicPr>
          <p:cNvPr id="8" name="Picture 7" descr="Beijing_beihai 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3810000"/>
            <a:ext cx="4572000" cy="3048000"/>
          </a:xfrm>
          <a:prstGeom prst="rect">
            <a:avLst/>
          </a:prstGeom>
        </p:spPr>
      </p:pic>
      <p:pic>
        <p:nvPicPr>
          <p:cNvPr id="9" name="Picture 8" descr="beijing great wall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82288" y="4152900"/>
            <a:ext cx="4061712" cy="27051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6" name="Content Placeholder 5" descr="temple of Heave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04800" y="0"/>
            <a:ext cx="5058784" cy="2895600"/>
          </a:xfrm>
          <a:prstGeom prst="rect">
            <a:avLst/>
          </a:prstGeom>
        </p:spPr>
      </p:pic>
      <p:pic>
        <p:nvPicPr>
          <p:cNvPr id="7" name="Picture 6" descr="tain an men side seeing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62600" y="0"/>
            <a:ext cx="3352800" cy="2828925"/>
          </a:xfrm>
          <a:prstGeom prst="rect">
            <a:avLst/>
          </a:prstGeom>
        </p:spPr>
      </p:pic>
      <p:pic>
        <p:nvPicPr>
          <p:cNvPr id="10" name="Picture 9" descr="summer palace beijing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191000" y="2895600"/>
            <a:ext cx="4953000" cy="3810000"/>
          </a:xfrm>
          <a:prstGeom prst="rect">
            <a:avLst/>
          </a:prstGeom>
        </p:spPr>
      </p:pic>
      <p:pic>
        <p:nvPicPr>
          <p:cNvPr id="11" name="Picture 10" descr="beijing-city-is-tiananmen-squar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3192318"/>
            <a:ext cx="4152900" cy="2903682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6" name="Content Placeholder 5" descr="beijing_tiananmen_square_bird_view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09600" y="-260528"/>
            <a:ext cx="5697406" cy="711852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Great Wall Construction of Ming Dynasty 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Great Wall of China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is a series of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  <a:hlinkClick r:id="rId2" action="ppaction://hlinkfile" tooltip="Fortification"/>
              </a:rPr>
              <a:t>fortifications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running in general east to west through the entire northern part of China</a:t>
            </a:r>
          </a:p>
          <a:p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Several walls had already been begun to be built beginning around the 7th century BC; the First Emperor  of Qin Dynasty (220-206) Qin Shi Huang connected those broken pieces together </a:t>
            </a:r>
          </a:p>
          <a:p>
            <a:endParaRPr lang="en-GB" baseline="30000" dirty="0" smtClean="0">
              <a:latin typeface="Times New Roman" pitchFamily="18" charset="0"/>
              <a:cs typeface="Times New Roman" pitchFamily="18" charset="0"/>
              <a:hlinkClick r:id="" action="ppaction://hlinkfile"/>
            </a:endParaRP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However, the majority of the existing wall was reconstructed during the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  <a:hlinkClick r:id="rId3" action="ppaction://hlinkfile" tooltip="Ming Dynasty"/>
              </a:rPr>
              <a:t>Ming Dynasty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great wall 1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3259" y="228600"/>
            <a:ext cx="4122296" cy="2743200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14</a:t>
            </a:fld>
            <a:endParaRPr lang="en-US"/>
          </a:p>
        </p:txBody>
      </p:sp>
      <p:pic>
        <p:nvPicPr>
          <p:cNvPr id="7" name="Picture 6" descr="great wall 2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3505200"/>
            <a:ext cx="4007788" cy="2667000"/>
          </a:xfrm>
          <a:prstGeom prst="rect">
            <a:avLst/>
          </a:prstGeom>
        </p:spPr>
      </p:pic>
      <p:pic>
        <p:nvPicPr>
          <p:cNvPr id="8" name="Picture 7" descr="great wall from spac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24400" y="3581400"/>
            <a:ext cx="3976105" cy="2955501"/>
          </a:xfrm>
          <a:prstGeom prst="rect">
            <a:avLst/>
          </a:prstGeom>
        </p:spPr>
      </p:pic>
      <p:pic>
        <p:nvPicPr>
          <p:cNvPr id="9" name="Picture 8" descr="great_wall_china_photo_gov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495800" y="152400"/>
            <a:ext cx="4841047" cy="3192066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>
                <a:latin typeface="Times New Roman" pitchFamily="18" charset="0"/>
                <a:cs typeface="Times New Roman" pitchFamily="18" charset="0"/>
              </a:rPr>
              <a:t>Forbidden City of the Qing Dynasty (1644-1911)</a:t>
            </a:r>
            <a:endParaRPr lang="en-GB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Beijing was the largest city again from 1710 to 1825</a:t>
            </a:r>
          </a:p>
          <a:p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1644, </a:t>
            </a:r>
            <a:r>
              <a:rPr lang="en-GB" dirty="0" err="1" smtClean="0">
                <a:latin typeface="Times New Roman" pitchFamily="18" charset="0"/>
                <a:cs typeface="Times New Roman" pitchFamily="18" charset="0"/>
              </a:rPr>
              <a:t>Manchus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captured Beijing without a fight. Beijing remained as the capital of Qing Dynasty.</a:t>
            </a: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The Qing emperors made some modifications to the Imperial residence, but in large part, the Ming buildings and the general layout remained unchanged. 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15</a:t>
            </a:fld>
            <a:endParaRPr lang="en-US"/>
          </a:p>
        </p:txBody>
      </p:sp>
      <p:pic>
        <p:nvPicPr>
          <p:cNvPr id="6" name="Picture 5" descr="TSD_log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62600" y="5562600"/>
            <a:ext cx="2493264" cy="935736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china-attractions-Summer-Palac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5275078" cy="3365500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16</a:t>
            </a:fld>
            <a:endParaRPr lang="en-US"/>
          </a:p>
        </p:txBody>
      </p:sp>
      <p:pic>
        <p:nvPicPr>
          <p:cNvPr id="7" name="Picture 6" descr="summer pala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5800" y="3505200"/>
            <a:ext cx="7785100" cy="3162300"/>
          </a:xfrm>
          <a:prstGeom prst="rect">
            <a:avLst/>
          </a:prstGeom>
        </p:spPr>
      </p:pic>
      <p:pic>
        <p:nvPicPr>
          <p:cNvPr id="8" name="Picture 7" descr="summer palace back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32874" y="609600"/>
            <a:ext cx="3611126" cy="26289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summer palace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0"/>
            <a:ext cx="8229600" cy="4394606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17</a:t>
            </a:fld>
            <a:endParaRPr lang="en-US"/>
          </a:p>
        </p:txBody>
      </p:sp>
      <p:pic>
        <p:nvPicPr>
          <p:cNvPr id="7" name="Picture 6" descr="Summer_Palace_at_Beijing_2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1000" y="4572000"/>
            <a:ext cx="4161183" cy="3120887"/>
          </a:xfrm>
          <a:prstGeom prst="rect">
            <a:avLst/>
          </a:prstGeom>
        </p:spPr>
      </p:pic>
      <p:pic>
        <p:nvPicPr>
          <p:cNvPr id="8" name="Picture 7" descr="summer-palac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76800" y="4442121"/>
            <a:ext cx="3953256" cy="2415879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Beijing as the Capital of PR China 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Nanjing was officially made the capital of the Republic of China in 1928, and Beijing was renamed </a:t>
            </a:r>
            <a:r>
              <a:rPr lang="en-GB" dirty="0" err="1" smtClean="0">
                <a:latin typeface="Times New Roman" pitchFamily="18" charset="0"/>
                <a:cs typeface="Times New Roman" pitchFamily="18" charset="0"/>
              </a:rPr>
              <a:t>Beiping</a:t>
            </a:r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On 31</a:t>
            </a:r>
            <a:r>
              <a:rPr lang="en-GB" baseline="30000" dirty="0" smtClean="0">
                <a:latin typeface="Times New Roman" pitchFamily="18" charset="0"/>
                <a:cs typeface="Times New Roman" pitchFamily="18" charset="0"/>
              </a:rPr>
              <a:t>st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January, 1949,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  <a:hlinkClick r:id="rId2" action="ppaction://hlinkfile" tooltip="People's Liberation Army"/>
              </a:rPr>
              <a:t>Communist forces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seized control of the city peacefully. </a:t>
            </a:r>
          </a:p>
          <a:p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On 1</a:t>
            </a:r>
            <a:r>
              <a:rPr lang="en-GB" baseline="30000" dirty="0" smtClean="0">
                <a:latin typeface="Times New Roman" pitchFamily="18" charset="0"/>
                <a:cs typeface="Times New Roman" pitchFamily="18" charset="0"/>
              </a:rPr>
              <a:t>st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October 1949,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  <a:hlinkClick r:id="rId3" action="ppaction://hlinkfile" tooltip="Mao Zedong"/>
              </a:rPr>
              <a:t>Mao Zedong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, announced in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  <a:hlinkClick r:id="rId4" action="ppaction://hlinkfile" tooltip="Tiananmen"/>
              </a:rPr>
              <a:t>Tiananmen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the creation of the People's Republic of China and renamed the city back to Beijing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18</a:t>
            </a:fld>
            <a:endParaRPr lang="en-US"/>
          </a:p>
        </p:txBody>
      </p:sp>
      <p:pic>
        <p:nvPicPr>
          <p:cNvPr id="6" name="Picture 5" descr="TSD_logo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562600" y="5922264"/>
            <a:ext cx="2493264" cy="935736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220px-PRCFounding Chairman Ma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5334000" cy="3564082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19</a:t>
            </a:fld>
            <a:endParaRPr lang="en-US"/>
          </a:p>
        </p:txBody>
      </p:sp>
      <p:pic>
        <p:nvPicPr>
          <p:cNvPr id="7" name="Picture 6" descr="great hall of people 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3536156"/>
            <a:ext cx="9144000" cy="3321844"/>
          </a:xfrm>
          <a:prstGeom prst="rect">
            <a:avLst/>
          </a:prstGeom>
        </p:spPr>
      </p:pic>
      <p:pic>
        <p:nvPicPr>
          <p:cNvPr id="8" name="Picture 7" descr="great Hall of peopl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486400" y="381000"/>
            <a:ext cx="3666552" cy="274320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Times New Roman" pitchFamily="18" charset="0"/>
                <a:cs typeface="Times New Roman" pitchFamily="18" charset="0"/>
                <a:hlinkClick r:id="rId2" action="ppaction://hlinkfile" tooltip="2008 Summer Olympics"/>
              </a:rPr>
              <a:t>2008 Summer Beijing Olympics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dirty="0" smtClean="0">
                <a:latin typeface="Times New Roman" pitchFamily="18" charset="0"/>
                <a:cs typeface="Times New Roman" pitchFamily="18" charset="0"/>
              </a:rPr>
            </a:b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>On July 13, 2001, </a:t>
            </a:r>
          </a:p>
          <a:p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GB" sz="4000" dirty="0" smtClean="0">
                <a:latin typeface="Times New Roman" pitchFamily="18" charset="0"/>
                <a:cs typeface="Times New Roman" pitchFamily="18" charset="0"/>
                <a:hlinkClick r:id="rId3" action="ppaction://hlinkfile" tooltip="International Olympic Committee"/>
              </a:rPr>
              <a:t>International Olympic Committee</a:t>
            </a:r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> selected Beijing as the host for the </a:t>
            </a:r>
            <a:r>
              <a:rPr lang="en-GB" sz="4000" dirty="0" smtClean="0">
                <a:latin typeface="Times New Roman" pitchFamily="18" charset="0"/>
                <a:cs typeface="Times New Roman" pitchFamily="18" charset="0"/>
                <a:hlinkClick r:id="rId2" action="ppaction://hlinkfile" tooltip="2008 Summer Olympics"/>
              </a:rPr>
              <a:t>2008 Summer Olympics</a:t>
            </a:r>
            <a:endParaRPr lang="en-GB" sz="4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20</a:t>
            </a:fld>
            <a:endParaRPr lang="en-US"/>
          </a:p>
        </p:txBody>
      </p:sp>
      <p:pic>
        <p:nvPicPr>
          <p:cNvPr id="8" name="Picture 7" descr="TSD_log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15000" y="5562600"/>
            <a:ext cx="2493264" cy="935736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olympic_forest_park_beijing_600x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04800" y="381000"/>
            <a:ext cx="5486400" cy="3438144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21</a:t>
            </a:fld>
            <a:endParaRPr lang="en-US"/>
          </a:p>
        </p:txBody>
      </p:sp>
      <p:pic>
        <p:nvPicPr>
          <p:cNvPr id="7" name="Picture 6" descr="Img21458331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9600" y="3686175"/>
            <a:ext cx="4762500" cy="3171825"/>
          </a:xfrm>
          <a:prstGeom prst="rect">
            <a:avLst/>
          </a:prstGeom>
        </p:spPr>
      </p:pic>
      <p:pic>
        <p:nvPicPr>
          <p:cNvPr id="8" name="Picture 7" descr="Olympic+Stadium,+Beijing-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67400" y="609600"/>
            <a:ext cx="3048000" cy="2400300"/>
          </a:xfrm>
          <a:prstGeom prst="rect">
            <a:avLst/>
          </a:prstGeom>
        </p:spPr>
      </p:pic>
      <p:sp>
        <p:nvSpPr>
          <p:cNvPr id="9" name="Slide Number Placeholder 4"/>
          <p:cNvSpPr txBox="1">
            <a:spLocks/>
          </p:cNvSpPr>
          <p:nvPr/>
        </p:nvSpPr>
        <p:spPr>
          <a:xfrm>
            <a:off x="6705600" y="65087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Picture 9" descr="TSD_logo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324600" y="5638800"/>
            <a:ext cx="2493264" cy="935736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 smtClean="0"/>
              <a:t>Beijing as the Centre of New Emerged Power 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Now Beijing is well known as the Centre of a new emerged power in world economy and politics.  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22</a:t>
            </a:fld>
            <a:endParaRPr lang="en-US"/>
          </a:p>
        </p:txBody>
      </p:sp>
      <p:pic>
        <p:nvPicPr>
          <p:cNvPr id="6" name="Picture 5" descr="TSD_log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5000" y="5922264"/>
            <a:ext cx="2493264" cy="935736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Beijing: Forbidden City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23</a:t>
            </a:fld>
            <a:endParaRPr lang="en-US"/>
          </a:p>
        </p:txBody>
      </p:sp>
      <p:pic>
        <p:nvPicPr>
          <p:cNvPr id="6" name="Content Placeholder 5" descr="TSD_log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715000" y="5922818"/>
            <a:ext cx="2493818" cy="935182"/>
          </a:xfrm>
          <a:prstGeom prst="rect">
            <a:avLst/>
          </a:prstGeom>
        </p:spPr>
      </p:pic>
      <p:pic>
        <p:nvPicPr>
          <p:cNvPr id="1026" name="Picture 2" descr="http://images.takungpao.com/2013/0327/2013032708545894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14800" y="2286000"/>
            <a:ext cx="4733925" cy="3629025"/>
          </a:xfrm>
          <a:prstGeom prst="rect">
            <a:avLst/>
          </a:prstGeom>
          <a:noFill/>
        </p:spPr>
      </p:pic>
      <p:pic>
        <p:nvPicPr>
          <p:cNvPr id="1028" name="Picture 4" descr="https://encrypted-tbn0.gstatic.com/images?q=tbn:ANd9GcSYCFd_i9gTVqz-DnzyrczW7BOdZO-pk3p0x8Vy1WLl_wj4dxg0q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7400" y="4267200"/>
            <a:ext cx="1924050" cy="2371726"/>
          </a:xfrm>
          <a:prstGeom prst="rect">
            <a:avLst/>
          </a:prstGeom>
          <a:noFill/>
        </p:spPr>
      </p:pic>
      <p:pic>
        <p:nvPicPr>
          <p:cNvPr id="1030" name="Picture 6" descr="https://encrypted-tbn2.gstatic.com/images?q=tbn:ANd9GcRQH01igbQWN7JPQYNoU8CIdthMN9k9Li94qcjX6xQWR7PPt361D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48400" y="228600"/>
            <a:ext cx="2419350" cy="1885951"/>
          </a:xfrm>
          <a:prstGeom prst="rect">
            <a:avLst/>
          </a:prstGeom>
          <a:noFill/>
        </p:spPr>
      </p:pic>
      <p:sp>
        <p:nvSpPr>
          <p:cNvPr id="1032" name="AutoShape 8" descr="data:image/jpeg;base64,/9j/4AAQSkZJRgABAQAAAQABAAD/2wCEAAkGBxISEhUUEhQVFBUVFBcVFRcUFRQVFxQVFxYXFhQUFxQYHCggGBolHBQUITEhJSkrLi4uFx8zODMsNygtLisBCgoKDg0OGhAQGiwkHCQsLCwsLCwsLCwsLCwsLCwsLCwsLCwsLCwsLCwsLCwsLCwsLCwsLCwsLCwsLCwsLCwsLP/AABEIANUA7AMBIgACEQEDEQH/xAAcAAABBQEBAQAAAAAAAAAAAAAGAQIDBAUABwj/xAA7EAACAQIFAgMGBAQGAgMAAAABAgADEQQFEiExQVEGYXETIjKBkaEjQrHBBxRS0RVicpLh8UOCJDXw/8QAGQEAAwEBAQAAAAAAAAAAAAAAAAECAwQF/8QAKBEAAgIBBAEEAgIDAAAAAAAAAAECEQMEEiExQQUTIlEUYYGxMkJx/9oADAMBAAIRAxEAPwASJ3kiGQK28kvESTgzhGLHAxgPBnExoO8deACgxRG3nXgArmVyZM52lcxollDMTxKYMt5ieJSBiZcehC07UY2dKQyZHnapGgi3iAdeKWkamKYgHFpwYxkUGADi0QNGRbQHRJqjtUii6oDJg8XVIlMUmADg0jJnXiE7wEcWiB4pjbQCjXHMlTeQnmSoYEEsUGNSOEAJBFjRHCAHXiGIY7TABG4kDSw0rniNCZQzEcSgJfzHpKAiZcehhEURpigx2A9Z14iRHgApis4Ejpgt5SSphieAbQYLkiNcTvbR/wDKnsZ38o54U/SHA6Y0VRHCRtTKmzAx1rC/2MBWS9Iy8cNxGkRFD1McDGKI8CJgMbmIx3jjOaMBLzhFiqIrA1nHvRyxj8mOSMzJ1jwZGseIALeLGx6wA6KJxEWADakitJiZCYAUMy4EzppZkNhM8CDKj0Qsd4s4xBABymIF1ek4TVybC+0e35V+5g3SsqKcnRLlmWFiGK37CE1HL9raL36Wmxl2BXSNvtNzC4WwuBx6ThyZm2enjwKKBijkTm3ur6R9bKit9hDanhrKeSSLyjicMZn7jL2o85z3KQyEgbiB73GxnrmY5Z7TUvl955rmWAalUZT0PyM68GS+Dh1EKdoyEcg2PWSxlSn+v0j0O3nN2cyFUyS8jUx8TGNeI8c8SoOIWBwEURZwiA1GG8cs4rvHASjMlEeojFEcIAPAigRsdADhOigTrQA4wh8S5DSpUKdSne/u6t73uP7weUbw98W4RhhLk7aVP3ExySalE6cMIuErPLcx4EziZoZnwJnAzYxj0RtHLEaII0AoNjCbISyKCqaiWg9RAJF4X5fmQooqbLb4ifP/ALmWVuqN8K+TPQ8posye8V1W4HSbGHoXWwAF+T5QPy/GlVDKT3N+q30m3zhZTxQamLGxI+s898Pk9HxwTYmnZfcf37cG2n0lKhqan7/PXqPkYMZ7mNamCUZTpBJAPvN5DzkGX55XQBmVtBNje/1F+ke1tWTSTo38ULEkDpY+duDAbxthbguB+YXhriMWpVWG4I5HQ+cHc6sy6Tvc7+UeFuMgzR3Qo85KAg+UqsbGH+V+DRWudRta+3YfF95jePchp4Wonsr6XS9ib7g7/qJ3LLFyo894JRW4G0O8mlRDLam8pmYjxtSOeRuYxDwZwEahiiKgZssd5KsjPMeZRmSCOkYMVYAPnExBEgBIpjrxiiS0KRdgqi5JsIDXItNbnj6T0fH4yhWwxpFir+zsAwtc9gesr5XlCLTFIjS3Umx1HrvLtPLwCEqi44BI39JwZMqkz0sWDau+zxrNB+szCYX/AMQcgbDPrUEU2P8AtPb0MDNU7YSUlaOGUdjpjiZwiGdLRJbwaguo894a4TBGszFlADW2tfYWsPtAnL6ml1J7z1bwugZFI6jecuodHbpFusSrhRTpimo95iFv072A7CayoQqrzbaVqmLUYj8TZQtlPQd9+hmnjcTQcgITcAfCCbepE45cncmlwQNgKd7um8jxGXK2y3A895oYZzou4JW5G/I7GXsZRVVBQ3EmmPcrowqWXFUt0EFM2FmIENsRW90+m8FMbhtTX78Ssb5JmjZ8HLZCxPw2UjpZuv1gB/EnHipiFQf+NAD6nf8AS0NfDxANVS24K2Xp/qnmXjE//LrEA21kD5WH7Tpwr52cmodY6MQHeWUaUgZYpmdjOEnY7SNjFaNbiJAcI68jWPtADZY7xwMYx3jljMiUGKsRYogMeDHRkekAHgQs8K5doArEE3+GwvtBRRPS8lB/laei1woB+k59RJpUdmjgnJsu0cYCrCrT0sN18x0No8VlrUSS2lkG99rMveZmFwntHOtmDDgrtYfOWcRllOwDDWxJYk7XvawIW23lOS0eht5pGFnN8dQVXKgG2wuTfoSTPJ8xwvsqr0730sRcdZ7oMIq3uBt8Jt07TxXxKLYmr/rnTp5ctHJrIJJMzSZ04CaGEyp3Nm90eex+k6jgKCXvtzPWfBVfThgzdL3v3g9lGTIpFhc9SYT5UFR6lJuCC46bEb/eYalfGzr0kqm0RVMxQOTUItq4O818HjqYJOypa42IHmb2t2griMtLfiWJDfUEccS5gcIfhdqpBBG+obHkHy8pzNRo7vkGmHdTwQykdDcWMSnwVG4HEzsvyymgJUEG3nL1KoFBHWYNotFaoORM+pSF5cx9YKCxmb/NKqEnzjSfgJMx3xj03ZaWkMSLswJ0rst7dTdhKuYeHPx/Z71NrszdSeW+ZvtLuMwBFI1H2es62HBWmDcHyJ5+k1cgrMxLsASbbtybbD0G09KEVGP7PHzZHOX6APOPBLp71O5HNiP3g3UwzIbMCPWe91ijcjeYeaZElX4lBHlz/wATTszTo8eaMJ2hvmfgSpzQOv8AynYj/wBuDBPMMBVosUqoyMDwwt/3CqHaZUEcIkcpgM1mdb8iOWovcTEqNGqCYGdchCKo7iSK69xB80WHP6zqL6SDAbiwjEepmMc1/wAv3irmrf0iAqZtqJ6N4SrfgJ5rb6TyIZq3RRCrwV4nZWWjUACsbKw6N2PkZhni3Hg69JNRlT8noKJZz5iaNWkBYnsJlHEgEE94zN81CJcnZROGuT05PkXPM0WnTZjYKATPCsyxZq1Xc/ma/wAugm54v8SnEH2aH3Bz01H+0HKFPUyqOpA+ptO7DjcVb7PM1OZSdLoJvC+W+6a7LfpTB41f1edoQ4PAdWFyZsU8u9mlKmo2VR/3LCYOwv1P6Tc5CHCYe2w6SbOMrd6Yan8ag2H9QPKy3gqFjNJ2sL9o9trkFJxdoFfDWP1fhv7rKbEMLEEesJS41AGw/SZObZYtVC+oo4PuOOR5EdRKeEy/HPsK1MgfmZWB+05Mmmd/E9DFrFXyCfF4mmg2b1Mwf8XUEux90bDz+Ux1yTGVa/s6z6Lb69jT0358zbpDXL/CeEQAuTWPQudv9o2ijpWxz1kUDBqVcW49mjMBwBwPNm4EJcr8MaSHxBDW3CD4R2uev6Tdo1aaALTAAHAAsJVzfHELZPiI+3UzphhjE48monPgEfE/4taw4XeXsBh9Kgbd/SZ+ETUbnqb99ppvVIFgLkjaN8szXAxQzNZfr0m3gss2ufr3nZLlx21cDc+Z7S/mGKN/ZUV1VCLn+mmP6m/YdZpCPlkSl4RVxeJpUQAxAvsANyT2AG5g14my0YykymkyEAsjuACCOBbmxmsuVVKJNTU7OeWNiR5AdB5CVMXnLAG7Aj0t5GW6J6PDKi2jbS7n2gYioKYspa4F72vva8ziTMWb9o0mwqyoq2BPntJFqveWKWEY22iYo8Gexi0qDN0m22XafiG5F+20sYR6a3BUEkbHqp/tCxt2UMuycMwD7AkC/a/WW8dkv8u5R+R/e0ixGZW6ySnRxeNb8Om9ToW6bd2O0KbYjOxLop2kFHEMHUryGBAHJINwIT5T4AxNb3qxFEb2DC7E/wCnoJaxOJweWe7QAr4ng1G3FM+XQeg+ZlqLrknfzwXsD4hR01MNLL8V+hHMDvEniOpiCVBsl+B19Zn4rHM+q5+NizW2uSb8DpNLKPC1WvTNS+lRztcgd7dZlDEk7OiedyVGCqFjYC5hh4WyEB1ZxdrhgOgt/wBTZyLwytI3Vg57kWP0MMcDhQ9ta2K8MBNKOds6ul7Huo/5kr4csyIPVrdpZr07G1uL2+lxJ6ShQ9Q8269pVEWUaNM3IXgGMxJJ90ddo/AFtLHubxaNO737CAEGMYa0pdANR/aWsNUNrKNuLzMwdJqtao4HW3yE3cupamCjawubQAoZTjaVZ6oRiSjWe4st+NK/SatRwBc8QXoZW+AqVS1bXTqG67WZQL7HudxJ8p9pianBWkPynk9ix/aHkfAUYQAi/A/WZWdX0FRsXIS/+XlpumnYCZmbUbKCehW3zvKkuCV2YtPD/Co5Y227DkzcwmX2uxHGw+UdkODu2thwLC/nyZtVUuLWkRjxZTkQDUAAo3PHqevpGM60BpHvO27E8se5i4nElQSgF+LnhR3mKm51sxYsdu79z6S264RCRJWxL8luekHPENEG5HXeEFVB2tuZkZqgK/aS2UeM56Px285UAmt4roaa1+/6zL0yWbQ5QQCklJ3U76Tt+hEc+NHAtMKtiCSbmLh0ZzZRcyaJCLA0Pa1FQn3iQo9TwJlZjrV3XYBWKk9yDYgd4uKDafaAkMjBbjazW5H0mXUZibk3J3N+55MaQ7CvwRh8FUrBMQbE/Dq+Fz/ST0noeY+IqOHtQwye1fgJSA0p3JI2E8OLzewnih6dEU6aBWsdTjlt9iZrGdKjNwt2GXjXxg1H8Kh8ZW5fnTfawHeeYEs5ubkk7+Z6mXMHhqmJqW3JJ94ne0JcJkJDCnSXW52/ufISW3IElEzPDuR1KratBKg82npeVUhQdQQQrLptbqInhnBhKNMHYgsCRwSGIm9iMGrL2I3B6gjrCgspPldH2gbTvubgmw+U0KVaxt9D/eV2c2BYWsbN5g7EyVztYCWiWXalGmdO+5MrY4h9h8I+9ph/zJNxc6gfkR3HYxa2O0KFO97b9fOMmzYwVGyE+d5FhB7xmhl9WmyWDdOu0o16qU2te/aFBZeyKmBSO25Yk/WXfarTUmwFz0mXluLtTItxeQPidZ9+4A4jDsqY1DiH3Hug7efnCnJsuWmo26bzNw1WmXVAPM+gm+MQo2kAzq63B2mJjG1AgjY1VA9ALfrNtsSLHa/SYeLzCmKqUz8V9TdhbgfePxTBG1hkVR04jsS4AHnK/wDMr0PT94zG4oaCb/CpP2hQGD4kzJRppX0rbVUtzbovqZHlqVatmWnpT8pbbbyHMHcppNWre1qDUNV7dL9B6Q1pZ7pOl1K7bG3u/XpJSvkpuiYZNcXdmJPQbATKzfKGCnQRbzhLh8erDkGPrIGUx0Kz5z8bYSrTqAVEI6g9D6HiYSz3vMMFTfXh66hl5W/UHt2Inmma+CqqVCKI1JypJsQOxkyibQmD2Fypq1UimDpLHTtckX2A856Hk3halh0NXEWCqNRHp1Y9fSUfDGLaiVBYWYjbtbbf5SHOccdd8XWF9dkpJYqoDfE3laONUZu2D2LrI1LEaVNmrhkNtgt22522ImRixT00yrMW0nWDwDfYD5S7imBd3QgoH3I43Jtt8jKufVxUr1HXcM1xtboJJZnk78TYyrA+2IAQ2uBfuTwJUwOE1m7bKNyfKejeHMvCJ7WoNG34SHkDq5Hc/pH2DdI0cPgsPhKOhNIa3vtySeov2mnkeHShh3rtu7qSD/SouVAgxSptisQqi+gG7HyHN4VZ7XX2Vh8LED/1Xdv0+8pfZmypk2I9wU2+JRyOt9/rvNSliivmPuP+IOtmFNbBWsV3JCM7MxG4sNrDjftKxzVyfdLD/UFX7ATKWeK4N46ab5CuvWA3JuD232ld8aFW17joe47HzgzUruQdbPY/0m2/oJRo46qhtq1rx73ut6bxLURZctLNI0RiyHLcjVYgdm6j5xKuLVqoBNjwo7nqfSZgqFXut1va6sLG3lfn5S1isL7RqblrGmxKj+q/QzROzmcadMKsPSuoAPPMrYp24YEgcEcyTA1CRYjgW2lhj0HXv/eU+gOyuoQhu1735Ftrb/tAjF+I674z2dI+4rFNFhuF5YnzN4a5nWVEAuBfYfqTMjB06ftmf3QbbnYel+8TGja8N1C1R2cbgAW7GE1Eg/WDWQVVAqG495u/SagzGlTF2qIBc7lhKQn2bDVAF+pgPr1Yotza5/aaOM8WYW1lfUbflBtf1MG0zAlwUAta3IvzfpIk7GkHdJxpubesyc9rscM5TqQB3KlrX/WU6dfEMLLQB/1En7cRcZRxtVArJTUAg8ne3A+sq+BUXMpwrFNNJbWFyx6GWqlSug9+lqA5tpO0bgK+LppZKFNrdBUtc97ESvX8R1w2ithmp32BsWB+Y2j6JIqWIpO34LFX6rvbby6TTwGZuo/E+G9r9vXtFwGBRmu6e8Rcm1iD5SXEYY0ySRdbdeGHZvOVQmQZ8qsgqobsh1XH9PDD6TBxVezetiPQzafBIELIbKwO19t+loNJiV0rqtcLY/8AqSv7RMZ5Xja9VbH3lvZl6Eg8ETO9qxbVclr3udzf5wz8S5ZTGHVzUs6UlRASv4ulypYekCl2mKNXXg0qALYesx3Ienv/AKtd/wBI6gmqmzudRNwN7FdNrHjfmPy7Ep7CrSKnXUamVbaw0Fr369YV1PA9SjhRUNejdlL6CWU2IHFxudo2uOBxaTH+CPDi1E9rUYaVN1Xpfu3f0hZWympiWshsnexse8F/4e5/hKAK4hjqv7oIuv8A3D+t4ro6RZapHTSm32lqjNnYbJ6NCmyo3S9Rzt8gZgFv5xlp0t6YJDN3G2q394/G56mIBVQ3UKhFl2F/ev12j8ixPs1Gkb+yvbgXuS0x1E9q4OnS4lOVvwb9LAUkFhTXbr3nVsBTYfCAfSTZZU9pTRjyVBl3+WMXtwauj0G6B1/DiN158rfoYPZllD0qhCLrUdzyP2noXsDBt1K5i6m9noIwB4uCymw+UyzY1GNpDUuQfOCLrY0XFuzfoDKn+FVQPdNVd9gRcT0zC4cdrSy+E9JzRc0uCZvG3Ukec4Knjl2UI3m6kfoZr4OmFcHMCFRlKjSNNNWNguo3vci9idoQPVUG5A2mJ/ELEA5ZXYAA+4O/LqP0lQzzlJKzPLgxqN7SWr4aS/AZTurDe46EGRr4csfcUA+YmD/BTPXqGrhqhLBVFSmT+UAhWQeW4P1nq5tPSTPLfAM0MPUS2pVa3YS3TNE/FTH+0TZDL3HytF9kp7StxLdmZ/h2Gb/xJ81EeuVUR8KKPQCXjg1ifyY6EiFoOSsuD8/pJBgx1knsGHBiCo45EL+gK7YHTutwZapsSN4qYsdY86T1g2/IFGolqgMs4kjTuL+UZXS3A+cix2IC0yT2ld0IHdQRnQ7KRqX9xPHs7zhhWcIdgSPuT+8L/GnitEBVCC5BAt+W+xN55Y1S5v3mcmXFHYioSeZEZsVMmN9iJwyZ/I/OYqcTp9jJ9GfhqwVgT0h94o8bYXEYenTorUDLTVLsoAB21bg3O0DXyar/AE/pI/8ACag/Kb+kvevsl4Z+UyA1ZcwGbVqJ/Cdl8r+6fVeJVqYB/wClvpEbDEdG+kNyJcJLtBNgfFf4q1Ki2IDXNPqSpUNpPXeEWWeI1q1USlTZyw0BVG9yevlPMgjX+E/eXMI9VGDJrUjgrcEH1EmcYy7NMc5472n0vlOTGnRRWO4Hbi5vb5Xl1MIw6ieQ+H/HGa0VBqU2xFMdXRr2/wBYH6gw78PfxDw2JdabK9Kqx0hWFwW7Bh+4Ed0hvLPyE/8ALnygP/ELB16NSljKSF1pKVqhfi0lgQQOvX0h0cYg5v8A7W/tJEqKw23Hp/eJtSVAskouzzvKf4gYZ1AAqA9jTc/cCW8b42pji5J2tocfqJcxWT0adQqoAv7wC9LniVMyydChKi5AJAPccTgk6dHfFRkr8jsVhcWQr01RgdzwNN+PWA/i7xA70a2DdAlTUu5YWsCG5+UIMLQxAwxBxXsydwBa4ueBfeDXijLr4PEVnJqPrX32G5F1F5UFFSROTe4Mp/w6xJwNd3qaNNSnpB9ogsQwbv5T0rFeJaFTSqulmI1fiKNIPPr8p5F/DeitSu6ONX4Z0qeL6hvb0vDXMPClJrFaZG41AHp1InfC02eZOmkHOGwmG5Sqjerf2MZicvu4daijT0FYqCPuIL4TKMKg92mSf8ysN5Zq4NOFoIb9SrEC3PSaWzGglR781VX0xAP7R+u3GIC+ZqU2H3tBxMrVf/Ch9KQH7xxoNewpr6FVA/eFhRuJiWHOLpE9roP3lpMwUD3qyE+TU9/vBR8PiCfdSkPOx/tJaeFr/mNL5hv2hY6CT/Ekbn2RHnUW/wBryRcdR4LBD0uwsfQwQr0gvxVSLnimP7kyxgqFNd0Qlj+eoSx/4hYUGD41OCwP3nl/8RfGum9GlueCe30hZWCqNzfa20DPFHh6nVUuoAPXa1z8o266BRPKKrM3vG57k7xizTzHK6iccdpmqhmVmlBaTvJVEh07yanOI9yCJliA7xSY0PEajrmP1+UjBnBoiiVGHYfQRfd7D6Rl49TANqfgs0scybK7j0YxUxxDhx8YNw1he/e/eVto4RNsftQfaQQU/GWLB2qk+oU/tLa+PsUOSh9UEEwROhuf2S9Pif8AqjfXxLUuWIBJNyd97yw/ilj+X7wZvOElj9mKCSnnVO+6c9NiI3xBi0xGFqUUBUsBYnjYg/tMBY/VJ6dg9OpLsf4ByxcJUerWYXK6FAB6m5P2EPTm9HvaAK1D3j/aN3nQtVNHK/TMb8sPUzWifziSrmaD4Tf0sYAhzHLWPI+0r8yXlGb9I+pB0+Zm2yn6RgzCo3Cj57QL/nH/AKmHzMkp41/6m+sf5i+iH6VPw0F4eq3UDyteOp4Qn4mP7QboZs4/Mdu+8tjOm6H7R/lx/Zm/TMq+gjo4RF5APrOZ/wCkCDLZi7fmEnoZqE6X9DLWqxkP0/OvBfx47je8fi8OPZ2ttaZz5klRgTcWMINdN8M1UA+6bW//AHrL9+D4TMZaXJHtHnuNwau+npbfbpBOrknvNs1tRtt0hzVroC5Ibc7W6CX8VnlFNCot7ItzpPO9+kmWSPhh7M12mAQG8kVZ06cp7MSQrECCdOgaDiu8aFnTohjiIgE6dALHRxE6dJY0xlt48JOnRFI60cROnQHY+mIp5nToh2OAj7Tp0RQl5PS4iTopDTZyxwE6dIKskAEkVJ06BQpWIIk6BY8CF2S//X1/Jv7Tp0vH3/DOPWf4r/q/sFavMZ7UxZ0zRrI//9k="/>
          <p:cNvSpPr>
            <a:spLocks noChangeAspect="1" noChangeArrowheads="1"/>
          </p:cNvSpPr>
          <p:nvPr/>
        </p:nvSpPr>
        <p:spPr bwMode="auto">
          <a:xfrm>
            <a:off x="0" y="-1206500"/>
            <a:ext cx="2247900" cy="20288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4" name="AutoShape 10" descr="data:image/jpeg;base64,/9j/4AAQSkZJRgABAQAAAQABAAD/2wCEAAkGBxISEhUUEhQVFBUVFBcVFRcUFRQVFxQVFxYXFhQUFxQYHCggGBolHBQUITEhJSkrLi4uFx8zODMsNygtLisBCgoKDg0OGhAQGiwkHCQsLCwsLCwsLCwsLCwsLCwsLCwsLCwsLCwsLCwsLCwsLCwsLCwsLCwsLCwsLCwsLCwsLP/AABEIANUA7AMBIgACEQEDEQH/xAAcAAABBQEBAQAAAAAAAAAAAAAGAQIDBAUABwj/xAA7EAACAQIFAgMGBAQGAgMAAAABAgADEQQFEiExQVEGYXETIjKBkaEjQrHBBxRS0RVicpLh8UOCJDXw/8QAGQEAAwEBAQAAAAAAAAAAAAAAAAECAwQF/8QAKBEAAgIBBAEEAgIDAAAAAAAAAAECEQMEEiExQQUTIlEUYYGxMkJx/9oADAMBAAIRAxEAPwASJ3kiGQK28kvESTgzhGLHAxgPBnExoO8deACgxRG3nXgArmVyZM52lcxollDMTxKYMt5ieJSBiZcehC07UY2dKQyZHnapGgi3iAdeKWkamKYgHFpwYxkUGADi0QNGRbQHRJqjtUii6oDJg8XVIlMUmADg0jJnXiE7wEcWiB4pjbQCjXHMlTeQnmSoYEEsUGNSOEAJBFjRHCAHXiGIY7TABG4kDSw0rniNCZQzEcSgJfzHpKAiZcehhEURpigx2A9Z14iRHgApis4Ejpgt5SSphieAbQYLkiNcTvbR/wDKnsZ38o54U/SHA6Y0VRHCRtTKmzAx1rC/2MBWS9Iy8cNxGkRFD1McDGKI8CJgMbmIx3jjOaMBLzhFiqIrA1nHvRyxj8mOSMzJ1jwZGseIALeLGx6wA6KJxEWADakitJiZCYAUMy4EzppZkNhM8CDKj0Qsd4s4xBABymIF1ek4TVybC+0e35V+5g3SsqKcnRLlmWFiGK37CE1HL9raL36Wmxl2BXSNvtNzC4WwuBx6ThyZm2enjwKKBijkTm3ur6R9bKit9hDanhrKeSSLyjicMZn7jL2o85z3KQyEgbiB73GxnrmY5Z7TUvl955rmWAalUZT0PyM68GS+Dh1EKdoyEcg2PWSxlSn+v0j0O3nN2cyFUyS8jUx8TGNeI8c8SoOIWBwEURZwiA1GG8cs4rvHASjMlEeojFEcIAPAigRsdADhOigTrQA4wh8S5DSpUKdSne/u6t73uP7weUbw98W4RhhLk7aVP3ExySalE6cMIuErPLcx4EziZoZnwJnAzYxj0RtHLEaII0AoNjCbISyKCqaiWg9RAJF4X5fmQooqbLb4ifP/ALmWVuqN8K+TPQ8posye8V1W4HSbGHoXWwAF+T5QPy/GlVDKT3N+q30m3zhZTxQamLGxI+s898Pk9HxwTYmnZfcf37cG2n0lKhqan7/PXqPkYMZ7mNamCUZTpBJAPvN5DzkGX55XQBmVtBNje/1F+ke1tWTSTo38ULEkDpY+duDAbxthbguB+YXhriMWpVWG4I5HQ+cHc6sy6Tvc7+UeFuMgzR3Qo85KAg+UqsbGH+V+DRWudRta+3YfF95jePchp4Wonsr6XS9ib7g7/qJ3LLFyo894JRW4G0O8mlRDLam8pmYjxtSOeRuYxDwZwEahiiKgZssd5KsjPMeZRmSCOkYMVYAPnExBEgBIpjrxiiS0KRdgqi5JsIDXItNbnj6T0fH4yhWwxpFir+zsAwtc9gesr5XlCLTFIjS3Umx1HrvLtPLwCEqi44BI39JwZMqkz0sWDau+zxrNB+szCYX/AMQcgbDPrUEU2P8AtPb0MDNU7YSUlaOGUdjpjiZwiGdLRJbwaguo894a4TBGszFlADW2tfYWsPtAnL6ml1J7z1bwugZFI6jecuodHbpFusSrhRTpimo95iFv072A7CayoQqrzbaVqmLUYj8TZQtlPQd9+hmnjcTQcgITcAfCCbepE45cncmlwQNgKd7um8jxGXK2y3A895oYZzou4JW5G/I7GXsZRVVBQ3EmmPcrowqWXFUt0EFM2FmIENsRW90+m8FMbhtTX78Ssb5JmjZ8HLZCxPw2UjpZuv1gB/EnHipiFQf+NAD6nf8AS0NfDxANVS24K2Xp/qnmXjE//LrEA21kD5WH7Tpwr52cmodY6MQHeWUaUgZYpmdjOEnY7SNjFaNbiJAcI68jWPtADZY7xwMYx3jljMiUGKsRYogMeDHRkekAHgQs8K5doArEE3+GwvtBRRPS8lB/laei1woB+k59RJpUdmjgnJsu0cYCrCrT0sN18x0No8VlrUSS2lkG99rMveZmFwntHOtmDDgrtYfOWcRllOwDDWxJYk7XvawIW23lOS0eht5pGFnN8dQVXKgG2wuTfoSTPJ8xwvsqr0730sRcdZ7oMIq3uBt8Jt07TxXxKLYmr/rnTp5ctHJrIJJMzSZ04CaGEyp3Nm90eex+k6jgKCXvtzPWfBVfThgzdL3v3g9lGTIpFhc9SYT5UFR6lJuCC46bEb/eYalfGzr0kqm0RVMxQOTUItq4O818HjqYJOypa42IHmb2t2griMtLfiWJDfUEccS5gcIfhdqpBBG+obHkHy8pzNRo7vkGmHdTwQykdDcWMSnwVG4HEzsvyymgJUEG3nL1KoFBHWYNotFaoORM+pSF5cx9YKCxmb/NKqEnzjSfgJMx3xj03ZaWkMSLswJ0rst7dTdhKuYeHPx/Z71NrszdSeW+ZvtLuMwBFI1H2es62HBWmDcHyJ5+k1cgrMxLsASbbtybbD0G09KEVGP7PHzZHOX6APOPBLp71O5HNiP3g3UwzIbMCPWe91ijcjeYeaZElX4lBHlz/wATTszTo8eaMJ2hvmfgSpzQOv8AynYj/wBuDBPMMBVosUqoyMDwwt/3CqHaZUEcIkcpgM1mdb8iOWovcTEqNGqCYGdchCKo7iSK69xB80WHP6zqL6SDAbiwjEepmMc1/wAv3irmrf0iAqZtqJ6N4SrfgJ5rb6TyIZq3RRCrwV4nZWWjUACsbKw6N2PkZhni3Hg69JNRlT8noKJZz5iaNWkBYnsJlHEgEE94zN81CJcnZROGuT05PkXPM0WnTZjYKATPCsyxZq1Xc/ma/wAugm54v8SnEH2aH3Bz01H+0HKFPUyqOpA+ptO7DjcVb7PM1OZSdLoJvC+W+6a7LfpTB41f1edoQ4PAdWFyZsU8u9mlKmo2VR/3LCYOwv1P6Tc5CHCYe2w6SbOMrd6Yan8ag2H9QPKy3gqFjNJ2sL9o9trkFJxdoFfDWP1fhv7rKbEMLEEesJS41AGw/SZObZYtVC+oo4PuOOR5EdRKeEy/HPsK1MgfmZWB+05Mmmd/E9DFrFXyCfF4mmg2b1Mwf8XUEux90bDz+Ux1yTGVa/s6z6Lb69jT0358zbpDXL/CeEQAuTWPQudv9o2ijpWxz1kUDBqVcW49mjMBwBwPNm4EJcr8MaSHxBDW3CD4R2uev6Tdo1aaALTAAHAAsJVzfHELZPiI+3UzphhjE48monPgEfE/4taw4XeXsBh9Kgbd/SZ+ETUbnqb99ppvVIFgLkjaN8szXAxQzNZfr0m3gss2ufr3nZLlx21cDc+Z7S/mGKN/ZUV1VCLn+mmP6m/YdZpCPlkSl4RVxeJpUQAxAvsANyT2AG5g14my0YykymkyEAsjuACCOBbmxmsuVVKJNTU7OeWNiR5AdB5CVMXnLAG7Aj0t5GW6J6PDKi2jbS7n2gYioKYspa4F72vva8ziTMWb9o0mwqyoq2BPntJFqveWKWEY22iYo8Gexi0qDN0m22XafiG5F+20sYR6a3BUEkbHqp/tCxt2UMuycMwD7AkC/a/WW8dkv8u5R+R/e0ixGZW6ySnRxeNb8Om9ToW6bd2O0KbYjOxLop2kFHEMHUryGBAHJINwIT5T4AxNb3qxFEb2DC7E/wCnoJaxOJweWe7QAr4ng1G3FM+XQeg+ZlqLrknfzwXsD4hR01MNLL8V+hHMDvEniOpiCVBsl+B19Zn4rHM+q5+NizW2uSb8DpNLKPC1WvTNS+lRztcgd7dZlDEk7OiedyVGCqFjYC5hh4WyEB1ZxdrhgOgt/wBTZyLwytI3Vg57kWP0MMcDhQ9ta2K8MBNKOds6ul7Huo/5kr4csyIPVrdpZr07G1uL2+lxJ6ShQ9Q8269pVEWUaNM3IXgGMxJJ90ddo/AFtLHubxaNO737CAEGMYa0pdANR/aWsNUNrKNuLzMwdJqtao4HW3yE3cupamCjawubQAoZTjaVZ6oRiSjWe4st+NK/SatRwBc8QXoZW+AqVS1bXTqG67WZQL7HudxJ8p9pianBWkPynk9ix/aHkfAUYQAi/A/WZWdX0FRsXIS/+XlpumnYCZmbUbKCehW3zvKkuCV2YtPD/Co5Y227DkzcwmX2uxHGw+UdkODu2thwLC/nyZtVUuLWkRjxZTkQDUAAo3PHqevpGM60BpHvO27E8se5i4nElQSgF+LnhR3mKm51sxYsdu79z6S264RCRJWxL8luekHPENEG5HXeEFVB2tuZkZqgK/aS2UeM56Px285UAmt4roaa1+/6zL0yWbQ5QQCklJ3U76Tt+hEc+NHAtMKtiCSbmLh0ZzZRcyaJCLA0Pa1FQn3iQo9TwJlZjrV3XYBWKk9yDYgd4uKDafaAkMjBbjazW5H0mXUZibk3J3N+55MaQ7CvwRh8FUrBMQbE/Dq+Fz/ST0noeY+IqOHtQwye1fgJSA0p3JI2E8OLzewnih6dEU6aBWsdTjlt9iZrGdKjNwt2GXjXxg1H8Kh8ZW5fnTfawHeeYEs5ubkk7+Z6mXMHhqmJqW3JJ94ne0JcJkJDCnSXW52/ufISW3IElEzPDuR1KratBKg82npeVUhQdQQQrLptbqInhnBhKNMHYgsCRwSGIm9iMGrL2I3B6gjrCgspPldH2gbTvubgmw+U0KVaxt9D/eV2c2BYWsbN5g7EyVztYCWiWXalGmdO+5MrY4h9h8I+9ph/zJNxc6gfkR3HYxa2O0KFO97b9fOMmzYwVGyE+d5FhB7xmhl9WmyWDdOu0o16qU2te/aFBZeyKmBSO25Yk/WXfarTUmwFz0mXluLtTItxeQPidZ9+4A4jDsqY1DiH3Hug7efnCnJsuWmo26bzNw1WmXVAPM+gm+MQo2kAzq63B2mJjG1AgjY1VA9ALfrNtsSLHa/SYeLzCmKqUz8V9TdhbgfePxTBG1hkVR04jsS4AHnK/wDMr0PT94zG4oaCb/CpP2hQGD4kzJRppX0rbVUtzbovqZHlqVatmWnpT8pbbbyHMHcppNWre1qDUNV7dL9B6Q1pZ7pOl1K7bG3u/XpJSvkpuiYZNcXdmJPQbATKzfKGCnQRbzhLh8erDkGPrIGUx0Kz5z8bYSrTqAVEI6g9D6HiYSz3vMMFTfXh66hl5W/UHt2Inmma+CqqVCKI1JypJsQOxkyibQmD2Fypq1UimDpLHTtckX2A856Hk3halh0NXEWCqNRHp1Y9fSUfDGLaiVBYWYjbtbbf5SHOccdd8XWF9dkpJYqoDfE3laONUZu2D2LrI1LEaVNmrhkNtgt22522ImRixT00yrMW0nWDwDfYD5S7imBd3QgoH3I43Jtt8jKufVxUr1HXcM1xtboJJZnk78TYyrA+2IAQ2uBfuTwJUwOE1m7bKNyfKejeHMvCJ7WoNG34SHkDq5Hc/pH2DdI0cPgsPhKOhNIa3vtySeov2mnkeHShh3rtu7qSD/SouVAgxSptisQqi+gG7HyHN4VZ7XX2Vh8LED/1Xdv0+8pfZmypk2I9wU2+JRyOt9/rvNSliivmPuP+IOtmFNbBWsV3JCM7MxG4sNrDjftKxzVyfdLD/UFX7ATKWeK4N46ab5CuvWA3JuD232ld8aFW17joe47HzgzUruQdbPY/0m2/oJRo46qhtq1rx73ut6bxLURZctLNI0RiyHLcjVYgdm6j5xKuLVqoBNjwo7nqfSZgqFXut1va6sLG3lfn5S1isL7RqblrGmxKj+q/QzROzmcadMKsPSuoAPPMrYp24YEgcEcyTA1CRYjgW2lhj0HXv/eU+gOyuoQhu1735Ftrb/tAjF+I674z2dI+4rFNFhuF5YnzN4a5nWVEAuBfYfqTMjB06ftmf3QbbnYel+8TGja8N1C1R2cbgAW7GE1Eg/WDWQVVAqG495u/SagzGlTF2qIBc7lhKQn2bDVAF+pgPr1Yotza5/aaOM8WYW1lfUbflBtf1MG0zAlwUAta3IvzfpIk7GkHdJxpubesyc9rscM5TqQB3KlrX/WU6dfEMLLQB/1En7cRcZRxtVArJTUAg8ne3A+sq+BUXMpwrFNNJbWFyx6GWqlSug9+lqA5tpO0bgK+LppZKFNrdBUtc97ESvX8R1w2ithmp32BsWB+Y2j6JIqWIpO34LFX6rvbby6TTwGZuo/E+G9r9vXtFwGBRmu6e8Rcm1iD5SXEYY0ySRdbdeGHZvOVQmQZ8qsgqobsh1XH9PDD6TBxVezetiPQzafBIELIbKwO19t+loNJiV0rqtcLY/8AqSv7RMZ5Xja9VbH3lvZl6Eg8ETO9qxbVclr3udzf5wz8S5ZTGHVzUs6UlRASv4ulypYekCl2mKNXXg0qALYesx3Ienv/AKtd/wBI6gmqmzudRNwN7FdNrHjfmPy7Ep7CrSKnXUamVbaw0Fr369YV1PA9SjhRUNejdlL6CWU2IHFxudo2uOBxaTH+CPDi1E9rUYaVN1Xpfu3f0hZWympiWshsnexse8F/4e5/hKAK4hjqv7oIuv8A3D+t4ro6RZapHTSm32lqjNnYbJ6NCmyo3S9Rzt8gZgFv5xlp0t6YJDN3G2q394/G56mIBVQ3UKhFl2F/ev12j8ixPs1Gkb+yvbgXuS0x1E9q4OnS4lOVvwb9LAUkFhTXbr3nVsBTYfCAfSTZZU9pTRjyVBl3+WMXtwauj0G6B1/DiN158rfoYPZllD0qhCLrUdzyP2noXsDBt1K5i6m9noIwB4uCymw+UyzY1GNpDUuQfOCLrY0XFuzfoDKn+FVQPdNVd9gRcT0zC4cdrSy+E9JzRc0uCZvG3Ukec4Knjl2UI3m6kfoZr4OmFcHMCFRlKjSNNNWNguo3vci9idoQPVUG5A2mJ/ELEA5ZXYAA+4O/LqP0lQzzlJKzPLgxqN7SWr4aS/AZTurDe46EGRr4csfcUA+YmD/BTPXqGrhqhLBVFSmT+UAhWQeW4P1nq5tPSTPLfAM0MPUS2pVa3YS3TNE/FTH+0TZDL3HytF9kp7StxLdmZ/h2Gb/xJ81EeuVUR8KKPQCXjg1ifyY6EiFoOSsuD8/pJBgx1knsGHBiCo45EL+gK7YHTutwZapsSN4qYsdY86T1g2/IFGolqgMs4kjTuL+UZXS3A+cix2IC0yT2ld0IHdQRnQ7KRqX9xPHs7zhhWcIdgSPuT+8L/GnitEBVCC5BAt+W+xN55Y1S5v3mcmXFHYioSeZEZsVMmN9iJwyZ/I/OYqcTp9jJ9GfhqwVgT0h94o8bYXEYenTorUDLTVLsoAB21bg3O0DXyar/AE/pI/8ACag/Kb+kvevsl4Z+UyA1ZcwGbVqJ/Cdl8r+6fVeJVqYB/wClvpEbDEdG+kNyJcJLtBNgfFf4q1Ki2IDXNPqSpUNpPXeEWWeI1q1USlTZyw0BVG9yevlPMgjX+E/eXMI9VGDJrUjgrcEH1EmcYy7NMc5472n0vlOTGnRRWO4Hbi5vb5Xl1MIw6ieQ+H/HGa0VBqU2xFMdXRr2/wBYH6gw78PfxDw2JdabK9Kqx0hWFwW7Bh+4Ed0hvLPyE/8ALnygP/ELB16NSljKSF1pKVqhfi0lgQQOvX0h0cYg5v8A7W/tJEqKw23Hp/eJtSVAskouzzvKf4gYZ1AAqA9jTc/cCW8b42pji5J2tocfqJcxWT0adQqoAv7wC9LniVMyydChKi5AJAPccTgk6dHfFRkr8jsVhcWQr01RgdzwNN+PWA/i7xA70a2DdAlTUu5YWsCG5+UIMLQxAwxBxXsydwBa4ueBfeDXijLr4PEVnJqPrX32G5F1F5UFFSROTe4Mp/w6xJwNd3qaNNSnpB9ogsQwbv5T0rFeJaFTSqulmI1fiKNIPPr8p5F/DeitSu6ONX4Z0qeL6hvb0vDXMPClJrFaZG41AHp1InfC02eZOmkHOGwmG5Sqjerf2MZicvu4daijT0FYqCPuIL4TKMKg92mSf8ysN5Zq4NOFoIb9SrEC3PSaWzGglR781VX0xAP7R+u3GIC+ZqU2H3tBxMrVf/Ch9KQH7xxoNewpr6FVA/eFhRuJiWHOLpE9roP3lpMwUD3qyE+TU9/vBR8PiCfdSkPOx/tJaeFr/mNL5hv2hY6CT/Ekbn2RHnUW/wBryRcdR4LBD0uwsfQwQr0gvxVSLnimP7kyxgqFNd0Qlj+eoSx/4hYUGD41OCwP3nl/8RfGum9GlueCe30hZWCqNzfa20DPFHh6nVUuoAPXa1z8o266BRPKKrM3vG57k7xizTzHK6iccdpmqhmVmlBaTvJVEh07yanOI9yCJliA7xSY0PEajrmP1+UjBnBoiiVGHYfQRfd7D6Rl49TANqfgs0scybK7j0YxUxxDhx8YNw1he/e/eVto4RNsftQfaQQU/GWLB2qk+oU/tLa+PsUOSh9UEEwROhuf2S9Pif8AqjfXxLUuWIBJNyd97yw/ilj+X7wZvOElj9mKCSnnVO+6c9NiI3xBi0xGFqUUBUsBYnjYg/tMBY/VJ6dg9OpLsf4ByxcJUerWYXK6FAB6m5P2EPTm9HvaAK1D3j/aN3nQtVNHK/TMb8sPUzWifziSrmaD4Tf0sYAhzHLWPI+0r8yXlGb9I+pB0+Zm2yn6RgzCo3Cj57QL/nH/AKmHzMkp41/6m+sf5i+iH6VPw0F4eq3UDyteOp4Qn4mP7QboZs4/Mdu+8tjOm6H7R/lx/Zm/TMq+gjo4RF5APrOZ/wCkCDLZi7fmEnoZqE6X9DLWqxkP0/OvBfx47je8fi8OPZ2ttaZz5klRgTcWMINdN8M1UA+6bW//AHrL9+D4TMZaXJHtHnuNwau+npbfbpBOrknvNs1tRtt0hzVroC5Ibc7W6CX8VnlFNCot7ItzpPO9+kmWSPhh7M12mAQG8kVZ06cp7MSQrECCdOgaDiu8aFnTohjiIgE6dALHRxE6dJY0xlt48JOnRFI60cROnQHY+mIp5nToh2OAj7Tp0RQl5PS4iTopDTZyxwE6dIKskAEkVJ06BQpWIIk6BY8CF2S//X1/Jv7Tp0vH3/DOPWf4r/q/sFavMZ7UxZ0zRrI//9k="/>
          <p:cNvSpPr>
            <a:spLocks noChangeAspect="1" noChangeArrowheads="1"/>
          </p:cNvSpPr>
          <p:nvPr/>
        </p:nvSpPr>
        <p:spPr bwMode="auto">
          <a:xfrm>
            <a:off x="0" y="-38417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6" name="Picture 12" descr="http://images.takungpao.com/2013/0724/20130724025049874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4800" y="152400"/>
            <a:ext cx="3374756" cy="3962400"/>
          </a:xfrm>
          <a:prstGeom prst="rect">
            <a:avLst/>
          </a:prstGeom>
          <a:noFill/>
        </p:spPr>
      </p:pic>
      <p:pic>
        <p:nvPicPr>
          <p:cNvPr id="1038" name="Picture 14" descr="http://news.xinhuanet.com/misc/2008-03/17/xinsrc_06203051716204063120931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38600" y="0"/>
            <a:ext cx="1788033" cy="2207448"/>
          </a:xfrm>
          <a:prstGeom prst="rect">
            <a:avLst/>
          </a:prstGeom>
          <a:noFill/>
        </p:spPr>
      </p:pic>
      <p:pic>
        <p:nvPicPr>
          <p:cNvPr id="1040" name="Picture 16" descr="http://image2.sina.com.cn/dy/c/2004-09-21/1095719482_H2aOPy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52400" y="4267200"/>
            <a:ext cx="1755550" cy="23542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515</TotalTime>
  <Words>671</Words>
  <Application>Microsoft Office PowerPoint</Application>
  <PresentationFormat>On-screen Show (4:3)</PresentationFormat>
  <Paragraphs>102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Times New Roman</vt:lpstr>
      <vt:lpstr>Office Theme</vt:lpstr>
      <vt:lpstr>Beijing: Forbidden City</vt:lpstr>
      <vt:lpstr>Beijing: Capital of People's Republic of China  </vt:lpstr>
      <vt:lpstr>Beijing is the most important Chinese City</vt:lpstr>
      <vt:lpstr>A City with Long History and Culture</vt:lpstr>
      <vt:lpstr>Beijing in History </vt:lpstr>
      <vt:lpstr>PowerPoint Presentation</vt:lpstr>
      <vt:lpstr>Beijing: the Forbidden City</vt:lpstr>
      <vt:lpstr>PowerPoint Presentation</vt:lpstr>
      <vt:lpstr>Notable Buildings in Beijing  </vt:lpstr>
      <vt:lpstr>PowerPoint Presentation</vt:lpstr>
      <vt:lpstr>PowerPoint Presentation</vt:lpstr>
      <vt:lpstr>PowerPoint Presentation</vt:lpstr>
      <vt:lpstr>Great Wall Construction of Ming Dynasty </vt:lpstr>
      <vt:lpstr>PowerPoint Presentation</vt:lpstr>
      <vt:lpstr>Forbidden City of the Qing Dynasty (1644-1911)</vt:lpstr>
      <vt:lpstr>PowerPoint Presentation</vt:lpstr>
      <vt:lpstr>PowerPoint Presentation</vt:lpstr>
      <vt:lpstr>Beijing as the Capital of PR China </vt:lpstr>
      <vt:lpstr>PowerPoint Presentation</vt:lpstr>
      <vt:lpstr>2008 Summer Beijing Olympics </vt:lpstr>
      <vt:lpstr>PowerPoint Presentation</vt:lpstr>
      <vt:lpstr>Beijing as the Centre of New Emerged Power 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Beijing: Forbidden City</dc:title>
  <dc:creator>Yanxia Zhao</dc:creator>
  <cp:lastModifiedBy>Yanxia Zhao</cp:lastModifiedBy>
  <cp:revision>47</cp:revision>
  <dcterms:created xsi:type="dcterms:W3CDTF">2006-08-16T00:00:00Z</dcterms:created>
  <dcterms:modified xsi:type="dcterms:W3CDTF">2017-02-23T13:03:33Z</dcterms:modified>
</cp:coreProperties>
</file>