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0" r:id="rId3"/>
    <p:sldId id="262" r:id="rId4"/>
    <p:sldId id="257" r:id="rId5"/>
    <p:sldId id="258" r:id="rId6"/>
    <p:sldId id="259" r:id="rId7"/>
    <p:sldId id="263" r:id="rId8"/>
    <p:sldId id="264" r:id="rId9"/>
    <p:sldId id="265" r:id="rId10"/>
    <p:sldId id="266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>
        <p:scale>
          <a:sx n="62" d="100"/>
          <a:sy n="62" d="100"/>
        </p:scale>
        <p:origin x="760" y="13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045C09-00B2-4132-A2EF-3880070BB2E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3C6D668-3E3C-4C29-A8EE-AD217F736B0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E8F4BDE-CD7D-4E71-AA34-228C8C91C2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C1824-CF90-4DF4-8CA0-D143D5A0ED79}" type="datetimeFigureOut">
              <a:rPr lang="en-GB" smtClean="0"/>
              <a:t>20/06/2018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91CB937-9822-49F3-9714-487EB1A7DE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EAEA091-AB5A-455C-BB88-81C3C59625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4E0487-4000-4BFC-AEDA-79C873ACC1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88209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4AF64F-97C6-458E-852E-0FCF2BD295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8C77DF-E874-47CF-997D-73B3BFEB330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8AD4DD0-1C4B-4B36-A6F2-8B88B23CC6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C1824-CF90-4DF4-8CA0-D143D5A0ED79}" type="datetimeFigureOut">
              <a:rPr lang="en-GB" smtClean="0"/>
              <a:t>20/06/2018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538B273-3BF0-438C-A124-DF379855A3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78F2A8-166A-4FB8-BB60-5D422AD8B3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4E0487-4000-4BFC-AEDA-79C873ACC1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113112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9DE7AA-5184-4BEC-91D2-FDFA4B57FE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A22DB3-DA76-452B-8DAA-14D0072F6F7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8994604-7269-4BD4-AE0C-6E2E26A601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C1824-CF90-4DF4-8CA0-D143D5A0ED79}" type="datetimeFigureOut">
              <a:rPr lang="en-GB" smtClean="0"/>
              <a:t>20/06/2018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68BDAC8-E7C4-44DF-B41F-B52798A8FC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FE82EBC-CD64-470E-888B-EAD5035CD9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4E0487-4000-4BFC-AEDA-79C873ACC1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62233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2A1476-53CF-4F20-901C-C250E6EA93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E83286-91BF-439B-BE6F-8E4EB519708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6BEFF5B-C8A5-4F2E-BAEF-842B85C5801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F61BD83-BFFC-4EF2-B8C9-D2BDBA4CBC2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C1824-CF90-4DF4-8CA0-D143D5A0ED79}" type="datetimeFigureOut">
              <a:rPr lang="en-GB" smtClean="0"/>
              <a:t>20/06/2018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50BAF39-0EB6-4B28-854F-188960E4072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B2F8BB9-75FC-43F7-9879-79B64D5C21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4E0487-4000-4BFC-AEDA-79C873ACC1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531504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E8FC1A-DDD2-4651-B826-F81DC15F67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AA1138B-91AA-4A55-A88A-063C0616164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D46D41E-07AE-458F-8D5A-B9970B58E4B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DBC29A9-6499-441B-B9D1-B76BBFBD06F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80AF5B5-F194-40D6-880D-0BC8B8255CD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30167BF-2DD7-435D-8D0C-6596FE7C52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C1824-CF90-4DF4-8CA0-D143D5A0ED79}" type="datetimeFigureOut">
              <a:rPr lang="en-GB" smtClean="0"/>
              <a:t>20/06/2018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505D3DF-B57A-48DE-AA30-C365426803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8D0F6F0-F2C7-4148-9657-DA982BB200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4E0487-4000-4BFC-AEDA-79C873ACC1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558931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54B170-EABE-4F2C-8B31-1F6F5AB4D4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72882E3-1F70-4AE3-8BC6-9CFAAD4E84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C1824-CF90-4DF4-8CA0-D143D5A0ED79}" type="datetimeFigureOut">
              <a:rPr lang="en-GB" smtClean="0"/>
              <a:t>20/06/2018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1657B1F-5A69-48A9-9CE9-83A3D2634F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02439EE-0019-4171-92B2-7480AE4A49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4E0487-4000-4BFC-AEDA-79C873ACC1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88264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BC78C5B-2722-42FD-AA28-13683D8C93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C1824-CF90-4DF4-8CA0-D143D5A0ED79}" type="datetimeFigureOut">
              <a:rPr lang="en-GB" smtClean="0"/>
              <a:t>20/06/2018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E50314F-2BEE-463C-B3DF-A859B6A2ED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24D8688-3542-43CE-815E-BC7548AA43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4E0487-4000-4BFC-AEDA-79C873ACC1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590236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F30BEE-41D5-47E7-BFEB-708677D0A1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59DD92-7AD1-4691-89C6-BB2C7875C4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627D384-81CC-401B-9DE1-5D99F9CD6C9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5D6F8F9-F83C-4E82-BEA3-576F73422D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C1824-CF90-4DF4-8CA0-D143D5A0ED79}" type="datetimeFigureOut">
              <a:rPr lang="en-GB" smtClean="0"/>
              <a:t>20/06/2018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889E580-3E84-4993-8EE6-AF87735A146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2DD4DD4-3747-452A-B3FD-1AF445BFFF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4E0487-4000-4BFC-AEDA-79C873ACC1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572217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DC6B50-5AA8-4589-912B-B050A759AC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72093CC-CB65-48BF-B4D6-DCB53CAF384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7AFDD2D-9F7B-4563-A4E6-D47F5C21B0A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2564F6F-181F-4A81-B3B1-7798F1A840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C1824-CF90-4DF4-8CA0-D143D5A0ED79}" type="datetimeFigureOut">
              <a:rPr lang="en-GB" smtClean="0"/>
              <a:t>20/06/2018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59BB3B3-0895-4393-8DAD-10389281E2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076BC42-23F4-4D5B-AACF-4D39EC6D2A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4E0487-4000-4BFC-AEDA-79C873ACC1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60444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8620A6-5C87-4242-B7F0-328B2CB782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912D165-22A4-4249-BABE-EB85EADDB21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A6E771-96EA-47AB-A596-1602631E1D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C1824-CF90-4DF4-8CA0-D143D5A0ED79}" type="datetimeFigureOut">
              <a:rPr lang="en-GB" smtClean="0"/>
              <a:t>20/06/2018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3F4C299-2502-41A4-9649-335CBE218E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D3E2006-9799-4824-8E28-38AEF1B8E5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4E0487-4000-4BFC-AEDA-79C873ACC1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332332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B8AC636-E8C7-46DD-A57B-EB7B7A11A1B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E428975-3643-4088-B1BF-99BA63C3426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9D8B9B0-8C27-4628-A1F7-FB976DF3AD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C1824-CF90-4DF4-8CA0-D143D5A0ED79}" type="datetimeFigureOut">
              <a:rPr lang="en-GB" smtClean="0"/>
              <a:t>20/06/2018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9B49454-E81D-4FEA-8CBA-21239A1B59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A232D4B-66BE-414E-A8BB-21F57CE70A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4E0487-4000-4BFC-AEDA-79C873ACC1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019102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098F9C9-25BF-4A9A-A465-BEB07DF54A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D0EB2C-9CB1-47E0-AB6C-A6790803611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D7B0D99-D6B7-4CF2-A6B8-575010951FD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2C1824-CF90-4DF4-8CA0-D143D5A0ED79}" type="datetimeFigureOut">
              <a:rPr lang="en-GB" smtClean="0"/>
              <a:t>20/06/2018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1864BED-FD79-4EE0-A4EE-7216A00313A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16266FF-48C0-404F-B834-025714F782A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4E0487-4000-4BFC-AEDA-79C873ACC1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35491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EB146B-2D6E-4400-857A-A5E0ADFDE8B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0" y="1732547"/>
            <a:ext cx="12191999" cy="1838425"/>
          </a:xfrm>
        </p:spPr>
        <p:txBody>
          <a:bodyPr>
            <a:normAutofit/>
          </a:bodyPr>
          <a:lstStyle/>
          <a:p>
            <a:r>
              <a:rPr lang="en-GB" sz="3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Social Movement Theory: A model for examining the civic engagements and interfaith relations among African Christians and Muslims in the UK</a:t>
            </a:r>
            <a:endParaRPr lang="en-GB" sz="3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73F6203-1FF0-41CC-97FB-1206F992E64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491916" y="4477937"/>
            <a:ext cx="9176083" cy="1655762"/>
          </a:xfrm>
        </p:spPr>
        <p:txBody>
          <a:bodyPr/>
          <a:lstStyle/>
          <a:p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By </a:t>
            </a:r>
          </a:p>
          <a:p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Johnson Elijah Amamnsunu</a:t>
            </a:r>
          </a:p>
        </p:txBody>
      </p:sp>
    </p:spTree>
    <p:extLst>
      <p:ext uri="{BB962C8B-B14F-4D97-AF65-F5344CB8AC3E}">
        <p14:creationId xmlns:p14="http://schemas.microsoft.com/office/powerpoint/2010/main" val="381524456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9BF9EE-268A-4C2C-B277-E0E1BDD05F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712904"/>
          </a:xfrm>
        </p:spPr>
        <p:txBody>
          <a:bodyPr>
            <a:noAutofit/>
          </a:bodyPr>
          <a:lstStyle/>
          <a:p>
            <a:pPr algn="ctr"/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What to Expect 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016731F3-CB0E-4B06-B40B-7325B2089BAF}"/>
              </a:ext>
            </a:extLst>
          </p:cNvPr>
          <p:cNvSpPr/>
          <p:nvPr/>
        </p:nvSpPr>
        <p:spPr>
          <a:xfrm>
            <a:off x="375385" y="1174283"/>
            <a:ext cx="11377062" cy="310854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limit and Challenges for this study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general issues: research aims, questions, and methodology.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Theory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Interfaith Relations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Civic Engagements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6684292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B1A4DA-14FB-4429-8B0E-F870BCF2EE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Main Constraints and Challenges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75B7BA-9F87-4282-B9CF-9B2B3DBBEDD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Time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Wordcount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Ethics Approval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There is a major gap in literature on the use of the Social Movement Theory as a model for Interfaith Studies.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Chain of communication within NASFAT.</a:t>
            </a:r>
          </a:p>
          <a:p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0687222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BA36AE-2BD2-468F-B6A1-A1D95F10F2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Aim/Objectives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DBBB1F-A4BF-47B0-8B33-6B156D321D2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2861878"/>
          </a:xfrm>
        </p:spPr>
        <p:txBody>
          <a:bodyPr/>
          <a:lstStyle/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To engage with current debates around issues of interreligious relations by focusing on African Christian, and Muslim communities in the UK.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To examine their civic engagements, first among the African migrant community, and second, within the wide British public space. </a:t>
            </a:r>
          </a:p>
        </p:txBody>
      </p:sp>
    </p:spTree>
    <p:extLst>
      <p:ext uri="{BB962C8B-B14F-4D97-AF65-F5344CB8AC3E}">
        <p14:creationId xmlns:p14="http://schemas.microsoft.com/office/powerpoint/2010/main" val="317984938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888AD7-FD78-4039-9C5F-B7249F9702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Research Question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1B501C8E-F21A-4DB8-9CB7-9EF4EF7EC103}"/>
              </a:ext>
            </a:extLst>
          </p:cNvPr>
          <p:cNvSpPr/>
          <p:nvPr/>
        </p:nvSpPr>
        <p:spPr>
          <a:xfrm>
            <a:off x="86627" y="1347538"/>
            <a:ext cx="12105373" cy="286232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857250" indent="-857250">
              <a:buAutoNum type="romanLcParenBoth"/>
            </a:pPr>
            <a:r>
              <a:rPr lang="en-GB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what interfaith relations exist among the African Christian and Muslim migrants in the UK? </a:t>
            </a:r>
          </a:p>
          <a:p>
            <a:pPr marL="857250" indent="-857250">
              <a:buAutoNum type="romanLcParenBoth"/>
            </a:pPr>
            <a:endParaRPr lang="en-GB" sz="3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857250" indent="-857250">
              <a:buAutoNum type="romanLcParenBoth"/>
            </a:pPr>
            <a:r>
              <a:rPr lang="en-GB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what forms of civic engagements do the African Christians and Muslim migrants in the UK engage in? </a:t>
            </a:r>
          </a:p>
        </p:txBody>
      </p:sp>
    </p:spTree>
    <p:extLst>
      <p:ext uri="{BB962C8B-B14F-4D97-AF65-F5344CB8AC3E}">
        <p14:creationId xmlns:p14="http://schemas.microsoft.com/office/powerpoint/2010/main" val="74917295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6D52A4-9326-4E1B-800A-E31063916F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Methodology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8C94490C-3F69-435A-9528-8F54FE315C91}"/>
              </a:ext>
            </a:extLst>
          </p:cNvPr>
          <p:cNvSpPr/>
          <p:nvPr/>
        </p:nvSpPr>
        <p:spPr>
          <a:xfrm>
            <a:off x="250257" y="1318661"/>
            <a:ext cx="11617692" cy="310854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research adopts the qualitative method of enquiry and focuses on selected African Christian and Muslim migrant groups in the UK as case studies.</a:t>
            </a:r>
          </a:p>
          <a:p>
            <a:endParaRPr lang="en-GB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200" indent="-457200" algn="just">
              <a:buFont typeface="Arial" panose="020B0604020202020204" pitchFamily="34" charset="0"/>
              <a:buChar char="•"/>
            </a:pPr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It employs a historical-critical method of data collection to retrieve data from primary and secondary sources – interviews, questionnaires, Participant observations, focus group and literature review.</a:t>
            </a:r>
          </a:p>
        </p:txBody>
      </p:sp>
    </p:spTree>
    <p:extLst>
      <p:ext uri="{BB962C8B-B14F-4D97-AF65-F5344CB8AC3E}">
        <p14:creationId xmlns:p14="http://schemas.microsoft.com/office/powerpoint/2010/main" val="2683429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138A68-F464-4B14-9D72-DE07139A7B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Research Context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B275A5B-490E-4060-8D57-6117A5620D3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14869" y="1559289"/>
            <a:ext cx="5016480" cy="2194710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93847C10-271E-4E8E-A10C-DEFD19D03215}"/>
              </a:ext>
            </a:extLst>
          </p:cNvPr>
          <p:cNvSpPr/>
          <p:nvPr/>
        </p:nvSpPr>
        <p:spPr>
          <a:xfrm>
            <a:off x="6303555" y="3744848"/>
            <a:ext cx="459003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/>
              <a:t>The Redeemed Christian Church of God (RCCG)</a:t>
            </a:r>
          </a:p>
        </p:txBody>
      </p:sp>
      <p:pic>
        <p:nvPicPr>
          <p:cNvPr id="7" name="Picture 6" descr="A sign on a dirt field&#10;&#10;Description generated with very high confidence">
            <a:extLst>
              <a:ext uri="{FF2B5EF4-FFF2-40B4-BE49-F238E27FC236}">
                <a16:creationId xmlns:a16="http://schemas.microsoft.com/office/drawing/2014/main" id="{9594B4FE-79AB-4D8B-832A-C43791E065C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3768" y="2512895"/>
            <a:ext cx="4937760" cy="2602230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20CDD494-6F12-4EC2-A91D-A94520483F70}"/>
              </a:ext>
            </a:extLst>
          </p:cNvPr>
          <p:cNvSpPr/>
          <p:nvPr/>
        </p:nvSpPr>
        <p:spPr>
          <a:xfrm>
            <a:off x="1067314" y="5092385"/>
            <a:ext cx="403193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/>
              <a:t>The </a:t>
            </a:r>
            <a:r>
              <a:rPr lang="en-GB" dirty="0" err="1"/>
              <a:t>Nasrul</a:t>
            </a:r>
            <a:r>
              <a:rPr lang="en-GB" dirty="0"/>
              <a:t>-</a:t>
            </a:r>
            <a:r>
              <a:rPr lang="en-GB" dirty="0" err="1"/>
              <a:t>Lahi</a:t>
            </a:r>
            <a:r>
              <a:rPr lang="en-GB" dirty="0"/>
              <a:t>-IL-Faith Society (NASFAT)</a:t>
            </a:r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010FAA70-E33F-4B7A-89DF-B71EEA1DA19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309992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4C0BDC-1553-4859-B264-9EBBCE910D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Theoretical Framework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FFA131-430E-4DD9-8254-A8422DD3ACC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Classical Marxism and the Advent of the Social Movement Theory.</a:t>
            </a:r>
          </a:p>
          <a:p>
            <a:pPr marL="0" indent="0">
              <a:buNone/>
            </a:pP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That people’s grievances can be transformed into mass movements or pressure groups to bring about socio-political and structural changes.</a:t>
            </a:r>
          </a:p>
          <a:p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0655186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94DDC1-A933-4057-86D1-C9EA20EA58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1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Interfaith Relations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539596-163A-481C-BCFD-3F5474B2BDF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</p:spPr>
        <p:txBody>
          <a:bodyPr>
            <a:normAutofit/>
          </a:bodyPr>
          <a:lstStyle/>
          <a:p>
            <a:pPr marL="0" indent="0" algn="just">
              <a:buNone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Even though there are interfaith relations among the religious groups studied, it seems that these relations are often initiated by the NASFAT and not necessarily the Christian group. </a:t>
            </a:r>
          </a:p>
          <a:p>
            <a:pPr algn="just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Organisational Ethos</a:t>
            </a:r>
          </a:p>
          <a:p>
            <a:pPr marL="0" indent="0" algn="just">
              <a:buNone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	-RCCG is focus on converting </a:t>
            </a:r>
          </a:p>
          <a:p>
            <a:pPr marL="0" indent="0" algn="just">
              <a:buNone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	-NASFAT is more oriented towards the well-being of its members</a:t>
            </a:r>
          </a:p>
          <a:p>
            <a:pPr algn="just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Challenges of securing a place of worship</a:t>
            </a:r>
          </a:p>
          <a:p>
            <a:pPr algn="just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Avoid the issue of suspicion and stigmatisation of Muslim groups</a:t>
            </a:r>
          </a:p>
          <a:p>
            <a:pPr algn="just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‘unequally yoked with unbelievers’ </a:t>
            </a:r>
          </a:p>
        </p:txBody>
      </p:sp>
    </p:spTree>
    <p:extLst>
      <p:ext uri="{BB962C8B-B14F-4D97-AF65-F5344CB8AC3E}">
        <p14:creationId xmlns:p14="http://schemas.microsoft.com/office/powerpoint/2010/main" val="180870592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BF29BF-2956-41C7-AC47-F029F9471E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Civic Engagements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BD3E76-E604-4174-ADCE-9FDE6A26C12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Spectrum of Engagements</a:t>
            </a:r>
          </a:p>
          <a:p>
            <a:pPr marL="0" indent="0">
              <a:buNone/>
            </a:pPr>
            <a:r>
              <a:rPr lang="en-GB" dirty="0"/>
              <a:t>	-RCCG tend to be  on the wider community needs</a:t>
            </a:r>
          </a:p>
          <a:p>
            <a:pPr marL="0" indent="0">
              <a:buNone/>
            </a:pPr>
            <a:r>
              <a:rPr lang="en-GB" dirty="0"/>
              <a:t>	-NASFAT exemplifies the African Saying; ‘Charity begins at home’</a:t>
            </a:r>
          </a:p>
          <a:p>
            <a:r>
              <a:rPr lang="en-GB" dirty="0"/>
              <a:t>Mercy Projects</a:t>
            </a:r>
          </a:p>
          <a:p>
            <a:r>
              <a:rPr lang="en-GB" dirty="0"/>
              <a:t>Advocacy</a:t>
            </a:r>
          </a:p>
          <a:p>
            <a:r>
              <a:rPr lang="en-GB" dirty="0"/>
              <a:t>Community and Fellowship</a:t>
            </a:r>
          </a:p>
          <a:p>
            <a:r>
              <a:rPr lang="en-GB" dirty="0"/>
              <a:t>Community development</a:t>
            </a:r>
          </a:p>
          <a:p>
            <a:r>
              <a:rPr lang="en-GB" dirty="0"/>
              <a:t>Politics and governorship</a:t>
            </a:r>
          </a:p>
        </p:txBody>
      </p:sp>
    </p:spTree>
    <p:extLst>
      <p:ext uri="{BB962C8B-B14F-4D97-AF65-F5344CB8AC3E}">
        <p14:creationId xmlns:p14="http://schemas.microsoft.com/office/powerpoint/2010/main" val="260256260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1585</TotalTime>
  <Words>319</Words>
  <Application>Microsoft Office PowerPoint</Application>
  <PresentationFormat>Widescreen</PresentationFormat>
  <Paragraphs>50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5" baseType="lpstr">
      <vt:lpstr>Arial</vt:lpstr>
      <vt:lpstr>Calibri</vt:lpstr>
      <vt:lpstr>Calibri Light</vt:lpstr>
      <vt:lpstr>Times New Roman</vt:lpstr>
      <vt:lpstr>Office Theme</vt:lpstr>
      <vt:lpstr>Social Movement Theory: A model for examining the civic engagements and interfaith relations among African Christians and Muslims in the UK</vt:lpstr>
      <vt:lpstr>What to Expect </vt:lpstr>
      <vt:lpstr>Main Constraints and Challenges</vt:lpstr>
      <vt:lpstr>Aim/Objectives</vt:lpstr>
      <vt:lpstr>Research Question</vt:lpstr>
      <vt:lpstr>Methodology</vt:lpstr>
      <vt:lpstr>Research Context</vt:lpstr>
      <vt:lpstr>Theoretical Framework</vt:lpstr>
      <vt:lpstr>Interfaith Relations</vt:lpstr>
      <vt:lpstr>Civic Engagements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Civic Engagements and Interfaith Relations African Christian and Muslim Migrants in the UK</dc:title>
  <dc:creator>Amamnsunu, Johnson Elijah</dc:creator>
  <cp:lastModifiedBy>Amamnsunu, Johnson Elijah</cp:lastModifiedBy>
  <cp:revision>80</cp:revision>
  <dcterms:created xsi:type="dcterms:W3CDTF">2018-06-20T21:50:44Z</dcterms:created>
  <dcterms:modified xsi:type="dcterms:W3CDTF">2018-06-22T00:16:19Z</dcterms:modified>
</cp:coreProperties>
</file>