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0"/>
  </p:notesMasterIdLst>
  <p:sldIdLst>
    <p:sldId id="349" r:id="rId2"/>
    <p:sldId id="308" r:id="rId3"/>
    <p:sldId id="309" r:id="rId4"/>
    <p:sldId id="310" r:id="rId5"/>
    <p:sldId id="334" r:id="rId6"/>
    <p:sldId id="335" r:id="rId7"/>
    <p:sldId id="312" r:id="rId8"/>
    <p:sldId id="313" r:id="rId9"/>
    <p:sldId id="314" r:id="rId10"/>
    <p:sldId id="315" r:id="rId11"/>
    <p:sldId id="344" r:id="rId12"/>
    <p:sldId id="316" r:id="rId13"/>
    <p:sldId id="331" r:id="rId14"/>
    <p:sldId id="332" r:id="rId15"/>
    <p:sldId id="333" r:id="rId16"/>
    <p:sldId id="350" r:id="rId17"/>
    <p:sldId id="317" r:id="rId18"/>
    <p:sldId id="318" r:id="rId19"/>
    <p:sldId id="319" r:id="rId20"/>
    <p:sldId id="320" r:id="rId21"/>
    <p:sldId id="321" r:id="rId22"/>
    <p:sldId id="322" r:id="rId23"/>
    <p:sldId id="343" r:id="rId24"/>
    <p:sldId id="324" r:id="rId25"/>
    <p:sldId id="325" r:id="rId26"/>
    <p:sldId id="326" r:id="rId27"/>
    <p:sldId id="327" r:id="rId28"/>
    <p:sldId id="33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65"/>
  </p:normalViewPr>
  <p:slideViewPr>
    <p:cSldViewPr snapToGrid="0" snapToObjects="1">
      <p:cViewPr varScale="1">
        <p:scale>
          <a:sx n="121" d="100"/>
          <a:sy n="121" d="100"/>
        </p:scale>
        <p:origin x="200"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181EE5-F64D-AD43-9548-D9C59B04197A}" type="datetimeFigureOut">
              <a:rPr lang="en-GB" smtClean="0"/>
              <a:t>18/05/2021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EB9A00-9A3C-5E48-A832-CCAF8991B9F9}" type="slidenum">
              <a:rPr lang="en-GB" smtClean="0"/>
              <a:t>‹#›</a:t>
            </a:fld>
            <a:endParaRPr lang="en-GB"/>
          </a:p>
        </p:txBody>
      </p:sp>
    </p:spTree>
    <p:extLst>
      <p:ext uri="{BB962C8B-B14F-4D97-AF65-F5344CB8AC3E}">
        <p14:creationId xmlns:p14="http://schemas.microsoft.com/office/powerpoint/2010/main" val="2523592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92A7A5-044C-F347-922B-45D734449B3F}" type="slidenum">
              <a:rPr lang="en-US" smtClean="0"/>
              <a:t>3</a:t>
            </a:fld>
            <a:endParaRPr lang="en-US"/>
          </a:p>
        </p:txBody>
      </p:sp>
    </p:spTree>
    <p:extLst>
      <p:ext uri="{BB962C8B-B14F-4D97-AF65-F5344CB8AC3E}">
        <p14:creationId xmlns:p14="http://schemas.microsoft.com/office/powerpoint/2010/main" val="2744214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17A29-32C1-9D4C-B6C1-B6E8DEF073A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A0A305C-754C-5D46-968F-560100A7FB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15AE152-2BA1-BB48-83EB-8CD514D7250C}"/>
              </a:ext>
            </a:extLst>
          </p:cNvPr>
          <p:cNvSpPr>
            <a:spLocks noGrp="1"/>
          </p:cNvSpPr>
          <p:nvPr>
            <p:ph type="dt" sz="half" idx="10"/>
          </p:nvPr>
        </p:nvSpPr>
        <p:spPr/>
        <p:txBody>
          <a:bodyPr/>
          <a:lstStyle/>
          <a:p>
            <a:fld id="{2CDD6C9C-CE3D-904E-BB59-EE6BE1425604}" type="datetimeFigureOut">
              <a:rPr lang="en-GB" smtClean="0"/>
              <a:t>18/05/2021</a:t>
            </a:fld>
            <a:endParaRPr lang="en-GB"/>
          </a:p>
        </p:txBody>
      </p:sp>
      <p:sp>
        <p:nvSpPr>
          <p:cNvPr id="5" name="Footer Placeholder 4">
            <a:extLst>
              <a:ext uri="{FF2B5EF4-FFF2-40B4-BE49-F238E27FC236}">
                <a16:creationId xmlns:a16="http://schemas.microsoft.com/office/drawing/2014/main" id="{06B67F7F-0C88-1045-9843-554965B011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C9841-C344-5249-93A8-130C2C8DBF7F}"/>
              </a:ext>
            </a:extLst>
          </p:cNvPr>
          <p:cNvSpPr>
            <a:spLocks noGrp="1"/>
          </p:cNvSpPr>
          <p:nvPr>
            <p:ph type="sldNum" sz="quarter" idx="12"/>
          </p:nvPr>
        </p:nvSpPr>
        <p:spPr/>
        <p:txBody>
          <a:bodyPr/>
          <a:lstStyle/>
          <a:p>
            <a:fld id="{AA5D204F-9171-7A4E-A98B-46E491ACC664}" type="slidenum">
              <a:rPr lang="en-GB" smtClean="0"/>
              <a:t>‹#›</a:t>
            </a:fld>
            <a:endParaRPr lang="en-GB"/>
          </a:p>
        </p:txBody>
      </p:sp>
    </p:spTree>
    <p:extLst>
      <p:ext uri="{BB962C8B-B14F-4D97-AF65-F5344CB8AC3E}">
        <p14:creationId xmlns:p14="http://schemas.microsoft.com/office/powerpoint/2010/main" val="3934907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0F16-0D75-5149-BF96-A62C168D351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A83572C-403B-F740-B10E-806C0723273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309CFF8-0A02-DD4E-84C1-123F0F8058D5}"/>
              </a:ext>
            </a:extLst>
          </p:cNvPr>
          <p:cNvSpPr>
            <a:spLocks noGrp="1"/>
          </p:cNvSpPr>
          <p:nvPr>
            <p:ph type="dt" sz="half" idx="10"/>
          </p:nvPr>
        </p:nvSpPr>
        <p:spPr/>
        <p:txBody>
          <a:bodyPr/>
          <a:lstStyle/>
          <a:p>
            <a:fld id="{2CDD6C9C-CE3D-904E-BB59-EE6BE1425604}" type="datetimeFigureOut">
              <a:rPr lang="en-GB" smtClean="0"/>
              <a:t>18/05/2021</a:t>
            </a:fld>
            <a:endParaRPr lang="en-GB"/>
          </a:p>
        </p:txBody>
      </p:sp>
      <p:sp>
        <p:nvSpPr>
          <p:cNvPr id="5" name="Footer Placeholder 4">
            <a:extLst>
              <a:ext uri="{FF2B5EF4-FFF2-40B4-BE49-F238E27FC236}">
                <a16:creationId xmlns:a16="http://schemas.microsoft.com/office/drawing/2014/main" id="{7EB44479-ED0C-CA4A-8516-76DED2828E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B05CD1-4A8F-034D-A97B-242BC10A8A13}"/>
              </a:ext>
            </a:extLst>
          </p:cNvPr>
          <p:cNvSpPr>
            <a:spLocks noGrp="1"/>
          </p:cNvSpPr>
          <p:nvPr>
            <p:ph type="sldNum" sz="quarter" idx="12"/>
          </p:nvPr>
        </p:nvSpPr>
        <p:spPr/>
        <p:txBody>
          <a:bodyPr/>
          <a:lstStyle/>
          <a:p>
            <a:fld id="{AA5D204F-9171-7A4E-A98B-46E491ACC664}" type="slidenum">
              <a:rPr lang="en-GB" smtClean="0"/>
              <a:t>‹#›</a:t>
            </a:fld>
            <a:endParaRPr lang="en-GB"/>
          </a:p>
        </p:txBody>
      </p:sp>
    </p:spTree>
    <p:extLst>
      <p:ext uri="{BB962C8B-B14F-4D97-AF65-F5344CB8AC3E}">
        <p14:creationId xmlns:p14="http://schemas.microsoft.com/office/powerpoint/2010/main" val="3284646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46C0F-5C01-8948-95D5-865092B66F4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AD7332B-37EB-7C4E-A823-67DC431D7E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A3B36D9-FB91-FB46-9C01-D87C1103925F}"/>
              </a:ext>
            </a:extLst>
          </p:cNvPr>
          <p:cNvSpPr>
            <a:spLocks noGrp="1"/>
          </p:cNvSpPr>
          <p:nvPr>
            <p:ph type="dt" sz="half" idx="10"/>
          </p:nvPr>
        </p:nvSpPr>
        <p:spPr/>
        <p:txBody>
          <a:bodyPr/>
          <a:lstStyle/>
          <a:p>
            <a:fld id="{2CDD6C9C-CE3D-904E-BB59-EE6BE1425604}" type="datetimeFigureOut">
              <a:rPr lang="en-GB" smtClean="0"/>
              <a:t>18/05/2021</a:t>
            </a:fld>
            <a:endParaRPr lang="en-GB"/>
          </a:p>
        </p:txBody>
      </p:sp>
      <p:sp>
        <p:nvSpPr>
          <p:cNvPr id="5" name="Footer Placeholder 4">
            <a:extLst>
              <a:ext uri="{FF2B5EF4-FFF2-40B4-BE49-F238E27FC236}">
                <a16:creationId xmlns:a16="http://schemas.microsoft.com/office/drawing/2014/main" id="{A4D76309-D3F3-8945-B267-D3F2F04EBE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790AC0-4EDC-B541-933A-523B9B7293E2}"/>
              </a:ext>
            </a:extLst>
          </p:cNvPr>
          <p:cNvSpPr>
            <a:spLocks noGrp="1"/>
          </p:cNvSpPr>
          <p:nvPr>
            <p:ph type="sldNum" sz="quarter" idx="12"/>
          </p:nvPr>
        </p:nvSpPr>
        <p:spPr/>
        <p:txBody>
          <a:bodyPr/>
          <a:lstStyle/>
          <a:p>
            <a:fld id="{AA5D204F-9171-7A4E-A98B-46E491ACC664}" type="slidenum">
              <a:rPr lang="en-GB" smtClean="0"/>
              <a:t>‹#›</a:t>
            </a:fld>
            <a:endParaRPr lang="en-GB"/>
          </a:p>
        </p:txBody>
      </p:sp>
    </p:spTree>
    <p:extLst>
      <p:ext uri="{BB962C8B-B14F-4D97-AF65-F5344CB8AC3E}">
        <p14:creationId xmlns:p14="http://schemas.microsoft.com/office/powerpoint/2010/main" val="2676832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4373A-E336-0A4D-B3B2-B2B7F3B9E9A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0B17B0B-E2A8-1643-8BD2-0165D3C5E66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47877DD-D6BE-0F4D-A2AA-D09D9139F93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601C6F4-3121-A046-89D1-2D5558CEE4DC}"/>
              </a:ext>
            </a:extLst>
          </p:cNvPr>
          <p:cNvSpPr>
            <a:spLocks noGrp="1"/>
          </p:cNvSpPr>
          <p:nvPr>
            <p:ph type="dt" sz="half" idx="10"/>
          </p:nvPr>
        </p:nvSpPr>
        <p:spPr/>
        <p:txBody>
          <a:bodyPr/>
          <a:lstStyle/>
          <a:p>
            <a:fld id="{2CDD6C9C-CE3D-904E-BB59-EE6BE1425604}" type="datetimeFigureOut">
              <a:rPr lang="en-GB" smtClean="0"/>
              <a:t>18/05/2021</a:t>
            </a:fld>
            <a:endParaRPr lang="en-GB"/>
          </a:p>
        </p:txBody>
      </p:sp>
      <p:sp>
        <p:nvSpPr>
          <p:cNvPr id="6" name="Footer Placeholder 5">
            <a:extLst>
              <a:ext uri="{FF2B5EF4-FFF2-40B4-BE49-F238E27FC236}">
                <a16:creationId xmlns:a16="http://schemas.microsoft.com/office/drawing/2014/main" id="{714F1BF4-6D08-F74A-957E-28BB3D6858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973DCE-3515-CA40-83ED-E62F2AE1B094}"/>
              </a:ext>
            </a:extLst>
          </p:cNvPr>
          <p:cNvSpPr>
            <a:spLocks noGrp="1"/>
          </p:cNvSpPr>
          <p:nvPr>
            <p:ph type="sldNum" sz="quarter" idx="12"/>
          </p:nvPr>
        </p:nvSpPr>
        <p:spPr/>
        <p:txBody>
          <a:bodyPr/>
          <a:lstStyle/>
          <a:p>
            <a:fld id="{AA5D204F-9171-7A4E-A98B-46E491ACC664}" type="slidenum">
              <a:rPr lang="en-GB" smtClean="0"/>
              <a:t>‹#›</a:t>
            </a:fld>
            <a:endParaRPr lang="en-GB"/>
          </a:p>
        </p:txBody>
      </p:sp>
    </p:spTree>
    <p:extLst>
      <p:ext uri="{BB962C8B-B14F-4D97-AF65-F5344CB8AC3E}">
        <p14:creationId xmlns:p14="http://schemas.microsoft.com/office/powerpoint/2010/main" val="3041964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2979-3803-1944-A236-D96B63FDE76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CF27624-9BA8-BF40-9D06-ED920B5C62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D640598-644A-A948-9B75-C112406E832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C6FF92A-7B7D-4742-8C7F-D27D2D30B4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9647A24-DB04-F240-A000-FAFCC655F86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1B30495-1BE7-F448-AE50-DDF971CF440F}"/>
              </a:ext>
            </a:extLst>
          </p:cNvPr>
          <p:cNvSpPr>
            <a:spLocks noGrp="1"/>
          </p:cNvSpPr>
          <p:nvPr>
            <p:ph type="dt" sz="half" idx="10"/>
          </p:nvPr>
        </p:nvSpPr>
        <p:spPr/>
        <p:txBody>
          <a:bodyPr/>
          <a:lstStyle/>
          <a:p>
            <a:fld id="{2CDD6C9C-CE3D-904E-BB59-EE6BE1425604}" type="datetimeFigureOut">
              <a:rPr lang="en-GB" smtClean="0"/>
              <a:t>18/05/2021</a:t>
            </a:fld>
            <a:endParaRPr lang="en-GB"/>
          </a:p>
        </p:txBody>
      </p:sp>
      <p:sp>
        <p:nvSpPr>
          <p:cNvPr id="8" name="Footer Placeholder 7">
            <a:extLst>
              <a:ext uri="{FF2B5EF4-FFF2-40B4-BE49-F238E27FC236}">
                <a16:creationId xmlns:a16="http://schemas.microsoft.com/office/drawing/2014/main" id="{A69B4013-F8AF-3345-ACC4-7710FB22253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3F02E8-6479-4948-A590-724AE41C832E}"/>
              </a:ext>
            </a:extLst>
          </p:cNvPr>
          <p:cNvSpPr>
            <a:spLocks noGrp="1"/>
          </p:cNvSpPr>
          <p:nvPr>
            <p:ph type="sldNum" sz="quarter" idx="12"/>
          </p:nvPr>
        </p:nvSpPr>
        <p:spPr/>
        <p:txBody>
          <a:bodyPr/>
          <a:lstStyle/>
          <a:p>
            <a:fld id="{AA5D204F-9171-7A4E-A98B-46E491ACC664}" type="slidenum">
              <a:rPr lang="en-GB" smtClean="0"/>
              <a:t>‹#›</a:t>
            </a:fld>
            <a:endParaRPr lang="en-GB"/>
          </a:p>
        </p:txBody>
      </p:sp>
    </p:spTree>
    <p:extLst>
      <p:ext uri="{BB962C8B-B14F-4D97-AF65-F5344CB8AC3E}">
        <p14:creationId xmlns:p14="http://schemas.microsoft.com/office/powerpoint/2010/main" val="2467408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A1BE6-D846-2744-9F26-7F6EE8BBE22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1DD11DF-CF82-6041-8AAA-B95494728EA9}"/>
              </a:ext>
            </a:extLst>
          </p:cNvPr>
          <p:cNvSpPr>
            <a:spLocks noGrp="1"/>
          </p:cNvSpPr>
          <p:nvPr>
            <p:ph type="dt" sz="half" idx="10"/>
          </p:nvPr>
        </p:nvSpPr>
        <p:spPr/>
        <p:txBody>
          <a:bodyPr/>
          <a:lstStyle/>
          <a:p>
            <a:fld id="{2CDD6C9C-CE3D-904E-BB59-EE6BE1425604}" type="datetimeFigureOut">
              <a:rPr lang="en-GB" smtClean="0"/>
              <a:t>18/05/2021</a:t>
            </a:fld>
            <a:endParaRPr lang="en-GB"/>
          </a:p>
        </p:txBody>
      </p:sp>
      <p:sp>
        <p:nvSpPr>
          <p:cNvPr id="4" name="Footer Placeholder 3">
            <a:extLst>
              <a:ext uri="{FF2B5EF4-FFF2-40B4-BE49-F238E27FC236}">
                <a16:creationId xmlns:a16="http://schemas.microsoft.com/office/drawing/2014/main" id="{B32850F4-D372-4640-9419-8A7A839375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096BE0-DB7C-8546-920C-242B535AF60F}"/>
              </a:ext>
            </a:extLst>
          </p:cNvPr>
          <p:cNvSpPr>
            <a:spLocks noGrp="1"/>
          </p:cNvSpPr>
          <p:nvPr>
            <p:ph type="sldNum" sz="quarter" idx="12"/>
          </p:nvPr>
        </p:nvSpPr>
        <p:spPr/>
        <p:txBody>
          <a:bodyPr/>
          <a:lstStyle/>
          <a:p>
            <a:fld id="{AA5D204F-9171-7A4E-A98B-46E491ACC664}" type="slidenum">
              <a:rPr lang="en-GB" smtClean="0"/>
              <a:t>‹#›</a:t>
            </a:fld>
            <a:endParaRPr lang="en-GB"/>
          </a:p>
        </p:txBody>
      </p:sp>
    </p:spTree>
    <p:extLst>
      <p:ext uri="{BB962C8B-B14F-4D97-AF65-F5344CB8AC3E}">
        <p14:creationId xmlns:p14="http://schemas.microsoft.com/office/powerpoint/2010/main" val="849210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83D6C2-F437-2146-817A-F55040496678}"/>
              </a:ext>
            </a:extLst>
          </p:cNvPr>
          <p:cNvSpPr>
            <a:spLocks noGrp="1"/>
          </p:cNvSpPr>
          <p:nvPr>
            <p:ph type="dt" sz="half" idx="10"/>
          </p:nvPr>
        </p:nvSpPr>
        <p:spPr/>
        <p:txBody>
          <a:bodyPr/>
          <a:lstStyle/>
          <a:p>
            <a:fld id="{2CDD6C9C-CE3D-904E-BB59-EE6BE1425604}" type="datetimeFigureOut">
              <a:rPr lang="en-GB" smtClean="0"/>
              <a:t>18/05/2021</a:t>
            </a:fld>
            <a:endParaRPr lang="en-GB"/>
          </a:p>
        </p:txBody>
      </p:sp>
      <p:sp>
        <p:nvSpPr>
          <p:cNvPr id="3" name="Footer Placeholder 2">
            <a:extLst>
              <a:ext uri="{FF2B5EF4-FFF2-40B4-BE49-F238E27FC236}">
                <a16:creationId xmlns:a16="http://schemas.microsoft.com/office/drawing/2014/main" id="{E1428907-4FCB-C54C-9AE0-F6F109A14F9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503B07B-5AB0-7A4A-AB3F-117FC527A3E4}"/>
              </a:ext>
            </a:extLst>
          </p:cNvPr>
          <p:cNvSpPr>
            <a:spLocks noGrp="1"/>
          </p:cNvSpPr>
          <p:nvPr>
            <p:ph type="sldNum" sz="quarter" idx="12"/>
          </p:nvPr>
        </p:nvSpPr>
        <p:spPr/>
        <p:txBody>
          <a:bodyPr/>
          <a:lstStyle/>
          <a:p>
            <a:fld id="{AA5D204F-9171-7A4E-A98B-46E491ACC664}" type="slidenum">
              <a:rPr lang="en-GB" smtClean="0"/>
              <a:t>‹#›</a:t>
            </a:fld>
            <a:endParaRPr lang="en-GB"/>
          </a:p>
        </p:txBody>
      </p:sp>
    </p:spTree>
    <p:extLst>
      <p:ext uri="{BB962C8B-B14F-4D97-AF65-F5344CB8AC3E}">
        <p14:creationId xmlns:p14="http://schemas.microsoft.com/office/powerpoint/2010/main" val="2876815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E6E3D-1CFF-4045-A1D9-B48D7F0094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8989C6D-97CB-A545-ABFF-0BFC8ACC33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E4F87D0-B81A-2A48-A32C-13AF841A58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B75053-578B-1F44-B2FE-349D86404644}"/>
              </a:ext>
            </a:extLst>
          </p:cNvPr>
          <p:cNvSpPr>
            <a:spLocks noGrp="1"/>
          </p:cNvSpPr>
          <p:nvPr>
            <p:ph type="dt" sz="half" idx="10"/>
          </p:nvPr>
        </p:nvSpPr>
        <p:spPr/>
        <p:txBody>
          <a:bodyPr/>
          <a:lstStyle/>
          <a:p>
            <a:fld id="{2CDD6C9C-CE3D-904E-BB59-EE6BE1425604}" type="datetimeFigureOut">
              <a:rPr lang="en-GB" smtClean="0"/>
              <a:t>18/05/2021</a:t>
            </a:fld>
            <a:endParaRPr lang="en-GB"/>
          </a:p>
        </p:txBody>
      </p:sp>
      <p:sp>
        <p:nvSpPr>
          <p:cNvPr id="6" name="Footer Placeholder 5">
            <a:extLst>
              <a:ext uri="{FF2B5EF4-FFF2-40B4-BE49-F238E27FC236}">
                <a16:creationId xmlns:a16="http://schemas.microsoft.com/office/drawing/2014/main" id="{29F787CC-A9A3-ED4E-AF88-09FAA2442E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6FFC6A-9A9F-3D4E-BFE5-6A0711BFDF86}"/>
              </a:ext>
            </a:extLst>
          </p:cNvPr>
          <p:cNvSpPr>
            <a:spLocks noGrp="1"/>
          </p:cNvSpPr>
          <p:nvPr>
            <p:ph type="sldNum" sz="quarter" idx="12"/>
          </p:nvPr>
        </p:nvSpPr>
        <p:spPr/>
        <p:txBody>
          <a:bodyPr/>
          <a:lstStyle/>
          <a:p>
            <a:fld id="{AA5D204F-9171-7A4E-A98B-46E491ACC664}" type="slidenum">
              <a:rPr lang="en-GB" smtClean="0"/>
              <a:t>‹#›</a:t>
            </a:fld>
            <a:endParaRPr lang="en-GB"/>
          </a:p>
        </p:txBody>
      </p:sp>
    </p:spTree>
    <p:extLst>
      <p:ext uri="{BB962C8B-B14F-4D97-AF65-F5344CB8AC3E}">
        <p14:creationId xmlns:p14="http://schemas.microsoft.com/office/powerpoint/2010/main" val="1270368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539A4-1E75-9642-9C68-7838CB4C0E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CB8D2C2-3D09-1A4E-87E6-256F1D695C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C67308-E04A-A74E-B0C5-B1121C8570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5886096-C37E-1C44-9927-23580978E310}"/>
              </a:ext>
            </a:extLst>
          </p:cNvPr>
          <p:cNvSpPr>
            <a:spLocks noGrp="1"/>
          </p:cNvSpPr>
          <p:nvPr>
            <p:ph type="dt" sz="half" idx="10"/>
          </p:nvPr>
        </p:nvSpPr>
        <p:spPr/>
        <p:txBody>
          <a:bodyPr/>
          <a:lstStyle/>
          <a:p>
            <a:fld id="{2CDD6C9C-CE3D-904E-BB59-EE6BE1425604}" type="datetimeFigureOut">
              <a:rPr lang="en-GB" smtClean="0"/>
              <a:t>18/05/2021</a:t>
            </a:fld>
            <a:endParaRPr lang="en-GB"/>
          </a:p>
        </p:txBody>
      </p:sp>
      <p:sp>
        <p:nvSpPr>
          <p:cNvPr id="6" name="Footer Placeholder 5">
            <a:extLst>
              <a:ext uri="{FF2B5EF4-FFF2-40B4-BE49-F238E27FC236}">
                <a16:creationId xmlns:a16="http://schemas.microsoft.com/office/drawing/2014/main" id="{FD6436D2-1A44-E340-98B9-A8F8A20C3E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F7AAC7-591D-C84D-9D94-01FCD0A1A1E9}"/>
              </a:ext>
            </a:extLst>
          </p:cNvPr>
          <p:cNvSpPr>
            <a:spLocks noGrp="1"/>
          </p:cNvSpPr>
          <p:nvPr>
            <p:ph type="sldNum" sz="quarter" idx="12"/>
          </p:nvPr>
        </p:nvSpPr>
        <p:spPr/>
        <p:txBody>
          <a:bodyPr/>
          <a:lstStyle/>
          <a:p>
            <a:fld id="{AA5D204F-9171-7A4E-A98B-46E491ACC664}" type="slidenum">
              <a:rPr lang="en-GB" smtClean="0"/>
              <a:t>‹#›</a:t>
            </a:fld>
            <a:endParaRPr lang="en-GB"/>
          </a:p>
        </p:txBody>
      </p:sp>
    </p:spTree>
    <p:extLst>
      <p:ext uri="{BB962C8B-B14F-4D97-AF65-F5344CB8AC3E}">
        <p14:creationId xmlns:p14="http://schemas.microsoft.com/office/powerpoint/2010/main" val="2008756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AE7FD-907C-0B45-8846-79A0B66C846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3070E6F-CEA3-E44E-8EB8-5D5C16FBF04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B473D99-9156-2449-845E-01F4FD5DCEDA}"/>
              </a:ext>
            </a:extLst>
          </p:cNvPr>
          <p:cNvSpPr>
            <a:spLocks noGrp="1"/>
          </p:cNvSpPr>
          <p:nvPr>
            <p:ph type="dt" sz="half" idx="10"/>
          </p:nvPr>
        </p:nvSpPr>
        <p:spPr/>
        <p:txBody>
          <a:bodyPr/>
          <a:lstStyle/>
          <a:p>
            <a:fld id="{2CDD6C9C-CE3D-904E-BB59-EE6BE1425604}" type="datetimeFigureOut">
              <a:rPr lang="en-GB" smtClean="0"/>
              <a:t>18/05/2021</a:t>
            </a:fld>
            <a:endParaRPr lang="en-GB"/>
          </a:p>
        </p:txBody>
      </p:sp>
      <p:sp>
        <p:nvSpPr>
          <p:cNvPr id="5" name="Footer Placeholder 4">
            <a:extLst>
              <a:ext uri="{FF2B5EF4-FFF2-40B4-BE49-F238E27FC236}">
                <a16:creationId xmlns:a16="http://schemas.microsoft.com/office/drawing/2014/main" id="{A02D72B7-AF3E-E744-BADB-CDA33325B6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0F6ED3-93B7-4F4B-8A24-53345D94A665}"/>
              </a:ext>
            </a:extLst>
          </p:cNvPr>
          <p:cNvSpPr>
            <a:spLocks noGrp="1"/>
          </p:cNvSpPr>
          <p:nvPr>
            <p:ph type="sldNum" sz="quarter" idx="12"/>
          </p:nvPr>
        </p:nvSpPr>
        <p:spPr/>
        <p:txBody>
          <a:bodyPr/>
          <a:lstStyle/>
          <a:p>
            <a:fld id="{AA5D204F-9171-7A4E-A98B-46E491ACC664}" type="slidenum">
              <a:rPr lang="en-GB" smtClean="0"/>
              <a:t>‹#›</a:t>
            </a:fld>
            <a:endParaRPr lang="en-GB"/>
          </a:p>
        </p:txBody>
      </p:sp>
    </p:spTree>
    <p:extLst>
      <p:ext uri="{BB962C8B-B14F-4D97-AF65-F5344CB8AC3E}">
        <p14:creationId xmlns:p14="http://schemas.microsoft.com/office/powerpoint/2010/main" val="3618500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992BF2-3DDA-464B-B59D-56C5447A94E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C0C3F45-31EC-7B46-9394-56E0B71B022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FE8B34-2BE8-824F-BD85-7D3615031595}"/>
              </a:ext>
            </a:extLst>
          </p:cNvPr>
          <p:cNvSpPr>
            <a:spLocks noGrp="1"/>
          </p:cNvSpPr>
          <p:nvPr>
            <p:ph type="dt" sz="half" idx="10"/>
          </p:nvPr>
        </p:nvSpPr>
        <p:spPr/>
        <p:txBody>
          <a:bodyPr/>
          <a:lstStyle/>
          <a:p>
            <a:fld id="{2CDD6C9C-CE3D-904E-BB59-EE6BE1425604}" type="datetimeFigureOut">
              <a:rPr lang="en-GB" smtClean="0"/>
              <a:t>18/05/2021</a:t>
            </a:fld>
            <a:endParaRPr lang="en-GB"/>
          </a:p>
        </p:txBody>
      </p:sp>
      <p:sp>
        <p:nvSpPr>
          <p:cNvPr id="5" name="Footer Placeholder 4">
            <a:extLst>
              <a:ext uri="{FF2B5EF4-FFF2-40B4-BE49-F238E27FC236}">
                <a16:creationId xmlns:a16="http://schemas.microsoft.com/office/drawing/2014/main" id="{6D8B5DF8-FCB6-1C45-BB79-9C57141D95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03F4C2-27F3-6D4F-B3BB-3FEE2B83A9DF}"/>
              </a:ext>
            </a:extLst>
          </p:cNvPr>
          <p:cNvSpPr>
            <a:spLocks noGrp="1"/>
          </p:cNvSpPr>
          <p:nvPr>
            <p:ph type="sldNum" sz="quarter" idx="12"/>
          </p:nvPr>
        </p:nvSpPr>
        <p:spPr/>
        <p:txBody>
          <a:bodyPr/>
          <a:lstStyle/>
          <a:p>
            <a:fld id="{AA5D204F-9171-7A4E-A98B-46E491ACC664}" type="slidenum">
              <a:rPr lang="en-GB" smtClean="0"/>
              <a:t>‹#›</a:t>
            </a:fld>
            <a:endParaRPr lang="en-GB"/>
          </a:p>
        </p:txBody>
      </p:sp>
    </p:spTree>
    <p:extLst>
      <p:ext uri="{BB962C8B-B14F-4D97-AF65-F5344CB8AC3E}">
        <p14:creationId xmlns:p14="http://schemas.microsoft.com/office/powerpoint/2010/main" val="2625168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5FE320-612C-7344-833A-83603AFA0B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DDECF0E-0A26-B646-9B13-E4911AC8C2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F38D6D-6596-834F-AD29-99142B97FF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DD6C9C-CE3D-904E-BB59-EE6BE1425604}" type="datetimeFigureOut">
              <a:rPr lang="en-GB" smtClean="0"/>
              <a:t>18/05/2021</a:t>
            </a:fld>
            <a:endParaRPr lang="en-GB"/>
          </a:p>
        </p:txBody>
      </p:sp>
      <p:sp>
        <p:nvSpPr>
          <p:cNvPr id="5" name="Footer Placeholder 4">
            <a:extLst>
              <a:ext uri="{FF2B5EF4-FFF2-40B4-BE49-F238E27FC236}">
                <a16:creationId xmlns:a16="http://schemas.microsoft.com/office/drawing/2014/main" id="{A9A39293-D883-EC45-8031-53E6F69A07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0EE4E05-329D-6247-900F-2D7A076D34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5D204F-9171-7A4E-A98B-46E491ACC664}" type="slidenum">
              <a:rPr lang="en-GB" smtClean="0"/>
              <a:t>‹#›</a:t>
            </a:fld>
            <a:endParaRPr lang="en-GB"/>
          </a:p>
        </p:txBody>
      </p:sp>
    </p:spTree>
    <p:extLst>
      <p:ext uri="{BB962C8B-B14F-4D97-AF65-F5344CB8AC3E}">
        <p14:creationId xmlns:p14="http://schemas.microsoft.com/office/powerpoint/2010/main" val="37150441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youtu.be/ZsZYe-UR4ng"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1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pubs.acs.org/doi/abs/10.1021/jf900420g?tokenDomain=presspac&amp;tokenAccess=presspac&amp;forwardService=showFullText&amp;journalCode=jafcau&amp;" TargetMode="External"/><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7.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2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2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7.xml"/><Relationship Id="rId5" Type="http://schemas.openxmlformats.org/officeDocument/2006/relationships/image" Target="../media/image58.png"/><Relationship Id="rId4" Type="http://schemas.openxmlformats.org/officeDocument/2006/relationships/image" Target="../media/image57.png"/></Relationships>
</file>

<file path=ppt/slides/_rels/slide2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7.xml"/><Relationship Id="rId5" Type="http://schemas.openxmlformats.org/officeDocument/2006/relationships/hyperlink" Target="https://www.psychologytoday.com/gb/basics/oxytocin" TargetMode="External"/><Relationship Id="rId4" Type="http://schemas.openxmlformats.org/officeDocument/2006/relationships/image" Target="../media/image6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C0C50-F2B9-6B44-8699-A644F741CFBE}"/>
              </a:ext>
            </a:extLst>
          </p:cNvPr>
          <p:cNvSpPr>
            <a:spLocks noGrp="1"/>
          </p:cNvSpPr>
          <p:nvPr>
            <p:ph type="ctrTitle"/>
          </p:nvPr>
        </p:nvSpPr>
        <p:spPr/>
        <p:txBody>
          <a:bodyPr/>
          <a:lstStyle/>
          <a:p>
            <a:r>
              <a:rPr lang="en-GB" dirty="0"/>
              <a:t>Zara James</a:t>
            </a:r>
          </a:p>
        </p:txBody>
      </p:sp>
      <p:sp>
        <p:nvSpPr>
          <p:cNvPr id="3" name="Subtitle 2">
            <a:extLst>
              <a:ext uri="{FF2B5EF4-FFF2-40B4-BE49-F238E27FC236}">
                <a16:creationId xmlns:a16="http://schemas.microsoft.com/office/drawing/2014/main" id="{E28719A2-4324-5948-81BC-1DAE122B8A8C}"/>
              </a:ext>
            </a:extLst>
          </p:cNvPr>
          <p:cNvSpPr>
            <a:spLocks noGrp="1"/>
          </p:cNvSpPr>
          <p:nvPr>
            <p:ph type="subTitle" idx="1"/>
          </p:nvPr>
        </p:nvSpPr>
        <p:spPr/>
        <p:txBody>
          <a:bodyPr>
            <a:normAutofit lnSpcReduction="10000"/>
          </a:bodyPr>
          <a:lstStyle/>
          <a:p>
            <a:r>
              <a:rPr lang="en-GB" dirty="0"/>
              <a:t>P150964</a:t>
            </a:r>
          </a:p>
          <a:p>
            <a:r>
              <a:rPr lang="en-GB" dirty="0"/>
              <a:t>Creative Venture CW3</a:t>
            </a:r>
          </a:p>
          <a:p>
            <a:r>
              <a:rPr lang="en-GB" dirty="0"/>
              <a:t>Research Journal /Sketchbook </a:t>
            </a:r>
          </a:p>
          <a:p>
            <a:r>
              <a:rPr lang="en-GB" dirty="0">
                <a:hlinkClick r:id="rId2"/>
              </a:rPr>
              <a:t>https://</a:t>
            </a:r>
            <a:r>
              <a:rPr lang="en-GB" dirty="0" err="1">
                <a:hlinkClick r:id="rId2"/>
              </a:rPr>
              <a:t>youtu.be</a:t>
            </a:r>
            <a:r>
              <a:rPr lang="en-GB" dirty="0">
                <a:hlinkClick r:id="rId2"/>
              </a:rPr>
              <a:t>/ZsZYe-UR4ng</a:t>
            </a:r>
            <a:endParaRPr lang="en-GB" dirty="0"/>
          </a:p>
        </p:txBody>
      </p:sp>
      <p:sp>
        <p:nvSpPr>
          <p:cNvPr id="4" name="TextBox 3">
            <a:extLst>
              <a:ext uri="{FF2B5EF4-FFF2-40B4-BE49-F238E27FC236}">
                <a16:creationId xmlns:a16="http://schemas.microsoft.com/office/drawing/2014/main" id="{B2551E3C-CC50-964E-86F1-97772B82AA8B}"/>
              </a:ext>
            </a:extLst>
          </p:cNvPr>
          <p:cNvSpPr txBox="1"/>
          <p:nvPr/>
        </p:nvSpPr>
        <p:spPr>
          <a:xfrm>
            <a:off x="7872413" y="5929313"/>
            <a:ext cx="3157537" cy="369332"/>
          </a:xfrm>
          <a:prstGeom prst="rect">
            <a:avLst/>
          </a:prstGeom>
          <a:noFill/>
        </p:spPr>
        <p:txBody>
          <a:bodyPr wrap="square" rtlCol="0">
            <a:spAutoFit/>
          </a:bodyPr>
          <a:lstStyle/>
          <a:p>
            <a:r>
              <a:rPr lang="en-GB" dirty="0"/>
              <a:t>Part 2</a:t>
            </a:r>
          </a:p>
        </p:txBody>
      </p:sp>
    </p:spTree>
    <p:extLst>
      <p:ext uri="{BB962C8B-B14F-4D97-AF65-F5344CB8AC3E}">
        <p14:creationId xmlns:p14="http://schemas.microsoft.com/office/powerpoint/2010/main" val="3837305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with low confidence">
            <a:extLst>
              <a:ext uri="{FF2B5EF4-FFF2-40B4-BE49-F238E27FC236}">
                <a16:creationId xmlns:a16="http://schemas.microsoft.com/office/drawing/2014/main" id="{85391357-8C41-CF46-BEB6-4C46C06E092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04997" y="0"/>
            <a:ext cx="10982005" cy="6858000"/>
          </a:xfrm>
          <a:prstGeom prst="rect">
            <a:avLst/>
          </a:prstGeom>
        </p:spPr>
      </p:pic>
    </p:spTree>
    <p:extLst>
      <p:ext uri="{BB962C8B-B14F-4D97-AF65-F5344CB8AC3E}">
        <p14:creationId xmlns:p14="http://schemas.microsoft.com/office/powerpoint/2010/main" val="413884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ckground pattern&#10;&#10;Description automatically generated with medium confidence">
            <a:extLst>
              <a:ext uri="{FF2B5EF4-FFF2-40B4-BE49-F238E27FC236}">
                <a16:creationId xmlns:a16="http://schemas.microsoft.com/office/drawing/2014/main" id="{FF716B1A-B61D-F149-AB32-F173C394D53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4997" y="0"/>
            <a:ext cx="10982005" cy="6858000"/>
          </a:xfrm>
          <a:prstGeom prst="rect">
            <a:avLst/>
          </a:prstGeom>
        </p:spPr>
      </p:pic>
    </p:spTree>
    <p:extLst>
      <p:ext uri="{BB962C8B-B14F-4D97-AF65-F5344CB8AC3E}">
        <p14:creationId xmlns:p14="http://schemas.microsoft.com/office/powerpoint/2010/main" val="2405856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qr code&#10;&#10;Description automatically generated">
            <a:extLst>
              <a:ext uri="{FF2B5EF4-FFF2-40B4-BE49-F238E27FC236}">
                <a16:creationId xmlns:a16="http://schemas.microsoft.com/office/drawing/2014/main" id="{CC4125F6-D601-254B-BDEE-13F7829A184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04997" y="0"/>
            <a:ext cx="10982005" cy="6858000"/>
          </a:xfrm>
          <a:prstGeom prst="rect">
            <a:avLst/>
          </a:prstGeom>
        </p:spPr>
      </p:pic>
      <p:pic>
        <p:nvPicPr>
          <p:cNvPr id="4" name="Picture 3" descr="A picture containing shape&#10;&#10;Description automatically generated">
            <a:extLst>
              <a:ext uri="{FF2B5EF4-FFF2-40B4-BE49-F238E27FC236}">
                <a16:creationId xmlns:a16="http://schemas.microsoft.com/office/drawing/2014/main" id="{6AC5EEED-18D7-1E41-A819-B63B761E731D}"/>
              </a:ext>
            </a:extLst>
          </p:cNvPr>
          <p:cNvPicPr>
            <a:picLocks noChangeAspect="1"/>
          </p:cNvPicPr>
          <p:nvPr/>
        </p:nvPicPr>
        <p:blipFill>
          <a:blip r:embed="rId3"/>
          <a:stretch>
            <a:fillRect/>
          </a:stretch>
        </p:blipFill>
        <p:spPr>
          <a:xfrm>
            <a:off x="1427259" y="5428660"/>
            <a:ext cx="3302000" cy="1206500"/>
          </a:xfrm>
          <a:prstGeom prst="rect">
            <a:avLst/>
          </a:prstGeom>
        </p:spPr>
      </p:pic>
    </p:spTree>
    <p:extLst>
      <p:ext uri="{BB962C8B-B14F-4D97-AF65-F5344CB8AC3E}">
        <p14:creationId xmlns:p14="http://schemas.microsoft.com/office/powerpoint/2010/main" val="2074253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C9B9A1-D421-0D4E-B69B-DEFBA5AEF00A}"/>
              </a:ext>
            </a:extLst>
          </p:cNvPr>
          <p:cNvSpPr txBox="1"/>
          <p:nvPr/>
        </p:nvSpPr>
        <p:spPr>
          <a:xfrm>
            <a:off x="209549" y="228600"/>
            <a:ext cx="5938785" cy="646331"/>
          </a:xfrm>
          <a:prstGeom prst="rect">
            <a:avLst/>
          </a:prstGeom>
          <a:noFill/>
        </p:spPr>
        <p:txBody>
          <a:bodyPr wrap="square" rtlCol="0">
            <a:spAutoFit/>
          </a:bodyPr>
          <a:lstStyle/>
          <a:p>
            <a:r>
              <a:rPr lang="en-GB" dirty="0"/>
              <a:t>Trend research. From the trend bible 2021/22 and ‘The Surface Design Awards’  </a:t>
            </a:r>
          </a:p>
        </p:txBody>
      </p:sp>
      <p:pic>
        <p:nvPicPr>
          <p:cNvPr id="10" name="Picture 9" descr="Graphical user interface, application&#10;&#10;Description automatically generated">
            <a:extLst>
              <a:ext uri="{FF2B5EF4-FFF2-40B4-BE49-F238E27FC236}">
                <a16:creationId xmlns:a16="http://schemas.microsoft.com/office/drawing/2014/main" id="{5BDAD277-BEAB-C44F-9984-07B9893AD4E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63551" y="893344"/>
            <a:ext cx="5630779" cy="3519237"/>
          </a:xfrm>
          <a:prstGeom prst="rect">
            <a:avLst/>
          </a:prstGeom>
        </p:spPr>
      </p:pic>
      <p:pic>
        <p:nvPicPr>
          <p:cNvPr id="24" name="Picture 23" descr="A picture containing graphical user interface&#10;&#10;Description automatically generated">
            <a:extLst>
              <a:ext uri="{FF2B5EF4-FFF2-40B4-BE49-F238E27FC236}">
                <a16:creationId xmlns:a16="http://schemas.microsoft.com/office/drawing/2014/main" id="{824E62CD-4F09-344E-BC34-A0E3BA811F1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96000" y="38540"/>
            <a:ext cx="4210050" cy="2424363"/>
          </a:xfrm>
          <a:prstGeom prst="rect">
            <a:avLst/>
          </a:prstGeom>
        </p:spPr>
      </p:pic>
      <p:pic>
        <p:nvPicPr>
          <p:cNvPr id="40" name="Picture 39" descr="Graphical user interface, website&#10;&#10;Description automatically generated">
            <a:extLst>
              <a:ext uri="{FF2B5EF4-FFF2-40B4-BE49-F238E27FC236}">
                <a16:creationId xmlns:a16="http://schemas.microsoft.com/office/drawing/2014/main" id="{4F16C49E-C732-924D-B253-096D2106955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583616" y="3785103"/>
            <a:ext cx="4006221" cy="2683532"/>
          </a:xfrm>
          <a:prstGeom prst="rect">
            <a:avLst/>
          </a:prstGeom>
        </p:spPr>
      </p:pic>
      <p:pic>
        <p:nvPicPr>
          <p:cNvPr id="41" name="Picture 40" descr="A picture containing graphical user interface&#10;&#10;Description automatically generated">
            <a:extLst>
              <a:ext uri="{FF2B5EF4-FFF2-40B4-BE49-F238E27FC236}">
                <a16:creationId xmlns:a16="http://schemas.microsoft.com/office/drawing/2014/main" id="{AF1E89C1-CB75-1048-BB81-C7414A53AE1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250253" y="3177191"/>
            <a:ext cx="3933879" cy="2561119"/>
          </a:xfrm>
          <a:prstGeom prst="rect">
            <a:avLst/>
          </a:prstGeom>
        </p:spPr>
      </p:pic>
      <p:sp>
        <p:nvSpPr>
          <p:cNvPr id="42" name="TextBox 41">
            <a:extLst>
              <a:ext uri="{FF2B5EF4-FFF2-40B4-BE49-F238E27FC236}">
                <a16:creationId xmlns:a16="http://schemas.microsoft.com/office/drawing/2014/main" id="{75991089-D06C-2047-8986-5EA4B2C978DC}"/>
              </a:ext>
            </a:extLst>
          </p:cNvPr>
          <p:cNvSpPr txBox="1"/>
          <p:nvPr/>
        </p:nvSpPr>
        <p:spPr>
          <a:xfrm>
            <a:off x="10407720" y="0"/>
            <a:ext cx="1776412" cy="3139321"/>
          </a:xfrm>
          <a:prstGeom prst="rect">
            <a:avLst/>
          </a:prstGeom>
          <a:noFill/>
        </p:spPr>
        <p:txBody>
          <a:bodyPr wrap="square" rtlCol="0">
            <a:spAutoFit/>
          </a:bodyPr>
          <a:lstStyle/>
          <a:p>
            <a:r>
              <a:rPr lang="en-GB" dirty="0"/>
              <a:t>Here are a few snippets from both, the things that really suck out out me is  the connection to nature, and this idea of your home being a selfcare sanctuary.</a:t>
            </a:r>
          </a:p>
        </p:txBody>
      </p:sp>
      <p:sp>
        <p:nvSpPr>
          <p:cNvPr id="43" name="TextBox 42">
            <a:extLst>
              <a:ext uri="{FF2B5EF4-FFF2-40B4-BE49-F238E27FC236}">
                <a16:creationId xmlns:a16="http://schemas.microsoft.com/office/drawing/2014/main" id="{2A194110-3B7A-3443-9DDB-773E4D1303A7}"/>
              </a:ext>
            </a:extLst>
          </p:cNvPr>
          <p:cNvSpPr txBox="1"/>
          <p:nvPr/>
        </p:nvSpPr>
        <p:spPr>
          <a:xfrm>
            <a:off x="66781" y="4457750"/>
            <a:ext cx="5276851" cy="2308324"/>
          </a:xfrm>
          <a:prstGeom prst="rect">
            <a:avLst/>
          </a:prstGeom>
          <a:noFill/>
        </p:spPr>
        <p:txBody>
          <a:bodyPr wrap="square" rtlCol="0">
            <a:spAutoFit/>
          </a:bodyPr>
          <a:lstStyle/>
          <a:p>
            <a:r>
              <a:rPr lang="en-GB" dirty="0"/>
              <a:t>To me, these trends have supported my ideas and have given me confidence in my collection so far. Both of these ‘trend forecasting websites’ are definitely not my style (as the heavily patterned floral more traditional style, these are quite modern and cool?)  and I will continue to do trend research when researching brands that I love and that have more connections to my style of work </a:t>
            </a:r>
            <a:r>
              <a:rPr lang="en-GB" dirty="0" err="1"/>
              <a:t>eg</a:t>
            </a:r>
            <a:r>
              <a:rPr lang="en-GB" dirty="0"/>
              <a:t> painted florals.</a:t>
            </a:r>
          </a:p>
        </p:txBody>
      </p:sp>
    </p:spTree>
    <p:extLst>
      <p:ext uri="{BB962C8B-B14F-4D97-AF65-F5344CB8AC3E}">
        <p14:creationId xmlns:p14="http://schemas.microsoft.com/office/powerpoint/2010/main" val="1416192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1E83B2-0B4C-2E44-B8E9-03612D2F6E38}"/>
              </a:ext>
            </a:extLst>
          </p:cNvPr>
          <p:cNvSpPr txBox="1"/>
          <p:nvPr/>
        </p:nvSpPr>
        <p:spPr>
          <a:xfrm>
            <a:off x="204952" y="173421"/>
            <a:ext cx="5076496" cy="923330"/>
          </a:xfrm>
          <a:prstGeom prst="rect">
            <a:avLst/>
          </a:prstGeom>
          <a:noFill/>
        </p:spPr>
        <p:txBody>
          <a:bodyPr wrap="square" rtlCol="0">
            <a:spAutoFit/>
          </a:bodyPr>
          <a:lstStyle/>
          <a:p>
            <a:r>
              <a:rPr lang="en-GB" dirty="0"/>
              <a:t>I like to think that some brands are so iconic that they never go out of style, (or at least go and come back) for example Liberty. </a:t>
            </a:r>
          </a:p>
        </p:txBody>
      </p:sp>
      <p:pic>
        <p:nvPicPr>
          <p:cNvPr id="4" name="Picture 3" descr="A picture containing text, dining table&#10;&#10;Description automatically generated">
            <a:extLst>
              <a:ext uri="{FF2B5EF4-FFF2-40B4-BE49-F238E27FC236}">
                <a16:creationId xmlns:a16="http://schemas.microsoft.com/office/drawing/2014/main" id="{81E8287E-4B17-DB48-BD9C-F1AF3641322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876036" y="173421"/>
            <a:ext cx="3979633" cy="2173949"/>
          </a:xfrm>
          <a:prstGeom prst="rect">
            <a:avLst/>
          </a:prstGeom>
        </p:spPr>
      </p:pic>
      <p:pic>
        <p:nvPicPr>
          <p:cNvPr id="6" name="Picture 5" descr="A picture containing fabric&#10;&#10;Description automatically generated">
            <a:extLst>
              <a:ext uri="{FF2B5EF4-FFF2-40B4-BE49-F238E27FC236}">
                <a16:creationId xmlns:a16="http://schemas.microsoft.com/office/drawing/2014/main" id="{B3EB98BB-1B76-CE47-870A-0C68617FDCE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4952" y="4206622"/>
            <a:ext cx="4736671" cy="2477957"/>
          </a:xfrm>
          <a:prstGeom prst="rect">
            <a:avLst/>
          </a:prstGeom>
        </p:spPr>
      </p:pic>
      <p:pic>
        <p:nvPicPr>
          <p:cNvPr id="8" name="Picture 7" descr="A group of balloons on a table&#10;&#10;Description automatically generated with low confidence">
            <a:extLst>
              <a:ext uri="{FF2B5EF4-FFF2-40B4-BE49-F238E27FC236}">
                <a16:creationId xmlns:a16="http://schemas.microsoft.com/office/drawing/2014/main" id="{FA02D60E-EF18-4449-9BB0-0A79B9F7B98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194979" y="1638508"/>
            <a:ext cx="1992820" cy="2421141"/>
          </a:xfrm>
          <a:prstGeom prst="rect">
            <a:avLst/>
          </a:prstGeom>
        </p:spPr>
      </p:pic>
      <p:pic>
        <p:nvPicPr>
          <p:cNvPr id="10" name="Picture 9" descr="A picture containing indoor&#10;&#10;Description automatically generated">
            <a:extLst>
              <a:ext uri="{FF2B5EF4-FFF2-40B4-BE49-F238E27FC236}">
                <a16:creationId xmlns:a16="http://schemas.microsoft.com/office/drawing/2014/main" id="{EA9B34FC-EF92-3243-8E88-84A6773159F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04952" y="1659947"/>
            <a:ext cx="1956751" cy="2344494"/>
          </a:xfrm>
          <a:prstGeom prst="rect">
            <a:avLst/>
          </a:prstGeom>
        </p:spPr>
      </p:pic>
      <p:pic>
        <p:nvPicPr>
          <p:cNvPr id="12" name="Picture 11" descr="A picture containing wall, indoor, room, decorated&#10;&#10;Description automatically generated">
            <a:extLst>
              <a:ext uri="{FF2B5EF4-FFF2-40B4-BE49-F238E27FC236}">
                <a16:creationId xmlns:a16="http://schemas.microsoft.com/office/drawing/2014/main" id="{730FDBEC-590C-DA47-900B-F90162689C8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221075" y="1628386"/>
            <a:ext cx="1983802" cy="2407615"/>
          </a:xfrm>
          <a:prstGeom prst="rect">
            <a:avLst/>
          </a:prstGeom>
        </p:spPr>
      </p:pic>
      <p:pic>
        <p:nvPicPr>
          <p:cNvPr id="14" name="Picture 13" descr="A picture containing indoor&#10;&#10;Description automatically generated">
            <a:extLst>
              <a:ext uri="{FF2B5EF4-FFF2-40B4-BE49-F238E27FC236}">
                <a16:creationId xmlns:a16="http://schemas.microsoft.com/office/drawing/2014/main" id="{0537A2C9-2662-C640-8EF5-0282C34FD90A}"/>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238153" y="1628386"/>
            <a:ext cx="1988311" cy="2412124"/>
          </a:xfrm>
          <a:prstGeom prst="rect">
            <a:avLst/>
          </a:prstGeom>
        </p:spPr>
      </p:pic>
      <p:sp>
        <p:nvSpPr>
          <p:cNvPr id="15" name="TextBox 14">
            <a:extLst>
              <a:ext uri="{FF2B5EF4-FFF2-40B4-BE49-F238E27FC236}">
                <a16:creationId xmlns:a16="http://schemas.microsoft.com/office/drawing/2014/main" id="{59ACC6D2-9C64-FA44-8E22-73DC09F8AC4B}"/>
              </a:ext>
            </a:extLst>
          </p:cNvPr>
          <p:cNvSpPr txBox="1"/>
          <p:nvPr/>
        </p:nvSpPr>
        <p:spPr>
          <a:xfrm>
            <a:off x="8499296" y="2522483"/>
            <a:ext cx="2995449" cy="2308324"/>
          </a:xfrm>
          <a:prstGeom prst="rect">
            <a:avLst/>
          </a:prstGeom>
          <a:noFill/>
        </p:spPr>
        <p:txBody>
          <a:bodyPr wrap="square" rtlCol="0">
            <a:spAutoFit/>
          </a:bodyPr>
          <a:lstStyle/>
          <a:p>
            <a:r>
              <a:rPr lang="en-GB" dirty="0"/>
              <a:t>Liberty is one of my favourite brands of all time, its one of my dream places to work! everything they do is timeless and beautiful. I am heavy inspired by their designs and love literally everything about this brand!</a:t>
            </a:r>
          </a:p>
        </p:txBody>
      </p:sp>
      <p:sp>
        <p:nvSpPr>
          <p:cNvPr id="16" name="TextBox 15">
            <a:extLst>
              <a:ext uri="{FF2B5EF4-FFF2-40B4-BE49-F238E27FC236}">
                <a16:creationId xmlns:a16="http://schemas.microsoft.com/office/drawing/2014/main" id="{50818F1A-336D-894D-9D55-474A476D0D9C}"/>
              </a:ext>
            </a:extLst>
          </p:cNvPr>
          <p:cNvSpPr txBox="1"/>
          <p:nvPr/>
        </p:nvSpPr>
        <p:spPr>
          <a:xfrm>
            <a:off x="7118653" y="718836"/>
            <a:ext cx="1380643" cy="646331"/>
          </a:xfrm>
          <a:prstGeom prst="rect">
            <a:avLst/>
          </a:prstGeom>
          <a:noFill/>
        </p:spPr>
        <p:txBody>
          <a:bodyPr wrap="square" rtlCol="0">
            <a:spAutoFit/>
          </a:bodyPr>
          <a:lstStyle/>
          <a:p>
            <a:r>
              <a:rPr lang="en-GB" dirty="0"/>
              <a:t>Painted florals </a:t>
            </a:r>
          </a:p>
        </p:txBody>
      </p:sp>
      <p:sp>
        <p:nvSpPr>
          <p:cNvPr id="17" name="TextBox 16">
            <a:extLst>
              <a:ext uri="{FF2B5EF4-FFF2-40B4-BE49-F238E27FC236}">
                <a16:creationId xmlns:a16="http://schemas.microsoft.com/office/drawing/2014/main" id="{7D3831AE-4F41-6149-97B5-20D4BBF84071}"/>
              </a:ext>
            </a:extLst>
          </p:cNvPr>
          <p:cNvSpPr txBox="1"/>
          <p:nvPr/>
        </p:nvSpPr>
        <p:spPr>
          <a:xfrm>
            <a:off x="5092262" y="4206622"/>
            <a:ext cx="3134202" cy="923330"/>
          </a:xfrm>
          <a:prstGeom prst="rect">
            <a:avLst/>
          </a:prstGeom>
          <a:noFill/>
        </p:spPr>
        <p:txBody>
          <a:bodyPr wrap="square" rtlCol="0">
            <a:spAutoFit/>
          </a:bodyPr>
          <a:lstStyle/>
          <a:p>
            <a:r>
              <a:rPr lang="en-GB" dirty="0"/>
              <a:t>These are few of my favourite collections they have online at the moment.  </a:t>
            </a:r>
          </a:p>
        </p:txBody>
      </p:sp>
      <p:sp>
        <p:nvSpPr>
          <p:cNvPr id="18" name="TextBox 17">
            <a:extLst>
              <a:ext uri="{FF2B5EF4-FFF2-40B4-BE49-F238E27FC236}">
                <a16:creationId xmlns:a16="http://schemas.microsoft.com/office/drawing/2014/main" id="{44A66FD6-AA63-934A-BC9A-8120EF7360ED}"/>
              </a:ext>
            </a:extLst>
          </p:cNvPr>
          <p:cNvSpPr txBox="1"/>
          <p:nvPr/>
        </p:nvSpPr>
        <p:spPr>
          <a:xfrm>
            <a:off x="7232308" y="5761249"/>
            <a:ext cx="4796782" cy="923330"/>
          </a:xfrm>
          <a:prstGeom prst="rect">
            <a:avLst/>
          </a:prstGeom>
          <a:noFill/>
        </p:spPr>
        <p:txBody>
          <a:bodyPr wrap="square" rtlCol="0">
            <a:spAutoFit/>
          </a:bodyPr>
          <a:lstStyle/>
          <a:p>
            <a:r>
              <a:rPr lang="en-GB" dirty="0">
                <a:solidFill>
                  <a:schemeClr val="bg2">
                    <a:lumMod val="75000"/>
                  </a:schemeClr>
                </a:solidFill>
              </a:rPr>
              <a:t>(this is me looking back through my work before hand in. I have a portfolio review with Liberty on the 22</a:t>
            </a:r>
            <a:r>
              <a:rPr lang="en-GB" baseline="30000" dirty="0">
                <a:solidFill>
                  <a:schemeClr val="bg2">
                    <a:lumMod val="75000"/>
                  </a:schemeClr>
                </a:solidFill>
              </a:rPr>
              <a:t>nd</a:t>
            </a:r>
            <a:r>
              <a:rPr lang="en-GB" dirty="0">
                <a:solidFill>
                  <a:schemeClr val="bg2">
                    <a:lumMod val="75000"/>
                  </a:schemeClr>
                </a:solidFill>
              </a:rPr>
              <a:t> June!!!!)</a:t>
            </a:r>
          </a:p>
        </p:txBody>
      </p:sp>
    </p:spTree>
    <p:extLst>
      <p:ext uri="{BB962C8B-B14F-4D97-AF65-F5344CB8AC3E}">
        <p14:creationId xmlns:p14="http://schemas.microsoft.com/office/powerpoint/2010/main" val="597619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3EE975-671E-D648-A72F-479670EDDF6C}"/>
              </a:ext>
            </a:extLst>
          </p:cNvPr>
          <p:cNvSpPr txBox="1"/>
          <p:nvPr/>
        </p:nvSpPr>
        <p:spPr>
          <a:xfrm>
            <a:off x="688769" y="403761"/>
            <a:ext cx="6472052" cy="923330"/>
          </a:xfrm>
          <a:prstGeom prst="rect">
            <a:avLst/>
          </a:prstGeom>
          <a:noFill/>
        </p:spPr>
        <p:txBody>
          <a:bodyPr wrap="square" rtlCol="0">
            <a:spAutoFit/>
          </a:bodyPr>
          <a:lstStyle/>
          <a:p>
            <a:r>
              <a:rPr lang="en-GB" dirty="0"/>
              <a:t>Liberty Fabrics – looking at how they repeat </a:t>
            </a:r>
          </a:p>
          <a:p>
            <a:r>
              <a:rPr lang="en-GB" dirty="0"/>
              <a:t>-how they stay ‘minimalistic’ or clean? Rather than </a:t>
            </a:r>
            <a:r>
              <a:rPr lang="en-GB" dirty="0" err="1"/>
              <a:t>ott</a:t>
            </a:r>
            <a:r>
              <a:rPr lang="en-GB" dirty="0"/>
              <a:t> like house of hackney </a:t>
            </a:r>
          </a:p>
        </p:txBody>
      </p:sp>
      <p:pic>
        <p:nvPicPr>
          <p:cNvPr id="4" name="Picture 3" descr="Background pattern&#10;&#10;Description automatically generated">
            <a:extLst>
              <a:ext uri="{FF2B5EF4-FFF2-40B4-BE49-F238E27FC236}">
                <a16:creationId xmlns:a16="http://schemas.microsoft.com/office/drawing/2014/main" id="{0482C3ED-9EF5-5B4B-B622-56496D6053E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02133" y="1395350"/>
            <a:ext cx="3322662" cy="4067299"/>
          </a:xfrm>
          <a:prstGeom prst="rect">
            <a:avLst/>
          </a:prstGeom>
        </p:spPr>
      </p:pic>
      <p:sp>
        <p:nvSpPr>
          <p:cNvPr id="5" name="TextBox 4">
            <a:extLst>
              <a:ext uri="{FF2B5EF4-FFF2-40B4-BE49-F238E27FC236}">
                <a16:creationId xmlns:a16="http://schemas.microsoft.com/office/drawing/2014/main" id="{78B42E23-7D14-8848-B43C-1A6AC5198C60}"/>
              </a:ext>
            </a:extLst>
          </p:cNvPr>
          <p:cNvSpPr txBox="1"/>
          <p:nvPr/>
        </p:nvSpPr>
        <p:spPr>
          <a:xfrm>
            <a:off x="3924795" y="3859481"/>
            <a:ext cx="3621974" cy="2031325"/>
          </a:xfrm>
          <a:prstGeom prst="rect">
            <a:avLst/>
          </a:prstGeom>
          <a:noFill/>
        </p:spPr>
        <p:txBody>
          <a:bodyPr wrap="square" rtlCol="0">
            <a:spAutoFit/>
          </a:bodyPr>
          <a:lstStyle/>
          <a:p>
            <a:r>
              <a:rPr lang="en-GB" dirty="0"/>
              <a:t>‘Joanna Louise is a quintessential Liberty botanical, based on an archive impression sheet from the 1940s. Loosely outlined thistle, pinks, roses and busy lizzies come together in a dense and charming meadow effect.’</a:t>
            </a:r>
          </a:p>
        </p:txBody>
      </p:sp>
      <p:pic>
        <p:nvPicPr>
          <p:cNvPr id="7" name="Picture 6" descr="A picture containing tree&#10;&#10;Description automatically generated">
            <a:extLst>
              <a:ext uri="{FF2B5EF4-FFF2-40B4-BE49-F238E27FC236}">
                <a16:creationId xmlns:a16="http://schemas.microsoft.com/office/drawing/2014/main" id="{2A344D63-A3E4-6D42-A7A4-183437078E3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502891" y="1527538"/>
            <a:ext cx="3815278" cy="2131495"/>
          </a:xfrm>
          <a:prstGeom prst="rect">
            <a:avLst/>
          </a:prstGeom>
        </p:spPr>
      </p:pic>
    </p:spTree>
    <p:extLst>
      <p:ext uri="{BB962C8B-B14F-4D97-AF65-F5344CB8AC3E}">
        <p14:creationId xmlns:p14="http://schemas.microsoft.com/office/powerpoint/2010/main" val="2894464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BB67703A-6319-2F43-916B-52D6043578F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14572" y="884711"/>
            <a:ext cx="3602812" cy="5088577"/>
          </a:xfrm>
          <a:custGeom>
            <a:avLst/>
            <a:gdLst/>
            <a:ahLst/>
            <a:cxnLst/>
            <a:rect l="l" t="t" r="r" b="b"/>
            <a:pathLst>
              <a:path w="4636517" h="6858000">
                <a:moveTo>
                  <a:pt x="0" y="0"/>
                </a:moveTo>
                <a:lnTo>
                  <a:pt x="4636517" y="0"/>
                </a:lnTo>
                <a:lnTo>
                  <a:pt x="4636517" y="6858000"/>
                </a:lnTo>
                <a:lnTo>
                  <a:pt x="0" y="6858000"/>
                </a:lnTo>
                <a:close/>
              </a:path>
            </a:pathLst>
          </a:custGeom>
        </p:spPr>
      </p:pic>
      <p:sp>
        <p:nvSpPr>
          <p:cNvPr id="4" name="Rectangle 3">
            <a:extLst>
              <a:ext uri="{FF2B5EF4-FFF2-40B4-BE49-F238E27FC236}">
                <a16:creationId xmlns:a16="http://schemas.microsoft.com/office/drawing/2014/main" id="{B011F3E7-218A-A84D-9288-F6996506F291}"/>
              </a:ext>
            </a:extLst>
          </p:cNvPr>
          <p:cNvSpPr/>
          <p:nvPr/>
        </p:nvSpPr>
        <p:spPr>
          <a:xfrm>
            <a:off x="4294593" y="3395886"/>
            <a:ext cx="3602813" cy="4062448"/>
          </a:xfrm>
        </p:spPr>
        <p:txBody>
          <a:bodyPr vert="horz" wrap="square" lIns="91440" tIns="45720" rIns="91440" bIns="45720" rtlCol="0">
            <a:normAutofit/>
          </a:bodyPr>
          <a:lstStyle/>
          <a:p>
            <a:pPr>
              <a:lnSpc>
                <a:spcPct val="90000"/>
              </a:lnSpc>
              <a:spcAft>
                <a:spcPts val="600"/>
              </a:spcAft>
            </a:pPr>
            <a:r>
              <a:rPr lang="en-US" dirty="0"/>
              <a:t>‘This small-scale design is an adaptation of the flowers used in Picnic – a multidirectional all-over featuring flowers ranging from cosmos to carnations. Created using oil paints, the varying scales of flowers are linked together by a trail of leaves.’</a:t>
            </a:r>
          </a:p>
        </p:txBody>
      </p:sp>
      <p:pic>
        <p:nvPicPr>
          <p:cNvPr id="6" name="Picture 5" descr="A picture containing outdoor, crowd&#10;&#10;Description automatically generated">
            <a:extLst>
              <a:ext uri="{FF2B5EF4-FFF2-40B4-BE49-F238E27FC236}">
                <a16:creationId xmlns:a16="http://schemas.microsoft.com/office/drawing/2014/main" id="{B20B0BD5-C5B6-AA44-BA87-F600FD5077F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708987" y="826467"/>
            <a:ext cx="4169043" cy="2127063"/>
          </a:xfrm>
          <a:prstGeom prst="rect">
            <a:avLst/>
          </a:prstGeom>
        </p:spPr>
      </p:pic>
    </p:spTree>
    <p:extLst>
      <p:ext uri="{BB962C8B-B14F-4D97-AF65-F5344CB8AC3E}">
        <p14:creationId xmlns:p14="http://schemas.microsoft.com/office/powerpoint/2010/main" val="3845459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306FDBE0-08B9-B34D-ABE9-720DCB0F984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4494" y="455863"/>
            <a:ext cx="4205668" cy="4742561"/>
          </a:xfrm>
          <a:prstGeom prst="rect">
            <a:avLst/>
          </a:prstGeom>
        </p:spPr>
      </p:pic>
      <p:sp>
        <p:nvSpPr>
          <p:cNvPr id="4" name="Rectangle 3">
            <a:extLst>
              <a:ext uri="{FF2B5EF4-FFF2-40B4-BE49-F238E27FC236}">
                <a16:creationId xmlns:a16="http://schemas.microsoft.com/office/drawing/2014/main" id="{E87D9FFC-8125-FF40-92ED-D5033CBFD853}"/>
              </a:ext>
            </a:extLst>
          </p:cNvPr>
          <p:cNvSpPr/>
          <p:nvPr/>
        </p:nvSpPr>
        <p:spPr>
          <a:xfrm>
            <a:off x="4675997" y="3764477"/>
            <a:ext cx="3660482" cy="2031325"/>
          </a:xfrm>
          <a:prstGeom prst="rect">
            <a:avLst/>
          </a:prstGeom>
        </p:spPr>
        <p:txBody>
          <a:bodyPr wrap="square">
            <a:spAutoFit/>
          </a:bodyPr>
          <a:lstStyle/>
          <a:p>
            <a:r>
              <a:rPr lang="en-GB" dirty="0">
                <a:solidFill>
                  <a:srgbClr val="000000"/>
                </a:solidFill>
                <a:latin typeface="Akzidenz Grotesk Pro"/>
              </a:rPr>
              <a:t>Hannah Rose features daisies, poppies and roses dancing together within trailing foliage. An early version of this design was printed for Liberty in 1978, and was included in the Classics collection up until the late ‘80s.</a:t>
            </a:r>
            <a:endParaRPr lang="en-GB" dirty="0"/>
          </a:p>
        </p:txBody>
      </p:sp>
      <p:pic>
        <p:nvPicPr>
          <p:cNvPr id="6" name="Picture 5">
            <a:extLst>
              <a:ext uri="{FF2B5EF4-FFF2-40B4-BE49-F238E27FC236}">
                <a16:creationId xmlns:a16="http://schemas.microsoft.com/office/drawing/2014/main" id="{6C4442E9-A05A-3149-95A8-915B525D55E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61146" y="1062198"/>
            <a:ext cx="4714960" cy="2443993"/>
          </a:xfrm>
          <a:prstGeom prst="rect">
            <a:avLst/>
          </a:prstGeom>
        </p:spPr>
      </p:pic>
    </p:spTree>
    <p:extLst>
      <p:ext uri="{BB962C8B-B14F-4D97-AF65-F5344CB8AC3E}">
        <p14:creationId xmlns:p14="http://schemas.microsoft.com/office/powerpoint/2010/main" val="131813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fabric, graffiti, painted&#10;&#10;Description automatically generated">
            <a:extLst>
              <a:ext uri="{FF2B5EF4-FFF2-40B4-BE49-F238E27FC236}">
                <a16:creationId xmlns:a16="http://schemas.microsoft.com/office/drawing/2014/main" id="{43F310D9-7757-5B4B-9B26-99E69EFA716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7453" y="570016"/>
            <a:ext cx="4584521" cy="5349834"/>
          </a:xfrm>
          <a:prstGeom prst="rect">
            <a:avLst/>
          </a:prstGeom>
        </p:spPr>
      </p:pic>
      <p:pic>
        <p:nvPicPr>
          <p:cNvPr id="5" name="Picture 4" descr="Background pattern&#10;&#10;Description automatically generated">
            <a:extLst>
              <a:ext uri="{FF2B5EF4-FFF2-40B4-BE49-F238E27FC236}">
                <a16:creationId xmlns:a16="http://schemas.microsoft.com/office/drawing/2014/main" id="{67FF9847-FB91-294F-8D24-4BE5C2ECF3A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599713" y="938150"/>
            <a:ext cx="4584521" cy="1957318"/>
          </a:xfrm>
          <a:prstGeom prst="rect">
            <a:avLst/>
          </a:prstGeom>
        </p:spPr>
      </p:pic>
      <p:sp>
        <p:nvSpPr>
          <p:cNvPr id="6" name="Rectangle 5">
            <a:extLst>
              <a:ext uri="{FF2B5EF4-FFF2-40B4-BE49-F238E27FC236}">
                <a16:creationId xmlns:a16="http://schemas.microsoft.com/office/drawing/2014/main" id="{1AAB1953-4303-3A4D-B7DF-E9DBD77FD496}"/>
              </a:ext>
            </a:extLst>
          </p:cNvPr>
          <p:cNvSpPr/>
          <p:nvPr/>
        </p:nvSpPr>
        <p:spPr>
          <a:xfrm>
            <a:off x="4891974" y="3085370"/>
            <a:ext cx="3709060" cy="1754326"/>
          </a:xfrm>
          <a:prstGeom prst="rect">
            <a:avLst/>
          </a:prstGeom>
        </p:spPr>
        <p:txBody>
          <a:bodyPr wrap="square">
            <a:spAutoFit/>
          </a:bodyPr>
          <a:lstStyle/>
          <a:p>
            <a:r>
              <a:rPr lang="en-GB" dirty="0">
                <a:solidFill>
                  <a:srgbClr val="000000"/>
                </a:solidFill>
                <a:latin typeface="Akzidenz Grotesk Pro"/>
              </a:rPr>
              <a:t>Daydream Believer was painted with inks to create a soft watercolour texture, featuring cow parley textures in the ground. It was inspired by an afternoon spent lazing in a summer meadow.</a:t>
            </a:r>
            <a:endParaRPr lang="en-GB" dirty="0"/>
          </a:p>
        </p:txBody>
      </p:sp>
    </p:spTree>
    <p:extLst>
      <p:ext uri="{BB962C8B-B14F-4D97-AF65-F5344CB8AC3E}">
        <p14:creationId xmlns:p14="http://schemas.microsoft.com/office/powerpoint/2010/main" val="3339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 toilet&#10;&#10;Description automatically generated">
            <a:extLst>
              <a:ext uri="{FF2B5EF4-FFF2-40B4-BE49-F238E27FC236}">
                <a16:creationId xmlns:a16="http://schemas.microsoft.com/office/drawing/2014/main" id="{26820CC0-D352-7E41-B488-E61B3358125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29724" y="3562350"/>
            <a:ext cx="3028950" cy="2889250"/>
          </a:xfrm>
          <a:prstGeom prst="rect">
            <a:avLst/>
          </a:prstGeom>
        </p:spPr>
      </p:pic>
      <p:pic>
        <p:nvPicPr>
          <p:cNvPr id="5" name="Picture 4" descr="A picture containing red, decorated, fabric&#10;&#10;Description automatically generated">
            <a:extLst>
              <a:ext uri="{FF2B5EF4-FFF2-40B4-BE49-F238E27FC236}">
                <a16:creationId xmlns:a16="http://schemas.microsoft.com/office/drawing/2014/main" id="{F7181197-7422-D849-87FD-8FB6D76AF30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2969" y="2580486"/>
            <a:ext cx="3468556" cy="3475678"/>
          </a:xfrm>
          <a:prstGeom prst="rect">
            <a:avLst/>
          </a:prstGeom>
        </p:spPr>
      </p:pic>
      <p:pic>
        <p:nvPicPr>
          <p:cNvPr id="7" name="Picture 6" descr="A picture containing text, outdoor, building, row&#10;&#10;Description automatically generated">
            <a:extLst>
              <a:ext uri="{FF2B5EF4-FFF2-40B4-BE49-F238E27FC236}">
                <a16:creationId xmlns:a16="http://schemas.microsoft.com/office/drawing/2014/main" id="{1ADBF2FB-72D3-8044-BAA8-7A2254C3F02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74820" y="273050"/>
            <a:ext cx="3124200" cy="3155950"/>
          </a:xfrm>
          <a:prstGeom prst="rect">
            <a:avLst/>
          </a:prstGeom>
        </p:spPr>
      </p:pic>
      <p:pic>
        <p:nvPicPr>
          <p:cNvPr id="9" name="Picture 8" descr="Black text on a white background&#10;&#10;Description automatically generated with medium confidence">
            <a:extLst>
              <a:ext uri="{FF2B5EF4-FFF2-40B4-BE49-F238E27FC236}">
                <a16:creationId xmlns:a16="http://schemas.microsoft.com/office/drawing/2014/main" id="{9AB16583-8957-E64E-A166-C332644285DE}"/>
              </a:ext>
            </a:extLst>
          </p:cNvPr>
          <p:cNvPicPr>
            <a:picLocks noChangeAspect="1"/>
          </p:cNvPicPr>
          <p:nvPr/>
        </p:nvPicPr>
        <p:blipFill>
          <a:blip r:embed="rId5"/>
          <a:stretch>
            <a:fillRect/>
          </a:stretch>
        </p:blipFill>
        <p:spPr>
          <a:xfrm>
            <a:off x="403160" y="159373"/>
            <a:ext cx="1943100" cy="635000"/>
          </a:xfrm>
          <a:prstGeom prst="rect">
            <a:avLst/>
          </a:prstGeom>
        </p:spPr>
      </p:pic>
      <p:pic>
        <p:nvPicPr>
          <p:cNvPr id="11" name="Picture 10" descr="A picture containing indoor, toilet, dirty, tiled&#10;&#10;Description automatically generated">
            <a:extLst>
              <a:ext uri="{FF2B5EF4-FFF2-40B4-BE49-F238E27FC236}">
                <a16:creationId xmlns:a16="http://schemas.microsoft.com/office/drawing/2014/main" id="{634A621B-53EC-1F4A-91AE-E55F25B329C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7247219" y="273050"/>
            <a:ext cx="3831812" cy="3805877"/>
          </a:xfrm>
          <a:prstGeom prst="rect">
            <a:avLst/>
          </a:prstGeom>
        </p:spPr>
      </p:pic>
      <p:sp>
        <p:nvSpPr>
          <p:cNvPr id="12" name="TextBox 11">
            <a:extLst>
              <a:ext uri="{FF2B5EF4-FFF2-40B4-BE49-F238E27FC236}">
                <a16:creationId xmlns:a16="http://schemas.microsoft.com/office/drawing/2014/main" id="{A6C70B4F-C110-F041-9D62-8136A7691972}"/>
              </a:ext>
            </a:extLst>
          </p:cNvPr>
          <p:cNvSpPr txBox="1"/>
          <p:nvPr/>
        </p:nvSpPr>
        <p:spPr>
          <a:xfrm>
            <a:off x="7906873" y="4318325"/>
            <a:ext cx="3564294" cy="2031325"/>
          </a:xfrm>
          <a:prstGeom prst="rect">
            <a:avLst/>
          </a:prstGeom>
          <a:noFill/>
        </p:spPr>
        <p:txBody>
          <a:bodyPr wrap="square" rtlCol="0">
            <a:spAutoFit/>
          </a:bodyPr>
          <a:lstStyle/>
          <a:p>
            <a:r>
              <a:rPr lang="en-GB" dirty="0"/>
              <a:t>Ottoline is a good example of how simplistic designs can be showstoppers. </a:t>
            </a:r>
          </a:p>
          <a:p>
            <a:endParaRPr lang="en-GB" dirty="0"/>
          </a:p>
          <a:p>
            <a:r>
              <a:rPr lang="en-GB" dirty="0"/>
              <a:t>This is one of the reasons I decided add a few simplistic designs to my collections. </a:t>
            </a:r>
          </a:p>
        </p:txBody>
      </p:sp>
    </p:spTree>
    <p:extLst>
      <p:ext uri="{BB962C8B-B14F-4D97-AF65-F5344CB8AC3E}">
        <p14:creationId xmlns:p14="http://schemas.microsoft.com/office/powerpoint/2010/main" val="6110173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llage of a room&#10;&#10;Description automatically generated with low confidence">
            <a:extLst>
              <a:ext uri="{FF2B5EF4-FFF2-40B4-BE49-F238E27FC236}">
                <a16:creationId xmlns:a16="http://schemas.microsoft.com/office/drawing/2014/main" id="{49E2E275-FDFD-6947-8996-D7BB83DA6C0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08000" y="0"/>
            <a:ext cx="9821333" cy="5293139"/>
          </a:xfrm>
          <a:prstGeom prst="rect">
            <a:avLst/>
          </a:prstGeom>
        </p:spPr>
      </p:pic>
      <p:sp>
        <p:nvSpPr>
          <p:cNvPr id="2" name="TextBox 1">
            <a:extLst>
              <a:ext uri="{FF2B5EF4-FFF2-40B4-BE49-F238E27FC236}">
                <a16:creationId xmlns:a16="http://schemas.microsoft.com/office/drawing/2014/main" id="{EA391C15-2767-7C47-9CBE-1E0D9D1247B3}"/>
              </a:ext>
            </a:extLst>
          </p:cNvPr>
          <p:cNvSpPr txBox="1"/>
          <p:nvPr/>
        </p:nvSpPr>
        <p:spPr>
          <a:xfrm>
            <a:off x="2523067" y="5486400"/>
            <a:ext cx="8771467" cy="1200329"/>
          </a:xfrm>
          <a:prstGeom prst="rect">
            <a:avLst/>
          </a:prstGeom>
          <a:noFill/>
        </p:spPr>
        <p:txBody>
          <a:bodyPr wrap="square" rtlCol="0">
            <a:spAutoFit/>
          </a:bodyPr>
          <a:lstStyle/>
          <a:p>
            <a:r>
              <a:rPr lang="en-GB" dirty="0"/>
              <a:t>Imogen Heaths work is a good example of how I need some more simplistic coordinates that can support my hero designs. This is something I have noticed a lot over the years of researching fabric collections and looking through fabric books, there is always a simplistic stripe or dot to choose from, this makes the </a:t>
            </a:r>
            <a:r>
              <a:rPr lang="en-GB" dirty="0" err="1"/>
              <a:t>heros</a:t>
            </a:r>
            <a:r>
              <a:rPr lang="en-GB" dirty="0"/>
              <a:t> stand out but also complements them. </a:t>
            </a:r>
          </a:p>
        </p:txBody>
      </p:sp>
      <p:sp>
        <p:nvSpPr>
          <p:cNvPr id="4" name="TextBox 3">
            <a:extLst>
              <a:ext uri="{FF2B5EF4-FFF2-40B4-BE49-F238E27FC236}">
                <a16:creationId xmlns:a16="http://schemas.microsoft.com/office/drawing/2014/main" id="{56225BC6-99A9-FB40-9516-066D371DFA9A}"/>
              </a:ext>
            </a:extLst>
          </p:cNvPr>
          <p:cNvSpPr txBox="1"/>
          <p:nvPr/>
        </p:nvSpPr>
        <p:spPr>
          <a:xfrm>
            <a:off x="10329333" y="626533"/>
            <a:ext cx="1744134" cy="3416320"/>
          </a:xfrm>
          <a:prstGeom prst="rect">
            <a:avLst/>
          </a:prstGeom>
          <a:noFill/>
        </p:spPr>
        <p:txBody>
          <a:bodyPr wrap="square" rtlCol="0">
            <a:spAutoFit/>
          </a:bodyPr>
          <a:lstStyle/>
          <a:p>
            <a:r>
              <a:rPr lang="en-GB" dirty="0"/>
              <a:t>I looked at Imogen Heath to begin with because she does a lot of embroidery, this is something I wish I had had time to do but realistically it wasn’t in my time frame </a:t>
            </a:r>
          </a:p>
        </p:txBody>
      </p:sp>
    </p:spTree>
    <p:extLst>
      <p:ext uri="{BB962C8B-B14F-4D97-AF65-F5344CB8AC3E}">
        <p14:creationId xmlns:p14="http://schemas.microsoft.com/office/powerpoint/2010/main" val="1672210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CB305B-8E78-4A41-8709-ACCABAFB3AD6}"/>
              </a:ext>
            </a:extLst>
          </p:cNvPr>
          <p:cNvSpPr txBox="1"/>
          <p:nvPr/>
        </p:nvSpPr>
        <p:spPr>
          <a:xfrm>
            <a:off x="237067" y="186267"/>
            <a:ext cx="4385733" cy="646331"/>
          </a:xfrm>
          <a:prstGeom prst="rect">
            <a:avLst/>
          </a:prstGeom>
          <a:noFill/>
        </p:spPr>
        <p:txBody>
          <a:bodyPr wrap="square" rtlCol="0">
            <a:spAutoFit/>
          </a:bodyPr>
          <a:lstStyle/>
          <a:p>
            <a:r>
              <a:rPr lang="en-GB" dirty="0"/>
              <a:t>Clarke and Clarke Spring summer 2021</a:t>
            </a:r>
          </a:p>
          <a:p>
            <a:endParaRPr lang="en-GB" dirty="0"/>
          </a:p>
        </p:txBody>
      </p:sp>
      <p:pic>
        <p:nvPicPr>
          <p:cNvPr id="4" name="Picture 3" descr="Background pattern&#10;&#10;Description automatically generated">
            <a:extLst>
              <a:ext uri="{FF2B5EF4-FFF2-40B4-BE49-F238E27FC236}">
                <a16:creationId xmlns:a16="http://schemas.microsoft.com/office/drawing/2014/main" id="{738932D3-E04C-4640-AD08-F0F527472F68}"/>
              </a:ext>
            </a:extLst>
          </p:cNvPr>
          <p:cNvPicPr>
            <a:picLocks noChangeAspect="1"/>
          </p:cNvPicPr>
          <p:nvPr/>
        </p:nvPicPr>
        <p:blipFill>
          <a:blip r:embed="rId2"/>
          <a:stretch>
            <a:fillRect/>
          </a:stretch>
        </p:blipFill>
        <p:spPr>
          <a:xfrm>
            <a:off x="6168012" y="1286188"/>
            <a:ext cx="2819400" cy="3073400"/>
          </a:xfrm>
          <a:prstGeom prst="rect">
            <a:avLst/>
          </a:prstGeom>
        </p:spPr>
      </p:pic>
      <p:pic>
        <p:nvPicPr>
          <p:cNvPr id="6" name="Picture 5" descr="A picture containing text, indoor, fabric, painting&#10;&#10;Description automatically generated">
            <a:extLst>
              <a:ext uri="{FF2B5EF4-FFF2-40B4-BE49-F238E27FC236}">
                <a16:creationId xmlns:a16="http://schemas.microsoft.com/office/drawing/2014/main" id="{1847F591-519B-4B4B-B868-017E458AB12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77293" y="282188"/>
            <a:ext cx="3361292" cy="1958034"/>
          </a:xfrm>
          <a:prstGeom prst="rect">
            <a:avLst/>
          </a:prstGeom>
        </p:spPr>
      </p:pic>
      <p:pic>
        <p:nvPicPr>
          <p:cNvPr id="8" name="Picture 7" descr="A picture containing indoor, plant, ceramic ware, palm&#10;&#10;Description automatically generated">
            <a:extLst>
              <a:ext uri="{FF2B5EF4-FFF2-40B4-BE49-F238E27FC236}">
                <a16:creationId xmlns:a16="http://schemas.microsoft.com/office/drawing/2014/main" id="{53DD3DE6-2BDF-1B48-840A-2A3EFD8B968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929701" y="82600"/>
            <a:ext cx="3296023" cy="1849254"/>
          </a:xfrm>
          <a:prstGeom prst="rect">
            <a:avLst/>
          </a:prstGeom>
        </p:spPr>
      </p:pic>
      <p:pic>
        <p:nvPicPr>
          <p:cNvPr id="10" name="Picture 9" descr="A picture containing fabric, ceramic ware, porcelain&#10;&#10;Description automatically generated">
            <a:extLst>
              <a:ext uri="{FF2B5EF4-FFF2-40B4-BE49-F238E27FC236}">
                <a16:creationId xmlns:a16="http://schemas.microsoft.com/office/drawing/2014/main" id="{4FDD99EB-51EE-744D-B0C0-113FBAB6443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720751" y="4555682"/>
            <a:ext cx="2371397" cy="1675207"/>
          </a:xfrm>
          <a:prstGeom prst="rect">
            <a:avLst/>
          </a:prstGeom>
        </p:spPr>
      </p:pic>
      <p:pic>
        <p:nvPicPr>
          <p:cNvPr id="12" name="Picture 11" descr="A picture containing fabric&#10;&#10;Description automatically generated">
            <a:extLst>
              <a:ext uri="{FF2B5EF4-FFF2-40B4-BE49-F238E27FC236}">
                <a16:creationId xmlns:a16="http://schemas.microsoft.com/office/drawing/2014/main" id="{42D60FA4-02C9-7F49-A1D6-30C07DC2E7F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895971" y="4965700"/>
            <a:ext cx="1425013" cy="1718718"/>
          </a:xfrm>
          <a:prstGeom prst="rect">
            <a:avLst/>
          </a:prstGeom>
        </p:spPr>
      </p:pic>
      <p:pic>
        <p:nvPicPr>
          <p:cNvPr id="14" name="Picture 13" descr="A living room with pink curtains&#10;&#10;Description automatically generated with medium confidence">
            <a:extLst>
              <a:ext uri="{FF2B5EF4-FFF2-40B4-BE49-F238E27FC236}">
                <a16:creationId xmlns:a16="http://schemas.microsoft.com/office/drawing/2014/main" id="{F0819709-106F-104B-95A6-4FCA545C0BB6}"/>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370903" y="82600"/>
            <a:ext cx="2721245" cy="4156220"/>
          </a:xfrm>
          <a:prstGeom prst="rect">
            <a:avLst/>
          </a:prstGeom>
        </p:spPr>
      </p:pic>
      <p:pic>
        <p:nvPicPr>
          <p:cNvPr id="16" name="Picture 15" descr="Calendar&#10;&#10;Description automatically generated">
            <a:extLst>
              <a:ext uri="{FF2B5EF4-FFF2-40B4-BE49-F238E27FC236}">
                <a16:creationId xmlns:a16="http://schemas.microsoft.com/office/drawing/2014/main" id="{20424636-F5CD-BC40-A5FA-F6E3AED940A4}"/>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212124" y="2613966"/>
            <a:ext cx="5192456" cy="3883433"/>
          </a:xfrm>
          <a:prstGeom prst="rect">
            <a:avLst/>
          </a:prstGeom>
        </p:spPr>
      </p:pic>
      <p:sp>
        <p:nvSpPr>
          <p:cNvPr id="17" name="TextBox 16">
            <a:extLst>
              <a:ext uri="{FF2B5EF4-FFF2-40B4-BE49-F238E27FC236}">
                <a16:creationId xmlns:a16="http://schemas.microsoft.com/office/drawing/2014/main" id="{EE60A9DB-8D9A-5348-95D4-0881F93E231A}"/>
              </a:ext>
            </a:extLst>
          </p:cNvPr>
          <p:cNvSpPr txBox="1"/>
          <p:nvPr/>
        </p:nvSpPr>
        <p:spPr>
          <a:xfrm>
            <a:off x="196555" y="582641"/>
            <a:ext cx="3743469" cy="2031325"/>
          </a:xfrm>
          <a:prstGeom prst="rect">
            <a:avLst/>
          </a:prstGeom>
          <a:noFill/>
        </p:spPr>
        <p:txBody>
          <a:bodyPr wrap="square" rtlCol="0">
            <a:spAutoFit/>
          </a:bodyPr>
          <a:lstStyle/>
          <a:p>
            <a:r>
              <a:rPr lang="en-GB" dirty="0"/>
              <a:t>Throughout their new collection I can see some good connections and similarities to my own work. This collection is based off of botanicals and florals like my own and also is all painted and mostly digitally printed fabrics in linens, cottons and velvets. </a:t>
            </a:r>
          </a:p>
        </p:txBody>
      </p:sp>
      <p:sp>
        <p:nvSpPr>
          <p:cNvPr id="18" name="TextBox 17">
            <a:extLst>
              <a:ext uri="{FF2B5EF4-FFF2-40B4-BE49-F238E27FC236}">
                <a16:creationId xmlns:a16="http://schemas.microsoft.com/office/drawing/2014/main" id="{A3F439CD-8E75-E340-9674-38C519A0D708}"/>
              </a:ext>
            </a:extLst>
          </p:cNvPr>
          <p:cNvSpPr txBox="1"/>
          <p:nvPr/>
        </p:nvSpPr>
        <p:spPr>
          <a:xfrm>
            <a:off x="5657939" y="4448691"/>
            <a:ext cx="3419227" cy="2308324"/>
          </a:xfrm>
          <a:prstGeom prst="rect">
            <a:avLst/>
          </a:prstGeom>
          <a:noFill/>
        </p:spPr>
        <p:txBody>
          <a:bodyPr wrap="square" rtlCol="0">
            <a:spAutoFit/>
          </a:bodyPr>
          <a:lstStyle/>
          <a:p>
            <a:r>
              <a:rPr lang="en-GB" dirty="0"/>
              <a:t>The collection has its bright and colourful side but also its muted side. And to finish and complement the busier designs there is some simple coordinates that make the show stoppers shine bright but also would be beautiful used alone. </a:t>
            </a:r>
          </a:p>
        </p:txBody>
      </p:sp>
      <p:sp>
        <p:nvSpPr>
          <p:cNvPr id="20" name="TextBox 19">
            <a:extLst>
              <a:ext uri="{FF2B5EF4-FFF2-40B4-BE49-F238E27FC236}">
                <a16:creationId xmlns:a16="http://schemas.microsoft.com/office/drawing/2014/main" id="{FD3C3AF2-ABB3-FB43-9346-3BAD52268C37}"/>
              </a:ext>
            </a:extLst>
          </p:cNvPr>
          <p:cNvSpPr txBox="1"/>
          <p:nvPr/>
        </p:nvSpPr>
        <p:spPr>
          <a:xfrm>
            <a:off x="-147841" y="6487067"/>
            <a:ext cx="6887741" cy="369332"/>
          </a:xfrm>
          <a:prstGeom prst="rect">
            <a:avLst/>
          </a:prstGeom>
          <a:noFill/>
        </p:spPr>
        <p:txBody>
          <a:bodyPr wrap="square" rtlCol="0">
            <a:spAutoFit/>
          </a:bodyPr>
          <a:lstStyle/>
          <a:p>
            <a:r>
              <a:rPr lang="en-GB" dirty="0">
                <a:solidFill>
                  <a:schemeClr val="bg2">
                    <a:lumMod val="75000"/>
                  </a:schemeClr>
                </a:solidFill>
              </a:rPr>
              <a:t>(I have a portfolio review with </a:t>
            </a:r>
            <a:r>
              <a:rPr lang="en-GB" dirty="0" err="1">
                <a:solidFill>
                  <a:schemeClr val="bg2">
                    <a:lumMod val="75000"/>
                  </a:schemeClr>
                </a:solidFill>
              </a:rPr>
              <a:t>Sandersons</a:t>
            </a:r>
            <a:r>
              <a:rPr lang="en-GB" dirty="0">
                <a:solidFill>
                  <a:schemeClr val="bg2">
                    <a:lumMod val="75000"/>
                  </a:schemeClr>
                </a:solidFill>
              </a:rPr>
              <a:t> on the 17</a:t>
            </a:r>
            <a:r>
              <a:rPr lang="en-GB" baseline="30000" dirty="0">
                <a:solidFill>
                  <a:schemeClr val="bg2">
                    <a:lumMod val="75000"/>
                  </a:schemeClr>
                </a:solidFill>
              </a:rPr>
              <a:t>th</a:t>
            </a:r>
            <a:r>
              <a:rPr lang="en-GB" dirty="0">
                <a:solidFill>
                  <a:schemeClr val="bg2">
                    <a:lumMod val="75000"/>
                  </a:schemeClr>
                </a:solidFill>
              </a:rPr>
              <a:t> June!!)</a:t>
            </a:r>
          </a:p>
        </p:txBody>
      </p:sp>
    </p:spTree>
    <p:extLst>
      <p:ext uri="{BB962C8B-B14F-4D97-AF65-F5344CB8AC3E}">
        <p14:creationId xmlns:p14="http://schemas.microsoft.com/office/powerpoint/2010/main" val="580219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able with vases and flowers on it&#10;&#10;Description automatically generated with low confidence">
            <a:extLst>
              <a:ext uri="{FF2B5EF4-FFF2-40B4-BE49-F238E27FC236}">
                <a16:creationId xmlns:a16="http://schemas.microsoft.com/office/drawing/2014/main" id="{538FA62D-816E-1340-818B-1B0A4B0DC00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92566" y="3183468"/>
            <a:ext cx="5120319" cy="3139176"/>
          </a:xfrm>
          <a:prstGeom prst="rect">
            <a:avLst/>
          </a:prstGeom>
        </p:spPr>
      </p:pic>
      <p:pic>
        <p:nvPicPr>
          <p:cNvPr id="5" name="Picture 4" descr="A blue couch in a fish tank&#10;&#10;Description automatically generated with low confidence">
            <a:extLst>
              <a:ext uri="{FF2B5EF4-FFF2-40B4-BE49-F238E27FC236}">
                <a16:creationId xmlns:a16="http://schemas.microsoft.com/office/drawing/2014/main" id="{3D165E0B-67A7-3A4B-85A6-876BAB59D1E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21047" y="4009423"/>
            <a:ext cx="4289185" cy="2635865"/>
          </a:xfrm>
          <a:prstGeom prst="rect">
            <a:avLst/>
          </a:prstGeom>
        </p:spPr>
      </p:pic>
      <p:pic>
        <p:nvPicPr>
          <p:cNvPr id="7" name="Picture 6" descr="A picture containing indoor, seat, sofa, furniture&#10;&#10;Description automatically generated">
            <a:extLst>
              <a:ext uri="{FF2B5EF4-FFF2-40B4-BE49-F238E27FC236}">
                <a16:creationId xmlns:a16="http://schemas.microsoft.com/office/drawing/2014/main" id="{8DAF7CC7-BBF6-5D4B-B5E8-B81F1282282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127466" y="127609"/>
            <a:ext cx="6165531" cy="3798827"/>
          </a:xfrm>
          <a:prstGeom prst="rect">
            <a:avLst/>
          </a:prstGeom>
        </p:spPr>
      </p:pic>
      <p:sp>
        <p:nvSpPr>
          <p:cNvPr id="8" name="TextBox 7">
            <a:extLst>
              <a:ext uri="{FF2B5EF4-FFF2-40B4-BE49-F238E27FC236}">
                <a16:creationId xmlns:a16="http://schemas.microsoft.com/office/drawing/2014/main" id="{1CD4DC89-9A26-1A4A-B2D0-C00391EC685B}"/>
              </a:ext>
            </a:extLst>
          </p:cNvPr>
          <p:cNvSpPr txBox="1"/>
          <p:nvPr/>
        </p:nvSpPr>
        <p:spPr>
          <a:xfrm>
            <a:off x="220133" y="210596"/>
            <a:ext cx="6366934" cy="1200329"/>
          </a:xfrm>
          <a:prstGeom prst="rect">
            <a:avLst/>
          </a:prstGeom>
          <a:noFill/>
        </p:spPr>
        <p:txBody>
          <a:bodyPr wrap="square" rtlCol="0">
            <a:spAutoFit/>
          </a:bodyPr>
          <a:lstStyle/>
          <a:p>
            <a:r>
              <a:rPr lang="en-GB" dirty="0"/>
              <a:t>Romo again this season have gone down the botanical route, these are few designs that I particularly liked and think fit with some of my working designs. They are from the </a:t>
            </a:r>
            <a:r>
              <a:rPr lang="en-GB" dirty="0" err="1"/>
              <a:t>Ortelie</a:t>
            </a:r>
            <a:r>
              <a:rPr lang="en-GB" dirty="0"/>
              <a:t> and Gardenia Collections </a:t>
            </a:r>
          </a:p>
        </p:txBody>
      </p:sp>
      <p:sp>
        <p:nvSpPr>
          <p:cNvPr id="9" name="TextBox 8">
            <a:extLst>
              <a:ext uri="{FF2B5EF4-FFF2-40B4-BE49-F238E27FC236}">
                <a16:creationId xmlns:a16="http://schemas.microsoft.com/office/drawing/2014/main" id="{2623CA4E-8DEE-2A4D-8D20-D9D4D7A87B96}"/>
              </a:ext>
            </a:extLst>
          </p:cNvPr>
          <p:cNvSpPr txBox="1"/>
          <p:nvPr/>
        </p:nvSpPr>
        <p:spPr>
          <a:xfrm>
            <a:off x="220133" y="2110009"/>
            <a:ext cx="3742266" cy="1200329"/>
          </a:xfrm>
          <a:prstGeom prst="rect">
            <a:avLst/>
          </a:prstGeom>
          <a:noFill/>
        </p:spPr>
        <p:txBody>
          <a:bodyPr wrap="square" rtlCol="0">
            <a:spAutoFit/>
          </a:bodyPr>
          <a:lstStyle/>
          <a:p>
            <a:r>
              <a:rPr lang="en-GB" dirty="0"/>
              <a:t>The design below I particularly liked the repeat and the flow of the design. This is what I will try to achieve with my painting of a </a:t>
            </a:r>
            <a:r>
              <a:rPr lang="en-GB" dirty="0" err="1"/>
              <a:t>peonie</a:t>
            </a:r>
            <a:r>
              <a:rPr lang="en-GB" dirty="0"/>
              <a:t>. </a:t>
            </a:r>
          </a:p>
        </p:txBody>
      </p:sp>
      <p:sp>
        <p:nvSpPr>
          <p:cNvPr id="10" name="TextBox 9">
            <a:extLst>
              <a:ext uri="{FF2B5EF4-FFF2-40B4-BE49-F238E27FC236}">
                <a16:creationId xmlns:a16="http://schemas.microsoft.com/office/drawing/2014/main" id="{07E05840-3150-9849-A7F8-6B532E3E6AB3}"/>
              </a:ext>
            </a:extLst>
          </p:cNvPr>
          <p:cNvSpPr txBox="1"/>
          <p:nvPr/>
        </p:nvSpPr>
        <p:spPr>
          <a:xfrm>
            <a:off x="9194800" y="4173193"/>
            <a:ext cx="2997200" cy="2308324"/>
          </a:xfrm>
          <a:prstGeom prst="rect">
            <a:avLst/>
          </a:prstGeom>
          <a:noFill/>
        </p:spPr>
        <p:txBody>
          <a:bodyPr wrap="square" rtlCol="0">
            <a:spAutoFit/>
          </a:bodyPr>
          <a:lstStyle/>
          <a:p>
            <a:r>
              <a:rPr lang="en-GB" dirty="0"/>
              <a:t>The design above on the sofa again I liked the repeat, especially as the flow is going downwards very much like my eucalyptus design. I like this idea of keeping that ‘downward flow’ because its true to the nature of the plant </a:t>
            </a:r>
          </a:p>
        </p:txBody>
      </p:sp>
    </p:spTree>
    <p:extLst>
      <p:ext uri="{BB962C8B-B14F-4D97-AF65-F5344CB8AC3E}">
        <p14:creationId xmlns:p14="http://schemas.microsoft.com/office/powerpoint/2010/main" val="19122689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video game&#10;&#10;Description automatically generated">
            <a:extLst>
              <a:ext uri="{FF2B5EF4-FFF2-40B4-BE49-F238E27FC236}">
                <a16:creationId xmlns:a16="http://schemas.microsoft.com/office/drawing/2014/main" id="{BC896748-BBF3-E743-8A71-7DC4CD5A945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233155"/>
            <a:ext cx="12039600" cy="5624845"/>
          </a:xfrm>
          <a:prstGeom prst="rect">
            <a:avLst/>
          </a:prstGeom>
        </p:spPr>
      </p:pic>
      <p:sp>
        <p:nvSpPr>
          <p:cNvPr id="4" name="TextBox 3">
            <a:extLst>
              <a:ext uri="{FF2B5EF4-FFF2-40B4-BE49-F238E27FC236}">
                <a16:creationId xmlns:a16="http://schemas.microsoft.com/office/drawing/2014/main" id="{86E7C9E4-D795-854A-940A-80297A9D4E71}"/>
              </a:ext>
            </a:extLst>
          </p:cNvPr>
          <p:cNvSpPr txBox="1"/>
          <p:nvPr/>
        </p:nvSpPr>
        <p:spPr>
          <a:xfrm>
            <a:off x="0" y="0"/>
            <a:ext cx="12192000" cy="1200329"/>
          </a:xfrm>
          <a:prstGeom prst="rect">
            <a:avLst/>
          </a:prstGeom>
          <a:noFill/>
        </p:spPr>
        <p:txBody>
          <a:bodyPr wrap="square" rtlCol="0">
            <a:spAutoFit/>
          </a:bodyPr>
          <a:lstStyle/>
          <a:p>
            <a:r>
              <a:rPr lang="en-GB" dirty="0"/>
              <a:t>Who is my customer? </a:t>
            </a:r>
          </a:p>
          <a:p>
            <a:r>
              <a:rPr lang="en-GB" dirty="0"/>
              <a:t>Here is a screen shot of my Pinterest board. I use Pinterest for research and a lot to see how other companies and customers use the designs together or in a room. I like to think of Pinterest like Instagram where it is usually a customers ‘real’ home  rather than the images you'd see on the companies website. This is helpful because I can see how people mix patterns and colours </a:t>
            </a:r>
            <a:r>
              <a:rPr lang="en-GB" dirty="0" err="1"/>
              <a:t>ect</a:t>
            </a:r>
            <a:r>
              <a:rPr lang="en-GB" dirty="0"/>
              <a:t>.  </a:t>
            </a:r>
          </a:p>
        </p:txBody>
      </p:sp>
    </p:spTree>
    <p:extLst>
      <p:ext uri="{BB962C8B-B14F-4D97-AF65-F5344CB8AC3E}">
        <p14:creationId xmlns:p14="http://schemas.microsoft.com/office/powerpoint/2010/main" val="29067486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384306-2C04-F947-AFDE-AAC0A091BF3B}"/>
              </a:ext>
            </a:extLst>
          </p:cNvPr>
          <p:cNvSpPr txBox="1"/>
          <p:nvPr/>
        </p:nvSpPr>
        <p:spPr>
          <a:xfrm>
            <a:off x="945502" y="989046"/>
            <a:ext cx="3309258" cy="1200329"/>
          </a:xfrm>
          <a:prstGeom prst="rect">
            <a:avLst/>
          </a:prstGeom>
          <a:noFill/>
        </p:spPr>
        <p:txBody>
          <a:bodyPr wrap="square" rtlCol="0">
            <a:spAutoFit/>
          </a:bodyPr>
          <a:lstStyle/>
          <a:p>
            <a:r>
              <a:rPr lang="en-GB" dirty="0"/>
              <a:t>All finished samples are in the next few slides, in the mini ‘collections’ and their explanations. </a:t>
            </a:r>
          </a:p>
        </p:txBody>
      </p:sp>
    </p:spTree>
    <p:extLst>
      <p:ext uri="{BB962C8B-B14F-4D97-AF65-F5344CB8AC3E}">
        <p14:creationId xmlns:p14="http://schemas.microsoft.com/office/powerpoint/2010/main" val="531464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61B53BD7-6EDA-2244-886E-407D9F3C89D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72016" y="0"/>
            <a:ext cx="9679898" cy="6858000"/>
          </a:xfrm>
          <a:prstGeom prst="rect">
            <a:avLst/>
          </a:prstGeom>
        </p:spPr>
      </p:pic>
      <p:sp>
        <p:nvSpPr>
          <p:cNvPr id="4" name="TextBox 3">
            <a:extLst>
              <a:ext uri="{FF2B5EF4-FFF2-40B4-BE49-F238E27FC236}">
                <a16:creationId xmlns:a16="http://schemas.microsoft.com/office/drawing/2014/main" id="{5A6971FD-6238-904D-AA9B-37A0A6154B46}"/>
              </a:ext>
            </a:extLst>
          </p:cNvPr>
          <p:cNvSpPr txBox="1"/>
          <p:nvPr/>
        </p:nvSpPr>
        <p:spPr>
          <a:xfrm>
            <a:off x="8524068" y="542441"/>
            <a:ext cx="2836190" cy="5078313"/>
          </a:xfrm>
          <a:prstGeom prst="rect">
            <a:avLst/>
          </a:prstGeom>
          <a:noFill/>
        </p:spPr>
        <p:txBody>
          <a:bodyPr wrap="square" rtlCol="0">
            <a:spAutoFit/>
          </a:bodyPr>
          <a:lstStyle/>
          <a:p>
            <a:r>
              <a:rPr lang="en-GB" dirty="0"/>
              <a:t>Clematis Collection </a:t>
            </a:r>
          </a:p>
          <a:p>
            <a:endParaRPr lang="en-GB" dirty="0"/>
          </a:p>
          <a:p>
            <a:r>
              <a:rPr lang="en-GB" dirty="0"/>
              <a:t>A climbing plant of the buttercup family.</a:t>
            </a:r>
          </a:p>
          <a:p>
            <a:endParaRPr lang="en-GB" dirty="0"/>
          </a:p>
          <a:p>
            <a:r>
              <a:rPr lang="en-GB" dirty="0"/>
              <a:t>Clematis means ‘Mental Beauty’</a:t>
            </a:r>
          </a:p>
          <a:p>
            <a:endParaRPr lang="en-GB" dirty="0"/>
          </a:p>
          <a:p>
            <a:r>
              <a:rPr lang="en-GB" dirty="0"/>
              <a:t>Clematis Flower essence is a good remedy for procrastination and its very grounding </a:t>
            </a:r>
          </a:p>
          <a:p>
            <a:endParaRPr lang="en-GB" dirty="0"/>
          </a:p>
          <a:p>
            <a:r>
              <a:rPr lang="en-GB" dirty="0"/>
              <a:t>Therefore its best for a place you need to be productive like your home office or maybe even your kitchen. </a:t>
            </a:r>
          </a:p>
        </p:txBody>
      </p:sp>
    </p:spTree>
    <p:extLst>
      <p:ext uri="{BB962C8B-B14F-4D97-AF65-F5344CB8AC3E}">
        <p14:creationId xmlns:p14="http://schemas.microsoft.com/office/powerpoint/2010/main" val="7533761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393D7AEA-3735-E247-9266-CCDD08B119E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7426" y="315581"/>
            <a:ext cx="7968670" cy="5875992"/>
          </a:xfrm>
          <a:prstGeom prst="rect">
            <a:avLst/>
          </a:prstGeom>
        </p:spPr>
      </p:pic>
      <p:sp>
        <p:nvSpPr>
          <p:cNvPr id="4" name="TextBox 3">
            <a:extLst>
              <a:ext uri="{FF2B5EF4-FFF2-40B4-BE49-F238E27FC236}">
                <a16:creationId xmlns:a16="http://schemas.microsoft.com/office/drawing/2014/main" id="{EA17A620-8AC1-6B4E-94E4-5569563CF350}"/>
              </a:ext>
            </a:extLst>
          </p:cNvPr>
          <p:cNvSpPr txBox="1"/>
          <p:nvPr/>
        </p:nvSpPr>
        <p:spPr>
          <a:xfrm>
            <a:off x="8276096" y="123986"/>
            <a:ext cx="3409626" cy="7294305"/>
          </a:xfrm>
          <a:prstGeom prst="rect">
            <a:avLst/>
          </a:prstGeom>
          <a:noFill/>
        </p:spPr>
        <p:txBody>
          <a:bodyPr wrap="square" rtlCol="0">
            <a:spAutoFit/>
          </a:bodyPr>
          <a:lstStyle/>
          <a:p>
            <a:r>
              <a:rPr lang="en-GB" dirty="0"/>
              <a:t>Eucalyptus and </a:t>
            </a:r>
            <a:r>
              <a:rPr lang="en-GB" dirty="0" err="1"/>
              <a:t>Peonie</a:t>
            </a:r>
            <a:r>
              <a:rPr lang="en-GB" dirty="0"/>
              <a:t> collection.</a:t>
            </a:r>
          </a:p>
          <a:p>
            <a:endParaRPr lang="en-GB" dirty="0"/>
          </a:p>
          <a:p>
            <a:r>
              <a:rPr lang="en-GB" dirty="0"/>
              <a:t>Research has found eucalyptus may help reduce anxiety and stress. </a:t>
            </a:r>
          </a:p>
          <a:p>
            <a:endParaRPr lang="en-GB" dirty="0"/>
          </a:p>
          <a:p>
            <a:r>
              <a:rPr lang="en-GB" dirty="0"/>
              <a:t>Historically, peonies have been used for their antispasmodic properties, to treat epilepsy and prevent seizures. Today, peony extracts are used both in medicine and in cosmetics.</a:t>
            </a:r>
          </a:p>
          <a:p>
            <a:endParaRPr lang="en-GB" dirty="0"/>
          </a:p>
          <a:p>
            <a:r>
              <a:rPr lang="en-GB" dirty="0"/>
              <a:t>Peony roots have antispasmodic, analgesic and sedative properties. The roots soothe digestive tract and gastric pain, help fall asleep and extend sleeping cycles.</a:t>
            </a:r>
          </a:p>
          <a:p>
            <a:endParaRPr lang="en-GB" dirty="0"/>
          </a:p>
          <a:p>
            <a:r>
              <a:rPr lang="en-GB" dirty="0"/>
              <a:t>Would recommend that these designs be used in the bedroom and areas you want anxiety reduced and to be calm </a:t>
            </a:r>
          </a:p>
          <a:p>
            <a:endParaRPr lang="en-GB" dirty="0"/>
          </a:p>
          <a:p>
            <a:endParaRPr lang="en-GB" dirty="0"/>
          </a:p>
        </p:txBody>
      </p:sp>
    </p:spTree>
    <p:extLst>
      <p:ext uri="{BB962C8B-B14F-4D97-AF65-F5344CB8AC3E}">
        <p14:creationId xmlns:p14="http://schemas.microsoft.com/office/powerpoint/2010/main" val="31716784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E2EE7247-572C-AD4C-9E96-725FBE6681F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59482" y="0"/>
            <a:ext cx="10005391" cy="6858000"/>
          </a:xfrm>
          <a:prstGeom prst="rect">
            <a:avLst/>
          </a:prstGeom>
        </p:spPr>
      </p:pic>
      <p:sp>
        <p:nvSpPr>
          <p:cNvPr id="4" name="TextBox 3">
            <a:extLst>
              <a:ext uri="{FF2B5EF4-FFF2-40B4-BE49-F238E27FC236}">
                <a16:creationId xmlns:a16="http://schemas.microsoft.com/office/drawing/2014/main" id="{6FFDB41F-AB30-BC42-A1C9-6FDAC01CFA5D}"/>
              </a:ext>
            </a:extLst>
          </p:cNvPr>
          <p:cNvSpPr txBox="1"/>
          <p:nvPr/>
        </p:nvSpPr>
        <p:spPr>
          <a:xfrm>
            <a:off x="8375410" y="612844"/>
            <a:ext cx="3316637" cy="5632311"/>
          </a:xfrm>
          <a:prstGeom prst="rect">
            <a:avLst/>
          </a:prstGeom>
          <a:noFill/>
        </p:spPr>
        <p:txBody>
          <a:bodyPr wrap="square" rtlCol="0">
            <a:spAutoFit/>
          </a:bodyPr>
          <a:lstStyle/>
          <a:p>
            <a:r>
              <a:rPr lang="en-GB" dirty="0" err="1"/>
              <a:t>Figgy</a:t>
            </a:r>
            <a:r>
              <a:rPr lang="en-GB" dirty="0"/>
              <a:t> Collection </a:t>
            </a:r>
          </a:p>
          <a:p>
            <a:endParaRPr lang="en-GB" dirty="0"/>
          </a:p>
          <a:p>
            <a:r>
              <a:rPr lang="en-GB" dirty="0"/>
              <a:t>Figs can lower your blood pressure and are good for gut health which can be connected to mental health. </a:t>
            </a:r>
          </a:p>
          <a:p>
            <a:endParaRPr lang="en-GB" dirty="0"/>
          </a:p>
          <a:p>
            <a:r>
              <a:rPr lang="en-GB" dirty="0"/>
              <a:t>Figs are actually an inverted flower ‘they are the blossoms’ </a:t>
            </a:r>
          </a:p>
          <a:p>
            <a:endParaRPr lang="en-GB" dirty="0"/>
          </a:p>
          <a:p>
            <a:r>
              <a:rPr lang="en-GB" dirty="0"/>
              <a:t>They are rich in antioxidants and have a powerful prebiotic </a:t>
            </a:r>
          </a:p>
          <a:p>
            <a:r>
              <a:rPr lang="en-GB" dirty="0"/>
              <a:t>Research suggest that figs can help learning and memory </a:t>
            </a:r>
          </a:p>
          <a:p>
            <a:endParaRPr lang="en-GB" dirty="0"/>
          </a:p>
          <a:p>
            <a:r>
              <a:rPr lang="en-GB" dirty="0"/>
              <a:t>This collection would be best for in a room where you want to feel alert, but also relaxed, Maybe a lounge area or a living room</a:t>
            </a:r>
          </a:p>
          <a:p>
            <a:endParaRPr lang="en-GB" dirty="0"/>
          </a:p>
        </p:txBody>
      </p:sp>
    </p:spTree>
    <p:extLst>
      <p:ext uri="{BB962C8B-B14F-4D97-AF65-F5344CB8AC3E}">
        <p14:creationId xmlns:p14="http://schemas.microsoft.com/office/powerpoint/2010/main" val="2203660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3EC420E9-8EBD-204C-BCEE-E58BF9C56F4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19653" y="0"/>
            <a:ext cx="9330543" cy="6858000"/>
          </a:xfrm>
          <a:prstGeom prst="rect">
            <a:avLst/>
          </a:prstGeom>
        </p:spPr>
      </p:pic>
      <p:sp>
        <p:nvSpPr>
          <p:cNvPr id="4" name="TextBox 3">
            <a:extLst>
              <a:ext uri="{FF2B5EF4-FFF2-40B4-BE49-F238E27FC236}">
                <a16:creationId xmlns:a16="http://schemas.microsoft.com/office/drawing/2014/main" id="{B7A719F4-C407-F44F-82DF-C060E19EAA72}"/>
              </a:ext>
            </a:extLst>
          </p:cNvPr>
          <p:cNvSpPr txBox="1"/>
          <p:nvPr/>
        </p:nvSpPr>
        <p:spPr>
          <a:xfrm>
            <a:off x="8106937" y="301083"/>
            <a:ext cx="3601843" cy="6186309"/>
          </a:xfrm>
          <a:prstGeom prst="rect">
            <a:avLst/>
          </a:prstGeom>
          <a:noFill/>
        </p:spPr>
        <p:txBody>
          <a:bodyPr wrap="square" rtlCol="0">
            <a:spAutoFit/>
          </a:bodyPr>
          <a:lstStyle/>
          <a:p>
            <a:r>
              <a:rPr lang="en-GB" dirty="0"/>
              <a:t>Lily Collection</a:t>
            </a:r>
          </a:p>
          <a:p>
            <a:endParaRPr lang="en-GB" dirty="0"/>
          </a:p>
          <a:p>
            <a:r>
              <a:rPr lang="en-GB" dirty="0"/>
              <a:t>A study published in the </a:t>
            </a:r>
            <a:r>
              <a:rPr lang="en-GB" dirty="0">
                <a:hlinkClick r:id="rId3"/>
              </a:rPr>
              <a:t>Journal of Agriculture and Food Chemistry in 2009</a:t>
            </a:r>
            <a:r>
              <a:rPr lang="en-GB" dirty="0"/>
              <a:t> shows that the floral-scented compound, linalool, has a positive effect on stress-related changes in the body.  In the study, the inhalation of linalool not only reduced chemical changes to stressed-out immune cells in the bloodstream, it also calmed hundreds of genes which go into action during stressful situations.</a:t>
            </a:r>
          </a:p>
          <a:p>
            <a:endParaRPr lang="en-GB" dirty="0"/>
          </a:p>
          <a:p>
            <a:r>
              <a:rPr lang="en-GB" dirty="0"/>
              <a:t>This collection has also has 2 stripey coordinates that I have taken from the stripey leaves of the Lily. </a:t>
            </a:r>
          </a:p>
          <a:p>
            <a:endParaRPr lang="en-GB" dirty="0"/>
          </a:p>
          <a:p>
            <a:r>
              <a:rPr lang="en-GB" dirty="0"/>
              <a:t>This collection would be best in room where you want to feel relaxed and calm like your bedroom. </a:t>
            </a:r>
          </a:p>
        </p:txBody>
      </p:sp>
    </p:spTree>
    <p:extLst>
      <p:ext uri="{BB962C8B-B14F-4D97-AF65-F5344CB8AC3E}">
        <p14:creationId xmlns:p14="http://schemas.microsoft.com/office/powerpoint/2010/main" val="2552521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FB63DE63-F61D-9C45-B107-E7CD5FB9D82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6496" y="27878"/>
            <a:ext cx="9961927" cy="6858000"/>
          </a:xfrm>
          <a:prstGeom prst="rect">
            <a:avLst/>
          </a:prstGeom>
        </p:spPr>
      </p:pic>
      <p:sp>
        <p:nvSpPr>
          <p:cNvPr id="4" name="TextBox 3">
            <a:extLst>
              <a:ext uri="{FF2B5EF4-FFF2-40B4-BE49-F238E27FC236}">
                <a16:creationId xmlns:a16="http://schemas.microsoft.com/office/drawing/2014/main" id="{CE94D493-6FDC-6C47-8776-B1F21FA8EA84}"/>
              </a:ext>
            </a:extLst>
          </p:cNvPr>
          <p:cNvSpPr txBox="1"/>
          <p:nvPr/>
        </p:nvSpPr>
        <p:spPr>
          <a:xfrm>
            <a:off x="8597590" y="1405054"/>
            <a:ext cx="3449444" cy="3416320"/>
          </a:xfrm>
          <a:prstGeom prst="rect">
            <a:avLst/>
          </a:prstGeom>
          <a:noFill/>
        </p:spPr>
        <p:txBody>
          <a:bodyPr wrap="square" rtlCol="0">
            <a:spAutoFit/>
          </a:bodyPr>
          <a:lstStyle/>
          <a:p>
            <a:r>
              <a:rPr lang="en-GB" dirty="0"/>
              <a:t>A study (this time conducted by Harvard Medical School) has shown that the presence of flowers adds has an overall positive effect on our well-being. The study found that just the presence of flowers in one's home could have a positive effect on a wide variety of feelings such as less anxiety and depression and enhanced relaxation, energy, and compassion.</a:t>
            </a:r>
          </a:p>
        </p:txBody>
      </p:sp>
    </p:spTree>
    <p:extLst>
      <p:ext uri="{BB962C8B-B14F-4D97-AF65-F5344CB8AC3E}">
        <p14:creationId xmlns:p14="http://schemas.microsoft.com/office/powerpoint/2010/main" val="30233555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fabric&#10;&#10;Description automatically generated">
            <a:extLst>
              <a:ext uri="{FF2B5EF4-FFF2-40B4-BE49-F238E27FC236}">
                <a16:creationId xmlns:a16="http://schemas.microsoft.com/office/drawing/2014/main" id="{89781A05-8EAC-4F44-AA81-597C61EB64F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97808" y="-89210"/>
            <a:ext cx="9640805" cy="6858000"/>
          </a:xfrm>
          <a:prstGeom prst="rect">
            <a:avLst/>
          </a:prstGeom>
        </p:spPr>
      </p:pic>
      <p:sp>
        <p:nvSpPr>
          <p:cNvPr id="4" name="TextBox 3">
            <a:extLst>
              <a:ext uri="{FF2B5EF4-FFF2-40B4-BE49-F238E27FC236}">
                <a16:creationId xmlns:a16="http://schemas.microsoft.com/office/drawing/2014/main" id="{D42BAE3F-AB9C-2447-BC99-5A3AE4DFC308}"/>
              </a:ext>
            </a:extLst>
          </p:cNvPr>
          <p:cNvSpPr txBox="1"/>
          <p:nvPr/>
        </p:nvSpPr>
        <p:spPr>
          <a:xfrm>
            <a:off x="8307659" y="401444"/>
            <a:ext cx="3717073" cy="4801314"/>
          </a:xfrm>
          <a:prstGeom prst="rect">
            <a:avLst/>
          </a:prstGeom>
          <a:noFill/>
        </p:spPr>
        <p:txBody>
          <a:bodyPr wrap="square" rtlCol="0">
            <a:spAutoFit/>
          </a:bodyPr>
          <a:lstStyle/>
          <a:p>
            <a:r>
              <a:rPr lang="en-GB" dirty="0"/>
              <a:t>Magnolia and Fritillaria and crocus </a:t>
            </a:r>
          </a:p>
          <a:p>
            <a:endParaRPr lang="en-GB" dirty="0"/>
          </a:p>
          <a:p>
            <a:r>
              <a:rPr lang="en-GB" dirty="0"/>
              <a:t>Magnolia can reduce anxiety, stress and depression and can reduce menstrual cramps.</a:t>
            </a:r>
          </a:p>
          <a:p>
            <a:endParaRPr lang="en-GB" dirty="0"/>
          </a:p>
          <a:p>
            <a:r>
              <a:rPr lang="en-GB" dirty="0"/>
              <a:t>Fritillaria and Crocus’ have a rich symbolism of rebirth thanks to the early blooming flowers in the spring other symbolic meanings include joy and romantic devotion. </a:t>
            </a:r>
          </a:p>
          <a:p>
            <a:endParaRPr lang="en-GB" dirty="0"/>
          </a:p>
          <a:p>
            <a:r>
              <a:rPr lang="en-GB" dirty="0"/>
              <a:t>These designs are best used in rooms where you want to feel relaxed and calm like a bedroom.</a:t>
            </a:r>
          </a:p>
          <a:p>
            <a:endParaRPr lang="en-GB" dirty="0"/>
          </a:p>
          <a:p>
            <a:r>
              <a:rPr lang="en-GB" dirty="0"/>
              <a:t> </a:t>
            </a:r>
          </a:p>
        </p:txBody>
      </p:sp>
    </p:spTree>
    <p:extLst>
      <p:ext uri="{BB962C8B-B14F-4D97-AF65-F5344CB8AC3E}">
        <p14:creationId xmlns:p14="http://schemas.microsoft.com/office/powerpoint/2010/main" val="30644911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27A1F5-2BBB-1C48-830E-1A8A7BB5A718}"/>
              </a:ext>
            </a:extLst>
          </p:cNvPr>
          <p:cNvSpPr txBox="1"/>
          <p:nvPr/>
        </p:nvSpPr>
        <p:spPr>
          <a:xfrm>
            <a:off x="2220686" y="2649894"/>
            <a:ext cx="4273420" cy="369332"/>
          </a:xfrm>
          <a:prstGeom prst="rect">
            <a:avLst/>
          </a:prstGeom>
          <a:noFill/>
        </p:spPr>
        <p:txBody>
          <a:bodyPr wrap="square" rtlCol="0">
            <a:spAutoFit/>
          </a:bodyPr>
          <a:lstStyle/>
          <a:p>
            <a:r>
              <a:rPr lang="en-GB" dirty="0"/>
              <a:t>Colour board </a:t>
            </a:r>
          </a:p>
        </p:txBody>
      </p:sp>
      <p:pic>
        <p:nvPicPr>
          <p:cNvPr id="4" name="Picture 3" descr="A picture containing diagram&#10;&#10;Description automatically generated">
            <a:extLst>
              <a:ext uri="{FF2B5EF4-FFF2-40B4-BE49-F238E27FC236}">
                <a16:creationId xmlns:a16="http://schemas.microsoft.com/office/drawing/2014/main" id="{4672CB4A-72F0-3848-8836-7120F0DFBBA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Tree>
    <p:extLst>
      <p:ext uri="{BB962C8B-B14F-4D97-AF65-F5344CB8AC3E}">
        <p14:creationId xmlns:p14="http://schemas.microsoft.com/office/powerpoint/2010/main" val="9120453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1B3B9B-5B25-E04B-B1AB-2EE5E42A2CF3}"/>
              </a:ext>
            </a:extLst>
          </p:cNvPr>
          <p:cNvSpPr txBox="1"/>
          <p:nvPr/>
        </p:nvSpPr>
        <p:spPr>
          <a:xfrm>
            <a:off x="278780" y="256478"/>
            <a:ext cx="4929924" cy="2031325"/>
          </a:xfrm>
          <a:prstGeom prst="rect">
            <a:avLst/>
          </a:prstGeom>
          <a:noFill/>
        </p:spPr>
        <p:txBody>
          <a:bodyPr wrap="square" rtlCol="0">
            <a:spAutoFit/>
          </a:bodyPr>
          <a:lstStyle/>
          <a:p>
            <a:r>
              <a:rPr lang="en-GB" dirty="0"/>
              <a:t>Creating a ‘Look Book’</a:t>
            </a:r>
          </a:p>
          <a:p>
            <a:endParaRPr lang="en-GB" dirty="0"/>
          </a:p>
          <a:p>
            <a:r>
              <a:rPr lang="en-GB" dirty="0"/>
              <a:t>I want to show my digital and graphical skills but also show examples of how my work can be used to benefit from the biophilic qualities. I am going to create a look book or zine that will be used as a guide that can go along side my project.</a:t>
            </a:r>
          </a:p>
        </p:txBody>
      </p:sp>
      <p:pic>
        <p:nvPicPr>
          <p:cNvPr id="4" name="Picture 3">
            <a:extLst>
              <a:ext uri="{FF2B5EF4-FFF2-40B4-BE49-F238E27FC236}">
                <a16:creationId xmlns:a16="http://schemas.microsoft.com/office/drawing/2014/main" id="{F1B86DBC-1686-8B47-8B1C-A549A77AC2D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208704" y="-55414"/>
            <a:ext cx="6704516" cy="3201718"/>
          </a:xfrm>
          <a:prstGeom prst="rect">
            <a:avLst/>
          </a:prstGeom>
        </p:spPr>
      </p:pic>
      <p:pic>
        <p:nvPicPr>
          <p:cNvPr id="6" name="Picture 5" descr="Graphical user interface, website&#10;&#10;Description automatically generated">
            <a:extLst>
              <a:ext uri="{FF2B5EF4-FFF2-40B4-BE49-F238E27FC236}">
                <a16:creationId xmlns:a16="http://schemas.microsoft.com/office/drawing/2014/main" id="{BF98CF0C-55B2-224D-976E-1874A532573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14182" y="2390183"/>
            <a:ext cx="3136666" cy="2198564"/>
          </a:xfrm>
          <a:prstGeom prst="rect">
            <a:avLst/>
          </a:prstGeom>
        </p:spPr>
      </p:pic>
      <p:pic>
        <p:nvPicPr>
          <p:cNvPr id="8" name="Picture 7" descr="A picture containing text, furniture&#10;&#10;Description automatically generated">
            <a:extLst>
              <a:ext uri="{FF2B5EF4-FFF2-40B4-BE49-F238E27FC236}">
                <a16:creationId xmlns:a16="http://schemas.microsoft.com/office/drawing/2014/main" id="{E61B39C6-D053-5449-B195-A28E036724B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571956" y="3146304"/>
            <a:ext cx="3273495" cy="2198564"/>
          </a:xfrm>
          <a:prstGeom prst="rect">
            <a:avLst/>
          </a:prstGeom>
        </p:spPr>
      </p:pic>
      <p:pic>
        <p:nvPicPr>
          <p:cNvPr id="12" name="Picture 11" descr="A picture containing timeline&#10;&#10;Description automatically generated">
            <a:extLst>
              <a:ext uri="{FF2B5EF4-FFF2-40B4-BE49-F238E27FC236}">
                <a16:creationId xmlns:a16="http://schemas.microsoft.com/office/drawing/2014/main" id="{26BF0B76-F495-8A48-9CD1-00AAC686962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272818" y="3317551"/>
            <a:ext cx="3136667" cy="2238406"/>
          </a:xfrm>
          <a:prstGeom prst="rect">
            <a:avLst/>
          </a:prstGeom>
        </p:spPr>
      </p:pic>
      <p:pic>
        <p:nvPicPr>
          <p:cNvPr id="13" name="Picture 12" descr="Graphical user interface&#10;&#10;Description automatically generated">
            <a:extLst>
              <a:ext uri="{FF2B5EF4-FFF2-40B4-BE49-F238E27FC236}">
                <a16:creationId xmlns:a16="http://schemas.microsoft.com/office/drawing/2014/main" id="{57410E33-D9DF-3742-BCE3-514043DEEFC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841151" y="4470388"/>
            <a:ext cx="2965443" cy="2091453"/>
          </a:xfrm>
          <a:prstGeom prst="rect">
            <a:avLst/>
          </a:prstGeom>
        </p:spPr>
      </p:pic>
      <p:sp>
        <p:nvSpPr>
          <p:cNvPr id="14" name="TextBox 13">
            <a:extLst>
              <a:ext uri="{FF2B5EF4-FFF2-40B4-BE49-F238E27FC236}">
                <a16:creationId xmlns:a16="http://schemas.microsoft.com/office/drawing/2014/main" id="{B854F55F-73B1-6A4C-AFE9-791E2E6E880C}"/>
              </a:ext>
            </a:extLst>
          </p:cNvPr>
          <p:cNvSpPr txBox="1"/>
          <p:nvPr/>
        </p:nvSpPr>
        <p:spPr>
          <a:xfrm>
            <a:off x="0" y="5344868"/>
            <a:ext cx="8841151" cy="1477328"/>
          </a:xfrm>
          <a:prstGeom prst="rect">
            <a:avLst/>
          </a:prstGeom>
          <a:noFill/>
        </p:spPr>
        <p:txBody>
          <a:bodyPr wrap="square" rtlCol="0">
            <a:spAutoFit/>
          </a:bodyPr>
          <a:lstStyle/>
          <a:p>
            <a:r>
              <a:rPr lang="en-GB" dirty="0"/>
              <a:t>Designers Guild designs and wholesales furnishing fabrics, wallcoverings, upholstery and bed and bath collections worldwide. They have a brochure that they release every season. Even though I don’t like the layout or the style of this brochure it covers some things that I would like to include in my </a:t>
            </a:r>
            <a:r>
              <a:rPr lang="en-GB" dirty="0" err="1"/>
              <a:t>lookbook</a:t>
            </a:r>
            <a:r>
              <a:rPr lang="en-GB" dirty="0"/>
              <a:t>, for example- a contents page, a page on each design and a page on colour and fabric.  </a:t>
            </a:r>
          </a:p>
        </p:txBody>
      </p:sp>
    </p:spTree>
    <p:extLst>
      <p:ext uri="{BB962C8B-B14F-4D97-AF65-F5344CB8AC3E}">
        <p14:creationId xmlns:p14="http://schemas.microsoft.com/office/powerpoint/2010/main" val="1976675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4B9786-04EB-CD44-B3D2-D7E101027928}"/>
              </a:ext>
            </a:extLst>
          </p:cNvPr>
          <p:cNvSpPr txBox="1"/>
          <p:nvPr/>
        </p:nvSpPr>
        <p:spPr>
          <a:xfrm>
            <a:off x="128337" y="0"/>
            <a:ext cx="6304547" cy="3139321"/>
          </a:xfrm>
          <a:prstGeom prst="rect">
            <a:avLst/>
          </a:prstGeom>
          <a:noFill/>
        </p:spPr>
        <p:txBody>
          <a:bodyPr wrap="square" rtlCol="0">
            <a:spAutoFit/>
          </a:bodyPr>
          <a:lstStyle/>
          <a:p>
            <a:r>
              <a:rPr lang="en-GB" dirty="0"/>
              <a:t>As designers guild wasn’t giving me what I was looking for I decided to take a different approach, and look at how the companies that I love show and broadcast their work. </a:t>
            </a:r>
          </a:p>
          <a:p>
            <a:r>
              <a:rPr lang="en-GB" dirty="0"/>
              <a:t>Liberty has always been one of my favourite brands and whenever they post on Instagram or I see an advert in a magazine I fall in love all over again. On their website they have an extensive blog which comments on which scents to have in your home to the new trends. During this research I am specifically looking at their layout and the information that they give, in relevance to my ‘</a:t>
            </a:r>
            <a:r>
              <a:rPr lang="en-GB" dirty="0" err="1"/>
              <a:t>lookbook</a:t>
            </a:r>
            <a:r>
              <a:rPr lang="en-GB" dirty="0"/>
              <a:t>’. They always have good headlines that bring you in, and strong images! </a:t>
            </a:r>
          </a:p>
        </p:txBody>
      </p:sp>
      <p:pic>
        <p:nvPicPr>
          <p:cNvPr id="4" name="Picture 3" descr="Graphical user interface&#10;&#10;Description automatically generated with medium confidence">
            <a:extLst>
              <a:ext uri="{FF2B5EF4-FFF2-40B4-BE49-F238E27FC236}">
                <a16:creationId xmlns:a16="http://schemas.microsoft.com/office/drawing/2014/main" id="{1B0B4F19-FCED-834C-A521-037B3BA15FE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7069" y="3139321"/>
            <a:ext cx="6078931" cy="3429000"/>
          </a:xfrm>
          <a:prstGeom prst="rect">
            <a:avLst/>
          </a:prstGeom>
        </p:spPr>
      </p:pic>
      <p:pic>
        <p:nvPicPr>
          <p:cNvPr id="6" name="Picture 5" descr="A collage of photos&#10;&#10;Description automatically generated with low confidence">
            <a:extLst>
              <a:ext uri="{FF2B5EF4-FFF2-40B4-BE49-F238E27FC236}">
                <a16:creationId xmlns:a16="http://schemas.microsoft.com/office/drawing/2014/main" id="{DE269D23-E1F7-FE45-BEB0-766B07C57AC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513721" y="106026"/>
            <a:ext cx="4549942" cy="3033295"/>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096A256E-9809-DA43-83CD-0C72B349860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513720" y="3322974"/>
            <a:ext cx="4678279" cy="3056744"/>
          </a:xfrm>
          <a:prstGeom prst="rect">
            <a:avLst/>
          </a:prstGeom>
        </p:spPr>
      </p:pic>
      <p:sp>
        <p:nvSpPr>
          <p:cNvPr id="9" name="TextBox 8">
            <a:extLst>
              <a:ext uri="{FF2B5EF4-FFF2-40B4-BE49-F238E27FC236}">
                <a16:creationId xmlns:a16="http://schemas.microsoft.com/office/drawing/2014/main" id="{5558AAC0-5F3C-5A44-98DF-2B278B41BAC5}"/>
              </a:ext>
            </a:extLst>
          </p:cNvPr>
          <p:cNvSpPr txBox="1"/>
          <p:nvPr/>
        </p:nvSpPr>
        <p:spPr>
          <a:xfrm>
            <a:off x="5569527" y="3414203"/>
            <a:ext cx="2094807" cy="2862322"/>
          </a:xfrm>
          <a:prstGeom prst="rect">
            <a:avLst/>
          </a:prstGeom>
          <a:noFill/>
        </p:spPr>
        <p:txBody>
          <a:bodyPr wrap="square" rtlCol="0">
            <a:spAutoFit/>
          </a:bodyPr>
          <a:lstStyle/>
          <a:p>
            <a:r>
              <a:rPr lang="en-GB" dirty="0"/>
              <a:t>These images on the right are from their Instagram I love how they show the fabric as fabric on the rolls and as swatches but also in the home and how they can be used together </a:t>
            </a:r>
          </a:p>
        </p:txBody>
      </p:sp>
    </p:spTree>
    <p:extLst>
      <p:ext uri="{BB962C8B-B14F-4D97-AF65-F5344CB8AC3E}">
        <p14:creationId xmlns:p14="http://schemas.microsoft.com/office/powerpoint/2010/main" val="6785136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indoor, bedroom, different&#10;&#10;Description automatically generated">
            <a:extLst>
              <a:ext uri="{FF2B5EF4-FFF2-40B4-BE49-F238E27FC236}">
                <a16:creationId xmlns:a16="http://schemas.microsoft.com/office/drawing/2014/main" id="{44BF12CD-7157-EF40-95B6-126E3CBAF8E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146774" y="0"/>
            <a:ext cx="4397680" cy="3429002"/>
          </a:xfrm>
          <a:prstGeom prst="rect">
            <a:avLst/>
          </a:prstGeom>
        </p:spPr>
      </p:pic>
      <p:pic>
        <p:nvPicPr>
          <p:cNvPr id="5" name="Picture 4" descr="A picture containing text, indoor, furniture&#10;&#10;Description automatically generated">
            <a:extLst>
              <a:ext uri="{FF2B5EF4-FFF2-40B4-BE49-F238E27FC236}">
                <a16:creationId xmlns:a16="http://schemas.microsoft.com/office/drawing/2014/main" id="{C9E35C2C-3F35-114E-9B8F-66049135997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43158" y="3428999"/>
            <a:ext cx="4360986" cy="3429001"/>
          </a:xfrm>
          <a:prstGeom prst="rect">
            <a:avLst/>
          </a:prstGeom>
        </p:spPr>
      </p:pic>
      <p:pic>
        <p:nvPicPr>
          <p:cNvPr id="7" name="Picture 6" descr="A collage of a room&#10;&#10;Description automatically generated with medium confidence">
            <a:extLst>
              <a:ext uri="{FF2B5EF4-FFF2-40B4-BE49-F238E27FC236}">
                <a16:creationId xmlns:a16="http://schemas.microsoft.com/office/drawing/2014/main" id="{B03D8422-52A9-424E-B6E6-66C6A33F037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548069" y="0"/>
            <a:ext cx="4379849" cy="3429000"/>
          </a:xfrm>
          <a:prstGeom prst="rect">
            <a:avLst/>
          </a:prstGeom>
        </p:spPr>
      </p:pic>
      <p:pic>
        <p:nvPicPr>
          <p:cNvPr id="9" name="Picture 8" descr="A picture containing text, fabric&#10;&#10;Description automatically generated">
            <a:extLst>
              <a:ext uri="{FF2B5EF4-FFF2-40B4-BE49-F238E27FC236}">
                <a16:creationId xmlns:a16="http://schemas.microsoft.com/office/drawing/2014/main" id="{730DA16D-7F58-4C4F-82A6-FF9AD1A7CAC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548070" y="3428998"/>
            <a:ext cx="4383463" cy="3428999"/>
          </a:xfrm>
          <a:prstGeom prst="rect">
            <a:avLst/>
          </a:prstGeom>
        </p:spPr>
      </p:pic>
      <p:sp>
        <p:nvSpPr>
          <p:cNvPr id="10" name="TextBox 9">
            <a:extLst>
              <a:ext uri="{FF2B5EF4-FFF2-40B4-BE49-F238E27FC236}">
                <a16:creationId xmlns:a16="http://schemas.microsoft.com/office/drawing/2014/main" id="{34CD43EE-4EE0-3543-A7AE-E1F1F154085A}"/>
              </a:ext>
            </a:extLst>
          </p:cNvPr>
          <p:cNvSpPr txBox="1"/>
          <p:nvPr/>
        </p:nvSpPr>
        <p:spPr>
          <a:xfrm>
            <a:off x="260467" y="889841"/>
            <a:ext cx="2743200" cy="5078313"/>
          </a:xfrm>
          <a:prstGeom prst="rect">
            <a:avLst/>
          </a:prstGeom>
          <a:noFill/>
        </p:spPr>
        <p:txBody>
          <a:bodyPr wrap="square" rtlCol="0">
            <a:spAutoFit/>
          </a:bodyPr>
          <a:lstStyle/>
          <a:p>
            <a:r>
              <a:rPr lang="en-GB" dirty="0"/>
              <a:t>Clarke and Clarke have a design book which shows all the new designs for the season and them in the home and how to bring them together, whilst giving some background information on the fabric </a:t>
            </a:r>
            <a:r>
              <a:rPr lang="en-GB" dirty="0" err="1"/>
              <a:t>ect</a:t>
            </a:r>
            <a:r>
              <a:rPr lang="en-GB" dirty="0"/>
              <a:t>. This is the kind of information I want to bring into my look book. I also think that adding a page like the final page where you can see the full design is good, so the customer can really have a good look at the design itself. </a:t>
            </a:r>
          </a:p>
          <a:p>
            <a:r>
              <a:rPr lang="en-GB" dirty="0"/>
              <a:t> </a:t>
            </a:r>
          </a:p>
        </p:txBody>
      </p:sp>
    </p:spTree>
    <p:extLst>
      <p:ext uri="{BB962C8B-B14F-4D97-AF65-F5344CB8AC3E}">
        <p14:creationId xmlns:p14="http://schemas.microsoft.com/office/powerpoint/2010/main" val="17201420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A468B3-BC79-0247-9A78-A3351B2F007C}"/>
              </a:ext>
            </a:extLst>
          </p:cNvPr>
          <p:cNvSpPr txBox="1"/>
          <p:nvPr/>
        </p:nvSpPr>
        <p:spPr>
          <a:xfrm>
            <a:off x="346841" y="268014"/>
            <a:ext cx="11713780" cy="1200329"/>
          </a:xfrm>
          <a:prstGeom prst="rect">
            <a:avLst/>
          </a:prstGeom>
          <a:noFill/>
        </p:spPr>
        <p:txBody>
          <a:bodyPr wrap="square" rtlCol="0">
            <a:spAutoFit/>
          </a:bodyPr>
          <a:lstStyle/>
          <a:p>
            <a:r>
              <a:rPr lang="en-GB" dirty="0"/>
              <a:t>Another thing that I wanted to do both for my </a:t>
            </a:r>
            <a:r>
              <a:rPr lang="en-GB" dirty="0" err="1"/>
              <a:t>lookbook</a:t>
            </a:r>
            <a:r>
              <a:rPr lang="en-GB" dirty="0"/>
              <a:t> and my social media accounts was make a sort of logo for my collection. This idea came from the last hand in and the visual communication part. I created a sort of logo/front cover for the zine and I really liked it at the time I thought it was clever and clean. I had good feedback on it so I decided I should take the same idea and update it to fit with the project as it is now, as it has changed so much. </a:t>
            </a:r>
          </a:p>
        </p:txBody>
      </p:sp>
      <p:pic>
        <p:nvPicPr>
          <p:cNvPr id="3" name="Picture 2" descr="Background pattern&#10;&#10;Description automatically generated">
            <a:extLst>
              <a:ext uri="{FF2B5EF4-FFF2-40B4-BE49-F238E27FC236}">
                <a16:creationId xmlns:a16="http://schemas.microsoft.com/office/drawing/2014/main" id="{CC8C34C5-4511-BF47-8E4A-3170BFCF8C0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39647" y="1484960"/>
            <a:ext cx="3613656" cy="5107705"/>
          </a:xfrm>
          <a:prstGeom prst="rect">
            <a:avLst/>
          </a:prstGeom>
        </p:spPr>
      </p:pic>
      <p:pic>
        <p:nvPicPr>
          <p:cNvPr id="5" name="Picture 4" descr="A picture containing plant, flower&#10;&#10;Description automatically generated">
            <a:extLst>
              <a:ext uri="{FF2B5EF4-FFF2-40B4-BE49-F238E27FC236}">
                <a16:creationId xmlns:a16="http://schemas.microsoft.com/office/drawing/2014/main" id="{3C3FA1D2-E150-3F47-8A76-AD6242BE872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25992" y="1482280"/>
            <a:ext cx="5113064" cy="5113064"/>
          </a:xfrm>
          <a:prstGeom prst="rect">
            <a:avLst/>
          </a:prstGeom>
        </p:spPr>
      </p:pic>
      <p:sp>
        <p:nvSpPr>
          <p:cNvPr id="6" name="TextBox 5">
            <a:extLst>
              <a:ext uri="{FF2B5EF4-FFF2-40B4-BE49-F238E27FC236}">
                <a16:creationId xmlns:a16="http://schemas.microsoft.com/office/drawing/2014/main" id="{9A7ED587-E828-7542-9CC4-99AD93CBC984}"/>
              </a:ext>
            </a:extLst>
          </p:cNvPr>
          <p:cNvSpPr txBox="1"/>
          <p:nvPr/>
        </p:nvSpPr>
        <p:spPr>
          <a:xfrm>
            <a:off x="9981853" y="1276709"/>
            <a:ext cx="2078768" cy="5355312"/>
          </a:xfrm>
          <a:prstGeom prst="rect">
            <a:avLst/>
          </a:prstGeom>
          <a:noFill/>
        </p:spPr>
        <p:txBody>
          <a:bodyPr wrap="square" rtlCol="0">
            <a:spAutoFit/>
          </a:bodyPr>
          <a:lstStyle/>
          <a:p>
            <a:r>
              <a:rPr lang="en-GB" dirty="0"/>
              <a:t>On the left is the original that I submitted for my Visual Communication and on the right is the new ‘logo’ that I have created to support my final proposal for my creative venture. </a:t>
            </a:r>
          </a:p>
          <a:p>
            <a:r>
              <a:rPr lang="en-GB" dirty="0"/>
              <a:t>Obviously there are some major differences but the idea is still the same. This new logo will feature on the front of my </a:t>
            </a:r>
            <a:r>
              <a:rPr lang="en-GB" dirty="0" err="1"/>
              <a:t>lookbook</a:t>
            </a:r>
            <a:endParaRPr lang="en-GB" dirty="0"/>
          </a:p>
        </p:txBody>
      </p:sp>
    </p:spTree>
    <p:extLst>
      <p:ext uri="{BB962C8B-B14F-4D97-AF65-F5344CB8AC3E}">
        <p14:creationId xmlns:p14="http://schemas.microsoft.com/office/powerpoint/2010/main" val="31697292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7175B2-C71E-364C-9EA9-F60A811B5552}"/>
              </a:ext>
            </a:extLst>
          </p:cNvPr>
          <p:cNvSpPr txBox="1"/>
          <p:nvPr/>
        </p:nvSpPr>
        <p:spPr>
          <a:xfrm>
            <a:off x="237067" y="203200"/>
            <a:ext cx="6129866" cy="369332"/>
          </a:xfrm>
          <a:prstGeom prst="rect">
            <a:avLst/>
          </a:prstGeom>
          <a:noFill/>
        </p:spPr>
        <p:txBody>
          <a:bodyPr wrap="square" rtlCol="0">
            <a:spAutoFit/>
          </a:bodyPr>
          <a:lstStyle/>
          <a:p>
            <a:r>
              <a:rPr lang="en-GB" dirty="0"/>
              <a:t>Mental Heath Awareness Week 2021 – Theme is Nature!</a:t>
            </a:r>
          </a:p>
        </p:txBody>
      </p:sp>
      <p:pic>
        <p:nvPicPr>
          <p:cNvPr id="4" name="Picture 3" descr="Text, letter&#10;&#10;Description automatically generated">
            <a:extLst>
              <a:ext uri="{FF2B5EF4-FFF2-40B4-BE49-F238E27FC236}">
                <a16:creationId xmlns:a16="http://schemas.microsoft.com/office/drawing/2014/main" id="{26BEC8FE-BE78-474B-87CE-4E96EC43DD6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37067" y="778934"/>
            <a:ext cx="7109077" cy="3187700"/>
          </a:xfrm>
          <a:prstGeom prst="rect">
            <a:avLst/>
          </a:prstGeom>
        </p:spPr>
      </p:pic>
      <p:pic>
        <p:nvPicPr>
          <p:cNvPr id="6" name="Picture 5" descr="Text&#10;&#10;Description automatically generated">
            <a:extLst>
              <a:ext uri="{FF2B5EF4-FFF2-40B4-BE49-F238E27FC236}">
                <a16:creationId xmlns:a16="http://schemas.microsoft.com/office/drawing/2014/main" id="{C885D3F1-5D12-794A-B035-FB6323571F6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103533" y="0"/>
            <a:ext cx="3185124" cy="1673198"/>
          </a:xfrm>
          <a:prstGeom prst="rect">
            <a:avLst/>
          </a:prstGeom>
        </p:spPr>
      </p:pic>
      <p:pic>
        <p:nvPicPr>
          <p:cNvPr id="8" name="Picture 7" descr="Text&#10;&#10;Description automatically generated">
            <a:extLst>
              <a:ext uri="{FF2B5EF4-FFF2-40B4-BE49-F238E27FC236}">
                <a16:creationId xmlns:a16="http://schemas.microsoft.com/office/drawing/2014/main" id="{03D838EC-6CEC-2F45-AE6D-2E7FA28FD12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528631" y="1194352"/>
            <a:ext cx="2426302" cy="2356863"/>
          </a:xfrm>
          <a:prstGeom prst="rect">
            <a:avLst/>
          </a:prstGeom>
        </p:spPr>
      </p:pic>
      <p:sp>
        <p:nvSpPr>
          <p:cNvPr id="9" name="TextBox 8">
            <a:extLst>
              <a:ext uri="{FF2B5EF4-FFF2-40B4-BE49-F238E27FC236}">
                <a16:creationId xmlns:a16="http://schemas.microsoft.com/office/drawing/2014/main" id="{50A37BB1-57A5-A442-BBC6-335788FFF167}"/>
              </a:ext>
            </a:extLst>
          </p:cNvPr>
          <p:cNvSpPr txBox="1"/>
          <p:nvPr/>
        </p:nvSpPr>
        <p:spPr>
          <a:xfrm>
            <a:off x="117072" y="3811012"/>
            <a:ext cx="10845800" cy="3046988"/>
          </a:xfrm>
          <a:prstGeom prst="rect">
            <a:avLst/>
          </a:prstGeom>
          <a:noFill/>
        </p:spPr>
        <p:txBody>
          <a:bodyPr wrap="square" rtlCol="0">
            <a:spAutoFit/>
          </a:bodyPr>
          <a:lstStyle/>
          <a:p>
            <a:r>
              <a:rPr lang="en-GB" sz="1600" dirty="0"/>
              <a:t>Even though this has come so late in my project (week before the deadline) I think its still so relevant for me to add. After all the research I have done on nature supporting our mental heath I’m not one bit surprised that this is this years Mental Heath Awareness Weeks theme. I have gone into much more depth on this in my report, but we are literally designed to be happy when we see nature. </a:t>
            </a:r>
          </a:p>
          <a:p>
            <a:r>
              <a:rPr lang="en-GB" sz="1600" dirty="0"/>
              <a:t>Why do our brains react this way? Flowers and plants make us happy by triggering our happy brain chemicals like Dopamine and </a:t>
            </a:r>
            <a:r>
              <a:rPr lang="en-GB" sz="1600" dirty="0">
                <a:hlinkClick r:id="rId5"/>
              </a:rPr>
              <a:t>Oxytocin</a:t>
            </a:r>
            <a:r>
              <a:rPr lang="en-GB" sz="1600" dirty="0"/>
              <a:t>. ‘Flowers were a huge reward signal in the world our brain evolved in because they marked the coming of abundance after a hungry winter. Today we have enough to eat all year round so we don’t consciously link flowers with food. But the blossoming of a flower triggers the sense that something special is coming because it triggers dopamine.’ (Graziano </a:t>
            </a:r>
            <a:r>
              <a:rPr lang="en-GB" sz="1600" dirty="0" err="1"/>
              <a:t>Breuning</a:t>
            </a:r>
            <a:r>
              <a:rPr lang="en-GB" sz="1600" dirty="0"/>
              <a:t>, 2017) These chemicals are triggered naturally when we look at flowers and nature because that’s what we were designed to do!  </a:t>
            </a:r>
          </a:p>
          <a:p>
            <a:r>
              <a:rPr lang="en-GB" sz="1600" dirty="0"/>
              <a:t>This is literally the whole idea of my project and I am so glad that it is being talked about as I think its something so simple that can help so many people. </a:t>
            </a:r>
          </a:p>
        </p:txBody>
      </p:sp>
    </p:spTree>
    <p:extLst>
      <p:ext uri="{BB962C8B-B14F-4D97-AF65-F5344CB8AC3E}">
        <p14:creationId xmlns:p14="http://schemas.microsoft.com/office/powerpoint/2010/main" val="2860325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2155</Words>
  <Application>Microsoft Macintosh PowerPoint</Application>
  <PresentationFormat>Widescreen</PresentationFormat>
  <Paragraphs>98</Paragraphs>
  <Slides>28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Akzidenz Grotesk Pro</vt:lpstr>
      <vt:lpstr>Arial</vt:lpstr>
      <vt:lpstr>Calibri</vt:lpstr>
      <vt:lpstr>Calibri Light</vt:lpstr>
      <vt:lpstr>Office Theme</vt:lpstr>
      <vt:lpstr>Zara James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Zara James</dc:title>
  <dc:creator>Zara Elizabeth James (P150964)</dc:creator>
  <cp:lastModifiedBy>Zara Elizabeth James (P150964)</cp:lastModifiedBy>
  <cp:revision>1</cp:revision>
  <dcterms:created xsi:type="dcterms:W3CDTF">2021-05-18T11:27:02Z</dcterms:created>
  <dcterms:modified xsi:type="dcterms:W3CDTF">2021-05-18T11:30:10Z</dcterms:modified>
</cp:coreProperties>
</file>