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4"/>
  </p:sldMasterIdLst>
  <p:notesMasterIdLst>
    <p:notesMasterId r:id="rId21"/>
  </p:notesMasterIdLst>
  <p:sldIdLst>
    <p:sldId id="256" r:id="rId5"/>
    <p:sldId id="378" r:id="rId6"/>
    <p:sldId id="265" r:id="rId7"/>
    <p:sldId id="380" r:id="rId8"/>
    <p:sldId id="257" r:id="rId9"/>
    <p:sldId id="259" r:id="rId10"/>
    <p:sldId id="263" r:id="rId11"/>
    <p:sldId id="289" r:id="rId12"/>
    <p:sldId id="341" r:id="rId13"/>
    <p:sldId id="381" r:id="rId14"/>
    <p:sldId id="457" r:id="rId15"/>
    <p:sldId id="465" r:id="rId16"/>
    <p:sldId id="275" r:id="rId17"/>
    <p:sldId id="547" r:id="rId18"/>
    <p:sldId id="379" r:id="rId19"/>
    <p:sldId id="377" r:id="rId2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CC"/>
    <a:srgbClr val="800080"/>
    <a:srgbClr val="FF66CC"/>
    <a:srgbClr val="660066"/>
    <a:srgbClr val="CC3300"/>
    <a:srgbClr val="009900"/>
    <a:srgbClr val="FF0066"/>
    <a:srgbClr val="FF0000"/>
    <a:srgbClr val="FF33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3F1FCFF-40EE-4751-9D87-9D146F5ED234}" v="290" dt="2022-04-27T12:51:36.33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4572" autoAdjust="0"/>
  </p:normalViewPr>
  <p:slideViewPr>
    <p:cSldViewPr>
      <p:cViewPr varScale="1">
        <p:scale>
          <a:sx n="83" d="100"/>
          <a:sy n="83" d="100"/>
        </p:scale>
        <p:origin x="2424" y="15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6/11/relationships/changesInfo" Target="changesInfos/changesInfo1.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63F1FCFF-40EE-4751-9D87-9D146F5ED234}"/>
    <pc:docChg chg="custSel addSld delSld modSld">
      <pc:chgData name="Paul Tinkler" userId="bcebf29c-73c2-433d-80d2-6bad896374bf" providerId="ADAL" clId="{63F1FCFF-40EE-4751-9D87-9D146F5ED234}" dt="2022-04-27T12:51:36.329" v="828"/>
      <pc:docMkLst>
        <pc:docMk/>
      </pc:docMkLst>
      <pc:sldChg chg="modSp mod">
        <pc:chgData name="Paul Tinkler" userId="bcebf29c-73c2-433d-80d2-6bad896374bf" providerId="ADAL" clId="{63F1FCFF-40EE-4751-9D87-9D146F5ED234}" dt="2022-04-26T08:23:38.468" v="0" actId="20577"/>
        <pc:sldMkLst>
          <pc:docMk/>
          <pc:sldMk cId="3169044310" sldId="256"/>
        </pc:sldMkLst>
        <pc:spChg chg="mod">
          <ac:chgData name="Paul Tinkler" userId="bcebf29c-73c2-433d-80d2-6bad896374bf" providerId="ADAL" clId="{63F1FCFF-40EE-4751-9D87-9D146F5ED234}" dt="2022-04-26T08:23:38.468" v="0" actId="20577"/>
          <ac:spMkLst>
            <pc:docMk/>
            <pc:sldMk cId="3169044310" sldId="256"/>
            <ac:spMk id="3" creationId="{00000000-0000-0000-0000-000000000000}"/>
          </ac:spMkLst>
        </pc:spChg>
      </pc:sldChg>
      <pc:sldChg chg="add">
        <pc:chgData name="Paul Tinkler" userId="bcebf29c-73c2-433d-80d2-6bad896374bf" providerId="ADAL" clId="{63F1FCFF-40EE-4751-9D87-9D146F5ED234}" dt="2022-04-27T12:39:47.800" v="476"/>
        <pc:sldMkLst>
          <pc:docMk/>
          <pc:sldMk cId="1428444355" sldId="257"/>
        </pc:sldMkLst>
      </pc:sldChg>
      <pc:sldChg chg="del">
        <pc:chgData name="Paul Tinkler" userId="bcebf29c-73c2-433d-80d2-6bad896374bf" providerId="ADAL" clId="{63F1FCFF-40EE-4751-9D87-9D146F5ED234}" dt="2022-04-26T08:24:55.159" v="83" actId="47"/>
        <pc:sldMkLst>
          <pc:docMk/>
          <pc:sldMk cId="2580422864" sldId="259"/>
        </pc:sldMkLst>
      </pc:sldChg>
      <pc:sldChg chg="add">
        <pc:chgData name="Paul Tinkler" userId="bcebf29c-73c2-433d-80d2-6bad896374bf" providerId="ADAL" clId="{63F1FCFF-40EE-4751-9D87-9D146F5ED234}" dt="2022-04-27T12:40:36.519" v="477"/>
        <pc:sldMkLst>
          <pc:docMk/>
          <pc:sldMk cId="3038404985" sldId="259"/>
        </pc:sldMkLst>
      </pc:sldChg>
      <pc:sldChg chg="del">
        <pc:chgData name="Paul Tinkler" userId="bcebf29c-73c2-433d-80d2-6bad896374bf" providerId="ADAL" clId="{63F1FCFF-40EE-4751-9D87-9D146F5ED234}" dt="2022-04-26T08:24:55.531" v="84" actId="47"/>
        <pc:sldMkLst>
          <pc:docMk/>
          <pc:sldMk cId="1880165925" sldId="260"/>
        </pc:sldMkLst>
      </pc:sldChg>
      <pc:sldChg chg="del">
        <pc:chgData name="Paul Tinkler" userId="bcebf29c-73c2-433d-80d2-6bad896374bf" providerId="ADAL" clId="{63F1FCFF-40EE-4751-9D87-9D146F5ED234}" dt="2022-04-26T08:24:55.993" v="85" actId="47"/>
        <pc:sldMkLst>
          <pc:docMk/>
          <pc:sldMk cId="2425082558" sldId="261"/>
        </pc:sldMkLst>
      </pc:sldChg>
      <pc:sldChg chg="del">
        <pc:chgData name="Paul Tinkler" userId="bcebf29c-73c2-433d-80d2-6bad896374bf" providerId="ADAL" clId="{63F1FCFF-40EE-4751-9D87-9D146F5ED234}" dt="2022-04-26T08:24:56.611" v="86" actId="47"/>
        <pc:sldMkLst>
          <pc:docMk/>
          <pc:sldMk cId="3054772722" sldId="263"/>
        </pc:sldMkLst>
      </pc:sldChg>
      <pc:sldChg chg="add">
        <pc:chgData name="Paul Tinkler" userId="bcebf29c-73c2-433d-80d2-6bad896374bf" providerId="ADAL" clId="{63F1FCFF-40EE-4751-9D87-9D146F5ED234}" dt="2022-04-27T12:40:46.373" v="478"/>
        <pc:sldMkLst>
          <pc:docMk/>
          <pc:sldMk cId="4130155717" sldId="263"/>
        </pc:sldMkLst>
      </pc:sldChg>
      <pc:sldChg chg="del">
        <pc:chgData name="Paul Tinkler" userId="bcebf29c-73c2-433d-80d2-6bad896374bf" providerId="ADAL" clId="{63F1FCFF-40EE-4751-9D87-9D146F5ED234}" dt="2022-04-26T08:24:56.950" v="87" actId="47"/>
        <pc:sldMkLst>
          <pc:docMk/>
          <pc:sldMk cId="440418560" sldId="264"/>
        </pc:sldMkLst>
      </pc:sldChg>
      <pc:sldChg chg="del">
        <pc:chgData name="Paul Tinkler" userId="bcebf29c-73c2-433d-80d2-6bad896374bf" providerId="ADAL" clId="{63F1FCFF-40EE-4751-9D87-9D146F5ED234}" dt="2022-04-26T08:24:57.678" v="89" actId="47"/>
        <pc:sldMkLst>
          <pc:docMk/>
          <pc:sldMk cId="2703400973" sldId="266"/>
        </pc:sldMkLst>
      </pc:sldChg>
      <pc:sldChg chg="del">
        <pc:chgData name="Paul Tinkler" userId="bcebf29c-73c2-433d-80d2-6bad896374bf" providerId="ADAL" clId="{63F1FCFF-40EE-4751-9D87-9D146F5ED234}" dt="2022-04-26T08:24:58.057" v="90" actId="47"/>
        <pc:sldMkLst>
          <pc:docMk/>
          <pc:sldMk cId="2035544877" sldId="267"/>
        </pc:sldMkLst>
      </pc:sldChg>
      <pc:sldChg chg="add">
        <pc:chgData name="Paul Tinkler" userId="bcebf29c-73c2-433d-80d2-6bad896374bf" providerId="ADAL" clId="{63F1FCFF-40EE-4751-9D87-9D146F5ED234}" dt="2022-04-27T12:47:06.872" v="825"/>
        <pc:sldMkLst>
          <pc:docMk/>
          <pc:sldMk cId="114424626" sldId="275"/>
        </pc:sldMkLst>
      </pc:sldChg>
      <pc:sldChg chg="del">
        <pc:chgData name="Paul Tinkler" userId="bcebf29c-73c2-433d-80d2-6bad896374bf" providerId="ADAL" clId="{63F1FCFF-40EE-4751-9D87-9D146F5ED234}" dt="2022-04-26T08:24:48.231" v="77" actId="47"/>
        <pc:sldMkLst>
          <pc:docMk/>
          <pc:sldMk cId="0" sldId="280"/>
        </pc:sldMkLst>
      </pc:sldChg>
      <pc:sldChg chg="del">
        <pc:chgData name="Paul Tinkler" userId="bcebf29c-73c2-433d-80d2-6bad896374bf" providerId="ADAL" clId="{63F1FCFF-40EE-4751-9D87-9D146F5ED234}" dt="2022-04-26T08:24:49.515" v="78" actId="47"/>
        <pc:sldMkLst>
          <pc:docMk/>
          <pc:sldMk cId="0" sldId="281"/>
        </pc:sldMkLst>
      </pc:sldChg>
      <pc:sldChg chg="del">
        <pc:chgData name="Paul Tinkler" userId="bcebf29c-73c2-433d-80d2-6bad896374bf" providerId="ADAL" clId="{63F1FCFF-40EE-4751-9D87-9D146F5ED234}" dt="2022-04-26T08:24:50.373" v="79" actId="47"/>
        <pc:sldMkLst>
          <pc:docMk/>
          <pc:sldMk cId="0" sldId="282"/>
        </pc:sldMkLst>
      </pc:sldChg>
      <pc:sldChg chg="del">
        <pc:chgData name="Paul Tinkler" userId="bcebf29c-73c2-433d-80d2-6bad896374bf" providerId="ADAL" clId="{63F1FCFF-40EE-4751-9D87-9D146F5ED234}" dt="2022-04-26T08:24:52.573" v="81" actId="47"/>
        <pc:sldMkLst>
          <pc:docMk/>
          <pc:sldMk cId="0" sldId="285"/>
        </pc:sldMkLst>
      </pc:sldChg>
      <pc:sldChg chg="del">
        <pc:chgData name="Paul Tinkler" userId="bcebf29c-73c2-433d-80d2-6bad896374bf" providerId="ADAL" clId="{63F1FCFF-40EE-4751-9D87-9D146F5ED234}" dt="2022-04-26T08:24:54.159" v="82" actId="47"/>
        <pc:sldMkLst>
          <pc:docMk/>
          <pc:sldMk cId="0" sldId="286"/>
        </pc:sldMkLst>
      </pc:sldChg>
      <pc:sldChg chg="add">
        <pc:chgData name="Paul Tinkler" userId="bcebf29c-73c2-433d-80d2-6bad896374bf" providerId="ADAL" clId="{63F1FCFF-40EE-4751-9D87-9D146F5ED234}" dt="2022-04-27T12:41:04.606" v="479"/>
        <pc:sldMkLst>
          <pc:docMk/>
          <pc:sldMk cId="4104416649" sldId="289"/>
        </pc:sldMkLst>
      </pc:sldChg>
      <pc:sldChg chg="add">
        <pc:chgData name="Paul Tinkler" userId="bcebf29c-73c2-433d-80d2-6bad896374bf" providerId="ADAL" clId="{63F1FCFF-40EE-4751-9D87-9D146F5ED234}" dt="2022-04-27T12:41:38.729" v="480"/>
        <pc:sldMkLst>
          <pc:docMk/>
          <pc:sldMk cId="3954965334" sldId="341"/>
        </pc:sldMkLst>
      </pc:sldChg>
      <pc:sldChg chg="modSp mod modAnim">
        <pc:chgData name="Paul Tinkler" userId="bcebf29c-73c2-433d-80d2-6bad896374bf" providerId="ADAL" clId="{63F1FCFF-40EE-4751-9D87-9D146F5ED234}" dt="2022-04-27T12:26:13.204" v="148" actId="6549"/>
        <pc:sldMkLst>
          <pc:docMk/>
          <pc:sldMk cId="3254800580" sldId="378"/>
        </pc:sldMkLst>
        <pc:spChg chg="mod">
          <ac:chgData name="Paul Tinkler" userId="bcebf29c-73c2-433d-80d2-6bad896374bf" providerId="ADAL" clId="{63F1FCFF-40EE-4751-9D87-9D146F5ED234}" dt="2022-04-27T12:26:13.204" v="148" actId="6549"/>
          <ac:spMkLst>
            <pc:docMk/>
            <pc:sldMk cId="3254800580" sldId="378"/>
            <ac:spMk id="3" creationId="{656DFEBC-83E2-4D34-AC5E-6E0A47BE73CE}"/>
          </ac:spMkLst>
        </pc:spChg>
        <pc:picChg chg="ord">
          <ac:chgData name="Paul Tinkler" userId="bcebf29c-73c2-433d-80d2-6bad896374bf" providerId="ADAL" clId="{63F1FCFF-40EE-4751-9D87-9D146F5ED234}" dt="2022-04-27T12:25:28.344" v="142" actId="167"/>
          <ac:picMkLst>
            <pc:docMk/>
            <pc:sldMk cId="3254800580" sldId="378"/>
            <ac:picMk id="5" creationId="{E1ABEF1A-136D-4A92-BAAA-176F859B14A2}"/>
          </ac:picMkLst>
        </pc:picChg>
      </pc:sldChg>
      <pc:sldChg chg="modSp mod">
        <pc:chgData name="Paul Tinkler" userId="bcebf29c-73c2-433d-80d2-6bad896374bf" providerId="ADAL" clId="{63F1FCFF-40EE-4751-9D87-9D146F5ED234}" dt="2022-04-26T08:25:11.563" v="96" actId="20577"/>
        <pc:sldMkLst>
          <pc:docMk/>
          <pc:sldMk cId="3643099484" sldId="379"/>
        </pc:sldMkLst>
        <pc:spChg chg="mod">
          <ac:chgData name="Paul Tinkler" userId="bcebf29c-73c2-433d-80d2-6bad896374bf" providerId="ADAL" clId="{63F1FCFF-40EE-4751-9D87-9D146F5ED234}" dt="2022-04-26T08:25:11.563" v="96" actId="20577"/>
          <ac:spMkLst>
            <pc:docMk/>
            <pc:sldMk cId="3643099484" sldId="379"/>
            <ac:spMk id="3" creationId="{2A4335A4-21C7-42AA-9462-7BB405F7938D}"/>
          </ac:spMkLst>
        </pc:spChg>
      </pc:sldChg>
      <pc:sldChg chg="del">
        <pc:chgData name="Paul Tinkler" userId="bcebf29c-73c2-433d-80d2-6bad896374bf" providerId="ADAL" clId="{63F1FCFF-40EE-4751-9D87-9D146F5ED234}" dt="2022-04-26T08:24:57.277" v="88" actId="47"/>
        <pc:sldMkLst>
          <pc:docMk/>
          <pc:sldMk cId="749194581" sldId="380"/>
        </pc:sldMkLst>
      </pc:sldChg>
      <pc:sldChg chg="addSp delSp modSp new mod modAnim">
        <pc:chgData name="Paul Tinkler" userId="bcebf29c-73c2-433d-80d2-6bad896374bf" providerId="ADAL" clId="{63F1FCFF-40EE-4751-9D87-9D146F5ED234}" dt="2022-04-27T12:38:33.454" v="475" actId="207"/>
        <pc:sldMkLst>
          <pc:docMk/>
          <pc:sldMk cId="3859909245" sldId="380"/>
        </pc:sldMkLst>
        <pc:spChg chg="mod">
          <ac:chgData name="Paul Tinkler" userId="bcebf29c-73c2-433d-80d2-6bad896374bf" providerId="ADAL" clId="{63F1FCFF-40EE-4751-9D87-9D146F5ED234}" dt="2022-04-27T12:24:56.158" v="140" actId="14100"/>
          <ac:spMkLst>
            <pc:docMk/>
            <pc:sldMk cId="3859909245" sldId="380"/>
            <ac:spMk id="2" creationId="{D9B2FF35-693D-492F-A60D-7FAC32B9216C}"/>
          </ac:spMkLst>
        </pc:spChg>
        <pc:spChg chg="mod">
          <ac:chgData name="Paul Tinkler" userId="bcebf29c-73c2-433d-80d2-6bad896374bf" providerId="ADAL" clId="{63F1FCFF-40EE-4751-9D87-9D146F5ED234}" dt="2022-04-27T12:38:33.454" v="475" actId="207"/>
          <ac:spMkLst>
            <pc:docMk/>
            <pc:sldMk cId="3859909245" sldId="380"/>
            <ac:spMk id="3" creationId="{AD9ABE7B-B293-4021-A56C-F88FE322DBD0}"/>
          </ac:spMkLst>
        </pc:spChg>
        <pc:spChg chg="del">
          <ac:chgData name="Paul Tinkler" userId="bcebf29c-73c2-433d-80d2-6bad896374bf" providerId="ADAL" clId="{63F1FCFF-40EE-4751-9D87-9D146F5ED234}" dt="2022-04-27T12:30:48.910" v="290" actId="478"/>
          <ac:spMkLst>
            <pc:docMk/>
            <pc:sldMk cId="3859909245" sldId="380"/>
            <ac:spMk id="4" creationId="{042EFA12-8715-4E38-AF5A-214263BC9A2A}"/>
          </ac:spMkLst>
        </pc:spChg>
        <pc:picChg chg="add mod">
          <ac:chgData name="Paul Tinkler" userId="bcebf29c-73c2-433d-80d2-6bad896374bf" providerId="ADAL" clId="{63F1FCFF-40EE-4751-9D87-9D146F5ED234}" dt="2022-04-27T12:34:16.593" v="293" actId="14100"/>
          <ac:picMkLst>
            <pc:docMk/>
            <pc:sldMk cId="3859909245" sldId="380"/>
            <ac:picMk id="1026" creationId="{87FA8C85-FD69-4A09-83A8-5D8414368146}"/>
          </ac:picMkLst>
        </pc:picChg>
      </pc:sldChg>
      <pc:sldChg chg="del">
        <pc:chgData name="Paul Tinkler" userId="bcebf29c-73c2-433d-80d2-6bad896374bf" providerId="ADAL" clId="{63F1FCFF-40EE-4751-9D87-9D146F5ED234}" dt="2022-04-26T08:24:58.926" v="91" actId="47"/>
        <pc:sldMkLst>
          <pc:docMk/>
          <pc:sldMk cId="541310917" sldId="381"/>
        </pc:sldMkLst>
      </pc:sldChg>
      <pc:sldChg chg="addSp delSp modSp new mod">
        <pc:chgData name="Paul Tinkler" userId="bcebf29c-73c2-433d-80d2-6bad896374bf" providerId="ADAL" clId="{63F1FCFF-40EE-4751-9D87-9D146F5ED234}" dt="2022-04-27T12:45:48.570" v="824" actId="207"/>
        <pc:sldMkLst>
          <pc:docMk/>
          <pc:sldMk cId="1759636395" sldId="381"/>
        </pc:sldMkLst>
        <pc:spChg chg="mod">
          <ac:chgData name="Paul Tinkler" userId="bcebf29c-73c2-433d-80d2-6bad896374bf" providerId="ADAL" clId="{63F1FCFF-40EE-4751-9D87-9D146F5ED234}" dt="2022-04-27T12:42:33.336" v="559" actId="20577"/>
          <ac:spMkLst>
            <pc:docMk/>
            <pc:sldMk cId="1759636395" sldId="381"/>
            <ac:spMk id="2" creationId="{B7ADBC9E-58C6-4281-B89C-36326E5918C3}"/>
          </ac:spMkLst>
        </pc:spChg>
        <pc:spChg chg="mod">
          <ac:chgData name="Paul Tinkler" userId="bcebf29c-73c2-433d-80d2-6bad896374bf" providerId="ADAL" clId="{63F1FCFF-40EE-4751-9D87-9D146F5ED234}" dt="2022-04-27T12:45:48.570" v="824" actId="207"/>
          <ac:spMkLst>
            <pc:docMk/>
            <pc:sldMk cId="1759636395" sldId="381"/>
            <ac:spMk id="3" creationId="{66D78E59-9389-421B-A73A-16FE96C5B96E}"/>
          </ac:spMkLst>
        </pc:spChg>
        <pc:spChg chg="del">
          <ac:chgData name="Paul Tinkler" userId="bcebf29c-73c2-433d-80d2-6bad896374bf" providerId="ADAL" clId="{63F1FCFF-40EE-4751-9D87-9D146F5ED234}" dt="2022-04-27T12:42:40.428" v="561" actId="478"/>
          <ac:spMkLst>
            <pc:docMk/>
            <pc:sldMk cId="1759636395" sldId="381"/>
            <ac:spMk id="4" creationId="{02C54987-ADD5-444E-B7B9-7E3171D36AC1}"/>
          </ac:spMkLst>
        </pc:spChg>
        <pc:spChg chg="add del mod">
          <ac:chgData name="Paul Tinkler" userId="bcebf29c-73c2-433d-80d2-6bad896374bf" providerId="ADAL" clId="{63F1FCFF-40EE-4751-9D87-9D146F5ED234}" dt="2022-04-27T12:45:14.277" v="813" actId="478"/>
          <ac:spMkLst>
            <pc:docMk/>
            <pc:sldMk cId="1759636395" sldId="381"/>
            <ac:spMk id="7" creationId="{5F707C4D-208D-43BB-AC76-378344EC657E}"/>
          </ac:spMkLst>
        </pc:spChg>
        <pc:spChg chg="add del mod">
          <ac:chgData name="Paul Tinkler" userId="bcebf29c-73c2-433d-80d2-6bad896374bf" providerId="ADAL" clId="{63F1FCFF-40EE-4751-9D87-9D146F5ED234}" dt="2022-04-27T12:45:16.916" v="814" actId="478"/>
          <ac:spMkLst>
            <pc:docMk/>
            <pc:sldMk cId="1759636395" sldId="381"/>
            <ac:spMk id="10" creationId="{21918949-2071-41A9-9950-0E1D57A856F1}"/>
          </ac:spMkLst>
        </pc:spChg>
        <pc:picChg chg="add mod">
          <ac:chgData name="Paul Tinkler" userId="bcebf29c-73c2-433d-80d2-6bad896374bf" providerId="ADAL" clId="{63F1FCFF-40EE-4751-9D87-9D146F5ED234}" dt="2022-04-27T12:45:10.372" v="812" actId="1076"/>
          <ac:picMkLst>
            <pc:docMk/>
            <pc:sldMk cId="1759636395" sldId="381"/>
            <ac:picMk id="6" creationId="{9928E863-485D-4E23-BAD6-08E88A87A9AE}"/>
          </ac:picMkLst>
        </pc:picChg>
        <pc:picChg chg="add mod">
          <ac:chgData name="Paul Tinkler" userId="bcebf29c-73c2-433d-80d2-6bad896374bf" providerId="ADAL" clId="{63F1FCFF-40EE-4751-9D87-9D146F5ED234}" dt="2022-04-27T12:45:39.291" v="821" actId="14100"/>
          <ac:picMkLst>
            <pc:docMk/>
            <pc:sldMk cId="1759636395" sldId="381"/>
            <ac:picMk id="9" creationId="{C4B8B62F-06FD-48FA-9D9C-93C3609A2810}"/>
          </ac:picMkLst>
        </pc:picChg>
      </pc:sldChg>
      <pc:sldChg chg="del">
        <pc:chgData name="Paul Tinkler" userId="bcebf29c-73c2-433d-80d2-6bad896374bf" providerId="ADAL" clId="{63F1FCFF-40EE-4751-9D87-9D146F5ED234}" dt="2022-04-26T08:25:00.211" v="92" actId="47"/>
        <pc:sldMkLst>
          <pc:docMk/>
          <pc:sldMk cId="3626971087" sldId="382"/>
        </pc:sldMkLst>
      </pc:sldChg>
      <pc:sldChg chg="del">
        <pc:chgData name="Paul Tinkler" userId="bcebf29c-73c2-433d-80d2-6bad896374bf" providerId="ADAL" clId="{63F1FCFF-40EE-4751-9D87-9D146F5ED234}" dt="2022-04-26T08:24:51.312" v="80" actId="47"/>
        <pc:sldMkLst>
          <pc:docMk/>
          <pc:sldMk cId="639520869" sldId="383"/>
        </pc:sldMkLst>
      </pc:sldChg>
      <pc:sldChg chg="add">
        <pc:chgData name="Paul Tinkler" userId="bcebf29c-73c2-433d-80d2-6bad896374bf" providerId="ADAL" clId="{63F1FCFF-40EE-4751-9D87-9D146F5ED234}" dt="2022-04-27T12:50:21.278" v="826"/>
        <pc:sldMkLst>
          <pc:docMk/>
          <pc:sldMk cId="3481862637" sldId="457"/>
        </pc:sldMkLst>
      </pc:sldChg>
      <pc:sldChg chg="add">
        <pc:chgData name="Paul Tinkler" userId="bcebf29c-73c2-433d-80d2-6bad896374bf" providerId="ADAL" clId="{63F1FCFF-40EE-4751-9D87-9D146F5ED234}" dt="2022-04-27T12:50:35.381" v="827"/>
        <pc:sldMkLst>
          <pc:docMk/>
          <pc:sldMk cId="3540492428" sldId="465"/>
        </pc:sldMkLst>
      </pc:sldChg>
      <pc:sldChg chg="add">
        <pc:chgData name="Paul Tinkler" userId="bcebf29c-73c2-433d-80d2-6bad896374bf" providerId="ADAL" clId="{63F1FCFF-40EE-4751-9D87-9D146F5ED234}" dt="2022-04-27T12:51:36.329" v="828"/>
        <pc:sldMkLst>
          <pc:docMk/>
          <pc:sldMk cId="1725938057" sldId="547"/>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9197E91-9ACA-49B4-A1B1-B4642D5CCFDC}" type="datetimeFigureOut">
              <a:rPr lang="en-GB" smtClean="0"/>
              <a:t>26/04/2022</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C6CB15D-7834-4590-98D7-9EFFC39372F4}" type="slidenum">
              <a:rPr lang="en-GB" smtClean="0"/>
              <a:t>‹#›</a:t>
            </a:fld>
            <a:endParaRPr lang="en-GB"/>
          </a:p>
        </p:txBody>
      </p:sp>
    </p:spTree>
    <p:extLst>
      <p:ext uri="{BB962C8B-B14F-4D97-AF65-F5344CB8AC3E}">
        <p14:creationId xmlns:p14="http://schemas.microsoft.com/office/powerpoint/2010/main" val="13453572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DBBCA3E-9211-4108-8EED-4DBC8F9C690F}" type="slidenum">
              <a:rPr lang="en-GB" smtClean="0"/>
              <a:t>5</a:t>
            </a:fld>
            <a:endParaRPr lang="en-GB"/>
          </a:p>
        </p:txBody>
      </p:sp>
    </p:spTree>
    <p:extLst>
      <p:ext uri="{BB962C8B-B14F-4D97-AF65-F5344CB8AC3E}">
        <p14:creationId xmlns:p14="http://schemas.microsoft.com/office/powerpoint/2010/main" val="2625184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It is vital to draw out and communicate definitively the similarities and differences.  You have to show that you understand this clearly.</a:t>
            </a:r>
          </a:p>
        </p:txBody>
      </p:sp>
      <p:sp>
        <p:nvSpPr>
          <p:cNvPr id="4" name="Slide Number Placeholder 3"/>
          <p:cNvSpPr>
            <a:spLocks noGrp="1"/>
          </p:cNvSpPr>
          <p:nvPr>
            <p:ph type="sldNum" sz="quarter" idx="10"/>
          </p:nvPr>
        </p:nvSpPr>
        <p:spPr/>
        <p:txBody>
          <a:bodyPr/>
          <a:lstStyle/>
          <a:p>
            <a:fld id="{BDBBCA3E-9211-4108-8EED-4DBC8F9C690F}" type="slidenum">
              <a:rPr lang="en-GB" smtClean="0"/>
              <a:t>6</a:t>
            </a:fld>
            <a:endParaRPr lang="en-GB"/>
          </a:p>
        </p:txBody>
      </p:sp>
    </p:spTree>
    <p:extLst>
      <p:ext uri="{BB962C8B-B14F-4D97-AF65-F5344CB8AC3E}">
        <p14:creationId xmlns:p14="http://schemas.microsoft.com/office/powerpoint/2010/main" val="35910564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What are the competencies required to perform the role of either a coach or mentor?</a:t>
            </a:r>
          </a:p>
          <a:p>
            <a:pPr marL="171450" indent="-171450">
              <a:buFont typeface="Arial" panose="020B0604020202020204" pitchFamily="34" charset="0"/>
              <a:buChar char="•"/>
            </a:pPr>
            <a:r>
              <a:rPr lang="en-GB" dirty="0"/>
              <a:t>Investigate the European Mentoring &amp; Coaching Council website – they have defined a list of competencies, which might help you.</a:t>
            </a:r>
          </a:p>
          <a:p>
            <a:pPr marL="171450" indent="-171450">
              <a:buFont typeface="Arial" panose="020B0604020202020204" pitchFamily="34" charset="0"/>
              <a:buChar char="•"/>
            </a:pPr>
            <a:r>
              <a:rPr lang="en-GB" dirty="0"/>
              <a:t>Read and research the academic literature thoroughly – this applies to all parts of your report writing.</a:t>
            </a:r>
          </a:p>
          <a:p>
            <a:pPr marL="171450" marR="0" lvl="0"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lang="en-GB" dirty="0"/>
              <a:t>Consider revisiting last years research where you looked at attitudes and behaviours</a:t>
            </a: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BDBBCA3E-9211-4108-8EED-4DBC8F9C690F}" type="slidenum">
              <a:rPr lang="en-GB" smtClean="0"/>
              <a:t>7</a:t>
            </a:fld>
            <a:endParaRPr lang="en-GB"/>
          </a:p>
        </p:txBody>
      </p:sp>
    </p:spTree>
    <p:extLst>
      <p:ext uri="{BB962C8B-B14F-4D97-AF65-F5344CB8AC3E}">
        <p14:creationId xmlns:p14="http://schemas.microsoft.com/office/powerpoint/2010/main" val="4375865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section can include a range of elements, in addition to the models, such as, </a:t>
            </a:r>
          </a:p>
          <a:p>
            <a:pPr marL="171450" indent="-171450">
              <a:buFont typeface="Arial" panose="020B0604020202020204" pitchFamily="34" charset="0"/>
              <a:buChar char="•"/>
            </a:pPr>
            <a:r>
              <a:rPr lang="en-GB" dirty="0"/>
              <a:t>Contracting – between the coach and coachee, coach and the organisation, coach and the mentee’s manager?</a:t>
            </a:r>
          </a:p>
          <a:p>
            <a:pPr marL="171450" indent="-171450">
              <a:buFont typeface="Arial" panose="020B0604020202020204" pitchFamily="34" charset="0"/>
              <a:buChar char="•"/>
            </a:pPr>
            <a:r>
              <a:rPr lang="en-GB" dirty="0"/>
              <a:t>Coaching supervision – how are coaching (and/or mentoring) programmes managed and evaluated?  Who are the coaches and mentors within (or outside) the organisation?  How are they selected?  Who evaluates the outcomes, and the processes?  What are the objectives for the programme?  Reflection and feedback – how is this done?  Who gets coached or mentored?  Is there structure or is it left to individuals to organise things themselves?  </a:t>
            </a:r>
          </a:p>
          <a:p>
            <a:pPr marL="171450" indent="-171450">
              <a:buFont typeface="Arial" panose="020B0604020202020204" pitchFamily="34" charset="0"/>
              <a:buChar char="•"/>
            </a:pPr>
            <a:r>
              <a:rPr lang="en-GB" dirty="0"/>
              <a:t>What is current best practice?  Why?</a:t>
            </a:r>
          </a:p>
        </p:txBody>
      </p:sp>
      <p:sp>
        <p:nvSpPr>
          <p:cNvPr id="4" name="Slide Number Placeholder 3"/>
          <p:cNvSpPr>
            <a:spLocks noGrp="1"/>
          </p:cNvSpPr>
          <p:nvPr>
            <p:ph type="sldNum" sz="quarter" idx="5"/>
          </p:nvPr>
        </p:nvSpPr>
        <p:spPr/>
        <p:txBody>
          <a:bodyPr/>
          <a:lstStyle/>
          <a:p>
            <a:fld id="{BDBBCA3E-9211-4108-8EED-4DBC8F9C690F}" type="slidenum">
              <a:rPr lang="en-GB" smtClean="0"/>
              <a:t>8</a:t>
            </a:fld>
            <a:endParaRPr lang="en-GB"/>
          </a:p>
        </p:txBody>
      </p:sp>
    </p:spTree>
    <p:extLst>
      <p:ext uri="{BB962C8B-B14F-4D97-AF65-F5344CB8AC3E}">
        <p14:creationId xmlns:p14="http://schemas.microsoft.com/office/powerpoint/2010/main" val="5537916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10"/>
          </p:nvPr>
        </p:nvSpPr>
        <p:spPr/>
        <p:txBody>
          <a:bodyPr/>
          <a:lstStyle/>
          <a:p>
            <a:fld id="{22E5B45D-4834-4F7B-97AF-7C06459F9E0D}" type="slidenum">
              <a:rPr lang="cy-GB" smtClean="0"/>
              <a:t>9</a:t>
            </a:fld>
            <a:endParaRPr lang="cy-GB"/>
          </a:p>
        </p:txBody>
      </p:sp>
    </p:spTree>
    <p:extLst>
      <p:ext uri="{BB962C8B-B14F-4D97-AF65-F5344CB8AC3E}">
        <p14:creationId xmlns:p14="http://schemas.microsoft.com/office/powerpoint/2010/main" val="53044436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Three roles – The Victim, The Persecutor, and The Rescuer</a:t>
            </a:r>
          </a:p>
        </p:txBody>
      </p:sp>
      <p:sp>
        <p:nvSpPr>
          <p:cNvPr id="4" name="Slide Number Placeholder 3"/>
          <p:cNvSpPr>
            <a:spLocks noGrp="1"/>
          </p:cNvSpPr>
          <p:nvPr>
            <p:ph type="sldNum" sz="quarter" idx="5"/>
          </p:nvPr>
        </p:nvSpPr>
        <p:spPr/>
        <p:txBody>
          <a:bodyPr/>
          <a:lstStyle/>
          <a:p>
            <a:fld id="{FC6CB15D-7834-4590-98D7-9EFFC39372F4}" type="slidenum">
              <a:rPr lang="en-GB" smtClean="0"/>
              <a:t>11</a:t>
            </a:fld>
            <a:endParaRPr lang="en-GB"/>
          </a:p>
        </p:txBody>
      </p:sp>
    </p:spTree>
    <p:extLst>
      <p:ext uri="{BB962C8B-B14F-4D97-AF65-F5344CB8AC3E}">
        <p14:creationId xmlns:p14="http://schemas.microsoft.com/office/powerpoint/2010/main" val="14680134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where we need to be – the opposite of the Drama Triangle – </a:t>
            </a:r>
            <a:r>
              <a:rPr lang="en-GB" i="1" dirty="0"/>
              <a:t>The Empowerment Dynamic  </a:t>
            </a:r>
            <a:endParaRPr lang="en-GB" i="0" dirty="0"/>
          </a:p>
          <a:p>
            <a:endParaRPr lang="en-GB" i="0" dirty="0"/>
          </a:p>
          <a:p>
            <a:r>
              <a:rPr lang="en-GB" i="0" dirty="0"/>
              <a:t>We want to move the Victim to become a Creator – a creator of their own future and their own success.  To do this, we need to change from Persecutor to ‘Challenger, and from Rescuer to </a:t>
            </a:r>
            <a:r>
              <a:rPr lang="en-GB" i="0"/>
              <a:t>‘Coach’</a:t>
            </a:r>
            <a:endParaRPr lang="en-GB" i="1" dirty="0"/>
          </a:p>
        </p:txBody>
      </p:sp>
      <p:sp>
        <p:nvSpPr>
          <p:cNvPr id="4" name="Slide Number Placeholder 3"/>
          <p:cNvSpPr>
            <a:spLocks noGrp="1"/>
          </p:cNvSpPr>
          <p:nvPr>
            <p:ph type="sldNum" sz="quarter" idx="5"/>
          </p:nvPr>
        </p:nvSpPr>
        <p:spPr/>
        <p:txBody>
          <a:bodyPr/>
          <a:lstStyle/>
          <a:p>
            <a:fld id="{FC6CB15D-7834-4590-98D7-9EFFC39372F4}" type="slidenum">
              <a:rPr lang="en-GB" smtClean="0"/>
              <a:t>12</a:t>
            </a:fld>
            <a:endParaRPr lang="en-GB"/>
          </a:p>
        </p:txBody>
      </p:sp>
    </p:spTree>
    <p:extLst>
      <p:ext uri="{BB962C8B-B14F-4D97-AF65-F5344CB8AC3E}">
        <p14:creationId xmlns:p14="http://schemas.microsoft.com/office/powerpoint/2010/main" val="9941683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representation of the Johari Window (Joseph Luft and Harry Ingham) emphasises the responsibility of the individual to take ownership of their own development.</a:t>
            </a:r>
          </a:p>
          <a:p>
            <a:endParaRPr lang="en-GB" dirty="0"/>
          </a:p>
          <a:p>
            <a:r>
              <a:rPr lang="en-GB" b="0" i="0" dirty="0">
                <a:solidFill>
                  <a:srgbClr val="111111"/>
                </a:solidFill>
                <a:effectLst/>
                <a:latin typeface="Georgia" panose="02040502050405020303" pitchFamily="18" charset="0"/>
              </a:rPr>
              <a:t>The Johari Window is a feedback/disclosure model of </a:t>
            </a:r>
            <a:r>
              <a:rPr lang="en-GB" b="1" i="0" u="sng" dirty="0">
                <a:solidFill>
                  <a:srgbClr val="111111"/>
                </a:solidFill>
                <a:effectLst/>
                <a:latin typeface="Georgia" panose="02040502050405020303" pitchFamily="18" charset="0"/>
              </a:rPr>
              <a:t>self-awareness</a:t>
            </a:r>
            <a:r>
              <a:rPr lang="en-GB" b="0" i="0" dirty="0">
                <a:solidFill>
                  <a:srgbClr val="111111"/>
                </a:solidFill>
                <a:effectLst/>
                <a:latin typeface="Georgia" panose="02040502050405020303" pitchFamily="18" charset="0"/>
              </a:rPr>
              <a:t>.  </a:t>
            </a:r>
          </a:p>
          <a:p>
            <a:endParaRPr lang="en-GB" b="0" i="0" dirty="0">
              <a:solidFill>
                <a:srgbClr val="111111"/>
              </a:solidFill>
              <a:effectLst/>
              <a:latin typeface="Georgia" panose="02040502050405020303" pitchFamily="18" charset="0"/>
            </a:endParaRPr>
          </a:p>
          <a:p>
            <a:r>
              <a:rPr lang="en-GB" b="0" i="1" dirty="0">
                <a:solidFill>
                  <a:srgbClr val="111111"/>
                </a:solidFill>
                <a:effectLst/>
                <a:latin typeface="Georgia" panose="02040502050405020303" pitchFamily="18" charset="0"/>
              </a:rPr>
              <a:t>Feedback</a:t>
            </a:r>
            <a:r>
              <a:rPr lang="en-GB" b="0" i="0" dirty="0">
                <a:solidFill>
                  <a:srgbClr val="111111"/>
                </a:solidFill>
                <a:effectLst/>
                <a:latin typeface="Georgia" panose="02040502050405020303" pitchFamily="18" charset="0"/>
              </a:rPr>
              <a:t> can be an integral part of effective </a:t>
            </a:r>
            <a:r>
              <a:rPr lang="en-GB" b="1" i="0" dirty="0">
                <a:solidFill>
                  <a:srgbClr val="111111"/>
                </a:solidFill>
                <a:effectLst/>
                <a:latin typeface="Georgia" panose="02040502050405020303" pitchFamily="18" charset="0"/>
              </a:rPr>
              <a:t>‘Mentoring</a:t>
            </a:r>
            <a:r>
              <a:rPr lang="en-GB" b="0" i="0" dirty="0">
                <a:solidFill>
                  <a:srgbClr val="111111"/>
                </a:solidFill>
                <a:effectLst/>
                <a:latin typeface="Georgia" panose="02040502050405020303" pitchFamily="18" charset="0"/>
              </a:rPr>
              <a:t>’.  Where the individual is encouraged to ask and seek out observations/insights from others to raise their self-awareness and facilitate personal growth.</a:t>
            </a:r>
          </a:p>
          <a:p>
            <a:endParaRPr lang="en-GB" b="0" i="0" dirty="0">
              <a:solidFill>
                <a:srgbClr val="111111"/>
              </a:solidFill>
              <a:effectLst/>
              <a:latin typeface="Georgia" panose="02040502050405020303" pitchFamily="18" charset="0"/>
            </a:endParaRPr>
          </a:p>
          <a:p>
            <a:r>
              <a:rPr lang="en-GB" b="0" i="1" dirty="0">
                <a:solidFill>
                  <a:srgbClr val="111111"/>
                </a:solidFill>
                <a:effectLst/>
                <a:latin typeface="Georgia" panose="02040502050405020303" pitchFamily="18" charset="0"/>
              </a:rPr>
              <a:t>Disclosure</a:t>
            </a:r>
            <a:r>
              <a:rPr lang="en-GB" b="0" i="0" dirty="0">
                <a:solidFill>
                  <a:srgbClr val="111111"/>
                </a:solidFill>
                <a:effectLst/>
                <a:latin typeface="Georgia" panose="02040502050405020303" pitchFamily="18" charset="0"/>
              </a:rPr>
              <a:t> can be enabled through skilful ‘</a:t>
            </a:r>
            <a:r>
              <a:rPr lang="en-GB" b="1" i="0" dirty="0">
                <a:solidFill>
                  <a:srgbClr val="111111"/>
                </a:solidFill>
                <a:effectLst/>
                <a:latin typeface="Georgia" panose="02040502050405020303" pitchFamily="18" charset="0"/>
              </a:rPr>
              <a:t>Coaching</a:t>
            </a:r>
            <a:r>
              <a:rPr lang="en-GB" b="0" i="0" dirty="0">
                <a:solidFill>
                  <a:srgbClr val="111111"/>
                </a:solidFill>
                <a:effectLst/>
                <a:latin typeface="Georgia" panose="02040502050405020303" pitchFamily="18" charset="0"/>
              </a:rPr>
              <a:t>’.  Where the individual exposes and recognises their own concerns, worries, ambitions, desires, inhibitors, aspirations, experiences, knowledge, internal barriers, etc, with a view to facilitating personal growth.</a:t>
            </a:r>
            <a:endParaRPr lang="en-GB" dirty="0"/>
          </a:p>
        </p:txBody>
      </p:sp>
      <p:sp>
        <p:nvSpPr>
          <p:cNvPr id="4" name="Slide Number Placeholder 3"/>
          <p:cNvSpPr>
            <a:spLocks noGrp="1"/>
          </p:cNvSpPr>
          <p:nvPr>
            <p:ph type="sldNum" sz="quarter" idx="5"/>
          </p:nvPr>
        </p:nvSpPr>
        <p:spPr/>
        <p:txBody>
          <a:bodyPr/>
          <a:lstStyle/>
          <a:p>
            <a:fld id="{FC6CB15D-7834-4590-98D7-9EFFC39372F4}" type="slidenum">
              <a:rPr lang="en-GB" smtClean="0"/>
              <a:t>13</a:t>
            </a:fld>
            <a:endParaRPr lang="en-GB"/>
          </a:p>
        </p:txBody>
      </p:sp>
    </p:spTree>
    <p:extLst>
      <p:ext uri="{BB962C8B-B14F-4D97-AF65-F5344CB8AC3E}">
        <p14:creationId xmlns:p14="http://schemas.microsoft.com/office/powerpoint/2010/main" val="354645188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6CB15D-7834-4590-98D7-9EFFC39372F4}" type="slidenum">
              <a:rPr lang="en-GB" smtClean="0"/>
              <a:t>15</a:t>
            </a:fld>
            <a:endParaRPr lang="en-GB"/>
          </a:p>
        </p:txBody>
      </p:sp>
    </p:spTree>
    <p:extLst>
      <p:ext uri="{BB962C8B-B14F-4D97-AF65-F5344CB8AC3E}">
        <p14:creationId xmlns:p14="http://schemas.microsoft.com/office/powerpoint/2010/main" val="186055348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5575668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fld id="{229FF2C5-B12F-48A9-836F-7A0063371E09}" type="datetime1">
              <a:rPr lang="en-GB" smtClean="0"/>
              <a:t>26/04/2022</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r>
              <a:rPr lang="en-GB"/>
              <a:t>TSD60051013</a:t>
            </a:r>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15750119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fld id="{B372AF6E-24CD-4B90-B7F2-E8D7DD0D03A5}" type="datetime1">
              <a:rPr lang="en-GB" smtClean="0"/>
              <a:t>26/04/2022</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3224662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fld id="{7FF90D1F-6AD4-4833-A781-58EF52D5EC8B}" type="datetime1">
              <a:rPr lang="en-GB" smtClean="0"/>
              <a:t>26/04/2022</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18018798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fld id="{D4726F54-918A-4AC5-9654-D7F4C3F85898}" type="datetime1">
              <a:rPr lang="en-GB" smtClean="0"/>
              <a:t>26/04/2022</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1214186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fld id="{3377DA89-ED9D-44AA-BD95-5E705631C41D}" type="datetime1">
              <a:rPr lang="en-GB" smtClean="0"/>
              <a:t>26/04/2022</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565602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fld id="{FE7ED35E-E954-40DD-895D-4405D05DBA4F}" type="datetime1">
              <a:rPr lang="en-GB" smtClean="0"/>
              <a:t>26/04/2022</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1394890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fld id="{0CFE0FFB-BDF0-436A-8C43-6EE298C9F366}" type="datetime1">
              <a:rPr lang="en-GB" smtClean="0"/>
              <a:t>26/04/2022</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9542730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fld id="{7975A1BC-F4F6-4BE5-864D-24856EC73ECB}" type="datetime1">
              <a:rPr lang="en-GB" smtClean="0"/>
              <a:t>26/04/2022</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8931833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fld id="{FB753635-C00D-4B19-8E9B-244CE9048CF1}" type="datetime1">
              <a:rPr lang="en-GB" smtClean="0"/>
              <a:t>26/04/2022</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7366646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fld id="{7D895083-90FD-4C2E-B5BA-0DD43CCF8CB7}" type="datetime1">
              <a:rPr lang="en-GB" smtClean="0"/>
              <a:t>26/04/2022</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6472018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031722975"/>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sldNum="0"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creative-commons-images.com/handwriting/a/agenda.html" TargetMode="External"/><Relationship Id="rId2" Type="http://schemas.openxmlformats.org/officeDocument/2006/relationships/image" Target="../media/image3.jpg"/><Relationship Id="rId1" Type="http://schemas.openxmlformats.org/officeDocument/2006/relationships/slideLayout" Target="../slideLayouts/slideLayout2.xml"/><Relationship Id="rId5" Type="http://schemas.openxmlformats.org/officeDocument/2006/relationships/hyperlink" Target="https://becco.be/2018/08/29/beccotis-bloquez-votre-agenda/" TargetMode="External"/><Relationship Id="rId4" Type="http://schemas.openxmlformats.org/officeDocument/2006/relationships/image" Target="../media/image4.jpg"/></Relationships>
</file>

<file path=ppt/slides/_rels/slide3.xml.rels><?xml version="1.0" encoding="UTF-8" standalone="yes"?>
<Relationships xmlns="http://schemas.openxmlformats.org/package/2006/relationships"><Relationship Id="rId3" Type="http://schemas.openxmlformats.org/officeDocument/2006/relationships/hyperlink" Target="http://mariapcclass.blogspot.com/2015/12/assignment-book-review-presentation.html" TargetMode="External"/><Relationship Id="rId7" Type="http://schemas.openxmlformats.org/officeDocument/2006/relationships/hyperlink" Target="https://disasteravoidanceexperts.com/8-step-leadership-decision-making-process-for-making-the-best-decisions/" TargetMode="External"/><Relationship Id="rId2" Type="http://schemas.openxmlformats.org/officeDocument/2006/relationships/image" Target="../media/image5.jpeg"/><Relationship Id="rId1" Type="http://schemas.openxmlformats.org/officeDocument/2006/relationships/slideLayout" Target="../slideLayouts/slideLayout2.xml"/><Relationship Id="rId6" Type="http://schemas.openxmlformats.org/officeDocument/2006/relationships/image" Target="../media/image7.jpeg"/><Relationship Id="rId5" Type="http://schemas.openxmlformats.org/officeDocument/2006/relationships/hyperlink" Target="https://www.rawpixel.com/search/melancholy" TargetMode="External"/><Relationship Id="rId4" Type="http://schemas.openxmlformats.org/officeDocument/2006/relationships/image" Target="../media/image6.jpeg"/></Relationships>
</file>

<file path=ppt/slides/_rels/slide4.xml.rels><?xml version="1.0" encoding="UTF-8" standalone="yes"?>
<Relationships xmlns="http://schemas.openxmlformats.org/package/2006/relationships"><Relationship Id="rId2" Type="http://schemas.openxmlformats.org/officeDocument/2006/relationships/image" Target="../media/image8.gi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hyperlink" Target="http://www.integramasmas.com/te-presentamos-nuestro-nuevo-plan-de-coaching-motivacion-decision-accion/" TargetMode="External"/><Relationship Id="rId2" Type="http://schemas.openxmlformats.org/officeDocument/2006/relationships/image" Target="../media/image10.jpg"/><Relationship Id="rId1" Type="http://schemas.openxmlformats.org/officeDocument/2006/relationships/slideLayout" Target="../slideLayouts/slideLayout2.xml"/><Relationship Id="rId5" Type="http://schemas.openxmlformats.org/officeDocument/2006/relationships/hyperlink" Target="https://opensource.com/article/18/11/top-tech-recruiting-mistakes-avoid" TargetMode="External"/><Relationship Id="rId4" Type="http://schemas.openxmlformats.org/officeDocument/2006/relationships/image" Target="../media/image11.png"/></Relationships>
</file>

<file path=ppt/slides/_rels/slide11.xml.rels><?xml version="1.0" encoding="UTF-8" standalone="yes"?>
<Relationships xmlns="http://schemas.openxmlformats.org/package/2006/relationships"><Relationship Id="rId8" Type="http://schemas.openxmlformats.org/officeDocument/2006/relationships/hyperlink" Target="https://www.wallpaperflare.com/cavaliers-on-horses-painting-knight-cavalry-lance-armor-banner-wallpaper-pslfz" TargetMode="External"/><Relationship Id="rId3" Type="http://schemas.openxmlformats.org/officeDocument/2006/relationships/image" Target="../media/image12.jpg"/><Relationship Id="rId7" Type="http://schemas.openxmlformats.org/officeDocument/2006/relationships/image" Target="../media/image14.jp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hyperlink" Target="http://decadia.deviantart.com/art/Dragon-Fire-566040048" TargetMode="External"/><Relationship Id="rId5" Type="http://schemas.openxmlformats.org/officeDocument/2006/relationships/image" Target="../media/image13.jpeg"/><Relationship Id="rId4" Type="http://schemas.openxmlformats.org/officeDocument/2006/relationships/hyperlink" Target="https://www.film-rezensionen.de/2017/11/vampire-hunter-d-bloodlust/" TargetMode="Externa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waynebarry.com/2015/03/03/week-7-mind-mapping-introducing-the-concept/" TargetMode="External"/><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commons.wikimedia.org/wiki/File:Snowdon_reflection.jpg" TargetMode="External"/><Relationship Id="rId2" Type="http://schemas.openxmlformats.org/officeDocument/2006/relationships/image" Target="../media/image18.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solidFill>
                  <a:srgbClr val="0000CC"/>
                </a:solidFill>
              </a:rPr>
              <a:t>BMSK6005 Coaching &amp; Mentoring Skills of the Workplace</a:t>
            </a:r>
          </a:p>
        </p:txBody>
      </p:sp>
      <p:sp>
        <p:nvSpPr>
          <p:cNvPr id="3" name="Subtitle 2"/>
          <p:cNvSpPr>
            <a:spLocks noGrp="1"/>
          </p:cNvSpPr>
          <p:nvPr>
            <p:ph type="subTitle" idx="1"/>
          </p:nvPr>
        </p:nvSpPr>
        <p:spPr>
          <a:xfrm>
            <a:off x="1143000" y="3933056"/>
            <a:ext cx="6858000" cy="763066"/>
          </a:xfrm>
        </p:spPr>
        <p:txBody>
          <a:bodyPr/>
          <a:lstStyle/>
          <a:p>
            <a:r>
              <a:rPr lang="en-GB" sz="4400" dirty="0">
                <a:solidFill>
                  <a:srgbClr val="0000CC"/>
                </a:solidFill>
              </a:rPr>
              <a:t>Evening Session 5</a:t>
            </a:r>
          </a:p>
        </p:txBody>
      </p:sp>
    </p:spTree>
    <p:extLst>
      <p:ext uri="{BB962C8B-B14F-4D97-AF65-F5344CB8AC3E}">
        <p14:creationId xmlns:p14="http://schemas.microsoft.com/office/powerpoint/2010/main" val="31690443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Text, whiteboard&#10;&#10;Description automatically generated">
            <a:extLst>
              <a:ext uri="{FF2B5EF4-FFF2-40B4-BE49-F238E27FC236}">
                <a16:creationId xmlns:a16="http://schemas.microsoft.com/office/drawing/2014/main" id="{E1ABEF1A-136D-4A92-BAAA-176F859B14A2}"/>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988973" y="0"/>
            <a:ext cx="4171391" cy="2780928"/>
          </a:xfrm>
          <a:prstGeom prst="rect">
            <a:avLst/>
          </a:prstGeom>
        </p:spPr>
      </p:pic>
      <p:sp>
        <p:nvSpPr>
          <p:cNvPr id="3" name="Content Placeholder 2">
            <a:extLst>
              <a:ext uri="{FF2B5EF4-FFF2-40B4-BE49-F238E27FC236}">
                <a16:creationId xmlns:a16="http://schemas.microsoft.com/office/drawing/2014/main" id="{656DFEBC-83E2-4D34-AC5E-6E0A47BE73CE}"/>
              </a:ext>
            </a:extLst>
          </p:cNvPr>
          <p:cNvSpPr>
            <a:spLocks noGrp="1"/>
          </p:cNvSpPr>
          <p:nvPr>
            <p:ph idx="1"/>
          </p:nvPr>
        </p:nvSpPr>
        <p:spPr>
          <a:xfrm>
            <a:off x="323528" y="1525323"/>
            <a:ext cx="7886700" cy="3475583"/>
          </a:xfrm>
        </p:spPr>
        <p:txBody>
          <a:bodyPr/>
          <a:lstStyle/>
          <a:p>
            <a:r>
              <a:rPr lang="en-GB" dirty="0">
                <a:solidFill>
                  <a:srgbClr val="800080"/>
                </a:solidFill>
              </a:rPr>
              <a:t>Activity Review</a:t>
            </a:r>
          </a:p>
          <a:p>
            <a:r>
              <a:rPr lang="en-GB" dirty="0">
                <a:solidFill>
                  <a:srgbClr val="800080"/>
                </a:solidFill>
              </a:rPr>
              <a:t>Assignment Review and general feedback</a:t>
            </a:r>
          </a:p>
          <a:p>
            <a:r>
              <a:rPr lang="en-GB" dirty="0">
                <a:solidFill>
                  <a:srgbClr val="800080"/>
                </a:solidFill>
              </a:rPr>
              <a:t>Coaching Practice</a:t>
            </a:r>
          </a:p>
          <a:p>
            <a:r>
              <a:rPr lang="en-GB" dirty="0">
                <a:solidFill>
                  <a:srgbClr val="800080"/>
                </a:solidFill>
              </a:rPr>
              <a:t>The Drama Triangle</a:t>
            </a:r>
          </a:p>
          <a:p>
            <a:r>
              <a:rPr lang="en-GB" dirty="0">
                <a:solidFill>
                  <a:srgbClr val="800080"/>
                </a:solidFill>
              </a:rPr>
              <a:t>Mind Map development</a:t>
            </a:r>
          </a:p>
          <a:p>
            <a:r>
              <a:rPr lang="en-GB" dirty="0">
                <a:solidFill>
                  <a:srgbClr val="800080"/>
                </a:solidFill>
              </a:rPr>
              <a:t>Q &amp; A</a:t>
            </a:r>
          </a:p>
          <a:p>
            <a:endParaRPr lang="en-GB" dirty="0"/>
          </a:p>
        </p:txBody>
      </p:sp>
      <p:pic>
        <p:nvPicPr>
          <p:cNvPr id="7" name="Picture 6" descr="A picture containing table, wooden&#10;&#10;Description automatically generated">
            <a:extLst>
              <a:ext uri="{FF2B5EF4-FFF2-40B4-BE49-F238E27FC236}">
                <a16:creationId xmlns:a16="http://schemas.microsoft.com/office/drawing/2014/main" id="{021E4DA0-B0DB-47BF-828E-C0F772E1C9A5}"/>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156176" y="3707913"/>
            <a:ext cx="2987824" cy="1991883"/>
          </a:xfrm>
          <a:prstGeom prst="rect">
            <a:avLst/>
          </a:prstGeom>
        </p:spPr>
      </p:pic>
    </p:spTree>
    <p:extLst>
      <p:ext uri="{BB962C8B-B14F-4D97-AF65-F5344CB8AC3E}">
        <p14:creationId xmlns:p14="http://schemas.microsoft.com/office/powerpoint/2010/main" val="3254800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lose up of a logo&#10;&#10;Description automatically generated">
            <a:extLst>
              <a:ext uri="{FF2B5EF4-FFF2-40B4-BE49-F238E27FC236}">
                <a16:creationId xmlns:a16="http://schemas.microsoft.com/office/drawing/2014/main" id="{031328B2-B40B-4BC1-859D-14E42531588D}"/>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328089" y="3645024"/>
            <a:ext cx="2815911" cy="2082742"/>
          </a:xfrm>
          <a:prstGeom prst="rect">
            <a:avLst/>
          </a:prstGeom>
        </p:spPr>
      </p:pic>
      <p:sp>
        <p:nvSpPr>
          <p:cNvPr id="2" name="Title 1">
            <a:extLst>
              <a:ext uri="{FF2B5EF4-FFF2-40B4-BE49-F238E27FC236}">
                <a16:creationId xmlns:a16="http://schemas.microsoft.com/office/drawing/2014/main" id="{F7CC5653-F7E3-4642-9F39-C537C822219B}"/>
              </a:ext>
            </a:extLst>
          </p:cNvPr>
          <p:cNvSpPr>
            <a:spLocks noGrp="1"/>
          </p:cNvSpPr>
          <p:nvPr>
            <p:ph type="title"/>
          </p:nvPr>
        </p:nvSpPr>
        <p:spPr/>
        <p:txBody>
          <a:bodyPr/>
          <a:lstStyle/>
          <a:p>
            <a:r>
              <a:rPr lang="en-GB" dirty="0"/>
              <a:t>Quick Group Review</a:t>
            </a:r>
          </a:p>
        </p:txBody>
      </p:sp>
      <p:sp>
        <p:nvSpPr>
          <p:cNvPr id="3" name="Content Placeholder 2">
            <a:extLst>
              <a:ext uri="{FF2B5EF4-FFF2-40B4-BE49-F238E27FC236}">
                <a16:creationId xmlns:a16="http://schemas.microsoft.com/office/drawing/2014/main" id="{49F61D63-F3B0-42BE-A719-49787D51C899}"/>
              </a:ext>
            </a:extLst>
          </p:cNvPr>
          <p:cNvSpPr>
            <a:spLocks noGrp="1"/>
          </p:cNvSpPr>
          <p:nvPr>
            <p:ph idx="1"/>
          </p:nvPr>
        </p:nvSpPr>
        <p:spPr>
          <a:xfrm>
            <a:off x="555952" y="1185071"/>
            <a:ext cx="6563072" cy="2476871"/>
          </a:xfrm>
        </p:spPr>
        <p:txBody>
          <a:bodyPr/>
          <a:lstStyle/>
          <a:p>
            <a:r>
              <a:rPr lang="en-GB" dirty="0">
                <a:solidFill>
                  <a:srgbClr val="0070C0"/>
                </a:solidFill>
              </a:rPr>
              <a:t>How are you getting on?</a:t>
            </a:r>
          </a:p>
          <a:p>
            <a:r>
              <a:rPr lang="en-GB" dirty="0">
                <a:solidFill>
                  <a:srgbClr val="7030A0"/>
                </a:solidFill>
              </a:rPr>
              <a:t>What names/authors are you coming across with your research?</a:t>
            </a:r>
          </a:p>
          <a:p>
            <a:r>
              <a:rPr lang="en-GB" dirty="0">
                <a:solidFill>
                  <a:srgbClr val="00B050"/>
                </a:solidFill>
              </a:rPr>
              <a:t>Reading and Research</a:t>
            </a:r>
          </a:p>
          <a:p>
            <a:r>
              <a:rPr lang="en-GB" dirty="0">
                <a:solidFill>
                  <a:srgbClr val="FF0066"/>
                </a:solidFill>
              </a:rPr>
              <a:t>Feedback on previous task</a:t>
            </a:r>
          </a:p>
        </p:txBody>
      </p:sp>
      <p:pic>
        <p:nvPicPr>
          <p:cNvPr id="6" name="Picture 5" descr="A person sitting at a desk&#10;&#10;Description automatically generated with low confidence">
            <a:extLst>
              <a:ext uri="{FF2B5EF4-FFF2-40B4-BE49-F238E27FC236}">
                <a16:creationId xmlns:a16="http://schemas.microsoft.com/office/drawing/2014/main" id="{9C8E94EE-EFE4-456C-80FE-E74F37E01426}"/>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705600" y="0"/>
            <a:ext cx="2438400" cy="1520952"/>
          </a:xfrm>
          <a:prstGeom prst="rect">
            <a:avLst/>
          </a:prstGeom>
        </p:spPr>
      </p:pic>
      <p:pic>
        <p:nvPicPr>
          <p:cNvPr id="8" name="Picture 7" descr="A group of people sitting at a table&#10;&#10;Description automatically generated with low confidence">
            <a:extLst>
              <a:ext uri="{FF2B5EF4-FFF2-40B4-BE49-F238E27FC236}">
                <a16:creationId xmlns:a16="http://schemas.microsoft.com/office/drawing/2014/main" id="{A3C7EA25-C1EA-4A4D-9FB6-5DFC52B66378}"/>
              </a:ext>
            </a:extLst>
          </p:cNvPr>
          <p:cNvPicPr>
            <a:picLocks noChangeAspect="1"/>
          </p:cNvPicPr>
          <p:nvPr/>
        </p:nvPicPr>
        <p:blipFill>
          <a:blip r:embed="rId6" cstate="print">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221" y="3764097"/>
            <a:ext cx="2694590" cy="1963669"/>
          </a:xfrm>
          <a:prstGeom prst="rect">
            <a:avLst/>
          </a:prstGeom>
        </p:spPr>
      </p:pic>
    </p:spTree>
    <p:extLst>
      <p:ext uri="{BB962C8B-B14F-4D97-AF65-F5344CB8AC3E}">
        <p14:creationId xmlns:p14="http://schemas.microsoft.com/office/powerpoint/2010/main" val="4121843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B2FF35-693D-492F-A60D-7FAC32B9216C}"/>
              </a:ext>
            </a:extLst>
          </p:cNvPr>
          <p:cNvSpPr>
            <a:spLocks noGrp="1"/>
          </p:cNvSpPr>
          <p:nvPr>
            <p:ph type="title"/>
          </p:nvPr>
        </p:nvSpPr>
        <p:spPr>
          <a:xfrm>
            <a:off x="628650" y="1"/>
            <a:ext cx="4879454" cy="764704"/>
          </a:xfrm>
        </p:spPr>
        <p:txBody>
          <a:bodyPr/>
          <a:lstStyle/>
          <a:p>
            <a:r>
              <a:rPr lang="en-GB" dirty="0"/>
              <a:t>Assignment Review</a:t>
            </a:r>
          </a:p>
        </p:txBody>
      </p:sp>
      <p:sp>
        <p:nvSpPr>
          <p:cNvPr id="3" name="Content Placeholder 2">
            <a:extLst>
              <a:ext uri="{FF2B5EF4-FFF2-40B4-BE49-F238E27FC236}">
                <a16:creationId xmlns:a16="http://schemas.microsoft.com/office/drawing/2014/main" id="{AD9ABE7B-B293-4021-A56C-F88FE322DBD0}"/>
              </a:ext>
            </a:extLst>
          </p:cNvPr>
          <p:cNvSpPr>
            <a:spLocks noGrp="1"/>
          </p:cNvSpPr>
          <p:nvPr>
            <p:ph idx="1"/>
          </p:nvPr>
        </p:nvSpPr>
        <p:spPr>
          <a:xfrm>
            <a:off x="395536" y="908720"/>
            <a:ext cx="7920880" cy="3903861"/>
          </a:xfrm>
        </p:spPr>
        <p:txBody>
          <a:bodyPr/>
          <a:lstStyle/>
          <a:p>
            <a:r>
              <a:rPr lang="en-GB" dirty="0">
                <a:solidFill>
                  <a:srgbClr val="0000CC"/>
                </a:solidFill>
              </a:rPr>
              <a:t>Focus on the tasks – laser-like focus</a:t>
            </a:r>
          </a:p>
          <a:p>
            <a:r>
              <a:rPr lang="en-GB" dirty="0">
                <a:solidFill>
                  <a:srgbClr val="0000CC"/>
                </a:solidFill>
              </a:rPr>
              <a:t>Link your ideas and concepts</a:t>
            </a:r>
          </a:p>
          <a:p>
            <a:r>
              <a:rPr lang="en-GB" dirty="0">
                <a:solidFill>
                  <a:srgbClr val="0000CC"/>
                </a:solidFill>
              </a:rPr>
              <a:t>Arguments</a:t>
            </a:r>
          </a:p>
          <a:p>
            <a:r>
              <a:rPr lang="en-GB" dirty="0">
                <a:solidFill>
                  <a:srgbClr val="0000CC"/>
                </a:solidFill>
              </a:rPr>
              <a:t>One or more premises leading to a conclusion</a:t>
            </a:r>
          </a:p>
          <a:p>
            <a:r>
              <a:rPr lang="en-GB" dirty="0">
                <a:solidFill>
                  <a:srgbClr val="0000CC"/>
                </a:solidFill>
              </a:rPr>
              <a:t>Draw your </a:t>
            </a:r>
            <a:r>
              <a:rPr lang="en-GB" i="1" u="sng" dirty="0">
                <a:solidFill>
                  <a:srgbClr val="0000CC"/>
                </a:solidFill>
              </a:rPr>
              <a:t>own </a:t>
            </a:r>
            <a:r>
              <a:rPr lang="en-GB" dirty="0">
                <a:solidFill>
                  <a:srgbClr val="0000CC"/>
                </a:solidFill>
              </a:rPr>
              <a:t>conclusions</a:t>
            </a:r>
          </a:p>
          <a:p>
            <a:r>
              <a:rPr lang="en-GB" dirty="0">
                <a:solidFill>
                  <a:srgbClr val="0000CC"/>
                </a:solidFill>
              </a:rPr>
              <a:t>Beef up your Introductions and conclusions</a:t>
            </a:r>
          </a:p>
          <a:p>
            <a:r>
              <a:rPr lang="en-GB" dirty="0">
                <a:solidFill>
                  <a:srgbClr val="0000CC"/>
                </a:solidFill>
              </a:rPr>
              <a:t>Use the Appendices</a:t>
            </a:r>
          </a:p>
          <a:p>
            <a:r>
              <a:rPr lang="en-GB" dirty="0">
                <a:solidFill>
                  <a:srgbClr val="0000CC"/>
                </a:solidFill>
              </a:rPr>
              <a:t>Use the full word count!  Please!</a:t>
            </a:r>
          </a:p>
          <a:p>
            <a:r>
              <a:rPr lang="en-GB" dirty="0">
                <a:solidFill>
                  <a:srgbClr val="0000CC"/>
                </a:solidFill>
              </a:rPr>
              <a:t>Depth of reading and application to your reports</a:t>
            </a:r>
          </a:p>
          <a:p>
            <a:endParaRPr lang="en-GB" dirty="0">
              <a:solidFill>
                <a:srgbClr val="0000CC"/>
              </a:solidFill>
            </a:endParaRPr>
          </a:p>
        </p:txBody>
      </p:sp>
      <p:pic>
        <p:nvPicPr>
          <p:cNvPr id="1026" name="Picture 2" descr="Fight Homer Simpson GIF - Fight Homer Simpson Mad - Discover &amp; Share GIFs">
            <a:extLst>
              <a:ext uri="{FF2B5EF4-FFF2-40B4-BE49-F238E27FC236}">
                <a16:creationId xmlns:a16="http://schemas.microsoft.com/office/drawing/2014/main" id="{87FA8C85-FD69-4A09-83A8-5D841436814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10084" y="10573"/>
            <a:ext cx="3033916" cy="22662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599092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026"/>
                                        </p:tgtEl>
                                        <p:attrNameLst>
                                          <p:attrName>style.visibility</p:attrName>
                                        </p:attrNameLst>
                                      </p:cBhvr>
                                      <p:to>
                                        <p:strVal val="visible"/>
                                      </p:to>
                                    </p:set>
                                    <p:animEffect transition="in" filter="fade">
                                      <p:cBhvr>
                                        <p:cTn id="22" dur="500"/>
                                        <p:tgtEl>
                                          <p:spTgt spid="1026"/>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fade">
                                      <p:cBhvr>
                                        <p:cTn id="32" dur="500"/>
                                        <p:tgtEl>
                                          <p:spTgt spid="3">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Effect transition="in" filter="fade">
                                      <p:cBhvr>
                                        <p:cTn id="37" dur="500"/>
                                        <p:tgtEl>
                                          <p:spTgt spid="3">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fade">
                                      <p:cBhvr>
                                        <p:cTn id="42" dur="500"/>
                                        <p:tgtEl>
                                          <p:spTgt spid="3">
                                            <p:txEl>
                                              <p:pRg st="6" end="6"/>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3">
                                            <p:txEl>
                                              <p:pRg st="7" end="7"/>
                                            </p:txEl>
                                          </p:spTgt>
                                        </p:tgtEl>
                                        <p:attrNameLst>
                                          <p:attrName>style.visibility</p:attrName>
                                        </p:attrNameLst>
                                      </p:cBhvr>
                                      <p:to>
                                        <p:strVal val="visible"/>
                                      </p:to>
                                    </p:set>
                                    <p:animEffect transition="in" filter="fade">
                                      <p:cBhvr>
                                        <p:cTn id="47" dur="500"/>
                                        <p:tgtEl>
                                          <p:spTgt spid="3">
                                            <p:txEl>
                                              <p:pRg st="7" end="7"/>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3">
                                            <p:txEl>
                                              <p:pRg st="8" end="8"/>
                                            </p:txEl>
                                          </p:spTgt>
                                        </p:tgtEl>
                                        <p:attrNameLst>
                                          <p:attrName>style.visibility</p:attrName>
                                        </p:attrNameLst>
                                      </p:cBhvr>
                                      <p:to>
                                        <p:strVal val="visible"/>
                                      </p:to>
                                    </p:set>
                                    <p:animEffect transition="in" filter="fade">
                                      <p:cBhvr>
                                        <p:cTn id="52"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0"/>
            <a:ext cx="7886700" cy="975643"/>
          </a:xfrm>
        </p:spPr>
        <p:txBody>
          <a:bodyPr>
            <a:normAutofit fontScale="90000"/>
          </a:bodyPr>
          <a:lstStyle/>
          <a:p>
            <a:pPr algn="ctr"/>
            <a:r>
              <a:rPr lang="en-GB" dirty="0"/>
              <a:t>BMSK6005 Coaching &amp; Mentoring in the Workplace</a:t>
            </a:r>
          </a:p>
        </p:txBody>
      </p:sp>
      <p:sp>
        <p:nvSpPr>
          <p:cNvPr id="3" name="Text Placeholder 2"/>
          <p:cNvSpPr>
            <a:spLocks noGrp="1"/>
          </p:cNvSpPr>
          <p:nvPr>
            <p:ph type="body" idx="1"/>
          </p:nvPr>
        </p:nvSpPr>
        <p:spPr>
          <a:xfrm>
            <a:off x="179512" y="1092895"/>
            <a:ext cx="2695328" cy="495746"/>
          </a:xfrm>
        </p:spPr>
        <p:txBody>
          <a:bodyPr/>
          <a:lstStyle/>
          <a:p>
            <a:r>
              <a:rPr lang="en-GB" dirty="0"/>
              <a:t>Assessment Task:-</a:t>
            </a:r>
          </a:p>
        </p:txBody>
      </p:sp>
      <p:sp>
        <p:nvSpPr>
          <p:cNvPr id="4" name="Content Placeholder 3"/>
          <p:cNvSpPr>
            <a:spLocks noGrp="1"/>
          </p:cNvSpPr>
          <p:nvPr>
            <p:ph sz="half" idx="2"/>
          </p:nvPr>
        </p:nvSpPr>
        <p:spPr>
          <a:xfrm>
            <a:off x="0" y="1594943"/>
            <a:ext cx="6768752" cy="3976924"/>
          </a:xfrm>
        </p:spPr>
        <p:txBody>
          <a:bodyPr>
            <a:normAutofit lnSpcReduction="10000"/>
          </a:bodyPr>
          <a:lstStyle/>
          <a:p>
            <a:pPr marL="457200" indent="-457200">
              <a:buFont typeface="+mj-lt"/>
              <a:buAutoNum type="arabicPeriod"/>
            </a:pPr>
            <a:r>
              <a:rPr lang="en-GB" i="1" u="sng" dirty="0">
                <a:solidFill>
                  <a:srgbClr val="0000FF"/>
                </a:solidFill>
              </a:rPr>
              <a:t>Explain</a:t>
            </a:r>
            <a:r>
              <a:rPr lang="en-GB" i="1" dirty="0">
                <a:solidFill>
                  <a:srgbClr val="0000FF"/>
                </a:solidFill>
              </a:rPr>
              <a:t> the similarities and differences of coaching and mentoring within an organisational context.</a:t>
            </a:r>
          </a:p>
          <a:p>
            <a:pPr marL="457200" indent="-457200">
              <a:buFont typeface="+mj-lt"/>
              <a:buAutoNum type="arabicPeriod"/>
            </a:pPr>
            <a:r>
              <a:rPr lang="en-GB" i="1" u="sng" dirty="0">
                <a:solidFill>
                  <a:srgbClr val="002060"/>
                </a:solidFill>
              </a:rPr>
              <a:t>Critically explore </a:t>
            </a:r>
            <a:r>
              <a:rPr lang="en-GB" i="1" dirty="0">
                <a:solidFill>
                  <a:srgbClr val="002060"/>
                </a:solidFill>
              </a:rPr>
              <a:t>the knowledge, skills, attitude and behaviours needed by an effective workplace coach or mentor</a:t>
            </a:r>
          </a:p>
          <a:p>
            <a:pPr marL="457200" indent="-457200">
              <a:buFont typeface="+mj-lt"/>
              <a:buAutoNum type="arabicPeriod"/>
            </a:pPr>
            <a:r>
              <a:rPr lang="en-GB" i="1" u="sng" dirty="0">
                <a:solidFill>
                  <a:srgbClr val="0000CC"/>
                </a:solidFill>
              </a:rPr>
              <a:t>Critically assess </a:t>
            </a:r>
            <a:r>
              <a:rPr lang="en-GB" i="1" dirty="0">
                <a:solidFill>
                  <a:srgbClr val="0000CC"/>
                </a:solidFill>
              </a:rPr>
              <a:t>a model or process that should be followed when formally </a:t>
            </a:r>
            <a:r>
              <a:rPr lang="en-GB" dirty="0">
                <a:solidFill>
                  <a:srgbClr val="0000CC"/>
                </a:solidFill>
              </a:rPr>
              <a:t>coaching or mentoring</a:t>
            </a:r>
            <a:r>
              <a:rPr lang="en-GB" i="1" dirty="0">
                <a:solidFill>
                  <a:srgbClr val="0000CC"/>
                </a:solidFill>
              </a:rPr>
              <a:t>                  </a:t>
            </a:r>
            <a:r>
              <a:rPr lang="en-GB" i="1" dirty="0"/>
              <a:t>				</a:t>
            </a:r>
          </a:p>
          <a:p>
            <a:pPr marL="0" indent="0">
              <a:buNone/>
            </a:pPr>
            <a:endParaRPr lang="en-GB" i="1" dirty="0"/>
          </a:p>
        </p:txBody>
      </p:sp>
      <p:pic>
        <p:nvPicPr>
          <p:cNvPr id="6" name="Picture 5">
            <a:extLst>
              <a:ext uri="{FF2B5EF4-FFF2-40B4-BE49-F238E27FC236}">
                <a16:creationId xmlns:a16="http://schemas.microsoft.com/office/drawing/2014/main" id="{E55BF0FF-99ED-4F3C-940D-7DF7A290338C}"/>
              </a:ext>
            </a:extLst>
          </p:cNvPr>
          <p:cNvPicPr>
            <a:picLocks noChangeAspect="1"/>
          </p:cNvPicPr>
          <p:nvPr/>
        </p:nvPicPr>
        <p:blipFill>
          <a:blip r:embed="rId3"/>
          <a:stretch>
            <a:fillRect/>
          </a:stretch>
        </p:blipFill>
        <p:spPr>
          <a:xfrm>
            <a:off x="6352110" y="2151553"/>
            <a:ext cx="2804872" cy="2141543"/>
          </a:xfrm>
          <a:prstGeom prst="rect">
            <a:avLst/>
          </a:prstGeom>
        </p:spPr>
      </p:pic>
    </p:spTree>
    <p:extLst>
      <p:ext uri="{BB962C8B-B14F-4D97-AF65-F5344CB8AC3E}">
        <p14:creationId xmlns:p14="http://schemas.microsoft.com/office/powerpoint/2010/main" val="14284443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nodeType="clickEffect">
                                  <p:stCondLst>
                                    <p:cond delay="0"/>
                                  </p:stCondLst>
                                  <p:childTnLst>
                                    <p:animEffect transition="out" filter="fade">
                                      <p:cBhvr>
                                        <p:cTn id="11" dur="500"/>
                                        <p:tgtEl>
                                          <p:spTgt spid="4">
                                            <p:txEl>
                                              <p:pRg st="0" end="0"/>
                                            </p:txEl>
                                          </p:spTgt>
                                        </p:tgtEl>
                                      </p:cBhvr>
                                    </p:animEffect>
                                    <p:set>
                                      <p:cBhvr>
                                        <p:cTn id="12" dur="1" fill="hold">
                                          <p:stCondLst>
                                            <p:cond delay="499"/>
                                          </p:stCondLst>
                                        </p:cTn>
                                        <p:tgtEl>
                                          <p:spTgt spid="4">
                                            <p:txEl>
                                              <p:pRg st="0" end="0"/>
                                            </p:txEl>
                                          </p:spTgt>
                                        </p:tgtEl>
                                        <p:attrNameLst>
                                          <p:attrName>style.visibility</p:attrName>
                                        </p:attrNameLst>
                                      </p:cBhvr>
                                      <p:to>
                                        <p:strVal val="hidden"/>
                                      </p:to>
                                    </p:set>
                                  </p:childTnLst>
                                </p:cTn>
                              </p:par>
                              <p:par>
                                <p:cTn id="13" presetID="10" presetClass="entr" presetSubtype="0" fill="hold" nodeType="with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animEffect transition="in" filter="fade">
                                      <p:cBhvr>
                                        <p:cTn id="15" dur="500"/>
                                        <p:tgtEl>
                                          <p:spTgt spid="4">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xit" presetSubtype="0" fill="hold" nodeType="clickEffect">
                                  <p:stCondLst>
                                    <p:cond delay="0"/>
                                  </p:stCondLst>
                                  <p:childTnLst>
                                    <p:animEffect transition="out" filter="fade">
                                      <p:cBhvr>
                                        <p:cTn id="19" dur="500"/>
                                        <p:tgtEl>
                                          <p:spTgt spid="4">
                                            <p:txEl>
                                              <p:pRg st="1" end="1"/>
                                            </p:txEl>
                                          </p:spTgt>
                                        </p:tgtEl>
                                      </p:cBhvr>
                                    </p:animEffect>
                                    <p:set>
                                      <p:cBhvr>
                                        <p:cTn id="20" dur="1" fill="hold">
                                          <p:stCondLst>
                                            <p:cond delay="499"/>
                                          </p:stCondLst>
                                        </p:cTn>
                                        <p:tgtEl>
                                          <p:spTgt spid="4">
                                            <p:txEl>
                                              <p:pRg st="1" end="1"/>
                                            </p:txEl>
                                          </p:spTgt>
                                        </p:tgtEl>
                                        <p:attrNameLst>
                                          <p:attrName>style.visibility</p:attrName>
                                        </p:attrNameLst>
                                      </p:cBhvr>
                                      <p:to>
                                        <p:strVal val="hidden"/>
                                      </p:to>
                                    </p:set>
                                  </p:childTnLst>
                                </p:cTn>
                              </p:par>
                              <p:par>
                                <p:cTn id="21" presetID="10" presetClass="entr" presetSubtype="0" fill="hold" nodeType="with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animEffect transition="in" filter="fade">
                                      <p:cBhvr>
                                        <p:cTn id="23" dur="500"/>
                                        <p:tgtEl>
                                          <p:spTgt spid="4">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xit" presetSubtype="0" fill="hold" nodeType="clickEffect">
                                  <p:stCondLst>
                                    <p:cond delay="0"/>
                                  </p:stCondLst>
                                  <p:childTnLst>
                                    <p:animEffect transition="out" filter="fade">
                                      <p:cBhvr>
                                        <p:cTn id="27" dur="500"/>
                                        <p:tgtEl>
                                          <p:spTgt spid="4">
                                            <p:txEl>
                                              <p:pRg st="2" end="2"/>
                                            </p:txEl>
                                          </p:spTgt>
                                        </p:tgtEl>
                                      </p:cBhvr>
                                    </p:animEffect>
                                    <p:set>
                                      <p:cBhvr>
                                        <p:cTn id="28" dur="1" fill="hold">
                                          <p:stCondLst>
                                            <p:cond delay="499"/>
                                          </p:stCondLst>
                                        </p:cTn>
                                        <p:tgtEl>
                                          <p:spTgt spid="4">
                                            <p:txEl>
                                              <p:pRg st="2" end="2"/>
                                            </p:txEl>
                                          </p:spTgt>
                                        </p:tgtEl>
                                        <p:attrNameLst>
                                          <p:attrName>style.visibility</p:attrName>
                                        </p:attrNameLst>
                                      </p:cBhvr>
                                      <p:to>
                                        <p:strVal val="hidden"/>
                                      </p:to>
                                    </p:se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4">
                                            <p:txEl>
                                              <p:pRg st="0" end="0"/>
                                            </p:txEl>
                                          </p:spTgt>
                                        </p:tgtEl>
                                        <p:attrNameLst>
                                          <p:attrName>style.visibility</p:attrName>
                                        </p:attrNameLst>
                                      </p:cBhvr>
                                      <p:to>
                                        <p:strVal val="visible"/>
                                      </p:to>
                                    </p:set>
                                    <p:animEffect transition="in" filter="fade">
                                      <p:cBhvr>
                                        <p:cTn id="33" dur="500"/>
                                        <p:tgtEl>
                                          <p:spTgt spid="4">
                                            <p:txEl>
                                              <p:pRg st="0" end="0"/>
                                            </p:txEl>
                                          </p:spTgt>
                                        </p:tgtEl>
                                      </p:cBhvr>
                                    </p:animEffect>
                                  </p:childTnLst>
                                </p:cTn>
                              </p:par>
                              <p:par>
                                <p:cTn id="34" presetID="10" presetClass="entr" presetSubtype="0" fill="hold" nodeType="withEffect">
                                  <p:stCondLst>
                                    <p:cond delay="0"/>
                                  </p:stCondLst>
                                  <p:childTnLst>
                                    <p:set>
                                      <p:cBhvr>
                                        <p:cTn id="35" dur="1" fill="hold">
                                          <p:stCondLst>
                                            <p:cond delay="0"/>
                                          </p:stCondLst>
                                        </p:cTn>
                                        <p:tgtEl>
                                          <p:spTgt spid="4">
                                            <p:txEl>
                                              <p:pRg st="1" end="1"/>
                                            </p:txEl>
                                          </p:spTgt>
                                        </p:tgtEl>
                                        <p:attrNameLst>
                                          <p:attrName>style.visibility</p:attrName>
                                        </p:attrNameLst>
                                      </p:cBhvr>
                                      <p:to>
                                        <p:strVal val="visible"/>
                                      </p:to>
                                    </p:set>
                                    <p:animEffect transition="in" filter="fade">
                                      <p:cBhvr>
                                        <p:cTn id="36" dur="500"/>
                                        <p:tgtEl>
                                          <p:spTgt spid="4">
                                            <p:txEl>
                                              <p:pRg st="1" end="1"/>
                                            </p:txEl>
                                          </p:spTgt>
                                        </p:tgtEl>
                                      </p:cBhvr>
                                    </p:animEffect>
                                  </p:childTnLst>
                                </p:cTn>
                              </p:par>
                              <p:par>
                                <p:cTn id="37" presetID="10" presetClass="entr" presetSubtype="0" fill="hold" nodeType="withEffect">
                                  <p:stCondLst>
                                    <p:cond delay="0"/>
                                  </p:stCondLst>
                                  <p:childTnLst>
                                    <p:set>
                                      <p:cBhvr>
                                        <p:cTn id="38" dur="1" fill="hold">
                                          <p:stCondLst>
                                            <p:cond delay="0"/>
                                          </p:stCondLst>
                                        </p:cTn>
                                        <p:tgtEl>
                                          <p:spTgt spid="4">
                                            <p:txEl>
                                              <p:pRg st="2" end="2"/>
                                            </p:txEl>
                                          </p:spTgt>
                                        </p:tgtEl>
                                        <p:attrNameLst>
                                          <p:attrName>style.visibility</p:attrName>
                                        </p:attrNameLst>
                                      </p:cBhvr>
                                      <p:to>
                                        <p:strVal val="visible"/>
                                      </p:to>
                                    </p:set>
                                    <p:animEffect transition="in" filter="fade">
                                      <p:cBhvr>
                                        <p:cTn id="39" dur="5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4339" y="400092"/>
            <a:ext cx="8435280" cy="1143000"/>
          </a:xfrm>
        </p:spPr>
        <p:txBody>
          <a:bodyPr>
            <a:noAutofit/>
          </a:bodyPr>
          <a:lstStyle/>
          <a:p>
            <a:pPr marL="514350" indent="-514350" algn="l">
              <a:buFont typeface="+mj-lt"/>
              <a:buAutoNum type="arabicPeriod"/>
            </a:pPr>
            <a:r>
              <a:rPr lang="en-GB" sz="3200" u="sng" dirty="0"/>
              <a:t>Explain</a:t>
            </a:r>
            <a:r>
              <a:rPr lang="en-GB" sz="3200" dirty="0"/>
              <a:t> the similarities and differences of coaching and mentoring within an organisational context.</a:t>
            </a:r>
            <a:br>
              <a:rPr lang="en-GB" sz="3200" dirty="0"/>
            </a:br>
            <a:endParaRPr lang="en-GB" sz="3200" dirty="0"/>
          </a:p>
        </p:txBody>
      </p:sp>
      <p:sp>
        <p:nvSpPr>
          <p:cNvPr id="3" name="Content Placeholder 2"/>
          <p:cNvSpPr>
            <a:spLocks noGrp="1"/>
          </p:cNvSpPr>
          <p:nvPr>
            <p:ph idx="1"/>
          </p:nvPr>
        </p:nvSpPr>
        <p:spPr>
          <a:xfrm>
            <a:off x="628650" y="1988840"/>
            <a:ext cx="7886700" cy="3547591"/>
          </a:xfrm>
        </p:spPr>
        <p:txBody>
          <a:bodyPr>
            <a:normAutofit/>
          </a:bodyPr>
          <a:lstStyle/>
          <a:p>
            <a:r>
              <a:rPr lang="en-GB" i="1" dirty="0">
                <a:solidFill>
                  <a:srgbClr val="0000FF"/>
                </a:solidFill>
              </a:rPr>
              <a:t>Define</a:t>
            </a:r>
            <a:r>
              <a:rPr lang="en-GB" dirty="0">
                <a:solidFill>
                  <a:srgbClr val="0000FF"/>
                </a:solidFill>
              </a:rPr>
              <a:t> coaching and mentoring – </a:t>
            </a:r>
            <a:r>
              <a:rPr lang="en-GB" i="1" u="sng" dirty="0">
                <a:solidFill>
                  <a:srgbClr val="0000FF"/>
                </a:solidFill>
              </a:rPr>
              <a:t>definitions</a:t>
            </a:r>
            <a:r>
              <a:rPr lang="en-GB" dirty="0">
                <a:solidFill>
                  <a:srgbClr val="0000FF"/>
                </a:solidFill>
              </a:rPr>
              <a:t> from a </a:t>
            </a:r>
            <a:r>
              <a:rPr lang="en-GB" i="1" u="sng" dirty="0">
                <a:solidFill>
                  <a:srgbClr val="0000FF"/>
                </a:solidFill>
              </a:rPr>
              <a:t>range of credible sources</a:t>
            </a:r>
            <a:r>
              <a:rPr lang="en-GB" dirty="0">
                <a:solidFill>
                  <a:srgbClr val="0000FF"/>
                </a:solidFill>
              </a:rPr>
              <a:t>, as the basis for your explanations</a:t>
            </a:r>
          </a:p>
          <a:p>
            <a:r>
              <a:rPr lang="en-GB" dirty="0">
                <a:solidFill>
                  <a:srgbClr val="0000FF"/>
                </a:solidFill>
              </a:rPr>
              <a:t>Use </a:t>
            </a:r>
            <a:r>
              <a:rPr lang="en-GB" i="1" u="sng" dirty="0">
                <a:solidFill>
                  <a:srgbClr val="0000FF"/>
                </a:solidFill>
              </a:rPr>
              <a:t>examples to illustrate </a:t>
            </a:r>
            <a:r>
              <a:rPr lang="en-GB" dirty="0">
                <a:solidFill>
                  <a:srgbClr val="0000FF"/>
                </a:solidFill>
              </a:rPr>
              <a:t>similarities and differences</a:t>
            </a:r>
          </a:p>
          <a:p>
            <a:r>
              <a:rPr lang="en-GB" dirty="0">
                <a:solidFill>
                  <a:srgbClr val="0000FF"/>
                </a:solidFill>
              </a:rPr>
              <a:t>Look to introduce </a:t>
            </a:r>
            <a:r>
              <a:rPr lang="en-GB" i="1" u="sng" dirty="0">
                <a:solidFill>
                  <a:srgbClr val="0000FF"/>
                </a:solidFill>
              </a:rPr>
              <a:t>workplace experiences </a:t>
            </a:r>
            <a:r>
              <a:rPr lang="en-GB" dirty="0">
                <a:solidFill>
                  <a:srgbClr val="0000FF"/>
                </a:solidFill>
              </a:rPr>
              <a:t>– either your own or case studies – to help clarify your explanations</a:t>
            </a:r>
          </a:p>
        </p:txBody>
      </p:sp>
    </p:spTree>
    <p:extLst>
      <p:ext uri="{BB962C8B-B14F-4D97-AF65-F5344CB8AC3E}">
        <p14:creationId xmlns:p14="http://schemas.microsoft.com/office/powerpoint/2010/main" val="30384049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nodeType="clickEffect">
                                  <p:stCondLst>
                                    <p:cond delay="0"/>
                                  </p:stCondLst>
                                  <p:childTnLst>
                                    <p:animEffect transition="out" filter="fade">
                                      <p:cBhvr>
                                        <p:cTn id="11" dur="500"/>
                                        <p:tgtEl>
                                          <p:spTgt spid="3">
                                            <p:txEl>
                                              <p:pRg st="0" end="0"/>
                                            </p:txEl>
                                          </p:spTgt>
                                        </p:tgtEl>
                                      </p:cBhvr>
                                    </p:animEffect>
                                    <p:set>
                                      <p:cBhvr>
                                        <p:cTn id="12" dur="1" fill="hold">
                                          <p:stCondLst>
                                            <p:cond delay="499"/>
                                          </p:stCondLst>
                                        </p:cTn>
                                        <p:tgtEl>
                                          <p:spTgt spid="3">
                                            <p:txEl>
                                              <p:pRg st="0" end="0"/>
                                            </p:txEl>
                                          </p:spTgt>
                                        </p:tgtEl>
                                        <p:attrNameLst>
                                          <p:attrName>style.visibility</p:attrName>
                                        </p:attrNameLst>
                                      </p:cBhvr>
                                      <p:to>
                                        <p:strVal val="hidden"/>
                                      </p:to>
                                    </p:set>
                                  </p:childTnLst>
                                </p:cTn>
                              </p:par>
                              <p:par>
                                <p:cTn id="13" presetID="10" presetClass="entr" presetSubtype="0" fill="hold"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5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xit" presetSubtype="0" fill="hold" nodeType="clickEffect">
                                  <p:stCondLst>
                                    <p:cond delay="0"/>
                                  </p:stCondLst>
                                  <p:childTnLst>
                                    <p:animEffect transition="out" filter="fade">
                                      <p:cBhvr>
                                        <p:cTn id="19" dur="500"/>
                                        <p:tgtEl>
                                          <p:spTgt spid="3">
                                            <p:txEl>
                                              <p:pRg st="1" end="1"/>
                                            </p:txEl>
                                          </p:spTgt>
                                        </p:tgtEl>
                                      </p:cBhvr>
                                    </p:animEffect>
                                    <p:set>
                                      <p:cBhvr>
                                        <p:cTn id="20" dur="1" fill="hold">
                                          <p:stCondLst>
                                            <p:cond delay="499"/>
                                          </p:stCondLst>
                                        </p:cTn>
                                        <p:tgtEl>
                                          <p:spTgt spid="3">
                                            <p:txEl>
                                              <p:pRg st="1" end="1"/>
                                            </p:txEl>
                                          </p:spTgt>
                                        </p:tgtEl>
                                        <p:attrNameLst>
                                          <p:attrName>style.visibility</p:attrName>
                                        </p:attrNameLst>
                                      </p:cBhvr>
                                      <p:to>
                                        <p:strVal val="hidden"/>
                                      </p:to>
                                    </p:set>
                                  </p:childTnLst>
                                </p:cTn>
                              </p:par>
                              <p:par>
                                <p:cTn id="21" presetID="10" presetClass="entr" presetSubtype="0" fill="hold" nodeType="with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Effect transition="in" filter="fade">
                                      <p:cBhvr>
                                        <p:cTn id="23" dur="500"/>
                                        <p:tgtEl>
                                          <p:spTgt spid="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xit" presetSubtype="0" fill="hold" nodeType="clickEffect">
                                  <p:stCondLst>
                                    <p:cond delay="0"/>
                                  </p:stCondLst>
                                  <p:childTnLst>
                                    <p:animEffect transition="out" filter="fade">
                                      <p:cBhvr>
                                        <p:cTn id="27" dur="500"/>
                                        <p:tgtEl>
                                          <p:spTgt spid="3">
                                            <p:txEl>
                                              <p:pRg st="2" end="2"/>
                                            </p:txEl>
                                          </p:spTgt>
                                        </p:tgtEl>
                                      </p:cBhvr>
                                    </p:animEffect>
                                    <p:set>
                                      <p:cBhvr>
                                        <p:cTn id="28" dur="1" fill="hold">
                                          <p:stCondLst>
                                            <p:cond delay="499"/>
                                          </p:stCondLst>
                                        </p:cTn>
                                        <p:tgtEl>
                                          <p:spTgt spid="3">
                                            <p:txEl>
                                              <p:pRg st="2" end="2"/>
                                            </p:txEl>
                                          </p:spTgt>
                                        </p:tgtEl>
                                        <p:attrNameLst>
                                          <p:attrName>style.visibility</p:attrName>
                                        </p:attrNameLst>
                                      </p:cBhvr>
                                      <p:to>
                                        <p:strVal val="hidden"/>
                                      </p:to>
                                    </p:set>
                                  </p:childTnLst>
                                </p:cTn>
                              </p:par>
                            </p:childTnLst>
                          </p:cTn>
                        </p:par>
                        <p:par>
                          <p:cTn id="29" fill="hold">
                            <p:stCondLst>
                              <p:cond delay="500"/>
                            </p:stCondLst>
                            <p:childTnLst>
                              <p:par>
                                <p:cTn id="30" presetID="10" presetClass="entr" presetSubtype="0" fill="hold" nodeType="afterEffect">
                                  <p:stCondLst>
                                    <p:cond delay="0"/>
                                  </p:stCondLst>
                                  <p:childTnLst>
                                    <p:set>
                                      <p:cBhvr>
                                        <p:cTn id="31" dur="1" fill="hold">
                                          <p:stCondLst>
                                            <p:cond delay="0"/>
                                          </p:stCondLst>
                                        </p:cTn>
                                        <p:tgtEl>
                                          <p:spTgt spid="3">
                                            <p:txEl>
                                              <p:pRg st="0" end="0"/>
                                            </p:txEl>
                                          </p:spTgt>
                                        </p:tgtEl>
                                        <p:attrNameLst>
                                          <p:attrName>style.visibility</p:attrName>
                                        </p:attrNameLst>
                                      </p:cBhvr>
                                      <p:to>
                                        <p:strVal val="visible"/>
                                      </p:to>
                                    </p:set>
                                    <p:animEffect transition="in" filter="fade">
                                      <p:cBhvr>
                                        <p:cTn id="32" dur="500"/>
                                        <p:tgtEl>
                                          <p:spTgt spid="3">
                                            <p:txEl>
                                              <p:pRg st="0" end="0"/>
                                            </p:txEl>
                                          </p:spTgt>
                                        </p:tgtEl>
                                      </p:cBhvr>
                                    </p:animEffect>
                                  </p:childTnLst>
                                </p:cTn>
                              </p:par>
                              <p:par>
                                <p:cTn id="33" presetID="10" presetClass="entr" presetSubtype="0" fill="hold" nodeType="withEffect">
                                  <p:stCondLst>
                                    <p:cond delay="0"/>
                                  </p:stCondLst>
                                  <p:childTnLst>
                                    <p:set>
                                      <p:cBhvr>
                                        <p:cTn id="34" dur="1" fill="hold">
                                          <p:stCondLst>
                                            <p:cond delay="0"/>
                                          </p:stCondLst>
                                        </p:cTn>
                                        <p:tgtEl>
                                          <p:spTgt spid="3">
                                            <p:txEl>
                                              <p:pRg st="1" end="1"/>
                                            </p:txEl>
                                          </p:spTgt>
                                        </p:tgtEl>
                                        <p:attrNameLst>
                                          <p:attrName>style.visibility</p:attrName>
                                        </p:attrNameLst>
                                      </p:cBhvr>
                                      <p:to>
                                        <p:strVal val="visible"/>
                                      </p:to>
                                    </p:set>
                                    <p:animEffect transition="in" filter="fade">
                                      <p:cBhvr>
                                        <p:cTn id="35" dur="500"/>
                                        <p:tgtEl>
                                          <p:spTgt spid="3">
                                            <p:txEl>
                                              <p:pRg st="1" end="1"/>
                                            </p:txEl>
                                          </p:spTgt>
                                        </p:tgtEl>
                                      </p:cBhvr>
                                    </p:animEffect>
                                  </p:childTnLst>
                                </p:cTn>
                              </p:par>
                            </p:childTnLst>
                          </p:cTn>
                        </p:par>
                        <p:par>
                          <p:cTn id="36" fill="hold">
                            <p:stCondLst>
                              <p:cond delay="1000"/>
                            </p:stCondLst>
                            <p:childTnLst>
                              <p:par>
                                <p:cTn id="37" presetID="10" presetClass="entr" presetSubtype="0" fill="hold" nodeType="afterEffect">
                                  <p:stCondLst>
                                    <p:cond delay="0"/>
                                  </p:stCondLst>
                                  <p:childTnLst>
                                    <p:set>
                                      <p:cBhvr>
                                        <p:cTn id="38" dur="1" fill="hold">
                                          <p:stCondLst>
                                            <p:cond delay="0"/>
                                          </p:stCondLst>
                                        </p:cTn>
                                        <p:tgtEl>
                                          <p:spTgt spid="3">
                                            <p:txEl>
                                              <p:pRg st="2" end="2"/>
                                            </p:txEl>
                                          </p:spTgt>
                                        </p:tgtEl>
                                        <p:attrNameLst>
                                          <p:attrName>style.visibility</p:attrName>
                                        </p:attrNameLst>
                                      </p:cBhvr>
                                      <p:to>
                                        <p:strVal val="visible"/>
                                      </p:to>
                                    </p:set>
                                    <p:animEffect transition="in" filter="fade">
                                      <p:cBhvr>
                                        <p:cTn id="39"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3594" y="620688"/>
            <a:ext cx="7957392" cy="1143000"/>
          </a:xfrm>
        </p:spPr>
        <p:txBody>
          <a:bodyPr>
            <a:noAutofit/>
          </a:bodyPr>
          <a:lstStyle/>
          <a:p>
            <a:pPr algn="l"/>
            <a:r>
              <a:rPr lang="en-GB" sz="3200" dirty="0"/>
              <a:t>2. 	</a:t>
            </a:r>
            <a:r>
              <a:rPr lang="en-GB" sz="3200" u="sng" dirty="0"/>
              <a:t>Critically explore </a:t>
            </a:r>
            <a:r>
              <a:rPr lang="en-GB" sz="3200" dirty="0"/>
              <a:t>the knowledge, skills, 	attitude and behaviours needed by an 	effective workplace coach or mentor</a:t>
            </a:r>
            <a:br>
              <a:rPr lang="en-GB" sz="3200" dirty="0"/>
            </a:br>
            <a:endParaRPr lang="en-GB" sz="3200" dirty="0"/>
          </a:p>
        </p:txBody>
      </p:sp>
      <p:sp>
        <p:nvSpPr>
          <p:cNvPr id="3" name="Content Placeholder 2"/>
          <p:cNvSpPr>
            <a:spLocks noGrp="1"/>
          </p:cNvSpPr>
          <p:nvPr>
            <p:ph idx="1"/>
          </p:nvPr>
        </p:nvSpPr>
        <p:spPr>
          <a:xfrm>
            <a:off x="371386" y="2276872"/>
            <a:ext cx="8229600" cy="3052935"/>
          </a:xfrm>
        </p:spPr>
        <p:txBody>
          <a:bodyPr>
            <a:normAutofit/>
          </a:bodyPr>
          <a:lstStyle/>
          <a:p>
            <a:r>
              <a:rPr lang="en-GB" dirty="0">
                <a:solidFill>
                  <a:srgbClr val="0000CC"/>
                </a:solidFill>
              </a:rPr>
              <a:t>Choose to focus on </a:t>
            </a:r>
            <a:r>
              <a:rPr lang="en-GB" i="1" u="sng" dirty="0">
                <a:solidFill>
                  <a:srgbClr val="0000CC"/>
                </a:solidFill>
              </a:rPr>
              <a:t>either</a:t>
            </a:r>
            <a:r>
              <a:rPr lang="en-GB" dirty="0">
                <a:solidFill>
                  <a:srgbClr val="0000CC"/>
                </a:solidFill>
              </a:rPr>
              <a:t> coaching </a:t>
            </a:r>
            <a:r>
              <a:rPr lang="en-GB" i="1" u="sng" dirty="0">
                <a:solidFill>
                  <a:srgbClr val="0000CC"/>
                </a:solidFill>
              </a:rPr>
              <a:t>OR</a:t>
            </a:r>
            <a:r>
              <a:rPr lang="en-GB" dirty="0">
                <a:solidFill>
                  <a:srgbClr val="0000CC"/>
                </a:solidFill>
              </a:rPr>
              <a:t> mentoring…not both</a:t>
            </a:r>
          </a:p>
          <a:p>
            <a:r>
              <a:rPr lang="en-GB" dirty="0">
                <a:solidFill>
                  <a:srgbClr val="0000CC"/>
                </a:solidFill>
              </a:rPr>
              <a:t>Provide a </a:t>
            </a:r>
            <a:r>
              <a:rPr lang="en-GB" i="1" dirty="0">
                <a:solidFill>
                  <a:srgbClr val="0000CC"/>
                </a:solidFill>
              </a:rPr>
              <a:t>critical overview </a:t>
            </a:r>
            <a:r>
              <a:rPr lang="en-GB" dirty="0">
                <a:solidFill>
                  <a:srgbClr val="0000CC"/>
                </a:solidFill>
              </a:rPr>
              <a:t>of the relevant literature.  </a:t>
            </a:r>
          </a:p>
          <a:p>
            <a:r>
              <a:rPr lang="en-GB" i="1" dirty="0">
                <a:solidFill>
                  <a:srgbClr val="0000CC"/>
                </a:solidFill>
              </a:rPr>
              <a:t>Identify</a:t>
            </a:r>
            <a:r>
              <a:rPr lang="en-GB" dirty="0">
                <a:solidFill>
                  <a:srgbClr val="0000CC"/>
                </a:solidFill>
              </a:rPr>
              <a:t> the relevant </a:t>
            </a:r>
            <a:r>
              <a:rPr lang="en-GB" u="sng" dirty="0">
                <a:solidFill>
                  <a:srgbClr val="0000CC"/>
                </a:solidFill>
              </a:rPr>
              <a:t>knowledge</a:t>
            </a:r>
            <a:r>
              <a:rPr lang="en-GB" dirty="0">
                <a:solidFill>
                  <a:srgbClr val="0000CC"/>
                </a:solidFill>
              </a:rPr>
              <a:t>, </a:t>
            </a:r>
            <a:r>
              <a:rPr lang="en-GB" u="dbl" dirty="0">
                <a:solidFill>
                  <a:srgbClr val="0000CC"/>
                </a:solidFill>
              </a:rPr>
              <a:t>skills</a:t>
            </a:r>
            <a:r>
              <a:rPr lang="en-GB" dirty="0">
                <a:solidFill>
                  <a:srgbClr val="0000CC"/>
                </a:solidFill>
              </a:rPr>
              <a:t> </a:t>
            </a:r>
            <a:r>
              <a:rPr lang="en-GB" b="1" i="1" dirty="0">
                <a:solidFill>
                  <a:srgbClr val="0000CC"/>
                </a:solidFill>
              </a:rPr>
              <a:t>and </a:t>
            </a:r>
            <a:r>
              <a:rPr lang="en-GB" u="heavy" dirty="0">
                <a:solidFill>
                  <a:srgbClr val="0000CC"/>
                </a:solidFill>
              </a:rPr>
              <a:t>behaviours</a:t>
            </a:r>
            <a:r>
              <a:rPr lang="en-GB" dirty="0">
                <a:solidFill>
                  <a:srgbClr val="0000CC"/>
                </a:solidFill>
              </a:rPr>
              <a:t> that an effective workplace coach or mentor need, e.g. communication skills, emotional intelligence, expert listener, skilled questioner, etc.</a:t>
            </a:r>
            <a:endParaRPr lang="en-GB" sz="2000" dirty="0">
              <a:solidFill>
                <a:srgbClr val="0000CC"/>
              </a:solidFill>
            </a:endParaRPr>
          </a:p>
        </p:txBody>
      </p:sp>
    </p:spTree>
    <p:extLst>
      <p:ext uri="{BB962C8B-B14F-4D97-AF65-F5344CB8AC3E}">
        <p14:creationId xmlns:p14="http://schemas.microsoft.com/office/powerpoint/2010/main" val="41301557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nodeType="clickEffect">
                                  <p:stCondLst>
                                    <p:cond delay="0"/>
                                  </p:stCondLst>
                                  <p:childTnLst>
                                    <p:animEffect transition="out" filter="fade">
                                      <p:cBhvr>
                                        <p:cTn id="11" dur="500"/>
                                        <p:tgtEl>
                                          <p:spTgt spid="3">
                                            <p:txEl>
                                              <p:pRg st="0" end="0"/>
                                            </p:txEl>
                                          </p:spTgt>
                                        </p:tgtEl>
                                      </p:cBhvr>
                                    </p:animEffect>
                                    <p:set>
                                      <p:cBhvr>
                                        <p:cTn id="12" dur="1" fill="hold">
                                          <p:stCondLst>
                                            <p:cond delay="499"/>
                                          </p:stCondLst>
                                        </p:cTn>
                                        <p:tgtEl>
                                          <p:spTgt spid="3">
                                            <p:txEl>
                                              <p:pRg st="0" end="0"/>
                                            </p:txEl>
                                          </p:spTgt>
                                        </p:tgtEl>
                                        <p:attrNameLst>
                                          <p:attrName>style.visibility</p:attrName>
                                        </p:attrNameLst>
                                      </p:cBhvr>
                                      <p:to>
                                        <p:strVal val="hidden"/>
                                      </p:to>
                                    </p:set>
                                  </p:childTnLst>
                                </p:cTn>
                              </p:par>
                              <p:par>
                                <p:cTn id="13" presetID="10" presetClass="entr" presetSubtype="0" fill="hold"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5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xit" presetSubtype="0" fill="hold" nodeType="clickEffect">
                                  <p:stCondLst>
                                    <p:cond delay="0"/>
                                  </p:stCondLst>
                                  <p:childTnLst>
                                    <p:animEffect transition="out" filter="fade">
                                      <p:cBhvr>
                                        <p:cTn id="19" dur="500"/>
                                        <p:tgtEl>
                                          <p:spTgt spid="3">
                                            <p:txEl>
                                              <p:pRg st="1" end="1"/>
                                            </p:txEl>
                                          </p:spTgt>
                                        </p:tgtEl>
                                      </p:cBhvr>
                                    </p:animEffect>
                                    <p:set>
                                      <p:cBhvr>
                                        <p:cTn id="20" dur="1" fill="hold">
                                          <p:stCondLst>
                                            <p:cond delay="499"/>
                                          </p:stCondLst>
                                        </p:cTn>
                                        <p:tgtEl>
                                          <p:spTgt spid="3">
                                            <p:txEl>
                                              <p:pRg st="1" end="1"/>
                                            </p:txEl>
                                          </p:spTgt>
                                        </p:tgtEl>
                                        <p:attrNameLst>
                                          <p:attrName>style.visibility</p:attrName>
                                        </p:attrNameLst>
                                      </p:cBhvr>
                                      <p:to>
                                        <p:strVal val="hidden"/>
                                      </p:to>
                                    </p:set>
                                  </p:childTnLst>
                                </p:cTn>
                              </p:par>
                              <p:par>
                                <p:cTn id="21" presetID="10" presetClass="entr" presetSubtype="0" fill="hold" nodeType="with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Effect transition="in" filter="fade">
                                      <p:cBhvr>
                                        <p:cTn id="23" dur="500"/>
                                        <p:tgtEl>
                                          <p:spTgt spid="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xit" presetSubtype="0" fill="hold" nodeType="clickEffect">
                                  <p:stCondLst>
                                    <p:cond delay="0"/>
                                  </p:stCondLst>
                                  <p:childTnLst>
                                    <p:animEffect transition="out" filter="fade">
                                      <p:cBhvr>
                                        <p:cTn id="27" dur="500"/>
                                        <p:tgtEl>
                                          <p:spTgt spid="3">
                                            <p:txEl>
                                              <p:pRg st="2" end="2"/>
                                            </p:txEl>
                                          </p:spTgt>
                                        </p:tgtEl>
                                      </p:cBhvr>
                                    </p:animEffect>
                                    <p:set>
                                      <p:cBhvr>
                                        <p:cTn id="28" dur="1" fill="hold">
                                          <p:stCondLst>
                                            <p:cond delay="499"/>
                                          </p:stCondLst>
                                        </p:cTn>
                                        <p:tgtEl>
                                          <p:spTgt spid="3">
                                            <p:txEl>
                                              <p:pRg st="2" end="2"/>
                                            </p:txEl>
                                          </p:spTgt>
                                        </p:tgtEl>
                                        <p:attrNameLst>
                                          <p:attrName>style.visibility</p:attrName>
                                        </p:attrNameLst>
                                      </p:cBhvr>
                                      <p:to>
                                        <p:strVal val="hidden"/>
                                      </p:to>
                                    </p:se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3">
                                            <p:txEl>
                                              <p:pRg st="0" end="0"/>
                                            </p:txEl>
                                          </p:spTgt>
                                        </p:tgtEl>
                                        <p:attrNameLst>
                                          <p:attrName>style.visibility</p:attrName>
                                        </p:attrNameLst>
                                      </p:cBhvr>
                                      <p:to>
                                        <p:strVal val="visible"/>
                                      </p:to>
                                    </p:set>
                                    <p:animEffect transition="in" filter="fade">
                                      <p:cBhvr>
                                        <p:cTn id="33" dur="500"/>
                                        <p:tgtEl>
                                          <p:spTgt spid="3">
                                            <p:txEl>
                                              <p:pRg st="0" end="0"/>
                                            </p:txEl>
                                          </p:spTgt>
                                        </p:tgtEl>
                                      </p:cBhvr>
                                    </p:animEffect>
                                  </p:childTnLst>
                                </p:cTn>
                              </p:par>
                              <p:par>
                                <p:cTn id="34" presetID="10" presetClass="entr" presetSubtype="0" fill="hold" nodeType="withEffect">
                                  <p:stCondLst>
                                    <p:cond delay="0"/>
                                  </p:stCondLst>
                                  <p:childTnLst>
                                    <p:set>
                                      <p:cBhvr>
                                        <p:cTn id="35" dur="1" fill="hold">
                                          <p:stCondLst>
                                            <p:cond delay="0"/>
                                          </p:stCondLst>
                                        </p:cTn>
                                        <p:tgtEl>
                                          <p:spTgt spid="3">
                                            <p:txEl>
                                              <p:pRg st="1" end="1"/>
                                            </p:txEl>
                                          </p:spTgt>
                                        </p:tgtEl>
                                        <p:attrNameLst>
                                          <p:attrName>style.visibility</p:attrName>
                                        </p:attrNameLst>
                                      </p:cBhvr>
                                      <p:to>
                                        <p:strVal val="visible"/>
                                      </p:to>
                                    </p:set>
                                    <p:animEffect transition="in" filter="fade">
                                      <p:cBhvr>
                                        <p:cTn id="36" dur="500"/>
                                        <p:tgtEl>
                                          <p:spTgt spid="3">
                                            <p:txEl>
                                              <p:pRg st="1" end="1"/>
                                            </p:txEl>
                                          </p:spTgt>
                                        </p:tgtEl>
                                      </p:cBhvr>
                                    </p:animEffect>
                                  </p:childTnLst>
                                </p:cTn>
                              </p:par>
                              <p:par>
                                <p:cTn id="37" presetID="10" presetClass="entr" presetSubtype="0" fill="hold" nodeType="withEffect">
                                  <p:stCondLst>
                                    <p:cond delay="0"/>
                                  </p:stCondLst>
                                  <p:childTnLst>
                                    <p:set>
                                      <p:cBhvr>
                                        <p:cTn id="38" dur="1" fill="hold">
                                          <p:stCondLst>
                                            <p:cond delay="0"/>
                                          </p:stCondLst>
                                        </p:cTn>
                                        <p:tgtEl>
                                          <p:spTgt spid="3">
                                            <p:txEl>
                                              <p:pRg st="2" end="2"/>
                                            </p:txEl>
                                          </p:spTgt>
                                        </p:tgtEl>
                                        <p:attrNameLst>
                                          <p:attrName>style.visibility</p:attrName>
                                        </p:attrNameLst>
                                      </p:cBhvr>
                                      <p:to>
                                        <p:strVal val="visible"/>
                                      </p:to>
                                    </p:set>
                                    <p:animEffect transition="in" filter="fade">
                                      <p:cBhvr>
                                        <p:cTn id="39"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C4D4E8-3152-472B-AB9B-8897CF41C509}"/>
              </a:ext>
            </a:extLst>
          </p:cNvPr>
          <p:cNvSpPr>
            <a:spLocks noGrp="1"/>
          </p:cNvSpPr>
          <p:nvPr>
            <p:ph type="title"/>
          </p:nvPr>
        </p:nvSpPr>
        <p:spPr/>
        <p:txBody>
          <a:bodyPr>
            <a:noAutofit/>
          </a:bodyPr>
          <a:lstStyle/>
          <a:p>
            <a:pPr algn="l"/>
            <a:r>
              <a:rPr lang="en-GB" sz="3200" dirty="0"/>
              <a:t>3.	 </a:t>
            </a:r>
            <a:r>
              <a:rPr lang="en-GB" sz="3200" i="1" u="sng" dirty="0"/>
              <a:t>Critically assess </a:t>
            </a:r>
            <a:r>
              <a:rPr lang="en-GB" sz="3200" i="1" dirty="0"/>
              <a:t>a model or process that 	should be followed when formally 	</a:t>
            </a:r>
            <a:r>
              <a:rPr lang="en-GB" sz="3200" dirty="0"/>
              <a:t>coaching or mentoring</a:t>
            </a:r>
          </a:p>
        </p:txBody>
      </p:sp>
      <p:sp>
        <p:nvSpPr>
          <p:cNvPr id="3" name="Content Placeholder 2">
            <a:extLst>
              <a:ext uri="{FF2B5EF4-FFF2-40B4-BE49-F238E27FC236}">
                <a16:creationId xmlns:a16="http://schemas.microsoft.com/office/drawing/2014/main" id="{3405EAC0-42DD-4BE5-AC98-30716EECF4F3}"/>
              </a:ext>
            </a:extLst>
          </p:cNvPr>
          <p:cNvSpPr>
            <a:spLocks noGrp="1"/>
          </p:cNvSpPr>
          <p:nvPr>
            <p:ph idx="1"/>
          </p:nvPr>
        </p:nvSpPr>
        <p:spPr>
          <a:xfrm>
            <a:off x="226115" y="1844824"/>
            <a:ext cx="8229600" cy="3744416"/>
          </a:xfrm>
        </p:spPr>
        <p:txBody>
          <a:bodyPr>
            <a:normAutofit fontScale="92500" lnSpcReduction="10000"/>
          </a:bodyPr>
          <a:lstStyle/>
          <a:p>
            <a:r>
              <a:rPr lang="en-GB" dirty="0">
                <a:solidFill>
                  <a:srgbClr val="0000CC"/>
                </a:solidFill>
              </a:rPr>
              <a:t>Once again, either/or…but it makes sense to carry on with your choice for Section 2!</a:t>
            </a:r>
          </a:p>
          <a:p>
            <a:r>
              <a:rPr lang="en-GB" i="1" u="sng" dirty="0">
                <a:solidFill>
                  <a:srgbClr val="0000CC"/>
                </a:solidFill>
              </a:rPr>
              <a:t>Apply a recognised model or process </a:t>
            </a:r>
            <a:r>
              <a:rPr lang="en-GB" dirty="0">
                <a:solidFill>
                  <a:srgbClr val="0000CC"/>
                </a:solidFill>
              </a:rPr>
              <a:t>to a workplace situation e.g. the GROW model.  There are many others we will cover, such as OSCAR,GO MAD, CIGAR, etc., which you should selectively use to compare and contrast </a:t>
            </a:r>
          </a:p>
          <a:p>
            <a:r>
              <a:rPr lang="en-GB" u="sng" dirty="0">
                <a:solidFill>
                  <a:srgbClr val="0000CC"/>
                </a:solidFill>
              </a:rPr>
              <a:t>Be reflective </a:t>
            </a:r>
            <a:r>
              <a:rPr lang="en-GB" dirty="0">
                <a:solidFill>
                  <a:srgbClr val="0000CC"/>
                </a:solidFill>
              </a:rPr>
              <a:t>about the model/s and avoid just offering brief descriptions</a:t>
            </a:r>
          </a:p>
          <a:p>
            <a:r>
              <a:rPr lang="en-GB" dirty="0">
                <a:solidFill>
                  <a:srgbClr val="0000CC"/>
                </a:solidFill>
              </a:rPr>
              <a:t>Look to discuss how it might/does work in a workplace context – your own and others</a:t>
            </a:r>
          </a:p>
        </p:txBody>
      </p:sp>
    </p:spTree>
    <p:extLst>
      <p:ext uri="{BB962C8B-B14F-4D97-AF65-F5344CB8AC3E}">
        <p14:creationId xmlns:p14="http://schemas.microsoft.com/office/powerpoint/2010/main" val="41044166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nodeType="clickEffect">
                                  <p:stCondLst>
                                    <p:cond delay="0"/>
                                  </p:stCondLst>
                                  <p:childTnLst>
                                    <p:animEffect transition="out" filter="fade">
                                      <p:cBhvr>
                                        <p:cTn id="11" dur="500"/>
                                        <p:tgtEl>
                                          <p:spTgt spid="3">
                                            <p:txEl>
                                              <p:pRg st="0" end="0"/>
                                            </p:txEl>
                                          </p:spTgt>
                                        </p:tgtEl>
                                      </p:cBhvr>
                                    </p:animEffect>
                                    <p:set>
                                      <p:cBhvr>
                                        <p:cTn id="12" dur="1" fill="hold">
                                          <p:stCondLst>
                                            <p:cond delay="499"/>
                                          </p:stCondLst>
                                        </p:cTn>
                                        <p:tgtEl>
                                          <p:spTgt spid="3">
                                            <p:txEl>
                                              <p:pRg st="0" end="0"/>
                                            </p:txEl>
                                          </p:spTgt>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xit" presetSubtype="0" fill="hold" nodeType="clickEffect">
                                  <p:stCondLst>
                                    <p:cond delay="0"/>
                                  </p:stCondLst>
                                  <p:childTnLst>
                                    <p:animEffect transition="out" filter="fade">
                                      <p:cBhvr>
                                        <p:cTn id="21" dur="500"/>
                                        <p:tgtEl>
                                          <p:spTgt spid="3">
                                            <p:txEl>
                                              <p:pRg st="1" end="1"/>
                                            </p:txEl>
                                          </p:spTgt>
                                        </p:tgtEl>
                                      </p:cBhvr>
                                    </p:animEffect>
                                    <p:set>
                                      <p:cBhvr>
                                        <p:cTn id="22" dur="1" fill="hold">
                                          <p:stCondLst>
                                            <p:cond delay="499"/>
                                          </p:stCondLst>
                                        </p:cTn>
                                        <p:tgtEl>
                                          <p:spTgt spid="3">
                                            <p:txEl>
                                              <p:pRg st="1" end="1"/>
                                            </p:txEl>
                                          </p:spTgt>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Effect transition="in" filter="fade">
                                      <p:cBhvr>
                                        <p:cTn id="27" dur="500"/>
                                        <p:tgtEl>
                                          <p:spTgt spid="3">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xit" presetSubtype="0" fill="hold" nodeType="clickEffect">
                                  <p:stCondLst>
                                    <p:cond delay="0"/>
                                  </p:stCondLst>
                                  <p:childTnLst>
                                    <p:animEffect transition="out" filter="fade">
                                      <p:cBhvr>
                                        <p:cTn id="31" dur="500"/>
                                        <p:tgtEl>
                                          <p:spTgt spid="3">
                                            <p:txEl>
                                              <p:pRg st="2" end="2"/>
                                            </p:txEl>
                                          </p:spTgt>
                                        </p:tgtEl>
                                      </p:cBhvr>
                                    </p:animEffect>
                                    <p:set>
                                      <p:cBhvr>
                                        <p:cTn id="32" dur="1" fill="hold">
                                          <p:stCondLst>
                                            <p:cond delay="499"/>
                                          </p:stCondLst>
                                        </p:cTn>
                                        <p:tgtEl>
                                          <p:spTgt spid="3">
                                            <p:txEl>
                                              <p:pRg st="2" end="2"/>
                                            </p:txEl>
                                          </p:spTgt>
                                        </p:tgtEl>
                                        <p:attrNameLst>
                                          <p:attrName>style.visibility</p:attrName>
                                        </p:attrNameLst>
                                      </p:cBhvr>
                                      <p:to>
                                        <p:strVal val="hidden"/>
                                      </p:to>
                                    </p:se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3" end="3"/>
                                            </p:txEl>
                                          </p:spTgt>
                                        </p:tgtEl>
                                        <p:attrNameLst>
                                          <p:attrName>style.visibility</p:attrName>
                                        </p:attrNameLst>
                                      </p:cBhvr>
                                      <p:to>
                                        <p:strVal val="visible"/>
                                      </p:to>
                                    </p:set>
                                    <p:animEffect transition="in" filter="fade">
                                      <p:cBhvr>
                                        <p:cTn id="37" dur="500"/>
                                        <p:tgtEl>
                                          <p:spTgt spid="3">
                                            <p:txEl>
                                              <p:pRg st="3" end="3"/>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xit" presetSubtype="0" fill="hold" nodeType="clickEffect">
                                  <p:stCondLst>
                                    <p:cond delay="0"/>
                                  </p:stCondLst>
                                  <p:childTnLst>
                                    <p:animEffect transition="out" filter="fade">
                                      <p:cBhvr>
                                        <p:cTn id="41" dur="500"/>
                                        <p:tgtEl>
                                          <p:spTgt spid="3">
                                            <p:txEl>
                                              <p:pRg st="3" end="3"/>
                                            </p:txEl>
                                          </p:spTgt>
                                        </p:tgtEl>
                                      </p:cBhvr>
                                    </p:animEffect>
                                    <p:set>
                                      <p:cBhvr>
                                        <p:cTn id="42" dur="1" fill="hold">
                                          <p:stCondLst>
                                            <p:cond delay="499"/>
                                          </p:stCondLst>
                                        </p:cTn>
                                        <p:tgtEl>
                                          <p:spTgt spid="3">
                                            <p:txEl>
                                              <p:pRg st="3" end="3"/>
                                            </p:txEl>
                                          </p:spTgt>
                                        </p:tgtEl>
                                        <p:attrNameLst>
                                          <p:attrName>style.visibility</p:attrName>
                                        </p:attrNameLst>
                                      </p:cBhvr>
                                      <p:to>
                                        <p:strVal val="hidden"/>
                                      </p:to>
                                    </p:se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3">
                                            <p:txEl>
                                              <p:pRg st="0" end="0"/>
                                            </p:txEl>
                                          </p:spTgt>
                                        </p:tgtEl>
                                        <p:attrNameLst>
                                          <p:attrName>style.visibility</p:attrName>
                                        </p:attrNameLst>
                                      </p:cBhvr>
                                      <p:to>
                                        <p:strVal val="visible"/>
                                      </p:to>
                                    </p:set>
                                    <p:animEffect transition="in" filter="fade">
                                      <p:cBhvr>
                                        <p:cTn id="47" dur="500"/>
                                        <p:tgtEl>
                                          <p:spTgt spid="3">
                                            <p:txEl>
                                              <p:pRg st="0" end="0"/>
                                            </p:txEl>
                                          </p:spTgt>
                                        </p:tgtEl>
                                      </p:cBhvr>
                                    </p:animEffect>
                                  </p:childTnLst>
                                </p:cTn>
                              </p:par>
                              <p:par>
                                <p:cTn id="48" presetID="10" presetClass="entr" presetSubtype="0" fill="hold" nodeType="withEffect">
                                  <p:stCondLst>
                                    <p:cond delay="0"/>
                                  </p:stCondLst>
                                  <p:childTnLst>
                                    <p:set>
                                      <p:cBhvr>
                                        <p:cTn id="49" dur="1" fill="hold">
                                          <p:stCondLst>
                                            <p:cond delay="0"/>
                                          </p:stCondLst>
                                        </p:cTn>
                                        <p:tgtEl>
                                          <p:spTgt spid="3">
                                            <p:txEl>
                                              <p:pRg st="1" end="1"/>
                                            </p:txEl>
                                          </p:spTgt>
                                        </p:tgtEl>
                                        <p:attrNameLst>
                                          <p:attrName>style.visibility</p:attrName>
                                        </p:attrNameLst>
                                      </p:cBhvr>
                                      <p:to>
                                        <p:strVal val="visible"/>
                                      </p:to>
                                    </p:set>
                                    <p:animEffect transition="in" filter="fade">
                                      <p:cBhvr>
                                        <p:cTn id="50" dur="500"/>
                                        <p:tgtEl>
                                          <p:spTgt spid="3">
                                            <p:txEl>
                                              <p:pRg st="1" end="1"/>
                                            </p:txEl>
                                          </p:spTgt>
                                        </p:tgtEl>
                                      </p:cBhvr>
                                    </p:animEffect>
                                  </p:childTnLst>
                                </p:cTn>
                              </p:par>
                              <p:par>
                                <p:cTn id="51" presetID="10" presetClass="entr" presetSubtype="0" fill="hold" nodeType="withEffect">
                                  <p:stCondLst>
                                    <p:cond delay="0"/>
                                  </p:stCondLst>
                                  <p:childTnLst>
                                    <p:set>
                                      <p:cBhvr>
                                        <p:cTn id="52" dur="1" fill="hold">
                                          <p:stCondLst>
                                            <p:cond delay="0"/>
                                          </p:stCondLst>
                                        </p:cTn>
                                        <p:tgtEl>
                                          <p:spTgt spid="3">
                                            <p:txEl>
                                              <p:pRg st="2" end="2"/>
                                            </p:txEl>
                                          </p:spTgt>
                                        </p:tgtEl>
                                        <p:attrNameLst>
                                          <p:attrName>style.visibility</p:attrName>
                                        </p:attrNameLst>
                                      </p:cBhvr>
                                      <p:to>
                                        <p:strVal val="visible"/>
                                      </p:to>
                                    </p:set>
                                    <p:animEffect transition="in" filter="fade">
                                      <p:cBhvr>
                                        <p:cTn id="53" dur="500"/>
                                        <p:tgtEl>
                                          <p:spTgt spid="3">
                                            <p:txEl>
                                              <p:pRg st="2" end="2"/>
                                            </p:txEl>
                                          </p:spTgt>
                                        </p:tgtEl>
                                      </p:cBhvr>
                                    </p:animEffect>
                                  </p:childTnLst>
                                </p:cTn>
                              </p:par>
                              <p:par>
                                <p:cTn id="54" presetID="10" presetClass="entr" presetSubtype="0" fill="hold" nodeType="withEffect">
                                  <p:stCondLst>
                                    <p:cond delay="0"/>
                                  </p:stCondLst>
                                  <p:childTnLst>
                                    <p:set>
                                      <p:cBhvr>
                                        <p:cTn id="55" dur="1" fill="hold">
                                          <p:stCondLst>
                                            <p:cond delay="0"/>
                                          </p:stCondLst>
                                        </p:cTn>
                                        <p:tgtEl>
                                          <p:spTgt spid="3">
                                            <p:txEl>
                                              <p:pRg st="3" end="3"/>
                                            </p:txEl>
                                          </p:spTgt>
                                        </p:tgtEl>
                                        <p:attrNameLst>
                                          <p:attrName>style.visibility</p:attrName>
                                        </p:attrNameLst>
                                      </p:cBhvr>
                                      <p:to>
                                        <p:strVal val="visible"/>
                                      </p:to>
                                    </p:set>
                                    <p:animEffect transition="in" filter="fade">
                                      <p:cBhvr>
                                        <p:cTn id="56"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F9EA2-7FF5-4BD8-8F8F-119C2C3B7230}"/>
              </a:ext>
            </a:extLst>
          </p:cNvPr>
          <p:cNvSpPr>
            <a:spLocks noGrp="1"/>
          </p:cNvSpPr>
          <p:nvPr>
            <p:ph type="title"/>
          </p:nvPr>
        </p:nvSpPr>
        <p:spPr>
          <a:xfrm>
            <a:off x="107504" y="188640"/>
            <a:ext cx="8928992" cy="994172"/>
          </a:xfrm>
        </p:spPr>
        <p:txBody>
          <a:bodyPr>
            <a:noAutofit/>
          </a:bodyPr>
          <a:lstStyle/>
          <a:p>
            <a:pPr algn="ctr"/>
            <a:r>
              <a:rPr lang="cy-GB" b="1" dirty="0"/>
              <a:t>TASK: Solve problem using the GROW model</a:t>
            </a:r>
            <a:endParaRPr lang="cy-GB" dirty="0"/>
          </a:p>
        </p:txBody>
      </p:sp>
      <p:sp>
        <p:nvSpPr>
          <p:cNvPr id="4" name="Content Placeholder 3"/>
          <p:cNvSpPr>
            <a:spLocks noGrp="1"/>
          </p:cNvSpPr>
          <p:nvPr>
            <p:ph sz="half" idx="2"/>
          </p:nvPr>
        </p:nvSpPr>
        <p:spPr>
          <a:xfrm>
            <a:off x="-10141" y="1628800"/>
            <a:ext cx="7920880" cy="3960440"/>
          </a:xfrm>
        </p:spPr>
        <p:txBody>
          <a:bodyPr>
            <a:normAutofit/>
          </a:bodyPr>
          <a:lstStyle/>
          <a:p>
            <a:r>
              <a:rPr lang="cy-GB" b="1" dirty="0">
                <a:solidFill>
                  <a:srgbClr val="0000FF"/>
                </a:solidFill>
              </a:rPr>
              <a:t>STEP 1 </a:t>
            </a:r>
            <a:r>
              <a:rPr lang="cy-GB" dirty="0">
                <a:solidFill>
                  <a:srgbClr val="0000FF"/>
                </a:solidFill>
              </a:rPr>
              <a:t>– Everyone think of a challenge that faces them in the next weeks </a:t>
            </a:r>
          </a:p>
          <a:p>
            <a:endParaRPr lang="cy-GB" b="1" dirty="0">
              <a:solidFill>
                <a:srgbClr val="0000FF"/>
              </a:solidFill>
            </a:endParaRPr>
          </a:p>
          <a:p>
            <a:r>
              <a:rPr lang="cy-GB" b="1" dirty="0">
                <a:solidFill>
                  <a:srgbClr val="0000FF"/>
                </a:solidFill>
              </a:rPr>
              <a:t>STEP 2 </a:t>
            </a:r>
            <a:r>
              <a:rPr lang="cy-GB" dirty="0">
                <a:solidFill>
                  <a:srgbClr val="0000FF"/>
                </a:solidFill>
              </a:rPr>
              <a:t>– #1 coaches #2 to explore answers to the challenge using the GROW model structure. </a:t>
            </a:r>
          </a:p>
          <a:p>
            <a:endParaRPr lang="cy-GB" dirty="0">
              <a:solidFill>
                <a:srgbClr val="0000FF"/>
              </a:solidFill>
            </a:endParaRPr>
          </a:p>
          <a:p>
            <a:r>
              <a:rPr lang="cy-GB" b="1" dirty="0">
                <a:solidFill>
                  <a:srgbClr val="0000FF"/>
                </a:solidFill>
              </a:rPr>
              <a:t>STEP 3 </a:t>
            </a:r>
            <a:r>
              <a:rPr lang="cy-GB" dirty="0">
                <a:solidFill>
                  <a:srgbClr val="0000FF"/>
                </a:solidFill>
              </a:rPr>
              <a:t>– change roles </a:t>
            </a:r>
          </a:p>
          <a:p>
            <a:endParaRPr lang="en-GB" dirty="0">
              <a:solidFill>
                <a:srgbClr val="0000FF"/>
              </a:solidFill>
            </a:endParaRPr>
          </a:p>
        </p:txBody>
      </p:sp>
    </p:spTree>
    <p:extLst>
      <p:ext uri="{BB962C8B-B14F-4D97-AF65-F5344CB8AC3E}">
        <p14:creationId xmlns:p14="http://schemas.microsoft.com/office/powerpoint/2010/main" val="39549653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ADBC9E-58C6-4281-B89C-36326E5918C3}"/>
              </a:ext>
            </a:extLst>
          </p:cNvPr>
          <p:cNvSpPr>
            <a:spLocks noGrp="1"/>
          </p:cNvSpPr>
          <p:nvPr>
            <p:ph type="title"/>
          </p:nvPr>
        </p:nvSpPr>
        <p:spPr>
          <a:xfrm>
            <a:off x="628650" y="136525"/>
            <a:ext cx="7886700" cy="831627"/>
          </a:xfrm>
        </p:spPr>
        <p:txBody>
          <a:bodyPr/>
          <a:lstStyle/>
          <a:p>
            <a:r>
              <a:rPr lang="en-GB" dirty="0"/>
              <a:t>Review of activity</a:t>
            </a:r>
          </a:p>
        </p:txBody>
      </p:sp>
      <p:sp>
        <p:nvSpPr>
          <p:cNvPr id="3" name="Content Placeholder 2">
            <a:extLst>
              <a:ext uri="{FF2B5EF4-FFF2-40B4-BE49-F238E27FC236}">
                <a16:creationId xmlns:a16="http://schemas.microsoft.com/office/drawing/2014/main" id="{66D78E59-9389-421B-A73A-16FE96C5B96E}"/>
              </a:ext>
            </a:extLst>
          </p:cNvPr>
          <p:cNvSpPr>
            <a:spLocks noGrp="1"/>
          </p:cNvSpPr>
          <p:nvPr>
            <p:ph idx="1"/>
          </p:nvPr>
        </p:nvSpPr>
        <p:spPr>
          <a:xfrm>
            <a:off x="407610" y="1216769"/>
            <a:ext cx="4986076" cy="4351338"/>
          </a:xfrm>
        </p:spPr>
        <p:txBody>
          <a:bodyPr/>
          <a:lstStyle/>
          <a:p>
            <a:r>
              <a:rPr lang="en-GB" dirty="0">
                <a:solidFill>
                  <a:srgbClr val="0000CC"/>
                </a:solidFill>
              </a:rPr>
              <a:t>How did it feel to coach?</a:t>
            </a:r>
          </a:p>
          <a:p>
            <a:r>
              <a:rPr lang="en-GB" dirty="0">
                <a:solidFill>
                  <a:srgbClr val="0000CC"/>
                </a:solidFill>
              </a:rPr>
              <a:t>How did it feel to be coached?</a:t>
            </a:r>
          </a:p>
          <a:p>
            <a:r>
              <a:rPr lang="en-GB" dirty="0">
                <a:solidFill>
                  <a:srgbClr val="0000CC"/>
                </a:solidFill>
              </a:rPr>
              <a:t>What went well?</a:t>
            </a:r>
          </a:p>
          <a:p>
            <a:r>
              <a:rPr lang="en-GB" dirty="0">
                <a:solidFill>
                  <a:srgbClr val="0000CC"/>
                </a:solidFill>
              </a:rPr>
              <a:t>What area were challenging?</a:t>
            </a:r>
          </a:p>
          <a:p>
            <a:r>
              <a:rPr lang="en-GB" dirty="0">
                <a:solidFill>
                  <a:srgbClr val="0000CC"/>
                </a:solidFill>
              </a:rPr>
              <a:t>What have you learned about coaching?</a:t>
            </a:r>
          </a:p>
          <a:p>
            <a:r>
              <a:rPr lang="en-GB" dirty="0">
                <a:solidFill>
                  <a:srgbClr val="0000CC"/>
                </a:solidFill>
              </a:rPr>
              <a:t>What would you need to do to make coaching a core competence?</a:t>
            </a:r>
          </a:p>
        </p:txBody>
      </p:sp>
      <p:pic>
        <p:nvPicPr>
          <p:cNvPr id="6" name="Picture 5" descr="A picture containing person&#10;&#10;Description automatically generated">
            <a:extLst>
              <a:ext uri="{FF2B5EF4-FFF2-40B4-BE49-F238E27FC236}">
                <a16:creationId xmlns:a16="http://schemas.microsoft.com/office/drawing/2014/main" id="{9928E863-485D-4E23-BAD6-08E88A87A9A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239866" y="148685"/>
            <a:ext cx="2552700" cy="1790700"/>
          </a:xfrm>
          <a:prstGeom prst="rect">
            <a:avLst/>
          </a:prstGeom>
        </p:spPr>
      </p:pic>
      <p:pic>
        <p:nvPicPr>
          <p:cNvPr id="9" name="Picture 8" descr="A picture containing person, person, window&#10;&#10;Description automatically generated">
            <a:extLst>
              <a:ext uri="{FF2B5EF4-FFF2-40B4-BE49-F238E27FC236}">
                <a16:creationId xmlns:a16="http://schemas.microsoft.com/office/drawing/2014/main" id="{C4B8B62F-06FD-48FA-9D9C-93C3609A2810}"/>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940152" y="2492896"/>
            <a:ext cx="3203848" cy="1799084"/>
          </a:xfrm>
          <a:prstGeom prst="rect">
            <a:avLst/>
          </a:prstGeom>
        </p:spPr>
      </p:pic>
    </p:spTree>
    <p:extLst>
      <p:ext uri="{BB962C8B-B14F-4D97-AF65-F5344CB8AC3E}">
        <p14:creationId xmlns:p14="http://schemas.microsoft.com/office/powerpoint/2010/main" val="17596363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5D2C71-6650-4BDA-AC4D-0BB93B740EB7}"/>
              </a:ext>
            </a:extLst>
          </p:cNvPr>
          <p:cNvSpPr>
            <a:spLocks noGrp="1"/>
          </p:cNvSpPr>
          <p:nvPr>
            <p:ph type="title"/>
          </p:nvPr>
        </p:nvSpPr>
        <p:spPr>
          <a:xfrm>
            <a:off x="628650" y="136525"/>
            <a:ext cx="7886700" cy="975643"/>
          </a:xfrm>
        </p:spPr>
        <p:txBody>
          <a:bodyPr/>
          <a:lstStyle/>
          <a:p>
            <a:pPr algn="ctr"/>
            <a:r>
              <a:rPr lang="en-GB" dirty="0"/>
              <a:t>The Drama Triangle</a:t>
            </a:r>
          </a:p>
        </p:txBody>
      </p:sp>
      <p:sp>
        <p:nvSpPr>
          <p:cNvPr id="5" name="Isosceles Triangle 4">
            <a:extLst>
              <a:ext uri="{FF2B5EF4-FFF2-40B4-BE49-F238E27FC236}">
                <a16:creationId xmlns:a16="http://schemas.microsoft.com/office/drawing/2014/main" id="{694A1D8C-9C92-4604-A704-8F4A2B16B581}"/>
              </a:ext>
            </a:extLst>
          </p:cNvPr>
          <p:cNvSpPr/>
          <p:nvPr/>
        </p:nvSpPr>
        <p:spPr>
          <a:xfrm>
            <a:off x="2348297" y="1844824"/>
            <a:ext cx="4447406" cy="3168352"/>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The Drama Triangle</a:t>
            </a:r>
          </a:p>
          <a:p>
            <a:pPr algn="ctr"/>
            <a:endParaRPr lang="en-GB" sz="3200" dirty="0"/>
          </a:p>
          <a:p>
            <a:pPr algn="ctr"/>
            <a:endParaRPr lang="en-GB" sz="3200" dirty="0"/>
          </a:p>
        </p:txBody>
      </p:sp>
      <p:sp>
        <p:nvSpPr>
          <p:cNvPr id="6" name="TextBox 5">
            <a:extLst>
              <a:ext uri="{FF2B5EF4-FFF2-40B4-BE49-F238E27FC236}">
                <a16:creationId xmlns:a16="http://schemas.microsoft.com/office/drawing/2014/main" id="{660D87D6-5992-435A-B911-A8EB4D633028}"/>
              </a:ext>
            </a:extLst>
          </p:cNvPr>
          <p:cNvSpPr txBox="1"/>
          <p:nvPr/>
        </p:nvSpPr>
        <p:spPr>
          <a:xfrm>
            <a:off x="3884151" y="1229373"/>
            <a:ext cx="1375698" cy="646331"/>
          </a:xfrm>
          <a:prstGeom prst="rect">
            <a:avLst/>
          </a:prstGeom>
          <a:noFill/>
        </p:spPr>
        <p:txBody>
          <a:bodyPr wrap="none" rtlCol="0">
            <a:spAutoFit/>
          </a:bodyPr>
          <a:lstStyle/>
          <a:p>
            <a:r>
              <a:rPr lang="en-GB" sz="3600" dirty="0"/>
              <a:t>Victim</a:t>
            </a:r>
          </a:p>
        </p:txBody>
      </p:sp>
      <p:sp>
        <p:nvSpPr>
          <p:cNvPr id="7" name="TextBox 6">
            <a:extLst>
              <a:ext uri="{FF2B5EF4-FFF2-40B4-BE49-F238E27FC236}">
                <a16:creationId xmlns:a16="http://schemas.microsoft.com/office/drawing/2014/main" id="{F7DCB333-6B2B-4473-960A-A2DA05D683B8}"/>
              </a:ext>
            </a:extLst>
          </p:cNvPr>
          <p:cNvSpPr txBox="1"/>
          <p:nvPr/>
        </p:nvSpPr>
        <p:spPr>
          <a:xfrm>
            <a:off x="197953" y="4369109"/>
            <a:ext cx="2182392" cy="646331"/>
          </a:xfrm>
          <a:prstGeom prst="rect">
            <a:avLst/>
          </a:prstGeom>
          <a:noFill/>
        </p:spPr>
        <p:txBody>
          <a:bodyPr wrap="none" rtlCol="0">
            <a:spAutoFit/>
          </a:bodyPr>
          <a:lstStyle/>
          <a:p>
            <a:r>
              <a:rPr lang="en-GB" sz="3600" dirty="0"/>
              <a:t>Persecutor</a:t>
            </a:r>
          </a:p>
        </p:txBody>
      </p:sp>
      <p:sp>
        <p:nvSpPr>
          <p:cNvPr id="8" name="TextBox 7">
            <a:extLst>
              <a:ext uri="{FF2B5EF4-FFF2-40B4-BE49-F238E27FC236}">
                <a16:creationId xmlns:a16="http://schemas.microsoft.com/office/drawing/2014/main" id="{3975E1D3-D0B4-4F48-9BFD-1D35E5142F8B}"/>
              </a:ext>
            </a:extLst>
          </p:cNvPr>
          <p:cNvSpPr txBox="1"/>
          <p:nvPr/>
        </p:nvSpPr>
        <p:spPr>
          <a:xfrm>
            <a:off x="7020272" y="4366845"/>
            <a:ext cx="1664110" cy="646331"/>
          </a:xfrm>
          <a:prstGeom prst="rect">
            <a:avLst/>
          </a:prstGeom>
          <a:noFill/>
        </p:spPr>
        <p:txBody>
          <a:bodyPr wrap="none" rtlCol="0">
            <a:spAutoFit/>
          </a:bodyPr>
          <a:lstStyle/>
          <a:p>
            <a:r>
              <a:rPr lang="en-GB" sz="3600" dirty="0"/>
              <a:t>Rescuer</a:t>
            </a:r>
          </a:p>
        </p:txBody>
      </p:sp>
      <p:pic>
        <p:nvPicPr>
          <p:cNvPr id="10" name="Picture 9" descr="A picture containing text, display&#10;&#10;Description automatically generated">
            <a:extLst>
              <a:ext uri="{FF2B5EF4-FFF2-40B4-BE49-F238E27FC236}">
                <a16:creationId xmlns:a16="http://schemas.microsoft.com/office/drawing/2014/main" id="{C163F3F7-33D4-46EF-A2BF-E9435B6FEE8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653892" y="955929"/>
            <a:ext cx="2164071" cy="1217290"/>
          </a:xfrm>
          <a:prstGeom prst="rect">
            <a:avLst/>
          </a:prstGeom>
        </p:spPr>
      </p:pic>
      <p:pic>
        <p:nvPicPr>
          <p:cNvPr id="13" name="Picture 12" descr="A close-up of a bee&#10;&#10;Description automatically generated with low confidence">
            <a:extLst>
              <a:ext uri="{FF2B5EF4-FFF2-40B4-BE49-F238E27FC236}">
                <a16:creationId xmlns:a16="http://schemas.microsoft.com/office/drawing/2014/main" id="{626CD4F7-42FA-441C-A62E-BE2A448A768F}"/>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flipH="1">
            <a:off x="217130" y="2788670"/>
            <a:ext cx="2520279" cy="1555837"/>
          </a:xfrm>
          <a:prstGeom prst="rect">
            <a:avLst/>
          </a:prstGeom>
        </p:spPr>
      </p:pic>
      <p:pic>
        <p:nvPicPr>
          <p:cNvPr id="16" name="Picture 15" descr="A picture containing text, outdoor&#10;&#10;Description automatically generated">
            <a:extLst>
              <a:ext uri="{FF2B5EF4-FFF2-40B4-BE49-F238E27FC236}">
                <a16:creationId xmlns:a16="http://schemas.microsoft.com/office/drawing/2014/main" id="{02305E83-BEB8-4BFA-ABD8-19794892F2E3}"/>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6685634" y="2755122"/>
            <a:ext cx="2182392" cy="1622932"/>
          </a:xfrm>
          <a:prstGeom prst="rect">
            <a:avLst/>
          </a:prstGeom>
        </p:spPr>
      </p:pic>
    </p:spTree>
    <p:extLst>
      <p:ext uri="{BB962C8B-B14F-4D97-AF65-F5344CB8AC3E}">
        <p14:creationId xmlns:p14="http://schemas.microsoft.com/office/powerpoint/2010/main" val="34818626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0"/>
                                        </p:tgtEl>
                                        <p:attrNameLst>
                                          <p:attrName>style.visibility</p:attrName>
                                        </p:attrNameLst>
                                      </p:cBhvr>
                                      <p:to>
                                        <p:strVal val="visible"/>
                                      </p:to>
                                    </p:set>
                                    <p:animEffect transition="in" filter="fade">
                                      <p:cBhvr>
                                        <p:cTn id="27" dur="500"/>
                                        <p:tgtEl>
                                          <p:spTgt spid="10"/>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3"/>
                                        </p:tgtEl>
                                        <p:attrNameLst>
                                          <p:attrName>style.visibility</p:attrName>
                                        </p:attrNameLst>
                                      </p:cBhvr>
                                      <p:to>
                                        <p:strVal val="visible"/>
                                      </p:to>
                                    </p:set>
                                    <p:animEffect transition="in" filter="fade">
                                      <p:cBhvr>
                                        <p:cTn id="32" dur="500"/>
                                        <p:tgtEl>
                                          <p:spTgt spid="13"/>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16"/>
                                        </p:tgtEl>
                                        <p:attrNameLst>
                                          <p:attrName>style.visibility</p:attrName>
                                        </p:attrNameLst>
                                      </p:cBhvr>
                                      <p:to>
                                        <p:strVal val="visible"/>
                                      </p:to>
                                    </p:set>
                                    <p:animEffect transition="in" filter="fade">
                                      <p:cBhvr>
                                        <p:cTn id="37"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p:bldP spid="7" grpId="0"/>
      <p:bldP spid="8"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5D2C71-6650-4BDA-AC4D-0BB93B740EB7}"/>
              </a:ext>
            </a:extLst>
          </p:cNvPr>
          <p:cNvSpPr>
            <a:spLocks noGrp="1"/>
          </p:cNvSpPr>
          <p:nvPr>
            <p:ph type="title"/>
          </p:nvPr>
        </p:nvSpPr>
        <p:spPr>
          <a:xfrm>
            <a:off x="628650" y="136525"/>
            <a:ext cx="7886700" cy="772195"/>
          </a:xfrm>
        </p:spPr>
        <p:txBody>
          <a:bodyPr/>
          <a:lstStyle/>
          <a:p>
            <a:pPr algn="ctr"/>
            <a:r>
              <a:rPr lang="en-GB" dirty="0"/>
              <a:t>The Empowerment Dynamic</a:t>
            </a:r>
          </a:p>
        </p:txBody>
      </p:sp>
      <p:sp>
        <p:nvSpPr>
          <p:cNvPr id="4" name="Isosceles Triangle 3">
            <a:extLst>
              <a:ext uri="{FF2B5EF4-FFF2-40B4-BE49-F238E27FC236}">
                <a16:creationId xmlns:a16="http://schemas.microsoft.com/office/drawing/2014/main" id="{4ED0F95B-7904-496D-B622-30C58F82BDC1}"/>
              </a:ext>
            </a:extLst>
          </p:cNvPr>
          <p:cNvSpPr/>
          <p:nvPr/>
        </p:nvSpPr>
        <p:spPr>
          <a:xfrm>
            <a:off x="2348297" y="1844824"/>
            <a:ext cx="4447406" cy="3168352"/>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The Empowerment Dynamic</a:t>
            </a:r>
          </a:p>
          <a:p>
            <a:pPr algn="ctr"/>
            <a:endParaRPr lang="en-GB" sz="3200" dirty="0"/>
          </a:p>
          <a:p>
            <a:pPr algn="ctr"/>
            <a:endParaRPr lang="en-GB" sz="3200" dirty="0"/>
          </a:p>
        </p:txBody>
      </p:sp>
      <p:sp>
        <p:nvSpPr>
          <p:cNvPr id="5" name="TextBox 4">
            <a:extLst>
              <a:ext uri="{FF2B5EF4-FFF2-40B4-BE49-F238E27FC236}">
                <a16:creationId xmlns:a16="http://schemas.microsoft.com/office/drawing/2014/main" id="{75DD8623-E59E-4487-B5C5-7A31DBBEC741}"/>
              </a:ext>
            </a:extLst>
          </p:cNvPr>
          <p:cNvSpPr txBox="1"/>
          <p:nvPr/>
        </p:nvSpPr>
        <p:spPr>
          <a:xfrm>
            <a:off x="3203848" y="1196229"/>
            <a:ext cx="2954207" cy="646331"/>
          </a:xfrm>
          <a:prstGeom prst="rect">
            <a:avLst/>
          </a:prstGeom>
          <a:noFill/>
        </p:spPr>
        <p:txBody>
          <a:bodyPr wrap="none" rtlCol="0">
            <a:spAutoFit/>
          </a:bodyPr>
          <a:lstStyle/>
          <a:p>
            <a:r>
              <a:rPr lang="en-GB" sz="3600" dirty="0"/>
              <a:t>Victim/Creator</a:t>
            </a:r>
          </a:p>
        </p:txBody>
      </p:sp>
      <p:sp>
        <p:nvSpPr>
          <p:cNvPr id="6" name="TextBox 5">
            <a:extLst>
              <a:ext uri="{FF2B5EF4-FFF2-40B4-BE49-F238E27FC236}">
                <a16:creationId xmlns:a16="http://schemas.microsoft.com/office/drawing/2014/main" id="{B73B4386-F906-4D94-A6C3-0C53F36C963F}"/>
              </a:ext>
            </a:extLst>
          </p:cNvPr>
          <p:cNvSpPr txBox="1"/>
          <p:nvPr/>
        </p:nvSpPr>
        <p:spPr>
          <a:xfrm>
            <a:off x="124594" y="4967918"/>
            <a:ext cx="4447406" cy="646331"/>
          </a:xfrm>
          <a:prstGeom prst="rect">
            <a:avLst/>
          </a:prstGeom>
          <a:noFill/>
        </p:spPr>
        <p:txBody>
          <a:bodyPr wrap="square" rtlCol="0">
            <a:spAutoFit/>
          </a:bodyPr>
          <a:lstStyle/>
          <a:p>
            <a:pPr algn="ctr"/>
            <a:r>
              <a:rPr lang="en-GB" sz="3600" dirty="0"/>
              <a:t>Persecutor/Challenger</a:t>
            </a:r>
          </a:p>
        </p:txBody>
      </p:sp>
      <p:sp>
        <p:nvSpPr>
          <p:cNvPr id="7" name="TextBox 6">
            <a:extLst>
              <a:ext uri="{FF2B5EF4-FFF2-40B4-BE49-F238E27FC236}">
                <a16:creationId xmlns:a16="http://schemas.microsoft.com/office/drawing/2014/main" id="{829B6C6A-B01C-4BE6-8292-14659ADA92DB}"/>
              </a:ext>
            </a:extLst>
          </p:cNvPr>
          <p:cNvSpPr txBox="1"/>
          <p:nvPr/>
        </p:nvSpPr>
        <p:spPr>
          <a:xfrm>
            <a:off x="5220072" y="4957538"/>
            <a:ext cx="2991396" cy="646331"/>
          </a:xfrm>
          <a:prstGeom prst="rect">
            <a:avLst/>
          </a:prstGeom>
          <a:noFill/>
        </p:spPr>
        <p:txBody>
          <a:bodyPr wrap="none" rtlCol="0">
            <a:spAutoFit/>
          </a:bodyPr>
          <a:lstStyle/>
          <a:p>
            <a:pPr algn="ctr"/>
            <a:r>
              <a:rPr lang="en-GB" sz="3600" dirty="0"/>
              <a:t>Rescuer/Coach</a:t>
            </a:r>
          </a:p>
        </p:txBody>
      </p:sp>
    </p:spTree>
    <p:extLst>
      <p:ext uri="{BB962C8B-B14F-4D97-AF65-F5344CB8AC3E}">
        <p14:creationId xmlns:p14="http://schemas.microsoft.com/office/powerpoint/2010/main" val="35404924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p:bldP spid="6" grpId="0"/>
      <p:bldP spid="7"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C3A904-5416-4786-8341-BCC8E65C586E}"/>
              </a:ext>
            </a:extLst>
          </p:cNvPr>
          <p:cNvSpPr>
            <a:spLocks noGrp="1"/>
          </p:cNvSpPr>
          <p:nvPr>
            <p:ph type="title"/>
          </p:nvPr>
        </p:nvSpPr>
        <p:spPr>
          <a:xfrm>
            <a:off x="3567715" y="130685"/>
            <a:ext cx="4546600" cy="499595"/>
          </a:xfrm>
        </p:spPr>
        <p:txBody>
          <a:bodyPr>
            <a:normAutofit fontScale="90000"/>
          </a:bodyPr>
          <a:lstStyle/>
          <a:p>
            <a:r>
              <a:rPr lang="en-GB" dirty="0"/>
              <a:t>JOHARI Window</a:t>
            </a:r>
          </a:p>
        </p:txBody>
      </p:sp>
      <p:sp>
        <p:nvSpPr>
          <p:cNvPr id="5" name="Rectangle 2">
            <a:extLst>
              <a:ext uri="{FF2B5EF4-FFF2-40B4-BE49-F238E27FC236}">
                <a16:creationId xmlns:a16="http://schemas.microsoft.com/office/drawing/2014/main" id="{A4865519-22E3-4DA8-98BD-34BBF75CDE24}"/>
              </a:ext>
            </a:extLst>
          </p:cNvPr>
          <p:cNvSpPr>
            <a:spLocks noChangeArrowheads="1"/>
          </p:cNvSpPr>
          <p:nvPr/>
        </p:nvSpPr>
        <p:spPr bwMode="auto">
          <a:xfrm>
            <a:off x="3493369" y="1486062"/>
            <a:ext cx="4751388" cy="3960812"/>
          </a:xfrm>
          <a:prstGeom prst="rect">
            <a:avLst/>
          </a:prstGeom>
          <a:noFill/>
          <a:ln w="57150">
            <a:solidFill>
              <a:srgbClr val="0000FF"/>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pPr eaLnBrk="1" hangingPunct="1"/>
            <a:endParaRPr lang="en-US" altLang="en-US"/>
          </a:p>
        </p:txBody>
      </p:sp>
      <p:sp>
        <p:nvSpPr>
          <p:cNvPr id="6" name="Line 3">
            <a:extLst>
              <a:ext uri="{FF2B5EF4-FFF2-40B4-BE49-F238E27FC236}">
                <a16:creationId xmlns:a16="http://schemas.microsoft.com/office/drawing/2014/main" id="{4F56452A-218E-4B24-ACCA-8B711EDE7F5A}"/>
              </a:ext>
            </a:extLst>
          </p:cNvPr>
          <p:cNvSpPr>
            <a:spLocks noChangeShapeType="1"/>
          </p:cNvSpPr>
          <p:nvPr/>
        </p:nvSpPr>
        <p:spPr bwMode="auto">
          <a:xfrm flipV="1">
            <a:off x="5868269" y="1463837"/>
            <a:ext cx="0" cy="3960812"/>
          </a:xfrm>
          <a:prstGeom prst="line">
            <a:avLst/>
          </a:prstGeom>
          <a:noFill/>
          <a:ln w="38100">
            <a:solidFill>
              <a:srgbClr val="0000FF"/>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7" name="Line 4">
            <a:extLst>
              <a:ext uri="{FF2B5EF4-FFF2-40B4-BE49-F238E27FC236}">
                <a16:creationId xmlns:a16="http://schemas.microsoft.com/office/drawing/2014/main" id="{5D432423-FDB1-4871-B926-DEFCDDE2989F}"/>
              </a:ext>
            </a:extLst>
          </p:cNvPr>
          <p:cNvSpPr>
            <a:spLocks noChangeShapeType="1"/>
          </p:cNvSpPr>
          <p:nvPr/>
        </p:nvSpPr>
        <p:spPr bwMode="auto">
          <a:xfrm>
            <a:off x="3493369" y="3479962"/>
            <a:ext cx="4751388" cy="0"/>
          </a:xfrm>
          <a:prstGeom prst="line">
            <a:avLst/>
          </a:prstGeom>
          <a:noFill/>
          <a:ln w="38100">
            <a:solidFill>
              <a:srgbClr val="0000FF"/>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8" name="Text Box 5">
            <a:extLst>
              <a:ext uri="{FF2B5EF4-FFF2-40B4-BE49-F238E27FC236}">
                <a16:creationId xmlns:a16="http://schemas.microsoft.com/office/drawing/2014/main" id="{DB4D4982-4DC6-47FC-8F41-FDB0CFB6F7D9}"/>
              </a:ext>
            </a:extLst>
          </p:cNvPr>
          <p:cNvSpPr txBox="1">
            <a:spLocks noChangeArrowheads="1"/>
          </p:cNvSpPr>
          <p:nvPr/>
        </p:nvSpPr>
        <p:spPr bwMode="auto">
          <a:xfrm>
            <a:off x="4085507" y="744699"/>
            <a:ext cx="919162" cy="58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pPr eaLnBrk="1" hangingPunct="1"/>
            <a:r>
              <a:rPr lang="en-GB" altLang="en-US" sz="1600" b="1">
                <a:latin typeface="Arial" panose="020B0604020202020204" pitchFamily="34" charset="0"/>
              </a:rPr>
              <a:t>Known </a:t>
            </a:r>
          </a:p>
          <a:p>
            <a:pPr eaLnBrk="1" hangingPunct="1"/>
            <a:r>
              <a:rPr lang="en-GB" altLang="en-US" sz="1600" b="1">
                <a:latin typeface="Arial" panose="020B0604020202020204" pitchFamily="34" charset="0"/>
              </a:rPr>
              <a:t>by self</a:t>
            </a:r>
          </a:p>
        </p:txBody>
      </p:sp>
      <p:sp>
        <p:nvSpPr>
          <p:cNvPr id="9" name="Text Box 6">
            <a:extLst>
              <a:ext uri="{FF2B5EF4-FFF2-40B4-BE49-F238E27FC236}">
                <a16:creationId xmlns:a16="http://schemas.microsoft.com/office/drawing/2014/main" id="{FBD66897-77E0-4CC2-8BD6-ED121B2AC168}"/>
              </a:ext>
            </a:extLst>
          </p:cNvPr>
          <p:cNvSpPr txBox="1">
            <a:spLocks noChangeArrowheads="1"/>
          </p:cNvSpPr>
          <p:nvPr/>
        </p:nvSpPr>
        <p:spPr bwMode="auto">
          <a:xfrm>
            <a:off x="6657257" y="744699"/>
            <a:ext cx="1154112" cy="58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pPr eaLnBrk="1" hangingPunct="1"/>
            <a:r>
              <a:rPr lang="en-GB" altLang="en-US" sz="1600" b="1">
                <a:latin typeface="Arial" panose="020B0604020202020204" pitchFamily="34" charset="0"/>
              </a:rPr>
              <a:t>Unknown </a:t>
            </a:r>
          </a:p>
          <a:p>
            <a:pPr eaLnBrk="1" hangingPunct="1"/>
            <a:r>
              <a:rPr lang="en-GB" altLang="en-US" sz="1600" b="1">
                <a:latin typeface="Arial" panose="020B0604020202020204" pitchFamily="34" charset="0"/>
              </a:rPr>
              <a:t>by self</a:t>
            </a:r>
          </a:p>
        </p:txBody>
      </p:sp>
      <p:sp>
        <p:nvSpPr>
          <p:cNvPr id="10" name="Text Box 7">
            <a:extLst>
              <a:ext uri="{FF2B5EF4-FFF2-40B4-BE49-F238E27FC236}">
                <a16:creationId xmlns:a16="http://schemas.microsoft.com/office/drawing/2014/main" id="{7FD3C01A-4B5C-4573-812B-A128C093B45F}"/>
              </a:ext>
            </a:extLst>
          </p:cNvPr>
          <p:cNvSpPr txBox="1">
            <a:spLocks noChangeArrowheads="1"/>
          </p:cNvSpPr>
          <p:nvPr/>
        </p:nvSpPr>
        <p:spPr bwMode="auto">
          <a:xfrm>
            <a:off x="2194794" y="2106774"/>
            <a:ext cx="1154113" cy="58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pPr eaLnBrk="1" hangingPunct="1"/>
            <a:r>
              <a:rPr lang="en-GB" altLang="en-US" sz="1600" b="1">
                <a:latin typeface="Arial" panose="020B0604020202020204" pitchFamily="34" charset="0"/>
              </a:rPr>
              <a:t>Known by</a:t>
            </a:r>
          </a:p>
          <a:p>
            <a:pPr eaLnBrk="1" hangingPunct="1"/>
            <a:r>
              <a:rPr lang="en-GB" altLang="en-US" sz="1600" b="1">
                <a:latin typeface="Arial" panose="020B0604020202020204" pitchFamily="34" charset="0"/>
              </a:rPr>
              <a:t> others</a:t>
            </a:r>
          </a:p>
        </p:txBody>
      </p:sp>
      <p:sp>
        <p:nvSpPr>
          <p:cNvPr id="11" name="Text Box 8">
            <a:extLst>
              <a:ext uri="{FF2B5EF4-FFF2-40B4-BE49-F238E27FC236}">
                <a16:creationId xmlns:a16="http://schemas.microsoft.com/office/drawing/2014/main" id="{624B37AF-1817-4856-8F49-D51BFB8EF8C4}"/>
              </a:ext>
            </a:extLst>
          </p:cNvPr>
          <p:cNvSpPr txBox="1">
            <a:spLocks noChangeArrowheads="1"/>
          </p:cNvSpPr>
          <p:nvPr/>
        </p:nvSpPr>
        <p:spPr bwMode="auto">
          <a:xfrm>
            <a:off x="2339257" y="4259424"/>
            <a:ext cx="1030287" cy="51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pPr eaLnBrk="1" hangingPunct="1"/>
            <a:r>
              <a:rPr lang="en-GB" altLang="en-US" sz="1400" b="1">
                <a:latin typeface="Arial" panose="020B0604020202020204" pitchFamily="34" charset="0"/>
              </a:rPr>
              <a:t>Unknown </a:t>
            </a:r>
          </a:p>
          <a:p>
            <a:pPr eaLnBrk="1" hangingPunct="1"/>
            <a:r>
              <a:rPr lang="en-GB" altLang="en-US" sz="1400" b="1">
                <a:latin typeface="Arial" panose="020B0604020202020204" pitchFamily="34" charset="0"/>
              </a:rPr>
              <a:t>by others</a:t>
            </a:r>
          </a:p>
        </p:txBody>
      </p:sp>
      <p:sp>
        <p:nvSpPr>
          <p:cNvPr id="12" name="Text Box 9">
            <a:extLst>
              <a:ext uri="{FF2B5EF4-FFF2-40B4-BE49-F238E27FC236}">
                <a16:creationId xmlns:a16="http://schemas.microsoft.com/office/drawing/2014/main" id="{68723D27-705F-4AF2-AAFF-DC505796FA22}"/>
              </a:ext>
            </a:extLst>
          </p:cNvPr>
          <p:cNvSpPr txBox="1">
            <a:spLocks noChangeArrowheads="1"/>
          </p:cNvSpPr>
          <p:nvPr/>
        </p:nvSpPr>
        <p:spPr bwMode="auto">
          <a:xfrm>
            <a:off x="4160119" y="4272124"/>
            <a:ext cx="862737"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pPr eaLnBrk="1" hangingPunct="1"/>
            <a:r>
              <a:rPr lang="en-GB" altLang="en-US" sz="1600" b="1" dirty="0">
                <a:solidFill>
                  <a:srgbClr val="0000CC"/>
                </a:solidFill>
                <a:latin typeface="Antique Olive Compact" pitchFamily="34" charset="0"/>
              </a:rPr>
              <a:t>HIDDEN</a:t>
            </a:r>
          </a:p>
          <a:p>
            <a:pPr eaLnBrk="1" hangingPunct="1"/>
            <a:r>
              <a:rPr lang="en-GB" altLang="en-US" sz="1600" b="1" dirty="0">
                <a:solidFill>
                  <a:srgbClr val="0000CC"/>
                </a:solidFill>
                <a:latin typeface="Antique Olive Compact" pitchFamily="34" charset="0"/>
              </a:rPr>
              <a:t>  AREA</a:t>
            </a:r>
          </a:p>
        </p:txBody>
      </p:sp>
      <p:sp>
        <p:nvSpPr>
          <p:cNvPr id="13" name="Text Box 10">
            <a:extLst>
              <a:ext uri="{FF2B5EF4-FFF2-40B4-BE49-F238E27FC236}">
                <a16:creationId xmlns:a16="http://schemas.microsoft.com/office/drawing/2014/main" id="{B1E5D390-58EA-4C34-8757-8CD7AD4D2E15}"/>
              </a:ext>
            </a:extLst>
          </p:cNvPr>
          <p:cNvSpPr txBox="1">
            <a:spLocks noChangeArrowheads="1"/>
          </p:cNvSpPr>
          <p:nvPr/>
        </p:nvSpPr>
        <p:spPr bwMode="auto">
          <a:xfrm>
            <a:off x="4134719" y="2279812"/>
            <a:ext cx="667170"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pPr eaLnBrk="1" hangingPunct="1"/>
            <a:r>
              <a:rPr lang="en-GB" altLang="en-US" sz="1600" b="1" dirty="0">
                <a:solidFill>
                  <a:srgbClr val="0000CC"/>
                </a:solidFill>
                <a:latin typeface="Antique Olive Compact" pitchFamily="34" charset="0"/>
              </a:rPr>
              <a:t>OPEN</a:t>
            </a:r>
          </a:p>
          <a:p>
            <a:pPr eaLnBrk="1" hangingPunct="1"/>
            <a:r>
              <a:rPr lang="en-GB" altLang="en-US" sz="1600" b="1" dirty="0">
                <a:solidFill>
                  <a:srgbClr val="0000CC"/>
                </a:solidFill>
                <a:latin typeface="Antique Olive Compact" pitchFamily="34" charset="0"/>
              </a:rPr>
              <a:t>AREA</a:t>
            </a:r>
          </a:p>
        </p:txBody>
      </p:sp>
      <p:sp>
        <p:nvSpPr>
          <p:cNvPr id="14" name="Text Box 11">
            <a:extLst>
              <a:ext uri="{FF2B5EF4-FFF2-40B4-BE49-F238E27FC236}">
                <a16:creationId xmlns:a16="http://schemas.microsoft.com/office/drawing/2014/main" id="{538195F8-C6E7-4AF8-B06B-8A61659FEF27}"/>
              </a:ext>
            </a:extLst>
          </p:cNvPr>
          <p:cNvSpPr txBox="1">
            <a:spLocks noChangeArrowheads="1"/>
          </p:cNvSpPr>
          <p:nvPr/>
        </p:nvSpPr>
        <p:spPr bwMode="auto">
          <a:xfrm>
            <a:off x="6649319" y="2255999"/>
            <a:ext cx="705642"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pPr eaLnBrk="1" hangingPunct="1"/>
            <a:r>
              <a:rPr lang="en-GB" altLang="en-US" sz="1600" b="1" dirty="0">
                <a:solidFill>
                  <a:srgbClr val="0000CC"/>
                </a:solidFill>
                <a:latin typeface="Antique Olive Compact" pitchFamily="34" charset="0"/>
              </a:rPr>
              <a:t>BLIND</a:t>
            </a:r>
          </a:p>
          <a:p>
            <a:pPr eaLnBrk="1" hangingPunct="1"/>
            <a:r>
              <a:rPr lang="en-GB" altLang="en-US" sz="1600" b="1" dirty="0">
                <a:solidFill>
                  <a:srgbClr val="0000CC"/>
                </a:solidFill>
                <a:latin typeface="Antique Olive Compact" pitchFamily="34" charset="0"/>
              </a:rPr>
              <a:t>AREA</a:t>
            </a:r>
          </a:p>
        </p:txBody>
      </p:sp>
      <p:sp>
        <p:nvSpPr>
          <p:cNvPr id="15" name="Text Box 12">
            <a:extLst>
              <a:ext uri="{FF2B5EF4-FFF2-40B4-BE49-F238E27FC236}">
                <a16:creationId xmlns:a16="http://schemas.microsoft.com/office/drawing/2014/main" id="{6F70162E-6230-403E-AC0E-C65A683D4B3D}"/>
              </a:ext>
            </a:extLst>
          </p:cNvPr>
          <p:cNvSpPr txBox="1">
            <a:spLocks noChangeArrowheads="1"/>
          </p:cNvSpPr>
          <p:nvPr/>
        </p:nvSpPr>
        <p:spPr bwMode="auto">
          <a:xfrm>
            <a:off x="6547719" y="4295937"/>
            <a:ext cx="1158394"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pPr eaLnBrk="1" hangingPunct="1"/>
            <a:r>
              <a:rPr lang="en-GB" altLang="en-US" sz="1600" b="1" dirty="0">
                <a:solidFill>
                  <a:srgbClr val="0000CC"/>
                </a:solidFill>
                <a:latin typeface="Antique Olive Compact" pitchFamily="34" charset="0"/>
              </a:rPr>
              <a:t>UNKNOWN</a:t>
            </a:r>
          </a:p>
          <a:p>
            <a:pPr eaLnBrk="1" hangingPunct="1"/>
            <a:r>
              <a:rPr lang="en-GB" altLang="en-US" sz="1600" b="1" dirty="0">
                <a:solidFill>
                  <a:srgbClr val="0000CC"/>
                </a:solidFill>
                <a:latin typeface="Antique Olive Compact" pitchFamily="34" charset="0"/>
              </a:rPr>
              <a:t>    AREA</a:t>
            </a:r>
          </a:p>
        </p:txBody>
      </p:sp>
      <p:sp>
        <p:nvSpPr>
          <p:cNvPr id="16" name="Rectangle 14">
            <a:extLst>
              <a:ext uri="{FF2B5EF4-FFF2-40B4-BE49-F238E27FC236}">
                <a16:creationId xmlns:a16="http://schemas.microsoft.com/office/drawing/2014/main" id="{D3163180-D03D-4E45-9BA1-4A685DC81674}"/>
              </a:ext>
            </a:extLst>
          </p:cNvPr>
          <p:cNvSpPr>
            <a:spLocks noChangeArrowheads="1"/>
          </p:cNvSpPr>
          <p:nvPr/>
        </p:nvSpPr>
        <p:spPr bwMode="auto">
          <a:xfrm>
            <a:off x="3921994" y="3624424"/>
            <a:ext cx="1514475" cy="287338"/>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pPr algn="ctr" eaLnBrk="1" hangingPunct="1"/>
            <a:r>
              <a:rPr lang="en-GB" altLang="en-US" sz="1100" b="1">
                <a:latin typeface="Arial" panose="020B0604020202020204" pitchFamily="34" charset="0"/>
              </a:rPr>
              <a:t>Self-disclosure</a:t>
            </a:r>
            <a:endParaRPr lang="en-US" altLang="en-US" sz="1100" b="1">
              <a:latin typeface="Arial" panose="020B0604020202020204" pitchFamily="34" charset="0"/>
            </a:endParaRPr>
          </a:p>
        </p:txBody>
      </p:sp>
      <p:sp>
        <p:nvSpPr>
          <p:cNvPr id="17" name="Rectangle 15">
            <a:extLst>
              <a:ext uri="{FF2B5EF4-FFF2-40B4-BE49-F238E27FC236}">
                <a16:creationId xmlns:a16="http://schemas.microsoft.com/office/drawing/2014/main" id="{7AB813EA-1C8E-4034-A39D-7BE5F91B0F7D}"/>
              </a:ext>
            </a:extLst>
          </p:cNvPr>
          <p:cNvSpPr>
            <a:spLocks noChangeArrowheads="1"/>
          </p:cNvSpPr>
          <p:nvPr/>
        </p:nvSpPr>
        <p:spPr bwMode="auto">
          <a:xfrm>
            <a:off x="6587407" y="3624424"/>
            <a:ext cx="1512887" cy="287338"/>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pPr algn="ctr" eaLnBrk="1" hangingPunct="1"/>
            <a:r>
              <a:rPr lang="en-GB" altLang="en-US" sz="1100" b="1" dirty="0">
                <a:latin typeface="Arial" panose="020B0604020202020204" pitchFamily="34" charset="0"/>
              </a:rPr>
              <a:t>Others’ observations</a:t>
            </a:r>
            <a:endParaRPr lang="en-US" altLang="en-US" sz="1100" b="1" dirty="0">
              <a:latin typeface="Arial" panose="020B0604020202020204" pitchFamily="34" charset="0"/>
            </a:endParaRPr>
          </a:p>
        </p:txBody>
      </p:sp>
      <p:sp>
        <p:nvSpPr>
          <p:cNvPr id="18" name="Rectangle 16">
            <a:extLst>
              <a:ext uri="{FF2B5EF4-FFF2-40B4-BE49-F238E27FC236}">
                <a16:creationId xmlns:a16="http://schemas.microsoft.com/office/drawing/2014/main" id="{E79E4BE2-1F9A-47CD-95CF-5840D8DE48F0}"/>
              </a:ext>
            </a:extLst>
          </p:cNvPr>
          <p:cNvSpPr>
            <a:spLocks noChangeArrowheads="1"/>
          </p:cNvSpPr>
          <p:nvPr/>
        </p:nvSpPr>
        <p:spPr bwMode="auto">
          <a:xfrm rot="16200000">
            <a:off x="5651575" y="2328231"/>
            <a:ext cx="1152525" cy="287338"/>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pPr algn="ctr" eaLnBrk="1" hangingPunct="1"/>
            <a:r>
              <a:rPr lang="en-GB" altLang="en-US" sz="1100" b="1">
                <a:latin typeface="Arial" panose="020B0604020202020204" pitchFamily="34" charset="0"/>
              </a:rPr>
              <a:t>feedback</a:t>
            </a:r>
            <a:endParaRPr lang="en-US" altLang="en-US" sz="1100" b="1">
              <a:latin typeface="Arial" panose="020B0604020202020204" pitchFamily="34" charset="0"/>
            </a:endParaRPr>
          </a:p>
        </p:txBody>
      </p:sp>
      <p:sp>
        <p:nvSpPr>
          <p:cNvPr id="19" name="Line 17">
            <a:extLst>
              <a:ext uri="{FF2B5EF4-FFF2-40B4-BE49-F238E27FC236}">
                <a16:creationId xmlns:a16="http://schemas.microsoft.com/office/drawing/2014/main" id="{60DE8866-B6E2-4A5D-B97F-D3D73E898A00}"/>
              </a:ext>
            </a:extLst>
          </p:cNvPr>
          <p:cNvSpPr>
            <a:spLocks noChangeShapeType="1"/>
          </p:cNvSpPr>
          <p:nvPr/>
        </p:nvSpPr>
        <p:spPr bwMode="auto">
          <a:xfrm>
            <a:off x="5868269" y="2543337"/>
            <a:ext cx="215900" cy="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20" name="Line 18">
            <a:extLst>
              <a:ext uri="{FF2B5EF4-FFF2-40B4-BE49-F238E27FC236}">
                <a16:creationId xmlns:a16="http://schemas.microsoft.com/office/drawing/2014/main" id="{EC9C871A-3021-42F5-B51F-BB1F13EE5396}"/>
              </a:ext>
            </a:extLst>
          </p:cNvPr>
          <p:cNvSpPr>
            <a:spLocks noChangeShapeType="1"/>
          </p:cNvSpPr>
          <p:nvPr/>
        </p:nvSpPr>
        <p:spPr bwMode="auto">
          <a:xfrm>
            <a:off x="6371507" y="2543337"/>
            <a:ext cx="290512" cy="0"/>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21" name="Line 19">
            <a:extLst>
              <a:ext uri="{FF2B5EF4-FFF2-40B4-BE49-F238E27FC236}">
                <a16:creationId xmlns:a16="http://schemas.microsoft.com/office/drawing/2014/main" id="{934362B7-8BAF-483D-9834-59BF92803588}"/>
              </a:ext>
            </a:extLst>
          </p:cNvPr>
          <p:cNvSpPr>
            <a:spLocks noChangeShapeType="1"/>
          </p:cNvSpPr>
          <p:nvPr/>
        </p:nvSpPr>
        <p:spPr bwMode="auto">
          <a:xfrm>
            <a:off x="7309719" y="3479962"/>
            <a:ext cx="0" cy="144462"/>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22" name="Line 20">
            <a:extLst>
              <a:ext uri="{FF2B5EF4-FFF2-40B4-BE49-F238E27FC236}">
                <a16:creationId xmlns:a16="http://schemas.microsoft.com/office/drawing/2014/main" id="{FDF35559-B72B-4F7F-ADAF-7A3357A0FDEB}"/>
              </a:ext>
            </a:extLst>
          </p:cNvPr>
          <p:cNvSpPr>
            <a:spLocks noChangeShapeType="1"/>
          </p:cNvSpPr>
          <p:nvPr/>
        </p:nvSpPr>
        <p:spPr bwMode="auto">
          <a:xfrm>
            <a:off x="7309719" y="3911762"/>
            <a:ext cx="0" cy="288925"/>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23" name="Line 21">
            <a:extLst>
              <a:ext uri="{FF2B5EF4-FFF2-40B4-BE49-F238E27FC236}">
                <a16:creationId xmlns:a16="http://schemas.microsoft.com/office/drawing/2014/main" id="{194C482C-82C4-4C93-A379-DE12921115E9}"/>
              </a:ext>
            </a:extLst>
          </p:cNvPr>
          <p:cNvSpPr>
            <a:spLocks noChangeShapeType="1"/>
          </p:cNvSpPr>
          <p:nvPr/>
        </p:nvSpPr>
        <p:spPr bwMode="auto">
          <a:xfrm>
            <a:off x="4644307" y="3479962"/>
            <a:ext cx="0" cy="144462"/>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24" name="Line 22">
            <a:extLst>
              <a:ext uri="{FF2B5EF4-FFF2-40B4-BE49-F238E27FC236}">
                <a16:creationId xmlns:a16="http://schemas.microsoft.com/office/drawing/2014/main" id="{6A20A4A9-E3D1-49D8-9668-58FCE9D8A16F}"/>
              </a:ext>
            </a:extLst>
          </p:cNvPr>
          <p:cNvSpPr>
            <a:spLocks noChangeShapeType="1"/>
          </p:cNvSpPr>
          <p:nvPr/>
        </p:nvSpPr>
        <p:spPr bwMode="auto">
          <a:xfrm>
            <a:off x="4644307" y="3911762"/>
            <a:ext cx="0" cy="288925"/>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25" name="Rectangle 23">
            <a:extLst>
              <a:ext uri="{FF2B5EF4-FFF2-40B4-BE49-F238E27FC236}">
                <a16:creationId xmlns:a16="http://schemas.microsoft.com/office/drawing/2014/main" id="{EC075388-1319-4988-A86E-8282ECE2712D}"/>
              </a:ext>
            </a:extLst>
          </p:cNvPr>
          <p:cNvSpPr>
            <a:spLocks noChangeArrowheads="1"/>
          </p:cNvSpPr>
          <p:nvPr/>
        </p:nvSpPr>
        <p:spPr bwMode="auto">
          <a:xfrm>
            <a:off x="5982569" y="3624424"/>
            <a:ext cx="504825" cy="503238"/>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pPr eaLnBrk="1" hangingPunct="1"/>
            <a:endParaRPr lang="en-US" altLang="en-US"/>
          </a:p>
        </p:txBody>
      </p:sp>
      <p:sp>
        <p:nvSpPr>
          <p:cNvPr id="26" name="Text Box 24">
            <a:extLst>
              <a:ext uri="{FF2B5EF4-FFF2-40B4-BE49-F238E27FC236}">
                <a16:creationId xmlns:a16="http://schemas.microsoft.com/office/drawing/2014/main" id="{53F89647-7413-4C53-8C66-03B1F91F7948}"/>
              </a:ext>
            </a:extLst>
          </p:cNvPr>
          <p:cNvSpPr txBox="1">
            <a:spLocks noChangeArrowheads="1"/>
          </p:cNvSpPr>
          <p:nvPr/>
        </p:nvSpPr>
        <p:spPr bwMode="auto">
          <a:xfrm>
            <a:off x="5939707" y="3594262"/>
            <a:ext cx="614362" cy="549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pPr eaLnBrk="1" hangingPunct="1"/>
            <a:r>
              <a:rPr lang="en-GB" altLang="en-US" sz="1000" b="1">
                <a:latin typeface="Arial" panose="020B0604020202020204" pitchFamily="34" charset="0"/>
              </a:rPr>
              <a:t>Shared</a:t>
            </a:r>
          </a:p>
          <a:p>
            <a:pPr eaLnBrk="1" hangingPunct="1"/>
            <a:r>
              <a:rPr lang="en-GB" altLang="en-US" sz="1000" b="1">
                <a:latin typeface="Arial" panose="020B0604020202020204" pitchFamily="34" charset="0"/>
              </a:rPr>
              <a:t>Dis-</a:t>
            </a:r>
          </a:p>
          <a:p>
            <a:pPr eaLnBrk="1" hangingPunct="1"/>
            <a:r>
              <a:rPr lang="en-GB" altLang="en-US" sz="1000" b="1">
                <a:latin typeface="Arial" panose="020B0604020202020204" pitchFamily="34" charset="0"/>
              </a:rPr>
              <a:t>covery</a:t>
            </a:r>
            <a:endParaRPr lang="en-US" altLang="en-US" sz="1000" b="1">
              <a:latin typeface="Arial" panose="020B0604020202020204" pitchFamily="34" charset="0"/>
            </a:endParaRPr>
          </a:p>
        </p:txBody>
      </p:sp>
      <p:sp>
        <p:nvSpPr>
          <p:cNvPr id="27" name="Line 25">
            <a:extLst>
              <a:ext uri="{FF2B5EF4-FFF2-40B4-BE49-F238E27FC236}">
                <a16:creationId xmlns:a16="http://schemas.microsoft.com/office/drawing/2014/main" id="{05E81152-0F0D-4B51-8C0E-D8796BD49330}"/>
              </a:ext>
            </a:extLst>
          </p:cNvPr>
          <p:cNvSpPr>
            <a:spLocks noChangeShapeType="1"/>
          </p:cNvSpPr>
          <p:nvPr/>
        </p:nvSpPr>
        <p:spPr bwMode="auto">
          <a:xfrm>
            <a:off x="5868269" y="3479962"/>
            <a:ext cx="142875" cy="144462"/>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28" name="Line 26">
            <a:extLst>
              <a:ext uri="{FF2B5EF4-FFF2-40B4-BE49-F238E27FC236}">
                <a16:creationId xmlns:a16="http://schemas.microsoft.com/office/drawing/2014/main" id="{6601AD18-CE08-4010-B1F0-E9A7AF2CFA93}"/>
              </a:ext>
            </a:extLst>
          </p:cNvPr>
          <p:cNvSpPr>
            <a:spLocks noChangeShapeType="1"/>
          </p:cNvSpPr>
          <p:nvPr/>
        </p:nvSpPr>
        <p:spPr bwMode="auto">
          <a:xfrm>
            <a:off x="6473107" y="4113374"/>
            <a:ext cx="188912" cy="230188"/>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29" name="Rectangle 27">
            <a:extLst>
              <a:ext uri="{FF2B5EF4-FFF2-40B4-BE49-F238E27FC236}">
                <a16:creationId xmlns:a16="http://schemas.microsoft.com/office/drawing/2014/main" id="{BA44D5D8-085A-45C6-8B27-37B7FB9F3187}"/>
              </a:ext>
            </a:extLst>
          </p:cNvPr>
          <p:cNvSpPr>
            <a:spLocks noChangeArrowheads="1"/>
          </p:cNvSpPr>
          <p:nvPr/>
        </p:nvSpPr>
        <p:spPr bwMode="auto">
          <a:xfrm rot="16200000">
            <a:off x="5651576" y="4655505"/>
            <a:ext cx="1008062" cy="288925"/>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pPr eaLnBrk="1" hangingPunct="1"/>
            <a:endParaRPr lang="en-US" altLang="en-US"/>
          </a:p>
        </p:txBody>
      </p:sp>
      <p:sp>
        <p:nvSpPr>
          <p:cNvPr id="30" name="Text Box 28">
            <a:extLst>
              <a:ext uri="{FF2B5EF4-FFF2-40B4-BE49-F238E27FC236}">
                <a16:creationId xmlns:a16="http://schemas.microsoft.com/office/drawing/2014/main" id="{9ED65957-51E1-4FD7-9F50-55ADF7A13EFB}"/>
              </a:ext>
            </a:extLst>
          </p:cNvPr>
          <p:cNvSpPr txBox="1">
            <a:spLocks noChangeArrowheads="1"/>
          </p:cNvSpPr>
          <p:nvPr/>
        </p:nvSpPr>
        <p:spPr bwMode="auto">
          <a:xfrm rot="16200000">
            <a:off x="5631732" y="4673761"/>
            <a:ext cx="1047750" cy="244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pPr eaLnBrk="1" hangingPunct="1"/>
            <a:r>
              <a:rPr lang="en-GB" altLang="en-US" sz="1000" b="1">
                <a:latin typeface="Arial" panose="020B0604020202020204" pitchFamily="34" charset="0"/>
              </a:rPr>
              <a:t>Self-discovery</a:t>
            </a:r>
            <a:endParaRPr lang="en-US" altLang="en-US" sz="1000" b="1">
              <a:latin typeface="Arial" panose="020B0604020202020204" pitchFamily="34" charset="0"/>
            </a:endParaRPr>
          </a:p>
        </p:txBody>
      </p:sp>
      <p:sp>
        <p:nvSpPr>
          <p:cNvPr id="31" name="Line 29">
            <a:extLst>
              <a:ext uri="{FF2B5EF4-FFF2-40B4-BE49-F238E27FC236}">
                <a16:creationId xmlns:a16="http://schemas.microsoft.com/office/drawing/2014/main" id="{C46A0CA8-5F11-49A8-AA05-BBFA6384D7B1}"/>
              </a:ext>
            </a:extLst>
          </p:cNvPr>
          <p:cNvSpPr>
            <a:spLocks noChangeShapeType="1"/>
          </p:cNvSpPr>
          <p:nvPr/>
        </p:nvSpPr>
        <p:spPr bwMode="auto">
          <a:xfrm>
            <a:off x="5868269" y="4776949"/>
            <a:ext cx="142875" cy="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32" name="Line 30">
            <a:extLst>
              <a:ext uri="{FF2B5EF4-FFF2-40B4-BE49-F238E27FC236}">
                <a16:creationId xmlns:a16="http://schemas.microsoft.com/office/drawing/2014/main" id="{8090C925-F82D-4DCE-B310-90D506346A1C}"/>
              </a:ext>
            </a:extLst>
          </p:cNvPr>
          <p:cNvSpPr>
            <a:spLocks noChangeShapeType="1"/>
          </p:cNvSpPr>
          <p:nvPr/>
        </p:nvSpPr>
        <p:spPr bwMode="auto">
          <a:xfrm>
            <a:off x="6300069" y="4776949"/>
            <a:ext cx="287338" cy="0"/>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33" name="Rectangle 31">
            <a:extLst>
              <a:ext uri="{FF2B5EF4-FFF2-40B4-BE49-F238E27FC236}">
                <a16:creationId xmlns:a16="http://schemas.microsoft.com/office/drawing/2014/main" id="{A7B48535-AEE1-45B8-A731-F0021DDFC279}"/>
              </a:ext>
            </a:extLst>
          </p:cNvPr>
          <p:cNvSpPr>
            <a:spLocks noChangeArrowheads="1"/>
          </p:cNvSpPr>
          <p:nvPr/>
        </p:nvSpPr>
        <p:spPr bwMode="auto">
          <a:xfrm>
            <a:off x="5550769" y="887574"/>
            <a:ext cx="647700" cy="360363"/>
          </a:xfrm>
          <a:prstGeom prst="rect">
            <a:avLst/>
          </a:prstGeom>
          <a:noFill/>
          <a:ln w="9525">
            <a:solidFill>
              <a:srgbClr val="FF990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pPr eaLnBrk="1" hangingPunct="1"/>
            <a:endParaRPr lang="en-US" altLang="en-US">
              <a:solidFill>
                <a:srgbClr val="0000CC"/>
              </a:solidFill>
            </a:endParaRPr>
          </a:p>
        </p:txBody>
      </p:sp>
      <p:sp>
        <p:nvSpPr>
          <p:cNvPr id="34" name="Text Box 32">
            <a:extLst>
              <a:ext uri="{FF2B5EF4-FFF2-40B4-BE49-F238E27FC236}">
                <a16:creationId xmlns:a16="http://schemas.microsoft.com/office/drawing/2014/main" id="{DF8B6D1C-362C-4F3C-9DD1-BA16955540A9}"/>
              </a:ext>
            </a:extLst>
          </p:cNvPr>
          <p:cNvSpPr txBox="1">
            <a:spLocks noChangeArrowheads="1"/>
          </p:cNvSpPr>
          <p:nvPr/>
        </p:nvSpPr>
        <p:spPr bwMode="auto">
          <a:xfrm>
            <a:off x="5565057" y="901862"/>
            <a:ext cx="69215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8575">
                <a:solidFill>
                  <a:srgbClr val="000000"/>
                </a:solidFill>
                <a:miter lim="800000"/>
                <a:headEnd/>
                <a:tailEnd/>
              </a14:hiddenLine>
            </a:ext>
          </a:extLst>
        </p:spPr>
        <p:txBody>
          <a:bodyPr>
            <a:spAutoFit/>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pPr eaLnBrk="1" hangingPunct="1"/>
            <a:r>
              <a:rPr lang="en-GB" altLang="en-US" sz="1600" b="1">
                <a:solidFill>
                  <a:srgbClr val="FF9900"/>
                </a:solidFill>
                <a:latin typeface="Arial" panose="020B0604020202020204" pitchFamily="34" charset="0"/>
              </a:rPr>
              <a:t>ASK</a:t>
            </a:r>
            <a:endParaRPr lang="en-US" altLang="en-US" sz="1600" b="1">
              <a:solidFill>
                <a:srgbClr val="FF9900"/>
              </a:solidFill>
              <a:latin typeface="Arial" panose="020B0604020202020204" pitchFamily="34" charset="0"/>
            </a:endParaRPr>
          </a:p>
        </p:txBody>
      </p:sp>
      <p:sp>
        <p:nvSpPr>
          <p:cNvPr id="35" name="Rectangle 33">
            <a:extLst>
              <a:ext uri="{FF2B5EF4-FFF2-40B4-BE49-F238E27FC236}">
                <a16:creationId xmlns:a16="http://schemas.microsoft.com/office/drawing/2014/main" id="{3ADE86EE-DDDF-42BB-BE9E-399415660D97}"/>
              </a:ext>
            </a:extLst>
          </p:cNvPr>
          <p:cNvSpPr>
            <a:spLocks noChangeArrowheads="1"/>
          </p:cNvSpPr>
          <p:nvPr/>
        </p:nvSpPr>
        <p:spPr bwMode="auto">
          <a:xfrm>
            <a:off x="2483719" y="3335499"/>
            <a:ext cx="647700" cy="360363"/>
          </a:xfrm>
          <a:prstGeom prst="rect">
            <a:avLst/>
          </a:prstGeom>
          <a:noFill/>
          <a:ln w="9525">
            <a:solidFill>
              <a:srgbClr val="FF990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pPr eaLnBrk="1" hangingPunct="1"/>
            <a:endParaRPr lang="en-US" altLang="en-US"/>
          </a:p>
        </p:txBody>
      </p:sp>
      <p:sp>
        <p:nvSpPr>
          <p:cNvPr id="36" name="Text Box 34">
            <a:extLst>
              <a:ext uri="{FF2B5EF4-FFF2-40B4-BE49-F238E27FC236}">
                <a16:creationId xmlns:a16="http://schemas.microsoft.com/office/drawing/2014/main" id="{382E434B-2E7A-4928-BAAA-A8FED824E7B5}"/>
              </a:ext>
            </a:extLst>
          </p:cNvPr>
          <p:cNvSpPr txBox="1">
            <a:spLocks noChangeArrowheads="1"/>
          </p:cNvSpPr>
          <p:nvPr/>
        </p:nvSpPr>
        <p:spPr bwMode="auto">
          <a:xfrm>
            <a:off x="2483719" y="3337087"/>
            <a:ext cx="719138"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8575">
                <a:solidFill>
                  <a:srgbClr val="000000"/>
                </a:solidFill>
                <a:miter lim="800000"/>
                <a:headEnd/>
                <a:tailEnd/>
              </a14:hiddenLine>
            </a:ext>
          </a:extLst>
        </p:spPr>
        <p:txBody>
          <a:bodyPr>
            <a:spAutoFit/>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pPr eaLnBrk="1" hangingPunct="1"/>
            <a:r>
              <a:rPr lang="en-GB" altLang="en-US" sz="1600" b="1" dirty="0">
                <a:solidFill>
                  <a:srgbClr val="0000CC"/>
                </a:solidFill>
                <a:latin typeface="Arial" panose="020B0604020202020204" pitchFamily="34" charset="0"/>
              </a:rPr>
              <a:t>TELL</a:t>
            </a:r>
            <a:endParaRPr lang="en-US" altLang="en-US" sz="1600" b="1" dirty="0">
              <a:solidFill>
                <a:srgbClr val="0000CC"/>
              </a:solidFill>
              <a:latin typeface="Arial" panose="020B0604020202020204" pitchFamily="34" charset="0"/>
            </a:endParaRPr>
          </a:p>
        </p:txBody>
      </p:sp>
      <p:sp>
        <p:nvSpPr>
          <p:cNvPr id="37" name="Line 35">
            <a:extLst>
              <a:ext uri="{FF2B5EF4-FFF2-40B4-BE49-F238E27FC236}">
                <a16:creationId xmlns:a16="http://schemas.microsoft.com/office/drawing/2014/main" id="{6B44ABF3-D9C6-47DC-B27C-24B878765B88}"/>
              </a:ext>
            </a:extLst>
          </p:cNvPr>
          <p:cNvSpPr>
            <a:spLocks noChangeShapeType="1"/>
          </p:cNvSpPr>
          <p:nvPr/>
        </p:nvSpPr>
        <p:spPr bwMode="auto">
          <a:xfrm>
            <a:off x="3493369" y="4416587"/>
            <a:ext cx="717550" cy="0"/>
          </a:xfrm>
          <a:prstGeom prst="line">
            <a:avLst/>
          </a:prstGeom>
          <a:noFill/>
          <a:ln w="9525">
            <a:solidFill>
              <a:schemeClr val="tx1"/>
            </a:solidFill>
            <a:prstDash val="dash"/>
            <a:round/>
            <a:headEnd/>
            <a:tailEnd/>
          </a:ln>
          <a:extLst>
            <a:ext uri="{909E8E84-426E-40DD-AFC4-6F175D3DCCD1}">
              <a14:hiddenFill xmlns:a14="http://schemas.microsoft.com/office/drawing/2010/main">
                <a:noFill/>
              </a14:hiddenFill>
            </a:ext>
          </a:extLst>
        </p:spPr>
        <p:txBody>
          <a:bodyPr/>
          <a:lstStyle/>
          <a:p>
            <a:endParaRPr lang="en-US"/>
          </a:p>
        </p:txBody>
      </p:sp>
      <p:sp>
        <p:nvSpPr>
          <p:cNvPr id="38" name="Line 36">
            <a:extLst>
              <a:ext uri="{FF2B5EF4-FFF2-40B4-BE49-F238E27FC236}">
                <a16:creationId xmlns:a16="http://schemas.microsoft.com/office/drawing/2014/main" id="{66D84EF7-0BB7-4278-8EEA-6CCD71EDE7B8}"/>
              </a:ext>
            </a:extLst>
          </p:cNvPr>
          <p:cNvSpPr>
            <a:spLocks noChangeShapeType="1"/>
          </p:cNvSpPr>
          <p:nvPr/>
        </p:nvSpPr>
        <p:spPr bwMode="auto">
          <a:xfrm>
            <a:off x="5076107" y="4416587"/>
            <a:ext cx="935037" cy="0"/>
          </a:xfrm>
          <a:prstGeom prst="line">
            <a:avLst/>
          </a:prstGeom>
          <a:noFill/>
          <a:ln w="9525">
            <a:solidFill>
              <a:schemeClr val="tx1"/>
            </a:solidFill>
            <a:prstDash val="dash"/>
            <a:round/>
            <a:headEnd/>
            <a:tailEnd/>
          </a:ln>
          <a:extLst>
            <a:ext uri="{909E8E84-426E-40DD-AFC4-6F175D3DCCD1}">
              <a14:hiddenFill xmlns:a14="http://schemas.microsoft.com/office/drawing/2010/main">
                <a:noFill/>
              </a14:hiddenFill>
            </a:ext>
          </a:extLst>
        </p:spPr>
        <p:txBody>
          <a:bodyPr/>
          <a:lstStyle/>
          <a:p>
            <a:endParaRPr lang="en-US"/>
          </a:p>
        </p:txBody>
      </p:sp>
      <p:sp>
        <p:nvSpPr>
          <p:cNvPr id="39" name="Line 37">
            <a:extLst>
              <a:ext uri="{FF2B5EF4-FFF2-40B4-BE49-F238E27FC236}">
                <a16:creationId xmlns:a16="http://schemas.microsoft.com/office/drawing/2014/main" id="{D82A1B37-C89D-45F5-BBD5-3B285AD3AFC4}"/>
              </a:ext>
            </a:extLst>
          </p:cNvPr>
          <p:cNvSpPr>
            <a:spLocks noChangeShapeType="1"/>
          </p:cNvSpPr>
          <p:nvPr/>
        </p:nvSpPr>
        <p:spPr bwMode="auto">
          <a:xfrm>
            <a:off x="6300069" y="4416587"/>
            <a:ext cx="287338" cy="0"/>
          </a:xfrm>
          <a:prstGeom prst="line">
            <a:avLst/>
          </a:prstGeom>
          <a:noFill/>
          <a:ln w="9525">
            <a:solidFill>
              <a:schemeClr val="tx1"/>
            </a:solidFill>
            <a:prstDash val="dash"/>
            <a:round/>
            <a:headEnd/>
            <a:tailEnd/>
          </a:ln>
          <a:extLst>
            <a:ext uri="{909E8E84-426E-40DD-AFC4-6F175D3DCCD1}">
              <a14:hiddenFill xmlns:a14="http://schemas.microsoft.com/office/drawing/2010/main">
                <a:noFill/>
              </a14:hiddenFill>
            </a:ext>
          </a:extLst>
        </p:spPr>
        <p:txBody>
          <a:bodyPr/>
          <a:lstStyle/>
          <a:p>
            <a:endParaRPr lang="en-US"/>
          </a:p>
        </p:txBody>
      </p:sp>
      <p:sp>
        <p:nvSpPr>
          <p:cNvPr id="40" name="Line 38">
            <a:extLst>
              <a:ext uri="{FF2B5EF4-FFF2-40B4-BE49-F238E27FC236}">
                <a16:creationId xmlns:a16="http://schemas.microsoft.com/office/drawing/2014/main" id="{7128829C-A473-440B-A2C2-45AC3F919DEC}"/>
              </a:ext>
            </a:extLst>
          </p:cNvPr>
          <p:cNvSpPr>
            <a:spLocks noChangeShapeType="1"/>
          </p:cNvSpPr>
          <p:nvPr/>
        </p:nvSpPr>
        <p:spPr bwMode="auto">
          <a:xfrm>
            <a:off x="7741519" y="4430874"/>
            <a:ext cx="503238" cy="0"/>
          </a:xfrm>
          <a:prstGeom prst="line">
            <a:avLst/>
          </a:prstGeom>
          <a:noFill/>
          <a:ln w="9525">
            <a:solidFill>
              <a:schemeClr val="tx1"/>
            </a:solidFill>
            <a:prstDash val="dash"/>
            <a:round/>
            <a:headEnd/>
            <a:tailEnd/>
          </a:ln>
          <a:extLst>
            <a:ext uri="{909E8E84-426E-40DD-AFC4-6F175D3DCCD1}">
              <a14:hiddenFill xmlns:a14="http://schemas.microsoft.com/office/drawing/2010/main">
                <a:noFill/>
              </a14:hiddenFill>
            </a:ext>
          </a:extLst>
        </p:spPr>
        <p:txBody>
          <a:bodyPr/>
          <a:lstStyle/>
          <a:p>
            <a:endParaRPr lang="en-US"/>
          </a:p>
        </p:txBody>
      </p:sp>
      <p:sp>
        <p:nvSpPr>
          <p:cNvPr id="41" name="Line 39">
            <a:extLst>
              <a:ext uri="{FF2B5EF4-FFF2-40B4-BE49-F238E27FC236}">
                <a16:creationId xmlns:a16="http://schemas.microsoft.com/office/drawing/2014/main" id="{C461BD04-8438-444D-92D5-ADCC2CF7FE3A}"/>
              </a:ext>
            </a:extLst>
          </p:cNvPr>
          <p:cNvSpPr>
            <a:spLocks noChangeShapeType="1"/>
          </p:cNvSpPr>
          <p:nvPr/>
        </p:nvSpPr>
        <p:spPr bwMode="auto">
          <a:xfrm>
            <a:off x="6776319" y="1578137"/>
            <a:ext cx="0" cy="720725"/>
          </a:xfrm>
          <a:prstGeom prst="line">
            <a:avLst/>
          </a:prstGeom>
          <a:noFill/>
          <a:ln w="9525">
            <a:solidFill>
              <a:schemeClr val="tx1"/>
            </a:solidFill>
            <a:prstDash val="dash"/>
            <a:round/>
            <a:headEnd/>
            <a:tailEnd/>
          </a:ln>
          <a:extLst>
            <a:ext uri="{909E8E84-426E-40DD-AFC4-6F175D3DCCD1}">
              <a14:hiddenFill xmlns:a14="http://schemas.microsoft.com/office/drawing/2010/main">
                <a:noFill/>
              </a14:hiddenFill>
            </a:ext>
          </a:extLst>
        </p:spPr>
        <p:txBody>
          <a:bodyPr/>
          <a:lstStyle/>
          <a:p>
            <a:endParaRPr lang="en-US"/>
          </a:p>
        </p:txBody>
      </p:sp>
      <p:sp>
        <p:nvSpPr>
          <p:cNvPr id="42" name="Line 40">
            <a:extLst>
              <a:ext uri="{FF2B5EF4-FFF2-40B4-BE49-F238E27FC236}">
                <a16:creationId xmlns:a16="http://schemas.microsoft.com/office/drawing/2014/main" id="{45EEF65C-F289-4F70-A001-FA0D3D2217BC}"/>
              </a:ext>
            </a:extLst>
          </p:cNvPr>
          <p:cNvSpPr>
            <a:spLocks noChangeShapeType="1"/>
          </p:cNvSpPr>
          <p:nvPr/>
        </p:nvSpPr>
        <p:spPr bwMode="auto">
          <a:xfrm>
            <a:off x="6776319" y="2817974"/>
            <a:ext cx="0" cy="792163"/>
          </a:xfrm>
          <a:prstGeom prst="line">
            <a:avLst/>
          </a:prstGeom>
          <a:noFill/>
          <a:ln w="9525">
            <a:solidFill>
              <a:schemeClr val="tx1"/>
            </a:solidFill>
            <a:prstDash val="dash"/>
            <a:round/>
            <a:headEnd/>
            <a:tailEnd/>
          </a:ln>
          <a:extLst>
            <a:ext uri="{909E8E84-426E-40DD-AFC4-6F175D3DCCD1}">
              <a14:hiddenFill xmlns:a14="http://schemas.microsoft.com/office/drawing/2010/main">
                <a:noFill/>
              </a14:hiddenFill>
            </a:ext>
          </a:extLst>
        </p:spPr>
        <p:txBody>
          <a:bodyPr/>
          <a:lstStyle/>
          <a:p>
            <a:endParaRPr lang="en-US"/>
          </a:p>
        </p:txBody>
      </p:sp>
      <p:sp>
        <p:nvSpPr>
          <p:cNvPr id="43" name="Line 41">
            <a:extLst>
              <a:ext uri="{FF2B5EF4-FFF2-40B4-BE49-F238E27FC236}">
                <a16:creationId xmlns:a16="http://schemas.microsoft.com/office/drawing/2014/main" id="{CF15FB0F-836D-4BED-B8EF-0E6067D23658}"/>
              </a:ext>
            </a:extLst>
          </p:cNvPr>
          <p:cNvSpPr>
            <a:spLocks noChangeShapeType="1"/>
          </p:cNvSpPr>
          <p:nvPr/>
        </p:nvSpPr>
        <p:spPr bwMode="auto">
          <a:xfrm>
            <a:off x="6776319" y="3940337"/>
            <a:ext cx="0" cy="360362"/>
          </a:xfrm>
          <a:prstGeom prst="line">
            <a:avLst/>
          </a:prstGeom>
          <a:noFill/>
          <a:ln w="9525">
            <a:solidFill>
              <a:schemeClr val="tx1"/>
            </a:solidFill>
            <a:prstDash val="dash"/>
            <a:round/>
            <a:headEnd/>
            <a:tailEnd/>
          </a:ln>
          <a:extLst>
            <a:ext uri="{909E8E84-426E-40DD-AFC4-6F175D3DCCD1}">
              <a14:hiddenFill xmlns:a14="http://schemas.microsoft.com/office/drawing/2010/main">
                <a:noFill/>
              </a14:hiddenFill>
            </a:ext>
          </a:extLst>
        </p:spPr>
        <p:txBody>
          <a:bodyPr/>
          <a:lstStyle/>
          <a:p>
            <a:endParaRPr lang="en-US"/>
          </a:p>
        </p:txBody>
      </p:sp>
      <p:sp>
        <p:nvSpPr>
          <p:cNvPr id="44" name="Rectangle 42">
            <a:extLst>
              <a:ext uri="{FF2B5EF4-FFF2-40B4-BE49-F238E27FC236}">
                <a16:creationId xmlns:a16="http://schemas.microsoft.com/office/drawing/2014/main" id="{677156D1-EBD4-469E-AC31-0F0C77C2608D}"/>
              </a:ext>
            </a:extLst>
          </p:cNvPr>
          <p:cNvSpPr>
            <a:spLocks noChangeArrowheads="1"/>
          </p:cNvSpPr>
          <p:nvPr/>
        </p:nvSpPr>
        <p:spPr bwMode="auto">
          <a:xfrm>
            <a:off x="3709269" y="1679737"/>
            <a:ext cx="431800" cy="431800"/>
          </a:xfrm>
          <a:prstGeom prst="rect">
            <a:avLst/>
          </a:prstGeom>
          <a:noFill/>
          <a:ln w="19050">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pPr eaLnBrk="1" hangingPunct="1"/>
            <a:endParaRPr lang="en-US" altLang="en-US">
              <a:solidFill>
                <a:srgbClr val="0000CC"/>
              </a:solidFill>
            </a:endParaRPr>
          </a:p>
        </p:txBody>
      </p:sp>
      <p:sp>
        <p:nvSpPr>
          <p:cNvPr id="45" name="Text Box 43">
            <a:extLst>
              <a:ext uri="{FF2B5EF4-FFF2-40B4-BE49-F238E27FC236}">
                <a16:creationId xmlns:a16="http://schemas.microsoft.com/office/drawing/2014/main" id="{C9FFFEEC-D765-41CC-AEBF-87063943AA8C}"/>
              </a:ext>
            </a:extLst>
          </p:cNvPr>
          <p:cNvSpPr txBox="1">
            <a:spLocks noChangeArrowheads="1"/>
          </p:cNvSpPr>
          <p:nvPr/>
        </p:nvSpPr>
        <p:spPr bwMode="auto">
          <a:xfrm>
            <a:off x="3766419" y="1724187"/>
            <a:ext cx="298480"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pPr eaLnBrk="1" hangingPunct="1"/>
            <a:r>
              <a:rPr lang="en-GB" altLang="en-US" sz="1600" b="1" dirty="0">
                <a:solidFill>
                  <a:srgbClr val="0000CC"/>
                </a:solidFill>
                <a:latin typeface="Arial" panose="020B0604020202020204" pitchFamily="34" charset="0"/>
              </a:rPr>
              <a:t>1</a:t>
            </a:r>
            <a:endParaRPr lang="en-US" altLang="en-US" sz="1600" b="1" dirty="0">
              <a:solidFill>
                <a:srgbClr val="0000CC"/>
              </a:solidFill>
              <a:latin typeface="Arial" panose="020B0604020202020204" pitchFamily="34" charset="0"/>
            </a:endParaRPr>
          </a:p>
        </p:txBody>
      </p:sp>
      <p:sp>
        <p:nvSpPr>
          <p:cNvPr id="46" name="Rectangle 44">
            <a:extLst>
              <a:ext uri="{FF2B5EF4-FFF2-40B4-BE49-F238E27FC236}">
                <a16:creationId xmlns:a16="http://schemas.microsoft.com/office/drawing/2014/main" id="{2FE7B0A6-892F-4D3E-92A4-574BE0F5FA30}"/>
              </a:ext>
            </a:extLst>
          </p:cNvPr>
          <p:cNvSpPr>
            <a:spLocks noChangeArrowheads="1"/>
          </p:cNvSpPr>
          <p:nvPr/>
        </p:nvSpPr>
        <p:spPr bwMode="auto">
          <a:xfrm>
            <a:off x="3709269" y="4776949"/>
            <a:ext cx="431800" cy="431800"/>
          </a:xfrm>
          <a:prstGeom prst="rect">
            <a:avLst/>
          </a:prstGeom>
          <a:noFill/>
          <a:ln w="19050">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pPr eaLnBrk="1" hangingPunct="1"/>
            <a:endParaRPr lang="en-US" altLang="en-US"/>
          </a:p>
        </p:txBody>
      </p:sp>
      <p:sp>
        <p:nvSpPr>
          <p:cNvPr id="47" name="Rectangle 45">
            <a:extLst>
              <a:ext uri="{FF2B5EF4-FFF2-40B4-BE49-F238E27FC236}">
                <a16:creationId xmlns:a16="http://schemas.microsoft.com/office/drawing/2014/main" id="{48169CE3-A157-42C3-8848-0161E751C02E}"/>
              </a:ext>
            </a:extLst>
          </p:cNvPr>
          <p:cNvSpPr>
            <a:spLocks noChangeArrowheads="1"/>
          </p:cNvSpPr>
          <p:nvPr/>
        </p:nvSpPr>
        <p:spPr bwMode="auto">
          <a:xfrm>
            <a:off x="7595469" y="4776949"/>
            <a:ext cx="431800" cy="431800"/>
          </a:xfrm>
          <a:prstGeom prst="rect">
            <a:avLst/>
          </a:prstGeom>
          <a:noFill/>
          <a:ln w="19050">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pPr algn="ctr" eaLnBrk="1" hangingPunct="1"/>
            <a:r>
              <a:rPr lang="en-GB" altLang="en-US" sz="1600" b="1" dirty="0">
                <a:solidFill>
                  <a:srgbClr val="0000CC"/>
                </a:solidFill>
                <a:latin typeface="Arial" panose="020B0604020202020204" pitchFamily="34" charset="0"/>
              </a:rPr>
              <a:t>4</a:t>
            </a:r>
            <a:endParaRPr lang="en-US" altLang="en-US" sz="1600" b="1" dirty="0">
              <a:solidFill>
                <a:srgbClr val="0000CC"/>
              </a:solidFill>
              <a:latin typeface="Arial" panose="020B0604020202020204" pitchFamily="34" charset="0"/>
            </a:endParaRPr>
          </a:p>
        </p:txBody>
      </p:sp>
      <p:sp>
        <p:nvSpPr>
          <p:cNvPr id="48" name="Rectangle 46">
            <a:extLst>
              <a:ext uri="{FF2B5EF4-FFF2-40B4-BE49-F238E27FC236}">
                <a16:creationId xmlns:a16="http://schemas.microsoft.com/office/drawing/2014/main" id="{548519C0-4625-461E-B84D-A11BF00F5A57}"/>
              </a:ext>
            </a:extLst>
          </p:cNvPr>
          <p:cNvSpPr>
            <a:spLocks noChangeArrowheads="1"/>
          </p:cNvSpPr>
          <p:nvPr/>
        </p:nvSpPr>
        <p:spPr bwMode="auto">
          <a:xfrm>
            <a:off x="7595469" y="1679737"/>
            <a:ext cx="431800" cy="431800"/>
          </a:xfrm>
          <a:prstGeom prst="rect">
            <a:avLst/>
          </a:prstGeom>
          <a:noFill/>
          <a:ln w="19050">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pPr eaLnBrk="1" hangingPunct="1"/>
            <a:endParaRPr lang="en-US" altLang="en-US">
              <a:solidFill>
                <a:srgbClr val="0000CC"/>
              </a:solidFill>
            </a:endParaRPr>
          </a:p>
        </p:txBody>
      </p:sp>
      <p:sp>
        <p:nvSpPr>
          <p:cNvPr id="49" name="Text Box 47">
            <a:extLst>
              <a:ext uri="{FF2B5EF4-FFF2-40B4-BE49-F238E27FC236}">
                <a16:creationId xmlns:a16="http://schemas.microsoft.com/office/drawing/2014/main" id="{F389888B-E68B-4E76-8726-9549CB43F277}"/>
              </a:ext>
            </a:extLst>
          </p:cNvPr>
          <p:cNvSpPr txBox="1">
            <a:spLocks noChangeArrowheads="1"/>
          </p:cNvSpPr>
          <p:nvPr/>
        </p:nvSpPr>
        <p:spPr bwMode="auto">
          <a:xfrm>
            <a:off x="7662144" y="1724187"/>
            <a:ext cx="296863"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pPr eaLnBrk="1" hangingPunct="1"/>
            <a:r>
              <a:rPr lang="en-GB" altLang="en-US" sz="1600" b="1" dirty="0">
                <a:solidFill>
                  <a:srgbClr val="0000CC"/>
                </a:solidFill>
                <a:latin typeface="Arial" panose="020B0604020202020204" pitchFamily="34" charset="0"/>
              </a:rPr>
              <a:t>2</a:t>
            </a:r>
            <a:endParaRPr lang="en-US" altLang="en-US" sz="1600" b="1" dirty="0">
              <a:solidFill>
                <a:srgbClr val="0000CC"/>
              </a:solidFill>
              <a:latin typeface="Arial" panose="020B0604020202020204" pitchFamily="34" charset="0"/>
            </a:endParaRPr>
          </a:p>
        </p:txBody>
      </p:sp>
      <p:sp>
        <p:nvSpPr>
          <p:cNvPr id="50" name="Text Box 48">
            <a:extLst>
              <a:ext uri="{FF2B5EF4-FFF2-40B4-BE49-F238E27FC236}">
                <a16:creationId xmlns:a16="http://schemas.microsoft.com/office/drawing/2014/main" id="{AC88C9BF-1004-41E6-A05A-A837812FAB85}"/>
              </a:ext>
            </a:extLst>
          </p:cNvPr>
          <p:cNvSpPr txBox="1">
            <a:spLocks noChangeArrowheads="1"/>
          </p:cNvSpPr>
          <p:nvPr/>
        </p:nvSpPr>
        <p:spPr bwMode="auto">
          <a:xfrm>
            <a:off x="3774357" y="4819812"/>
            <a:ext cx="296862"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Times New Roman" panose="02020603050405020304" pitchFamily="18" charset="0"/>
                <a:cs typeface="Arial" panose="020B0604020202020204" pitchFamily="34" charset="0"/>
              </a:defRPr>
            </a:lvl1pPr>
            <a:lvl2pPr marL="742950" indent="-285750">
              <a:defRPr sz="2400">
                <a:solidFill>
                  <a:schemeClr val="tx1"/>
                </a:solidFill>
                <a:latin typeface="Times New Roman" panose="02020603050405020304" pitchFamily="18" charset="0"/>
                <a:cs typeface="Arial" panose="020B0604020202020204" pitchFamily="34" charset="0"/>
              </a:defRPr>
            </a:lvl2pPr>
            <a:lvl3pPr marL="1143000" indent="-228600">
              <a:defRPr sz="2400">
                <a:solidFill>
                  <a:schemeClr val="tx1"/>
                </a:solidFill>
                <a:latin typeface="Times New Roman" panose="02020603050405020304" pitchFamily="18" charset="0"/>
                <a:cs typeface="Arial" panose="020B0604020202020204" pitchFamily="34" charset="0"/>
              </a:defRPr>
            </a:lvl3pPr>
            <a:lvl4pPr marL="1600200" indent="-228600">
              <a:defRPr sz="2400">
                <a:solidFill>
                  <a:schemeClr val="tx1"/>
                </a:solidFill>
                <a:latin typeface="Times New Roman" panose="02020603050405020304" pitchFamily="18" charset="0"/>
                <a:cs typeface="Arial" panose="020B0604020202020204" pitchFamily="34" charset="0"/>
              </a:defRPr>
            </a:lvl4pPr>
            <a:lvl5pPr marL="2057400" indent="-22860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Arial" panose="020B0604020202020204" pitchFamily="34" charset="0"/>
              </a:defRPr>
            </a:lvl9pPr>
          </a:lstStyle>
          <a:p>
            <a:pPr eaLnBrk="1" hangingPunct="1"/>
            <a:r>
              <a:rPr lang="en-GB" altLang="en-US" sz="1600" b="1" dirty="0">
                <a:solidFill>
                  <a:srgbClr val="0000CC"/>
                </a:solidFill>
                <a:latin typeface="Arial" panose="020B0604020202020204" pitchFamily="34" charset="0"/>
              </a:rPr>
              <a:t>3</a:t>
            </a:r>
            <a:endParaRPr lang="en-US" altLang="en-US" sz="1600" b="1" dirty="0">
              <a:solidFill>
                <a:srgbClr val="0000CC"/>
              </a:solidFill>
              <a:latin typeface="Arial" panose="020B0604020202020204" pitchFamily="34" charset="0"/>
            </a:endParaRPr>
          </a:p>
        </p:txBody>
      </p:sp>
      <p:pic>
        <p:nvPicPr>
          <p:cNvPr id="51" name="Picture 50">
            <a:extLst>
              <a:ext uri="{FF2B5EF4-FFF2-40B4-BE49-F238E27FC236}">
                <a16:creationId xmlns:a16="http://schemas.microsoft.com/office/drawing/2014/main" id="{4C08FE0B-6D16-426E-8985-1D5B9E68778A}"/>
              </a:ext>
            </a:extLst>
          </p:cNvPr>
          <p:cNvPicPr>
            <a:picLocks noChangeAspect="1"/>
          </p:cNvPicPr>
          <p:nvPr/>
        </p:nvPicPr>
        <p:blipFill>
          <a:blip r:embed="rId3"/>
          <a:stretch>
            <a:fillRect/>
          </a:stretch>
        </p:blipFill>
        <p:spPr>
          <a:xfrm>
            <a:off x="14209" y="22854"/>
            <a:ext cx="2787011" cy="1656883"/>
          </a:xfrm>
          <a:prstGeom prst="rect">
            <a:avLst/>
          </a:prstGeom>
        </p:spPr>
      </p:pic>
    </p:spTree>
    <p:extLst>
      <p:ext uri="{BB962C8B-B14F-4D97-AF65-F5344CB8AC3E}">
        <p14:creationId xmlns:p14="http://schemas.microsoft.com/office/powerpoint/2010/main" val="1144246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grpId="1" nodeType="clickEffect">
                                  <p:stCondLst>
                                    <p:cond delay="0"/>
                                  </p:stCondLst>
                                  <p:childTnLst>
                                    <p:animEffect transition="out" filter="fade">
                                      <p:cBhvr>
                                        <p:cTn id="11" dur="500"/>
                                        <p:tgtEl>
                                          <p:spTgt spid="13"/>
                                        </p:tgtEl>
                                      </p:cBhvr>
                                    </p:animEffect>
                                    <p:set>
                                      <p:cBhvr>
                                        <p:cTn id="12" dur="1" fill="hold">
                                          <p:stCondLst>
                                            <p:cond delay="499"/>
                                          </p:stCondLst>
                                        </p:cTn>
                                        <p:tgtEl>
                                          <p:spTgt spid="13"/>
                                        </p:tgtEl>
                                        <p:attrNameLst>
                                          <p:attrName>style.visibility</p:attrName>
                                        </p:attrNameLst>
                                      </p:cBhvr>
                                      <p:to>
                                        <p:strVal val="hidden"/>
                                      </p:to>
                                    </p:set>
                                  </p:childTnLst>
                                </p:cTn>
                              </p:par>
                              <p:par>
                                <p:cTn id="13" presetID="10" presetClass="entr" presetSubtype="0" fill="hold" grpId="0" nodeType="withEffect">
                                  <p:stCondLst>
                                    <p:cond delay="0"/>
                                  </p:stCondLst>
                                  <p:childTnLst>
                                    <p:set>
                                      <p:cBhvr>
                                        <p:cTn id="14" dur="1" fill="hold">
                                          <p:stCondLst>
                                            <p:cond delay="0"/>
                                          </p:stCondLst>
                                        </p:cTn>
                                        <p:tgtEl>
                                          <p:spTgt spid="14"/>
                                        </p:tgtEl>
                                        <p:attrNameLst>
                                          <p:attrName>style.visibility</p:attrName>
                                        </p:attrNameLst>
                                      </p:cBhvr>
                                      <p:to>
                                        <p:strVal val="visible"/>
                                      </p:to>
                                    </p:set>
                                    <p:animEffect transition="in" filter="fade">
                                      <p:cBhvr>
                                        <p:cTn id="15" dur="500"/>
                                        <p:tgtEl>
                                          <p:spTgt spid="14"/>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xit" presetSubtype="0" fill="hold" grpId="1" nodeType="clickEffect">
                                  <p:stCondLst>
                                    <p:cond delay="0"/>
                                  </p:stCondLst>
                                  <p:childTnLst>
                                    <p:animEffect transition="out" filter="fade">
                                      <p:cBhvr>
                                        <p:cTn id="19" dur="500"/>
                                        <p:tgtEl>
                                          <p:spTgt spid="14"/>
                                        </p:tgtEl>
                                      </p:cBhvr>
                                    </p:animEffect>
                                    <p:set>
                                      <p:cBhvr>
                                        <p:cTn id="20" dur="1" fill="hold">
                                          <p:stCondLst>
                                            <p:cond delay="499"/>
                                          </p:stCondLst>
                                        </p:cTn>
                                        <p:tgtEl>
                                          <p:spTgt spid="14"/>
                                        </p:tgtEl>
                                        <p:attrNameLst>
                                          <p:attrName>style.visibility</p:attrName>
                                        </p:attrNameLst>
                                      </p:cBhvr>
                                      <p:to>
                                        <p:strVal val="hidden"/>
                                      </p:to>
                                    </p:set>
                                  </p:childTnLst>
                                </p:cTn>
                              </p:par>
                              <p:par>
                                <p:cTn id="21" presetID="10" presetClass="entr" presetSubtype="0" fill="hold" grpId="0" nodeType="withEffect">
                                  <p:stCondLst>
                                    <p:cond delay="0"/>
                                  </p:stCondLst>
                                  <p:childTnLst>
                                    <p:set>
                                      <p:cBhvr>
                                        <p:cTn id="22" dur="1" fill="hold">
                                          <p:stCondLst>
                                            <p:cond delay="0"/>
                                          </p:stCondLst>
                                        </p:cTn>
                                        <p:tgtEl>
                                          <p:spTgt spid="12"/>
                                        </p:tgtEl>
                                        <p:attrNameLst>
                                          <p:attrName>style.visibility</p:attrName>
                                        </p:attrNameLst>
                                      </p:cBhvr>
                                      <p:to>
                                        <p:strVal val="visible"/>
                                      </p:to>
                                    </p:set>
                                    <p:animEffect transition="in" filter="fade">
                                      <p:cBhvr>
                                        <p:cTn id="23" dur="500"/>
                                        <p:tgtEl>
                                          <p:spTgt spid="12"/>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xit" presetSubtype="0" fill="hold" grpId="1" nodeType="clickEffect">
                                  <p:stCondLst>
                                    <p:cond delay="0"/>
                                  </p:stCondLst>
                                  <p:childTnLst>
                                    <p:animEffect transition="out" filter="fade">
                                      <p:cBhvr>
                                        <p:cTn id="27" dur="500"/>
                                        <p:tgtEl>
                                          <p:spTgt spid="12"/>
                                        </p:tgtEl>
                                      </p:cBhvr>
                                    </p:animEffect>
                                    <p:set>
                                      <p:cBhvr>
                                        <p:cTn id="28" dur="1" fill="hold">
                                          <p:stCondLst>
                                            <p:cond delay="499"/>
                                          </p:stCondLst>
                                        </p:cTn>
                                        <p:tgtEl>
                                          <p:spTgt spid="12"/>
                                        </p:tgtEl>
                                        <p:attrNameLst>
                                          <p:attrName>style.visibility</p:attrName>
                                        </p:attrNameLst>
                                      </p:cBhvr>
                                      <p:to>
                                        <p:strVal val="hidden"/>
                                      </p:to>
                                    </p:set>
                                  </p:childTnLst>
                                </p:cTn>
                              </p:par>
                              <p:par>
                                <p:cTn id="29" presetID="10" presetClass="entr" presetSubtype="0" fill="hold" grpId="0" nodeType="withEffect">
                                  <p:stCondLst>
                                    <p:cond delay="0"/>
                                  </p:stCondLst>
                                  <p:childTnLst>
                                    <p:set>
                                      <p:cBhvr>
                                        <p:cTn id="30" dur="1" fill="hold">
                                          <p:stCondLst>
                                            <p:cond delay="0"/>
                                          </p:stCondLst>
                                        </p:cTn>
                                        <p:tgtEl>
                                          <p:spTgt spid="15"/>
                                        </p:tgtEl>
                                        <p:attrNameLst>
                                          <p:attrName>style.visibility</p:attrName>
                                        </p:attrNameLst>
                                      </p:cBhvr>
                                      <p:to>
                                        <p:strVal val="visible"/>
                                      </p:to>
                                    </p:set>
                                    <p:animEffect transition="in" filter="fade">
                                      <p:cBhvr>
                                        <p:cTn id="31" dur="500"/>
                                        <p:tgtEl>
                                          <p:spTgt spid="15"/>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2" nodeType="clickEffect">
                                  <p:stCondLst>
                                    <p:cond delay="0"/>
                                  </p:stCondLst>
                                  <p:childTnLst>
                                    <p:set>
                                      <p:cBhvr>
                                        <p:cTn id="35" dur="1" fill="hold">
                                          <p:stCondLst>
                                            <p:cond delay="0"/>
                                          </p:stCondLst>
                                        </p:cTn>
                                        <p:tgtEl>
                                          <p:spTgt spid="13"/>
                                        </p:tgtEl>
                                        <p:attrNameLst>
                                          <p:attrName>style.visibility</p:attrName>
                                        </p:attrNameLst>
                                      </p:cBhvr>
                                      <p:to>
                                        <p:strVal val="visible"/>
                                      </p:to>
                                    </p:set>
                                    <p:animEffect transition="in" filter="fade">
                                      <p:cBhvr>
                                        <p:cTn id="36" dur="500"/>
                                        <p:tgtEl>
                                          <p:spTgt spid="13"/>
                                        </p:tgtEl>
                                      </p:cBhvr>
                                    </p:animEffect>
                                  </p:childTnLst>
                                </p:cTn>
                              </p:par>
                              <p:par>
                                <p:cTn id="37" presetID="10" presetClass="entr" presetSubtype="0" fill="hold" grpId="2" nodeType="withEffect">
                                  <p:stCondLst>
                                    <p:cond delay="0"/>
                                  </p:stCondLst>
                                  <p:childTnLst>
                                    <p:set>
                                      <p:cBhvr>
                                        <p:cTn id="38" dur="1" fill="hold">
                                          <p:stCondLst>
                                            <p:cond delay="0"/>
                                          </p:stCondLst>
                                        </p:cTn>
                                        <p:tgtEl>
                                          <p:spTgt spid="14"/>
                                        </p:tgtEl>
                                        <p:attrNameLst>
                                          <p:attrName>style.visibility</p:attrName>
                                        </p:attrNameLst>
                                      </p:cBhvr>
                                      <p:to>
                                        <p:strVal val="visible"/>
                                      </p:to>
                                    </p:set>
                                    <p:animEffect transition="in" filter="fade">
                                      <p:cBhvr>
                                        <p:cTn id="39" dur="500"/>
                                        <p:tgtEl>
                                          <p:spTgt spid="14"/>
                                        </p:tgtEl>
                                      </p:cBhvr>
                                    </p:animEffect>
                                  </p:childTnLst>
                                </p:cTn>
                              </p:par>
                              <p:par>
                                <p:cTn id="40" presetID="10" presetClass="entr" presetSubtype="0" fill="hold" grpId="2" nodeType="withEffect">
                                  <p:stCondLst>
                                    <p:cond delay="0"/>
                                  </p:stCondLst>
                                  <p:childTnLst>
                                    <p:set>
                                      <p:cBhvr>
                                        <p:cTn id="41" dur="1" fill="hold">
                                          <p:stCondLst>
                                            <p:cond delay="0"/>
                                          </p:stCondLst>
                                        </p:cTn>
                                        <p:tgtEl>
                                          <p:spTgt spid="12"/>
                                        </p:tgtEl>
                                        <p:attrNameLst>
                                          <p:attrName>style.visibility</p:attrName>
                                        </p:attrNameLst>
                                      </p:cBhvr>
                                      <p:to>
                                        <p:strVal val="visible"/>
                                      </p:to>
                                    </p:set>
                                    <p:animEffect transition="in" filter="fade">
                                      <p:cBhvr>
                                        <p:cTn id="42"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2" grpId="1"/>
      <p:bldP spid="12" grpId="2"/>
      <p:bldP spid="13" grpId="0"/>
      <p:bldP spid="13" grpId="1"/>
      <p:bldP spid="13" grpId="2"/>
      <p:bldP spid="14" grpId="0"/>
      <p:bldP spid="14" grpId="1"/>
      <p:bldP spid="14" grpId="2"/>
      <p:bldP spid="15"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3ED27B-E1DB-4537-9292-D65F2AFCCB8D}"/>
              </a:ext>
            </a:extLst>
          </p:cNvPr>
          <p:cNvSpPr>
            <a:spLocks noGrp="1"/>
          </p:cNvSpPr>
          <p:nvPr>
            <p:ph type="title"/>
          </p:nvPr>
        </p:nvSpPr>
        <p:spPr>
          <a:xfrm>
            <a:off x="628650" y="136525"/>
            <a:ext cx="7886700" cy="1325563"/>
          </a:xfrm>
        </p:spPr>
        <p:txBody>
          <a:bodyPr/>
          <a:lstStyle/>
          <a:p>
            <a:r>
              <a:rPr lang="en-GB" dirty="0"/>
              <a:t>Mind Map – The Assignment</a:t>
            </a:r>
          </a:p>
        </p:txBody>
      </p:sp>
      <p:pic>
        <p:nvPicPr>
          <p:cNvPr id="6" name="Picture 5" descr="Diagram&#10;&#10;Description automatically generated">
            <a:extLst>
              <a:ext uri="{FF2B5EF4-FFF2-40B4-BE49-F238E27FC236}">
                <a16:creationId xmlns:a16="http://schemas.microsoft.com/office/drawing/2014/main" id="{F20A59E3-BDB1-4D96-AC70-7E729847D4C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839390"/>
            <a:ext cx="9144000" cy="5179219"/>
          </a:xfrm>
          <a:prstGeom prst="rect">
            <a:avLst/>
          </a:prstGeom>
        </p:spPr>
      </p:pic>
    </p:spTree>
    <p:extLst>
      <p:ext uri="{BB962C8B-B14F-4D97-AF65-F5344CB8AC3E}">
        <p14:creationId xmlns:p14="http://schemas.microsoft.com/office/powerpoint/2010/main" val="17259380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9A943-CA74-406F-9834-1DA9C56D6D2B}"/>
              </a:ext>
            </a:extLst>
          </p:cNvPr>
          <p:cNvSpPr>
            <a:spLocks noGrp="1"/>
          </p:cNvSpPr>
          <p:nvPr>
            <p:ph type="title"/>
          </p:nvPr>
        </p:nvSpPr>
        <p:spPr>
          <a:xfrm>
            <a:off x="179512" y="116632"/>
            <a:ext cx="7886700" cy="888206"/>
          </a:xfrm>
        </p:spPr>
        <p:txBody>
          <a:bodyPr/>
          <a:lstStyle/>
          <a:p>
            <a:r>
              <a:rPr lang="en-GB" dirty="0"/>
              <a:t>For the next session</a:t>
            </a:r>
          </a:p>
        </p:txBody>
      </p:sp>
      <p:sp>
        <p:nvSpPr>
          <p:cNvPr id="3" name="Content Placeholder 2">
            <a:extLst>
              <a:ext uri="{FF2B5EF4-FFF2-40B4-BE49-F238E27FC236}">
                <a16:creationId xmlns:a16="http://schemas.microsoft.com/office/drawing/2014/main" id="{2A4335A4-21C7-42AA-9462-7BB405F7938D}"/>
              </a:ext>
            </a:extLst>
          </p:cNvPr>
          <p:cNvSpPr>
            <a:spLocks noGrp="1"/>
          </p:cNvSpPr>
          <p:nvPr>
            <p:ph idx="1"/>
          </p:nvPr>
        </p:nvSpPr>
        <p:spPr>
          <a:xfrm>
            <a:off x="179512" y="1253331"/>
            <a:ext cx="8293156" cy="4351338"/>
          </a:xfrm>
        </p:spPr>
        <p:txBody>
          <a:bodyPr/>
          <a:lstStyle/>
          <a:p>
            <a:pPr marL="0" indent="0">
              <a:buNone/>
            </a:pPr>
            <a:r>
              <a:rPr lang="en-GB" dirty="0">
                <a:solidFill>
                  <a:srgbClr val="0000CC"/>
                </a:solidFill>
              </a:rPr>
              <a:t>Keep ‘</a:t>
            </a:r>
            <a:r>
              <a:rPr lang="en-GB" i="1" dirty="0">
                <a:solidFill>
                  <a:srgbClr val="0000CC"/>
                </a:solidFill>
              </a:rPr>
              <a:t>pulling the threads together</a:t>
            </a:r>
            <a:r>
              <a:rPr lang="en-GB" dirty="0">
                <a:solidFill>
                  <a:srgbClr val="0000CC"/>
                </a:solidFill>
              </a:rPr>
              <a:t>’.  </a:t>
            </a:r>
          </a:p>
          <a:p>
            <a:pPr marL="0" indent="0">
              <a:buNone/>
            </a:pPr>
            <a:r>
              <a:rPr lang="en-GB" dirty="0">
                <a:solidFill>
                  <a:srgbClr val="0000CC"/>
                </a:solidFill>
              </a:rPr>
              <a:t>How do the concepts we have been discussing combine to help identify how an organisation can introduce, maintain, and continually improve an effective and efficient coaching and mentoring programme?  What are the individual elements and considerations that make for a successful offering?</a:t>
            </a:r>
          </a:p>
          <a:p>
            <a:pPr marL="0" indent="0">
              <a:buNone/>
            </a:pPr>
            <a:r>
              <a:rPr lang="en-GB" dirty="0">
                <a:solidFill>
                  <a:srgbClr val="009900"/>
                </a:solidFill>
              </a:rPr>
              <a:t>Remember to fully reference the evidence you provide and the sources you use to shape your </a:t>
            </a:r>
            <a:r>
              <a:rPr lang="en-GB" i="1" dirty="0">
                <a:solidFill>
                  <a:srgbClr val="009900"/>
                </a:solidFill>
              </a:rPr>
              <a:t>critical thinking</a:t>
            </a:r>
            <a:r>
              <a:rPr lang="en-GB" dirty="0">
                <a:solidFill>
                  <a:srgbClr val="009900"/>
                </a:solidFill>
              </a:rPr>
              <a:t>.</a:t>
            </a:r>
          </a:p>
        </p:txBody>
      </p:sp>
      <p:pic>
        <p:nvPicPr>
          <p:cNvPr id="5" name="Picture 4">
            <a:extLst>
              <a:ext uri="{FF2B5EF4-FFF2-40B4-BE49-F238E27FC236}">
                <a16:creationId xmlns:a16="http://schemas.microsoft.com/office/drawing/2014/main" id="{44B9B2EF-8599-469B-9654-F64DB91A1C03}"/>
              </a:ext>
            </a:extLst>
          </p:cNvPr>
          <p:cNvPicPr>
            <a:picLocks noChangeAspect="1"/>
          </p:cNvPicPr>
          <p:nvPr/>
        </p:nvPicPr>
        <p:blipFill>
          <a:blip r:embed="rId3"/>
          <a:stretch>
            <a:fillRect/>
          </a:stretch>
        </p:blipFill>
        <p:spPr>
          <a:xfrm>
            <a:off x="5648770" y="-27715"/>
            <a:ext cx="3495230" cy="1512499"/>
          </a:xfrm>
          <a:prstGeom prst="rect">
            <a:avLst/>
          </a:prstGeom>
        </p:spPr>
      </p:pic>
    </p:spTree>
    <p:extLst>
      <p:ext uri="{BB962C8B-B14F-4D97-AF65-F5344CB8AC3E}">
        <p14:creationId xmlns:p14="http://schemas.microsoft.com/office/powerpoint/2010/main" val="36430994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F38BA25-F9E8-4E5F-8651-2D8A963FA99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45042"/>
            <a:ext cx="9144000" cy="5653141"/>
          </a:xfrm>
          <a:prstGeom prst="rect">
            <a:avLst/>
          </a:prstGeom>
        </p:spPr>
      </p:pic>
      <p:sp>
        <p:nvSpPr>
          <p:cNvPr id="2" name="Title 1">
            <a:extLst>
              <a:ext uri="{FF2B5EF4-FFF2-40B4-BE49-F238E27FC236}">
                <a16:creationId xmlns:a16="http://schemas.microsoft.com/office/drawing/2014/main" id="{2AC89C35-4F29-4E58-BE04-20D965CAEBF8}"/>
              </a:ext>
            </a:extLst>
          </p:cNvPr>
          <p:cNvSpPr>
            <a:spLocks noGrp="1"/>
          </p:cNvSpPr>
          <p:nvPr>
            <p:ph type="title"/>
          </p:nvPr>
        </p:nvSpPr>
        <p:spPr/>
        <p:txBody>
          <a:bodyPr/>
          <a:lstStyle/>
          <a:p>
            <a:r>
              <a:rPr lang="en-GB" dirty="0">
                <a:solidFill>
                  <a:schemeClr val="tx1">
                    <a:lumMod val="85000"/>
                    <a:lumOff val="15000"/>
                  </a:schemeClr>
                </a:solidFill>
              </a:rPr>
              <a:t>Summary</a:t>
            </a:r>
          </a:p>
        </p:txBody>
      </p:sp>
      <p:sp>
        <p:nvSpPr>
          <p:cNvPr id="3" name="Content Placeholder 2">
            <a:extLst>
              <a:ext uri="{FF2B5EF4-FFF2-40B4-BE49-F238E27FC236}">
                <a16:creationId xmlns:a16="http://schemas.microsoft.com/office/drawing/2014/main" id="{F35A2312-1B24-4FA6-B2A2-0A29923A85B0}"/>
              </a:ext>
            </a:extLst>
          </p:cNvPr>
          <p:cNvSpPr>
            <a:spLocks noGrp="1"/>
          </p:cNvSpPr>
          <p:nvPr>
            <p:ph idx="1"/>
          </p:nvPr>
        </p:nvSpPr>
        <p:spPr>
          <a:xfrm>
            <a:off x="179512" y="2100427"/>
            <a:ext cx="8964488" cy="2900723"/>
          </a:xfrm>
        </p:spPr>
        <p:txBody>
          <a:bodyPr>
            <a:normAutofit/>
          </a:bodyPr>
          <a:lstStyle/>
          <a:p>
            <a:r>
              <a:rPr lang="en-GB" dirty="0">
                <a:solidFill>
                  <a:srgbClr val="FFFF00"/>
                </a:solidFill>
              </a:rPr>
              <a:t>Take 5 minutes to reflect upon tonight – what have you learnt?  </a:t>
            </a:r>
          </a:p>
          <a:p>
            <a:r>
              <a:rPr lang="en-GB" dirty="0">
                <a:solidFill>
                  <a:srgbClr val="FFFF00"/>
                </a:solidFill>
              </a:rPr>
              <a:t>Any key areas you want to research further? </a:t>
            </a:r>
          </a:p>
          <a:p>
            <a:r>
              <a:rPr lang="en-GB" dirty="0">
                <a:solidFill>
                  <a:srgbClr val="FFFF00"/>
                </a:solidFill>
              </a:rPr>
              <a:t>What can help you with your assignment?</a:t>
            </a:r>
          </a:p>
          <a:p>
            <a:r>
              <a:rPr lang="en-GB" dirty="0">
                <a:solidFill>
                  <a:srgbClr val="FFFF00"/>
                </a:solidFill>
              </a:rPr>
              <a:t>What can help you in your career?</a:t>
            </a:r>
          </a:p>
        </p:txBody>
      </p:sp>
    </p:spTree>
    <p:extLst>
      <p:ext uri="{BB962C8B-B14F-4D97-AF65-F5344CB8AC3E}">
        <p14:creationId xmlns:p14="http://schemas.microsoft.com/office/powerpoint/2010/main" val="2058534929"/>
      </p:ext>
    </p:extLst>
  </p:cSld>
  <p:clrMapOvr>
    <a:masterClrMapping/>
  </p:clrMapOvr>
</p:sld>
</file>

<file path=ppt/theme/theme1.xml><?xml version="1.0" encoding="utf-8"?>
<a:theme xmlns:a="http://schemas.openxmlformats.org/drawingml/2006/main" name="UWTSD 200 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B" id="{C90A4CCD-9E61-44EF-A183-B648161D10F9}" vid="{A4CCB923-326F-4F97-817D-F66087A1AFC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6B9528BA58694940A69F131DBB6E1994" ma:contentTypeVersion="10" ma:contentTypeDescription="Create a new document." ma:contentTypeScope="" ma:versionID="67ad0adf2f928ed26371fcab58371e10">
  <xsd:schema xmlns:xsd="http://www.w3.org/2001/XMLSchema" xmlns:xs="http://www.w3.org/2001/XMLSchema" xmlns:p="http://schemas.microsoft.com/office/2006/metadata/properties" xmlns:ns3="f90edf9b-0f74-455c-b63c-928a27ec8b1c" targetNamespace="http://schemas.microsoft.com/office/2006/metadata/properties" ma:root="true" ma:fieldsID="7eddfc940f653d213bb439334c42ffe4" ns3:_="">
    <xsd:import namespace="f90edf9b-0f74-455c-b63c-928a27ec8b1c"/>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Location" minOccurs="0"/>
                <xsd:element ref="ns3:MediaServiceOCR" minOccurs="0"/>
                <xsd:element ref="ns3:MediaServiceGenerationTime" minOccurs="0"/>
                <xsd:element ref="ns3:MediaServiceEventHashCode"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90edf9b-0f74-455c-b63c-928a27ec8b1c"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DateTaken" ma:index="10" nillable="true" ma:displayName="MediaServiceDateTaken" ma:description="" ma:hidden="true" ma:internalName="MediaServiceDateTaken" ma:readOnly="true">
      <xsd:simpleType>
        <xsd:restriction base="dms:Text"/>
      </xsd:simpleType>
    </xsd:element>
    <xsd:element name="MediaServiceAutoTags" ma:index="11" nillable="true" ma:displayName="MediaServiceAutoTags" ma:description="" ma:internalName="MediaServiceAutoTags" ma:readOnly="true">
      <xsd:simpleType>
        <xsd:restriction base="dms:Text"/>
      </xsd:simpleType>
    </xsd:element>
    <xsd:element name="MediaServiceLocation" ma:index="12" nillable="true" ma:displayName="MediaServiceLocation" ma:description="" ma:internalName="MediaServiceLocation" ma:readOnly="true">
      <xsd:simpleType>
        <xsd:restriction base="dms:Text"/>
      </xsd:simpleType>
    </xsd:element>
    <xsd:element name="MediaServiceOCR" ma:index="13" nillable="true" ma:displayName="MediaServiceOCR"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87331A4-C63F-4E4E-A563-96CEABD94796}">
  <ds:schemaRefs>
    <ds:schemaRef ds:uri="http://schemas.microsoft.com/sharepoint/v3/contenttype/forms"/>
  </ds:schemaRefs>
</ds:datastoreItem>
</file>

<file path=customXml/itemProps2.xml><?xml version="1.0" encoding="utf-8"?>
<ds:datastoreItem xmlns:ds="http://schemas.openxmlformats.org/officeDocument/2006/customXml" ds:itemID="{9EC19A70-49D2-4B48-A37F-22A5AF9D44D6}">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FD7EE1FF-9B9F-45B9-89CA-7C4AF9B1706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90edf9b-0f74-455c-b63c-928a27ec8b1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Default Theme</Template>
  <TotalTime>2713</TotalTime>
  <Words>1127</Words>
  <Application>Microsoft Office PowerPoint</Application>
  <PresentationFormat>On-screen Show (4:3)</PresentationFormat>
  <Paragraphs>133</Paragraphs>
  <Slides>16</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Antique Olive Compact</vt:lpstr>
      <vt:lpstr>Arial</vt:lpstr>
      <vt:lpstr>Calibri</vt:lpstr>
      <vt:lpstr>Calibri Light</vt:lpstr>
      <vt:lpstr>Georgia</vt:lpstr>
      <vt:lpstr>Times New Roman</vt:lpstr>
      <vt:lpstr>UWTSD 200 B</vt:lpstr>
      <vt:lpstr>BMSK6005 Coaching &amp; Mentoring Skills of the Workplace</vt:lpstr>
      <vt:lpstr>PowerPoint Presentation</vt:lpstr>
      <vt:lpstr>Quick Group Review</vt:lpstr>
      <vt:lpstr>Assignment Review</vt:lpstr>
      <vt:lpstr>BMSK6005 Coaching &amp; Mentoring in the Workplace</vt:lpstr>
      <vt:lpstr>Explain the similarities and differences of coaching and mentoring within an organisational context. </vt:lpstr>
      <vt:lpstr>2.  Critically explore the knowledge, skills,  attitude and behaviours needed by an  effective workplace coach or mentor </vt:lpstr>
      <vt:lpstr>3.  Critically assess a model or process that  should be followed when formally  coaching or mentoring</vt:lpstr>
      <vt:lpstr>TASK: Solve problem using the GROW model</vt:lpstr>
      <vt:lpstr>Review of activity</vt:lpstr>
      <vt:lpstr>The Drama Triangle</vt:lpstr>
      <vt:lpstr>The Empowerment Dynamic</vt:lpstr>
      <vt:lpstr>JOHARI Window</vt:lpstr>
      <vt:lpstr>Mind Map – The Assignment</vt:lpstr>
      <vt:lpstr>For the next session</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BMSK6005 Coaching &amp; Mentoring Skills of the Workplace</dc:title>
  <dc:creator>Paul Tinkler</dc:creator>
  <cp:lastModifiedBy>Paul Tinkler</cp:lastModifiedBy>
  <cp:revision>8</cp:revision>
  <dcterms:created xsi:type="dcterms:W3CDTF">2020-04-20T19:34:53Z</dcterms:created>
  <dcterms:modified xsi:type="dcterms:W3CDTF">2022-04-27T12:51:45Z</dcterms:modified>
</cp:coreProperties>
</file>