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4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C414CEE-3455-6165-D4FC-6E5979345AFE}" v="361" dt="2024-12-03T19:35:21.462"/>
    <p1510:client id="{E46DBF2A-00E2-2CFE-F88C-3C4FDCDD8254}" v="400" dt="2024-12-03T18:48:05.9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5921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9287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8295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58787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9330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1737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872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183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10325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5605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8845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12/3/2024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979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07" r:id="rId6"/>
    <p:sldLayoutId id="2147483803" r:id="rId7"/>
    <p:sldLayoutId id="2147483804" r:id="rId8"/>
    <p:sldLayoutId id="2147483805" r:id="rId9"/>
    <p:sldLayoutId id="2147483806" r:id="rId10"/>
    <p:sldLayoutId id="214748380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axisframework.org/en/resource-pages/praxis-pathway-building-effective-teams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people-equation.com/what-type-of-employee-is-a-good-fit-for-holacracy/interconnected-people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oercommons.org/courseware/lesson/72676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maken.wikiwijs.nl/57903/Groepsprocessen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714292BC-0F45-DEE0-CEE4-D87C63E3C4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86563" y="4457700"/>
            <a:ext cx="5029200" cy="12573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300"/>
              <a:t>What we have learnt about effective teams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B07AA7-7F16-F39B-C7B4-AA93829A27F6}"/>
              </a:ext>
            </a:extLst>
          </p:cNvPr>
          <p:cNvSpPr txBox="1"/>
          <p:nvPr/>
        </p:nvSpPr>
        <p:spPr>
          <a:xfrm>
            <a:off x="6822592" y="3380589"/>
            <a:ext cx="4493172" cy="10287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r">
              <a:lnSpc>
                <a:spcPct val="120000"/>
              </a:lnSpc>
              <a:spcBef>
                <a:spcPts val="1000"/>
              </a:spcBef>
            </a:pPr>
            <a:r>
              <a:rPr lang="en-US" sz="2000"/>
              <a:t>Mariana Simona Danescu</a:t>
            </a:r>
          </a:p>
        </p:txBody>
      </p:sp>
      <p:pic>
        <p:nvPicPr>
          <p:cNvPr id="9" name="Picture 8" descr="A group of people holding a puzzle piece&#10;&#10;Description automatically generated">
            <a:extLst>
              <a:ext uri="{FF2B5EF4-FFF2-40B4-BE49-F238E27FC236}">
                <a16:creationId xmlns:a16="http://schemas.microsoft.com/office/drawing/2014/main" id="{70E1BC44-ECC0-7899-94E6-CBA2F89592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003" r="-1" b="18159"/>
          <a:stretch/>
        </p:blipFill>
        <p:spPr>
          <a:xfrm>
            <a:off x="-10327" y="-14238"/>
            <a:ext cx="9391648" cy="4826543"/>
          </a:xfrm>
          <a:custGeom>
            <a:avLst/>
            <a:gdLst/>
            <a:ahLst/>
            <a:cxnLst/>
            <a:rect l="l" t="t" r="r" b="b"/>
            <a:pathLst>
              <a:path w="9391648" h="4826543">
                <a:moveTo>
                  <a:pt x="0" y="0"/>
                </a:moveTo>
                <a:lnTo>
                  <a:pt x="9391648" y="0"/>
                </a:lnTo>
                <a:lnTo>
                  <a:pt x="4007472" y="4224815"/>
                </a:lnTo>
                <a:lnTo>
                  <a:pt x="3944432" y="4271775"/>
                </a:lnTo>
                <a:cubicBezTo>
                  <a:pt x="3452325" y="4619296"/>
                  <a:pt x="2888428" y="4800533"/>
                  <a:pt x="2322884" y="4823937"/>
                </a:cubicBezTo>
                <a:cubicBezTo>
                  <a:pt x="2263973" y="4826375"/>
                  <a:pt x="2205044" y="4827101"/>
                  <a:pt x="2146177" y="4826123"/>
                </a:cubicBezTo>
                <a:cubicBezTo>
                  <a:pt x="1380902" y="4813412"/>
                  <a:pt x="626006" y="4512885"/>
                  <a:pt x="55671" y="3945523"/>
                </a:cubicBezTo>
                <a:lnTo>
                  <a:pt x="0" y="3886642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1A06B62-8BB1-9677-4094-5FB84178B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100F37-0807-6AAC-4738-49D82847A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0" y="1143000"/>
            <a:ext cx="3924299" cy="1612290"/>
          </a:xfrm>
        </p:spPr>
        <p:txBody>
          <a:bodyPr anchor="ctr">
            <a:normAutofit/>
          </a:bodyPr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F8326-3423-EACF-8779-974F8CD619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0" y="2736850"/>
            <a:ext cx="3924299" cy="29781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500" dirty="0">
                <a:latin typeface="Aptos"/>
              </a:rPr>
              <a:t>It is important for organizations, projects, and group work in general to have teams that work well together.</a:t>
            </a:r>
          </a:p>
          <a:p>
            <a:pPr>
              <a:lnSpc>
                <a:spcPct val="110000"/>
              </a:lnSpc>
              <a:buNone/>
            </a:pPr>
            <a:r>
              <a:rPr lang="en-US" sz="1500" dirty="0">
                <a:latin typeface="Aptos"/>
              </a:rPr>
              <a:t>We have learnt a lot about what makes a team work well through different frameworks, real-life examples, and ideas like Bruce Tuckman's model of group growth. To make and keep a team working well, you need to communicate, work together, trust, be flexible, and be a leader.</a:t>
            </a:r>
          </a:p>
          <a:p>
            <a:pPr>
              <a:lnSpc>
                <a:spcPct val="110000"/>
              </a:lnSpc>
              <a:buNone/>
            </a:pPr>
            <a:endParaRPr lang="en-US" sz="1500">
              <a:latin typeface="Aptos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1500">
              <a:latin typeface="Aptos"/>
            </a:endParaRPr>
          </a:p>
        </p:txBody>
      </p:sp>
      <p:pic>
        <p:nvPicPr>
          <p:cNvPr id="4" name="Picture 3" descr="A group of people connected to each other&#10;&#10;Description automatically generated">
            <a:extLst>
              <a:ext uri="{FF2B5EF4-FFF2-40B4-BE49-F238E27FC236}">
                <a16:creationId xmlns:a16="http://schemas.microsoft.com/office/drawing/2014/main" id="{5170D0C6-03A3-29DF-69D5-C09313E9CF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3897" b="13333"/>
          <a:stretch/>
        </p:blipFill>
        <p:spPr>
          <a:xfrm>
            <a:off x="1" y="-2357"/>
            <a:ext cx="7872431" cy="4310904"/>
          </a:xfrm>
          <a:custGeom>
            <a:avLst/>
            <a:gdLst/>
            <a:ahLst/>
            <a:cxnLst/>
            <a:rect l="l" t="t" r="r" b="b"/>
            <a:pathLst>
              <a:path w="7872431" h="4310904">
                <a:moveTo>
                  <a:pt x="0" y="0"/>
                </a:moveTo>
                <a:lnTo>
                  <a:pt x="7872431" y="0"/>
                </a:lnTo>
                <a:lnTo>
                  <a:pt x="3042989" y="3788060"/>
                </a:lnTo>
                <a:cubicBezTo>
                  <a:pt x="2579199" y="4115583"/>
                  <a:pt x="2047750" y="4286391"/>
                  <a:pt x="1514750" y="4308448"/>
                </a:cubicBezTo>
                <a:cubicBezTo>
                  <a:pt x="1015062" y="4329127"/>
                  <a:pt x="514010" y="4219067"/>
                  <a:pt x="66064" y="3984830"/>
                </a:cubicBezTo>
                <a:lnTo>
                  <a:pt x="0" y="394774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646772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5D8E37F-B926-4EDC-B832-034AD1BBD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40294-ACDC-3362-C9AB-DD55CD568A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689" y="795316"/>
            <a:ext cx="4729760" cy="49196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>
              <a:lnSpc>
                <a:spcPct val="110000"/>
              </a:lnSpc>
              <a:buNone/>
            </a:pPr>
            <a:r>
              <a:rPr lang="en-US" sz="1200" b="1" dirty="0"/>
              <a:t>•THE IMPORTANCE OF COMMUNICATION SKILLS:</a:t>
            </a:r>
          </a:p>
          <a:p>
            <a:pPr marL="0">
              <a:lnSpc>
                <a:spcPct val="110000"/>
              </a:lnSpc>
              <a:buNone/>
            </a:pPr>
            <a:r>
              <a:rPr lang="en-US" sz="1200" dirty="0"/>
              <a:t>&gt;Good teamwork depends on people being able to talk to each other. (Forsyth, 2018)</a:t>
            </a:r>
          </a:p>
          <a:p>
            <a:pPr marL="0">
              <a:lnSpc>
                <a:spcPct val="110000"/>
              </a:lnSpc>
              <a:buNone/>
            </a:pPr>
            <a:r>
              <a:rPr lang="en-US" sz="1200" b="1" dirty="0"/>
              <a:t>•TEAMWORK AND WORKING TOGHETER</a:t>
            </a:r>
          </a:p>
          <a:p>
            <a:pPr marL="0">
              <a:lnSpc>
                <a:spcPct val="110000"/>
              </a:lnSpc>
              <a:buNone/>
            </a:pPr>
            <a:r>
              <a:rPr lang="en-US" sz="1200" dirty="0"/>
              <a:t>&gt;When people work together, they can use their different skills and points of view to make things better than what any one person could have done alone. (West2012)</a:t>
            </a:r>
          </a:p>
          <a:p>
            <a:pPr marL="0">
              <a:lnSpc>
                <a:spcPct val="110000"/>
              </a:lnSpc>
              <a:buNone/>
            </a:pPr>
            <a:r>
              <a:rPr lang="en-US" sz="1200" b="1" dirty="0"/>
              <a:t>•WHAT TRUST DOES</a:t>
            </a:r>
          </a:p>
          <a:p>
            <a:pPr marL="0">
              <a:lnSpc>
                <a:spcPct val="110000"/>
              </a:lnSpc>
              <a:buNone/>
            </a:pPr>
            <a:r>
              <a:rPr lang="en-US" sz="1200" dirty="0"/>
              <a:t>&gt;People are more likely to share their thoughts, listen to helpful feedback, and depend on each other when they trust each other. (Wheelan,2005)</a:t>
            </a:r>
          </a:p>
          <a:p>
            <a:pPr marL="0">
              <a:lnSpc>
                <a:spcPct val="110000"/>
              </a:lnSpc>
              <a:buNone/>
            </a:pPr>
            <a:r>
              <a:rPr lang="en-US" sz="1200" b="1" dirty="0"/>
              <a:t>•ABILITY TO ADAPT TO CHANGING SITUATIONS </a:t>
            </a:r>
          </a:p>
          <a:p>
            <a:pPr marL="0">
              <a:lnSpc>
                <a:spcPct val="110000"/>
              </a:lnSpc>
              <a:buNone/>
            </a:pPr>
            <a:r>
              <a:rPr lang="en-US" sz="1200" dirty="0"/>
              <a:t>&gt;Teams that work in places that change quickly need to be able to adapt. </a:t>
            </a:r>
            <a:r>
              <a:rPr lang="en-US" sz="1200" b="1" dirty="0"/>
              <a:t>(</a:t>
            </a:r>
            <a:r>
              <a:rPr lang="en-US" sz="1200" dirty="0"/>
              <a:t>Heifetz, R. A.,</a:t>
            </a:r>
            <a:r>
              <a:rPr lang="en-US" sz="1200" b="1" dirty="0"/>
              <a:t> </a:t>
            </a:r>
            <a:r>
              <a:rPr lang="en-US" sz="1200" err="1"/>
              <a:t>Grashow</a:t>
            </a:r>
            <a:r>
              <a:rPr lang="en-US" sz="1200" dirty="0"/>
              <a:t>, A., &amp; Linsky, M</a:t>
            </a:r>
            <a:r>
              <a:rPr lang="en-US" sz="1200" b="1" dirty="0"/>
              <a:t>.</a:t>
            </a:r>
            <a:r>
              <a:rPr lang="en-US" sz="1200" dirty="0"/>
              <a:t> ,2009)</a:t>
            </a:r>
          </a:p>
          <a:p>
            <a:pPr marL="0">
              <a:lnSpc>
                <a:spcPct val="110000"/>
              </a:lnSpc>
              <a:buNone/>
            </a:pPr>
            <a:r>
              <a:rPr lang="en-US" sz="1200" b="1" dirty="0"/>
              <a:t>•LEADERSHIP AND GUIDANCE</a:t>
            </a:r>
          </a:p>
          <a:p>
            <a:pPr marL="0">
              <a:lnSpc>
                <a:spcPct val="110000"/>
              </a:lnSpc>
              <a:buNone/>
            </a:pPr>
            <a:r>
              <a:rPr lang="en-US" sz="1200" dirty="0"/>
              <a:t>&gt;To get teams to reach their goals, they need strong guidance. Northouse, P. G. (2021).</a:t>
            </a:r>
          </a:p>
          <a:p>
            <a:pPr>
              <a:lnSpc>
                <a:spcPct val="110000"/>
              </a:lnSpc>
              <a:buNone/>
            </a:pPr>
            <a:endParaRPr lang="en-US" sz="1200" dirty="0"/>
          </a:p>
          <a:p>
            <a:pPr marL="0">
              <a:lnSpc>
                <a:spcPct val="110000"/>
              </a:lnSpc>
              <a:buNone/>
            </a:pPr>
            <a:endParaRPr lang="en-US" sz="1200" dirty="0"/>
          </a:p>
          <a:p>
            <a:pPr marL="0">
              <a:lnSpc>
                <a:spcPct val="110000"/>
              </a:lnSpc>
              <a:buNone/>
            </a:pPr>
            <a:endParaRPr lang="en-US" sz="700"/>
          </a:p>
        </p:txBody>
      </p:sp>
      <p:pic>
        <p:nvPicPr>
          <p:cNvPr id="2" name="Picture 1" descr="A group of people holding hands&#10;&#10;Description automatically generated">
            <a:extLst>
              <a:ext uri="{FF2B5EF4-FFF2-40B4-BE49-F238E27FC236}">
                <a16:creationId xmlns:a16="http://schemas.microsoft.com/office/drawing/2014/main" id="{463B104D-52F2-358D-B12C-01AFDBBC15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603" r="-2" b="9198"/>
          <a:stretch/>
        </p:blipFill>
        <p:spPr>
          <a:xfrm>
            <a:off x="3862670" y="2156616"/>
            <a:ext cx="8329331" cy="4701384"/>
          </a:xfrm>
          <a:custGeom>
            <a:avLst/>
            <a:gdLst/>
            <a:ahLst/>
            <a:cxnLst/>
            <a:rect l="l" t="t" r="r" b="b"/>
            <a:pathLst>
              <a:path w="8329331" h="4701384">
                <a:moveTo>
                  <a:pt x="7047184" y="406"/>
                </a:moveTo>
                <a:cubicBezTo>
                  <a:pt x="7473044" y="7480"/>
                  <a:pt x="7895572" y="106955"/>
                  <a:pt x="8282506" y="294946"/>
                </a:cubicBezTo>
                <a:lnTo>
                  <a:pt x="8329331" y="319324"/>
                </a:lnTo>
                <a:lnTo>
                  <a:pt x="8329331" y="4701384"/>
                </a:lnTo>
                <a:lnTo>
                  <a:pt x="0" y="4701384"/>
                </a:lnTo>
                <a:lnTo>
                  <a:pt x="5251843" y="580406"/>
                </a:lnTo>
                <a:lnTo>
                  <a:pt x="5312648" y="535110"/>
                </a:lnTo>
                <a:cubicBezTo>
                  <a:pt x="5787318" y="199904"/>
                  <a:pt x="6331234" y="25089"/>
                  <a:pt x="6876738" y="2514"/>
                </a:cubicBezTo>
                <a:cubicBezTo>
                  <a:pt x="6933561" y="163"/>
                  <a:pt x="6990402" y="-537"/>
                  <a:pt x="7047184" y="40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771791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169B2-2D9C-FFFD-8817-6332DBB5E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895" y="5507"/>
            <a:ext cx="6673456" cy="687575"/>
          </a:xfrm>
        </p:spPr>
        <p:txBody>
          <a:bodyPr/>
          <a:lstStyle/>
          <a:p>
            <a:r>
              <a:rPr lang="en-US" dirty="0"/>
              <a:t>Lessons from Tuckman's model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140D057-70C2-D8C2-DF93-750A0A3471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800" y="833410"/>
            <a:ext cx="6960694" cy="401209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600" dirty="0">
                <a:latin typeface="Aptos"/>
              </a:rPr>
              <a:t>Tuckman's steps of group development—Forming, Storming, Norming, Performing, and Adjourning—help us understand how teams change over time</a:t>
            </a:r>
            <a:endParaRPr lang="en-US" sz="1600">
              <a:latin typeface="Neue Haas Grotesk Text Pro"/>
            </a:endParaRPr>
          </a:p>
          <a:p>
            <a:pPr marL="0" indent="0">
              <a:buNone/>
            </a:pPr>
            <a:r>
              <a:rPr lang="en-US" sz="1400" dirty="0">
                <a:latin typeface="Aptos"/>
              </a:rPr>
              <a:t>1</a:t>
            </a:r>
            <a:r>
              <a:rPr lang="en-US" sz="1400" b="1" dirty="0">
                <a:latin typeface="Aptos"/>
              </a:rPr>
              <a:t>)</a:t>
            </a:r>
            <a:r>
              <a:rPr lang="en-US" sz="1200" b="1" dirty="0">
                <a:latin typeface="Aptos"/>
              </a:rPr>
              <a:t>Forming</a:t>
            </a:r>
            <a:r>
              <a:rPr lang="en-US" sz="1200" dirty="0">
                <a:latin typeface="Aptos"/>
              </a:rPr>
              <a:t>: Teams decide what their jobs and goals are. Good conversation is very important (Tuckman, 1965).</a:t>
            </a:r>
          </a:p>
          <a:p>
            <a:pPr marL="0" indent="0">
              <a:buNone/>
            </a:pPr>
            <a:r>
              <a:rPr lang="en-US" sz="1200" dirty="0">
                <a:latin typeface="Aptos"/>
              </a:rPr>
              <a:t>2</a:t>
            </a:r>
            <a:r>
              <a:rPr lang="en-US" sz="1200" b="1" dirty="0">
                <a:latin typeface="Aptos"/>
              </a:rPr>
              <a:t>)Storming</a:t>
            </a:r>
            <a:r>
              <a:rPr lang="en-US" sz="1200" dirty="0">
                <a:latin typeface="Aptos"/>
              </a:rPr>
              <a:t>: When people say what they think, conflict arises. Open communication must be encouraged by leaders.</a:t>
            </a:r>
          </a:p>
          <a:p>
            <a:pPr marL="0" indent="0">
              <a:buNone/>
            </a:pPr>
            <a:r>
              <a:rPr lang="en-US" sz="1200" dirty="0">
                <a:latin typeface="Aptos"/>
              </a:rPr>
              <a:t>3</a:t>
            </a:r>
            <a:r>
              <a:rPr lang="en-US" sz="1200" b="1" dirty="0">
                <a:latin typeface="Aptos"/>
              </a:rPr>
              <a:t>)Norming</a:t>
            </a:r>
            <a:r>
              <a:rPr lang="en-US" sz="1200" dirty="0">
                <a:latin typeface="Aptos"/>
              </a:rPr>
              <a:t>: Trust is made, and rules are set, which makes it easier for people to work together (Tuckman &amp; Jensen, 1977).</a:t>
            </a:r>
          </a:p>
          <a:p>
            <a:pPr marL="0" indent="0">
              <a:buNone/>
            </a:pPr>
            <a:r>
              <a:rPr lang="en-US" sz="1200" dirty="0">
                <a:latin typeface="Aptos"/>
              </a:rPr>
              <a:t>4)</a:t>
            </a:r>
            <a:r>
              <a:rPr lang="en-US" sz="1200" b="1" dirty="0">
                <a:latin typeface="Aptos"/>
              </a:rPr>
              <a:t>Performing</a:t>
            </a:r>
            <a:r>
              <a:rPr lang="en-US" sz="1200" dirty="0">
                <a:latin typeface="Aptos"/>
              </a:rPr>
              <a:t>: Teams work very efficiently and independently, producing great results (Tuckman, 1965).</a:t>
            </a:r>
          </a:p>
          <a:p>
            <a:pPr marL="0" indent="0">
              <a:buNone/>
            </a:pPr>
            <a:r>
              <a:rPr lang="en-US" sz="1200" dirty="0">
                <a:latin typeface="Aptos"/>
              </a:rPr>
              <a:t>5</a:t>
            </a:r>
            <a:r>
              <a:rPr lang="en-US" sz="1200" b="1" dirty="0">
                <a:latin typeface="Aptos"/>
              </a:rPr>
              <a:t>)Adjourning</a:t>
            </a:r>
            <a:r>
              <a:rPr lang="en-US" sz="1200" dirty="0">
                <a:latin typeface="Aptos"/>
              </a:rPr>
              <a:t>: Teams think about what went well and how to move on, focusing on feedback and ending (Tuckman &amp; Jensen, 1977).</a:t>
            </a:r>
          </a:p>
          <a:p>
            <a:pPr marL="0" indent="0">
              <a:buNone/>
            </a:pPr>
            <a:endParaRPr lang="en-US" b="1" dirty="0">
              <a:latin typeface="Neue Haas Grotesk Text Pro"/>
            </a:endParaRPr>
          </a:p>
          <a:p>
            <a:pPr marL="0" indent="0">
              <a:buNone/>
            </a:pPr>
            <a:endParaRPr lang="en-US" sz="1200" dirty="0">
              <a:latin typeface="Aptos"/>
            </a:endParaRPr>
          </a:p>
          <a:p>
            <a:pPr marL="0" indent="0">
              <a:buNone/>
            </a:pPr>
            <a:endParaRPr lang="en-US" b="1" dirty="0">
              <a:latin typeface="Neue Haas Grotesk Text Pro"/>
            </a:endParaRPr>
          </a:p>
        </p:txBody>
      </p:sp>
      <p:pic>
        <p:nvPicPr>
          <p:cNvPr id="9" name="Picture 8" descr="A diagram of a group of people&#10;&#10;Description automatically generated">
            <a:extLst>
              <a:ext uri="{FF2B5EF4-FFF2-40B4-BE49-F238E27FC236}">
                <a16:creationId xmlns:a16="http://schemas.microsoft.com/office/drawing/2014/main" id="{29420318-03B3-C919-910D-178829C2BF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48168" y="518789"/>
            <a:ext cx="4928616" cy="265147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AA8E78E-BDEF-49DC-FADA-131918D63876}"/>
              </a:ext>
            </a:extLst>
          </p:cNvPr>
          <p:cNvSpPr txBox="1"/>
          <p:nvPr/>
        </p:nvSpPr>
        <p:spPr>
          <a:xfrm>
            <a:off x="179773" y="4941658"/>
            <a:ext cx="11763631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CONCLUSION:</a:t>
            </a:r>
            <a:br>
              <a:rPr lang="en-US" b="1" dirty="0"/>
            </a:br>
            <a:r>
              <a:rPr lang="en-US" sz="1600" dirty="0"/>
              <a:t>This illustration demonstrates how students may use Tuckman's theory to better collaborate, negotiate </a:t>
            </a:r>
            <a:r>
              <a:rPr lang="en-US" sz="1600" dirty="0">
                <a:latin typeface="Aptos"/>
              </a:rPr>
              <a:t>the complexities of group projects, and accomplish their goals through communication, conflict resolution, trust, and flexibility, they create a productive team that produces excellent results.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433940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53241-00DB-918E-7EFF-6AF13DB7CD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578" y="172912"/>
            <a:ext cx="8883836" cy="3677683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US" sz="1200" dirty="0">
                <a:latin typeface="Aptos"/>
              </a:rPr>
              <a:t>References:</a:t>
            </a:r>
            <a:endParaRPr lang="en-US"/>
          </a:p>
          <a:p>
            <a:endParaRPr lang="en-US" sz="1200" dirty="0">
              <a:latin typeface="Aptos"/>
            </a:endParaRPr>
          </a:p>
          <a:p>
            <a:r>
              <a:rPr lang="en-US" sz="1200" b="1" dirty="0">
                <a:latin typeface="Aptos"/>
              </a:rPr>
              <a:t>Forsyth, D. R.</a:t>
            </a:r>
            <a:r>
              <a:rPr lang="en-US" sz="1200" dirty="0">
                <a:latin typeface="Aptos"/>
              </a:rPr>
              <a:t> (2018). </a:t>
            </a:r>
            <a:r>
              <a:rPr lang="en-US" sz="1200" i="1" dirty="0">
                <a:latin typeface="Aptos"/>
              </a:rPr>
              <a:t>Group dynamics</a:t>
            </a:r>
            <a:r>
              <a:rPr lang="en-US" sz="1200" dirty="0">
                <a:latin typeface="Aptos"/>
              </a:rPr>
              <a:t> (7th ed.). Belmont, CA: Wadsworth.</a:t>
            </a:r>
          </a:p>
          <a:p>
            <a:r>
              <a:rPr lang="en-US" sz="1200" b="1" dirty="0">
                <a:latin typeface="Aptos"/>
              </a:rPr>
              <a:t>Heifetz, R. A., </a:t>
            </a:r>
            <a:r>
              <a:rPr lang="en-US" sz="1200" b="1" err="1">
                <a:latin typeface="Aptos"/>
              </a:rPr>
              <a:t>Grashow</a:t>
            </a:r>
            <a:r>
              <a:rPr lang="en-US" sz="1200" b="1" dirty="0">
                <a:latin typeface="Aptos"/>
              </a:rPr>
              <a:t>, A., &amp; Linsky, M.</a:t>
            </a:r>
            <a:r>
              <a:rPr lang="en-US" sz="1200" dirty="0">
                <a:latin typeface="Aptos"/>
              </a:rPr>
              <a:t> (2009). </a:t>
            </a:r>
            <a:r>
              <a:rPr lang="en-US" sz="1200" i="1" dirty="0">
                <a:latin typeface="Aptos"/>
              </a:rPr>
              <a:t>The practice of adaptive leadership: Tools and tactics for changing your organization and the world</a:t>
            </a:r>
            <a:r>
              <a:rPr lang="en-US" sz="1200" dirty="0">
                <a:latin typeface="Aptos"/>
              </a:rPr>
              <a:t>. Harvard Business Press.</a:t>
            </a:r>
          </a:p>
          <a:p>
            <a:r>
              <a:rPr lang="en-US" sz="1200" b="1" dirty="0">
                <a:latin typeface="Aptos"/>
              </a:rPr>
              <a:t>Kozlowski, S. W. J., &amp; Ilgen, D. R.</a:t>
            </a:r>
            <a:r>
              <a:rPr lang="en-US" sz="1200" dirty="0">
                <a:latin typeface="Aptos"/>
              </a:rPr>
              <a:t> (2006). </a:t>
            </a:r>
            <a:r>
              <a:rPr lang="en-US" sz="1200" i="1" dirty="0">
                <a:latin typeface="Aptos"/>
              </a:rPr>
              <a:t>Enhancing the effectiveness of work groups and teams</a:t>
            </a:r>
            <a:r>
              <a:rPr lang="en-US" sz="1200" dirty="0">
                <a:latin typeface="Aptos"/>
              </a:rPr>
              <a:t>. Psychological Science in the Public Interest, 7(3), 77–124.</a:t>
            </a:r>
          </a:p>
          <a:p>
            <a:r>
              <a:rPr lang="en-US" sz="1200" b="1" dirty="0">
                <a:latin typeface="Aptos"/>
              </a:rPr>
              <a:t>Northouse, P. G.</a:t>
            </a:r>
            <a:r>
              <a:rPr lang="en-US" sz="1200" dirty="0">
                <a:latin typeface="Aptos"/>
              </a:rPr>
              <a:t> (2021). </a:t>
            </a:r>
            <a:r>
              <a:rPr lang="en-US" sz="1200" i="1" dirty="0">
                <a:latin typeface="Aptos"/>
              </a:rPr>
              <a:t>Leadership: Theory and practice</a:t>
            </a:r>
            <a:r>
              <a:rPr lang="en-US" sz="1200" dirty="0">
                <a:latin typeface="Aptos"/>
              </a:rPr>
              <a:t> (9th ed.). Thousand Oaks, CA: Sage Publications.</a:t>
            </a:r>
          </a:p>
          <a:p>
            <a:r>
              <a:rPr lang="en-US" sz="1200" b="1" dirty="0">
                <a:latin typeface="Aptos"/>
              </a:rPr>
              <a:t>Tuckman, B. W.</a:t>
            </a:r>
            <a:r>
              <a:rPr lang="en-US" sz="1200" dirty="0">
                <a:latin typeface="Aptos"/>
              </a:rPr>
              <a:t> (1965). </a:t>
            </a:r>
            <a:r>
              <a:rPr lang="en-US" sz="1200" i="1" dirty="0">
                <a:latin typeface="Aptos"/>
              </a:rPr>
              <a:t>Developmental sequence in small groups</a:t>
            </a:r>
            <a:r>
              <a:rPr lang="en-US" sz="1200" dirty="0">
                <a:latin typeface="Aptos"/>
              </a:rPr>
              <a:t>. Psychological Bulletin, 63(6), 384–399.</a:t>
            </a:r>
          </a:p>
          <a:p>
            <a:r>
              <a:rPr lang="en-US" sz="1200" b="1" dirty="0">
                <a:latin typeface="Aptos"/>
              </a:rPr>
              <a:t>Tuckman, B. W., &amp; Jensen, M. A. C.</a:t>
            </a:r>
            <a:r>
              <a:rPr lang="en-US" sz="1200" dirty="0">
                <a:latin typeface="Aptos"/>
              </a:rPr>
              <a:t> (1977). </a:t>
            </a:r>
            <a:r>
              <a:rPr lang="en-US" sz="1200" i="1" dirty="0">
                <a:latin typeface="Aptos"/>
              </a:rPr>
              <a:t>Stages of small-group development revisited</a:t>
            </a:r>
            <a:r>
              <a:rPr lang="en-US" sz="1200" dirty="0">
                <a:latin typeface="Aptos"/>
              </a:rPr>
              <a:t>. Group &amp; Organization Studies, 2(4), 419–427.</a:t>
            </a:r>
          </a:p>
          <a:p>
            <a:r>
              <a:rPr lang="en-US" sz="1200" b="1" dirty="0">
                <a:latin typeface="Aptos"/>
              </a:rPr>
              <a:t>West, M. A.</a:t>
            </a:r>
            <a:r>
              <a:rPr lang="en-US" sz="1200" dirty="0">
                <a:latin typeface="Aptos"/>
              </a:rPr>
              <a:t> (2012). </a:t>
            </a:r>
            <a:r>
              <a:rPr lang="en-US" sz="1200" i="1" dirty="0">
                <a:latin typeface="Aptos"/>
              </a:rPr>
              <a:t>Effective teamwork: Practical lessons from organizational research</a:t>
            </a:r>
            <a:r>
              <a:rPr lang="en-US" sz="1200" dirty="0">
                <a:latin typeface="Aptos"/>
              </a:rPr>
              <a:t> (3rd ed.). Wiley-Blackwell.</a:t>
            </a:r>
          </a:p>
          <a:p>
            <a:r>
              <a:rPr lang="en-US" sz="1200" b="1" dirty="0">
                <a:latin typeface="Aptos"/>
              </a:rPr>
              <a:t>Wheelan, S. A.</a:t>
            </a:r>
            <a:r>
              <a:rPr lang="en-US" sz="1200" dirty="0">
                <a:latin typeface="Aptos"/>
              </a:rPr>
              <a:t> (2005). </a:t>
            </a:r>
            <a:r>
              <a:rPr lang="en-US" sz="1200" i="1" dirty="0">
                <a:latin typeface="Aptos"/>
              </a:rPr>
              <a:t>The developmental perspective on group effectiveness</a:t>
            </a:r>
            <a:r>
              <a:rPr lang="en-US" sz="1200" dirty="0">
                <a:latin typeface="Aptos"/>
              </a:rPr>
              <a:t>. In C. L. Cooper &amp; R. J. Burke (Eds.), </a:t>
            </a:r>
            <a:r>
              <a:rPr lang="en-US" sz="1200" i="1" dirty="0">
                <a:latin typeface="Aptos"/>
              </a:rPr>
              <a:t>The SAGE handbook of organizational behavior</a:t>
            </a:r>
            <a:r>
              <a:rPr lang="en-US" sz="1200" dirty="0">
                <a:latin typeface="Aptos"/>
              </a:rPr>
              <a:t> (pp. 369–392).</a:t>
            </a:r>
          </a:p>
          <a:p>
            <a:r>
              <a:rPr lang="en-US" sz="1200" b="1" dirty="0">
                <a:latin typeface="Aptos"/>
              </a:rPr>
              <a:t>Yukl, G. A.</a:t>
            </a:r>
            <a:r>
              <a:rPr lang="en-US" sz="1200" dirty="0">
                <a:latin typeface="Aptos"/>
              </a:rPr>
              <a:t> (2013). </a:t>
            </a:r>
            <a:r>
              <a:rPr lang="en-US" sz="1200" i="1" dirty="0">
                <a:latin typeface="Aptos"/>
              </a:rPr>
              <a:t>Leadership in organizations</a:t>
            </a:r>
            <a:r>
              <a:rPr lang="en-US" sz="1200" dirty="0">
                <a:latin typeface="Aptos"/>
              </a:rPr>
              <a:t> (8th ed.). Upper Saddle River, NJ: Pearson.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1096236"/>
      </p:ext>
    </p:extLst>
  </p:cSld>
  <p:clrMapOvr>
    <a:masterClrMapping/>
  </p:clrMapOvr>
</p:sld>
</file>

<file path=ppt/theme/theme1.xml><?xml version="1.0" encoding="utf-8"?>
<a:theme xmlns:a="http://schemas.openxmlformats.org/drawingml/2006/main" name="SwellVTI">
  <a:themeElements>
    <a:clrScheme name="Swell">
      <a:dk1>
        <a:sysClr val="windowText" lastClr="000000"/>
      </a:dk1>
      <a:lt1>
        <a:sysClr val="window" lastClr="FFFFFF"/>
      </a:lt1>
      <a:dk2>
        <a:srgbClr val="233B47"/>
      </a:dk2>
      <a:lt2>
        <a:srgbClr val="FEEFD9"/>
      </a:lt2>
      <a:accent1>
        <a:srgbClr val="16AEA7"/>
      </a:accent1>
      <a:accent2>
        <a:srgbClr val="618F88"/>
      </a:accent2>
      <a:accent3>
        <a:srgbClr val="7A9973"/>
      </a:accent3>
      <a:accent4>
        <a:srgbClr val="8AAE8E"/>
      </a:accent4>
      <a:accent5>
        <a:srgbClr val="EB8F60"/>
      </a:accent5>
      <a:accent6>
        <a:srgbClr val="E57A6F"/>
      </a:accent6>
      <a:hlink>
        <a:srgbClr val="13968F"/>
      </a:hlink>
      <a:folHlink>
        <a:srgbClr val="E56152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SwellVTI</vt:lpstr>
      <vt:lpstr>What we have learnt about effective teams</vt:lpstr>
      <vt:lpstr>INTRODUCTION</vt:lpstr>
      <vt:lpstr>PowerPoint Presentation</vt:lpstr>
      <vt:lpstr>Lessons from Tuckman's model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371</cp:revision>
  <dcterms:created xsi:type="dcterms:W3CDTF">2024-11-26T22:02:59Z</dcterms:created>
  <dcterms:modified xsi:type="dcterms:W3CDTF">2024-12-03T19:37:52Z</dcterms:modified>
</cp:coreProperties>
</file>