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9" r:id="rId5"/>
    <p:sldId id="256" r:id="rId6"/>
    <p:sldId id="260" r:id="rId7"/>
    <p:sldId id="261" r:id="rId8"/>
    <p:sldId id="263" r:id="rId9"/>
    <p:sldId id="257" r:id="rId10"/>
    <p:sldId id="258" r:id="rId11"/>
    <p:sldId id="262" r:id="rId12"/>
    <p:sldId id="264" r:id="rId13"/>
    <p:sldId id="265" r:id="rId14"/>
    <p:sldId id="266" r:id="rId15"/>
    <p:sldId id="267" r:id="rId16"/>
    <p:sldId id="271" r:id="rId17"/>
    <p:sldId id="269" r:id="rId18"/>
    <p:sldId id="270" r:id="rId19"/>
    <p:sldId id="274" r:id="rId20"/>
    <p:sldId id="275" r:id="rId21"/>
    <p:sldId id="272" r:id="rId22"/>
    <p:sldId id="273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474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33758BA-4C65-5366-30F3-4D1719544D68}" v="32" dt="2026-06-24T12:46:46.50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avin Traylor" userId="S::g.traylor@uwtsd.ac.uk::1dd6a003-9f2f-4a4d-933f-f15b77eedc03" providerId="AD" clId="Web-{A33758BA-4C65-5366-30F3-4D1719544D68}"/>
    <pc:docChg chg="modSld">
      <pc:chgData name="Gavin Traylor" userId="S::g.traylor@uwtsd.ac.uk::1dd6a003-9f2f-4a4d-933f-f15b77eedc03" providerId="AD" clId="Web-{A33758BA-4C65-5366-30F3-4D1719544D68}" dt="2026-06-24T12:46:46.503" v="29" actId="20577"/>
      <pc:docMkLst>
        <pc:docMk/>
      </pc:docMkLst>
      <pc:sldChg chg="addSp delSp modSp">
        <pc:chgData name="Gavin Traylor" userId="S::g.traylor@uwtsd.ac.uk::1dd6a003-9f2f-4a4d-933f-f15b77eedc03" providerId="AD" clId="Web-{A33758BA-4C65-5366-30F3-4D1719544D68}" dt="2026-06-24T12:46:46.503" v="29" actId="20577"/>
        <pc:sldMkLst>
          <pc:docMk/>
          <pc:sldMk cId="660168975" sldId="273"/>
        </pc:sldMkLst>
        <pc:spChg chg="mod">
          <ac:chgData name="Gavin Traylor" userId="S::g.traylor@uwtsd.ac.uk::1dd6a003-9f2f-4a4d-933f-f15b77eedc03" providerId="AD" clId="Web-{A33758BA-4C65-5366-30F3-4D1719544D68}" dt="2026-06-24T12:46:46.503" v="29" actId="20577"/>
          <ac:spMkLst>
            <pc:docMk/>
            <pc:sldMk cId="660168975" sldId="273"/>
            <ac:spMk id="2" creationId="{E8327AAE-E085-4DEB-E5A3-0E567B4524A7}"/>
          </ac:spMkLst>
        </pc:spChg>
        <pc:spChg chg="add del mod">
          <ac:chgData name="Gavin Traylor" userId="S::g.traylor@uwtsd.ac.uk::1dd6a003-9f2f-4a4d-933f-f15b77eedc03" providerId="AD" clId="Web-{A33758BA-4C65-5366-30F3-4D1719544D68}" dt="2026-06-24T12:46:22.893" v="20"/>
          <ac:spMkLst>
            <pc:docMk/>
            <pc:sldMk cId="660168975" sldId="273"/>
            <ac:spMk id="3" creationId="{AF5B23AB-042B-477F-27E8-F1DA357A712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399CB2-1B80-EB90-73AA-8E3F4063DA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C02E378-0C87-BCF4-CE5C-53F8628EDF5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3C42E4-D497-E7A9-80C7-4C8A171BFD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DC5D8-6F57-4B3F-AF6F-6247C5F05D67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F7C156-5D46-EB54-DF04-37B0DA957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173CB8-65B2-8305-2A3D-490F4045EC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2FD33-559D-486A-9C0C-7EACE83C96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957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AB411C-172A-8462-5F4E-738CDACFB1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B89644-2786-D882-D735-F7E9845DAD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B080A5-8F1A-F02D-2D5C-AD58C77334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DC5D8-6F57-4B3F-AF6F-6247C5F05D67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FCFC1F-80B0-3A3E-F7F6-BEC79DD26D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64AB1D-3C0A-E522-6139-EF94A98BAD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2FD33-559D-486A-9C0C-7EACE83C96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02649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5C106-78A1-9C6D-1C2D-C5C1841261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0141AD-449B-1978-5EE4-76D14F4341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D64F90-6BE5-E00D-B202-2E024C756C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DC5D8-6F57-4B3F-AF6F-6247C5F05D67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F68AF2-76D6-C9E1-2FF0-C9343B3A74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63BCC7-CF20-0AE3-C53C-13136515D0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2FD33-559D-486A-9C0C-7EACE83C96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44162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D1EF81-3F9B-13D2-0FD3-2787858AB4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A52DFE-99CA-E6AC-6AB5-837663989C8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2F3F19-3A38-BC1B-8579-F264405A8B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56145B-A877-7A07-4E1F-55CBBDE155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DC5D8-6F57-4B3F-AF6F-6247C5F05D67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9DBAB7-DBA3-B97E-D590-9ECE3D978E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4D6C05-2DF9-1D07-1EBE-1787780785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2FD33-559D-486A-9C0C-7EACE83C96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3103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31D43B-07C8-DD41-3F37-42716EF02B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36FDEE-1CA9-C08E-B9F0-5873AC0F7A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779B9C-198E-3F41-E50B-73C59213207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257569E-67B3-B796-91DF-95E31F5DA6F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864D16-6468-2B32-1C4C-F59C609A849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5BAD470-A1A5-4FC7-D3B4-A637FB8516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DC5D8-6F57-4B3F-AF6F-6247C5F05D67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655D013-D518-1790-3B64-73DE2FDF3D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8589491-A488-B8C4-1FFC-B9789961D0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2FD33-559D-486A-9C0C-7EACE83C96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40374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5E074-2F47-6BBF-FEC7-77DA131C19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19AB6D8-C684-C55A-1881-2806C0380B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DC5D8-6F57-4B3F-AF6F-6247C5F05D67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B73FD0-C9F6-5ECF-3656-8C728B05CF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5C2D0F-F37E-C375-C7C4-23F60F68B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2FD33-559D-486A-9C0C-7EACE83C96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60923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7D2D683-CC78-090F-3926-8153A16267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DC5D8-6F57-4B3F-AF6F-6247C5F05D67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C080AC4-C387-EC51-C775-9AFB63C185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E249FD-5613-F307-A922-BBFA599B40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2FD33-559D-486A-9C0C-7EACE83C96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09062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B568DD-061C-F488-529D-6E9AAFBFCF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171C84-9AE4-9A35-99AB-82A8B41153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F51826-E59E-D299-CDB5-5771A995C6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FD738D-101E-9050-687E-781C369A19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DC5D8-6F57-4B3F-AF6F-6247C5F05D67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F5302E-A311-37B1-FFDA-BCD10E5595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BCF3D1-81BA-37AC-AA97-96A4C3202C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2FD33-559D-486A-9C0C-7EACE83C96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9193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906A90-8B01-E985-C6D8-48F014914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38F09E0-776F-9B13-C392-EE97442D1EE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3C8649E-E968-703D-CBD6-ABD96DF7BAC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B1D53B-AF1A-EDE5-476E-4981CD4AAB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DC5D8-6F57-4B3F-AF6F-6247C5F05D67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AE657F-3E40-B1B0-4EAA-2E6568D021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91303D-2838-FC95-6FED-85BC9D58A0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2FD33-559D-486A-9C0C-7EACE83C96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8373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F72BB0-1063-AFCC-9669-B92FDBE33E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7D8B038-81C8-D2D6-C540-3F61165335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ED42D4-3282-34F8-FF7A-6EEE4979EC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DC5D8-6F57-4B3F-AF6F-6247C5F05D67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F5DE4F-F60A-06A0-0962-C03B413A5B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207E33-C766-C04F-1D19-6B4FE04769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2FD33-559D-486A-9C0C-7EACE83C96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88417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0AC1036-DB12-9396-93BA-88C460F156D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EF631DA-6A11-1D8E-7705-827380F99E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255978-EA58-926B-C5F3-4354F407DD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DC5D8-6F57-4B3F-AF6F-6247C5F05D67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0A5CA3-0158-E571-9092-EFA0D5327B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D1C3F5-C8AA-30BA-6BAE-EAD56686D6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2FD33-559D-486A-9C0C-7EACE83C96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37656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1479379-41DE-D927-F773-8073F216C3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7911C2-BC03-A92F-FE59-7A659AADEF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53D9DB-9B6D-25E7-142C-9A579EFA24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7DC5D8-6F57-4B3F-AF6F-6247C5F05D67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9D06C3-2C2C-D88C-4634-0207CFF4D16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B93958-5824-3CE4-B5B5-CB358892ECD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32FD33-559D-486A-9C0C-7EACE83C96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84873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C35C05E-E011-6F5B-A826-FB3DAE66D8F8}"/>
              </a:ext>
            </a:extLst>
          </p:cNvPr>
          <p:cNvSpPr txBox="1"/>
          <p:nvPr/>
        </p:nvSpPr>
        <p:spPr>
          <a:xfrm>
            <a:off x="9712036" y="6248400"/>
            <a:ext cx="40316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Gavin M Traylor RIBA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897B4BC-7811-A08F-C408-6E99F4B1D843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219363" y="401782"/>
            <a:ext cx="1508509" cy="60378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26A5083-2466-9F56-EC94-BCCFD0967388}"/>
              </a:ext>
            </a:extLst>
          </p:cNvPr>
          <p:cNvSpPr txBox="1"/>
          <p:nvPr/>
        </p:nvSpPr>
        <p:spPr>
          <a:xfrm>
            <a:off x="1511723" y="187426"/>
            <a:ext cx="649631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Literature Review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3B9DB4F-FB1E-5B0A-B226-2746CD2173AA}"/>
              </a:ext>
            </a:extLst>
          </p:cNvPr>
          <p:cNvSpPr txBox="1"/>
          <p:nvPr/>
        </p:nvSpPr>
        <p:spPr>
          <a:xfrm rot="16200000">
            <a:off x="-2751892" y="2751891"/>
            <a:ext cx="6858001" cy="1354217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en-GB" sz="4000">
                <a:solidFill>
                  <a:schemeClr val="bg1"/>
                </a:solidFill>
                <a:latin typeface="Century Gothic" panose="020B0502020202020204" pitchFamily="34" charset="0"/>
              </a:rPr>
              <a:t>ACBA 6015/6008</a:t>
            </a:r>
          </a:p>
          <a:p>
            <a:r>
              <a:rPr lang="en-GB" sz="2400">
                <a:solidFill>
                  <a:schemeClr val="bg1"/>
                </a:solidFill>
                <a:latin typeface="Century Gothic" panose="020B0502020202020204" pitchFamily="34" charset="0"/>
              </a:rPr>
              <a:t>Independent Project </a:t>
            </a:r>
          </a:p>
          <a:p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09BECEA-654D-3E20-63DE-45B727258F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4218" y="1005569"/>
            <a:ext cx="8294879" cy="55314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44789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001FF03-4409-1FD5-3A4E-9BC976D9A246}"/>
              </a:ext>
            </a:extLst>
          </p:cNvPr>
          <p:cNvSpPr txBox="1">
            <a:spLocks/>
          </p:cNvSpPr>
          <p:nvPr/>
        </p:nvSpPr>
        <p:spPr>
          <a:xfrm>
            <a:off x="476337" y="618309"/>
            <a:ext cx="6484447" cy="597407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400" b="1">
              <a:solidFill>
                <a:schemeClr val="accent2"/>
              </a:solidFill>
              <a:latin typeface="+mn-lt"/>
            </a:endParaRPr>
          </a:p>
          <a:p>
            <a:pPr algn="l"/>
            <a:endParaRPr lang="en-GB" sz="2400" b="1">
              <a:solidFill>
                <a:schemeClr val="accent2"/>
              </a:solidFill>
              <a:latin typeface="+mn-lt"/>
            </a:endParaRPr>
          </a:p>
          <a:p>
            <a:pPr algn="l"/>
            <a:endParaRPr lang="en-GB" sz="2400" b="1">
              <a:solidFill>
                <a:schemeClr val="accent2"/>
              </a:solidFill>
              <a:latin typeface="+mn-lt"/>
            </a:endParaRPr>
          </a:p>
          <a:p>
            <a:pPr algn="l"/>
            <a:endParaRPr lang="en-GB" sz="2400" b="1">
              <a:solidFill>
                <a:schemeClr val="accent2"/>
              </a:solidFill>
              <a:latin typeface="+mn-lt"/>
            </a:endParaRPr>
          </a:p>
          <a:p>
            <a:pPr algn="l"/>
            <a:endParaRPr lang="en-GB" sz="2400" b="1">
              <a:solidFill>
                <a:schemeClr val="accent2"/>
              </a:solidFill>
              <a:latin typeface="+mn-lt"/>
            </a:endParaRPr>
          </a:p>
          <a:p>
            <a:pPr algn="l"/>
            <a:endParaRPr lang="en-GB" sz="2400" b="1">
              <a:solidFill>
                <a:schemeClr val="accent2"/>
              </a:solidFill>
              <a:latin typeface="+mn-lt"/>
            </a:endParaRPr>
          </a:p>
          <a:p>
            <a:pPr algn="l"/>
            <a:r>
              <a:rPr lang="en-GB" sz="2400">
                <a:solidFill>
                  <a:schemeClr val="accent2"/>
                </a:solidFill>
                <a:latin typeface="+mn-lt"/>
              </a:rPr>
              <a:t>Literature Review</a:t>
            </a:r>
          </a:p>
          <a:p>
            <a:pPr algn="l"/>
            <a:endParaRPr lang="en-GB" sz="2400">
              <a:solidFill>
                <a:schemeClr val="accent2"/>
              </a:solidFill>
              <a:latin typeface="+mn-lt"/>
            </a:endParaRPr>
          </a:p>
          <a:p>
            <a:pPr algn="l"/>
            <a:endParaRPr lang="en-GB" sz="2400">
              <a:solidFill>
                <a:schemeClr val="accent2"/>
              </a:solidFill>
              <a:latin typeface="+mn-lt"/>
            </a:endParaRPr>
          </a:p>
          <a:p>
            <a:pPr algn="l"/>
            <a:endParaRPr lang="en-GB" sz="2400" i="1">
              <a:solidFill>
                <a:schemeClr val="accent2"/>
              </a:solidFill>
              <a:latin typeface="+mn-lt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>
                <a:solidFill>
                  <a:schemeClr val="accent2"/>
                </a:solidFill>
                <a:latin typeface="+mn-lt"/>
              </a:rPr>
              <a:t>What is it? </a:t>
            </a:r>
            <a:br>
              <a:rPr lang="en-GB" sz="2400">
                <a:solidFill>
                  <a:schemeClr val="accent2"/>
                </a:solidFill>
                <a:latin typeface="+mn-lt"/>
              </a:rPr>
            </a:br>
            <a:endParaRPr lang="en-GB" sz="2400">
              <a:solidFill>
                <a:schemeClr val="accent2"/>
              </a:solidFill>
              <a:latin typeface="+mn-lt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>
                <a:solidFill>
                  <a:schemeClr val="accent2"/>
                </a:solidFill>
                <a:latin typeface="+mn-lt"/>
              </a:rPr>
              <a:t>What is the Purpose of a Review?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400">
              <a:solidFill>
                <a:schemeClr val="accent2"/>
              </a:solidFill>
              <a:latin typeface="+mn-lt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>
                <a:solidFill>
                  <a:schemeClr val="accent2"/>
                </a:solidFill>
                <a:latin typeface="+mn-lt"/>
              </a:rPr>
              <a:t>How to plan?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400">
              <a:solidFill>
                <a:schemeClr val="accent2"/>
              </a:solidFill>
              <a:latin typeface="+mn-lt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>
                <a:solidFill>
                  <a:schemeClr val="accent2"/>
                </a:solidFill>
                <a:latin typeface="+mn-lt"/>
              </a:rPr>
              <a:t>What sources are available?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400">
              <a:solidFill>
                <a:schemeClr val="accent2"/>
              </a:solidFill>
              <a:latin typeface="+mn-lt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>
                <a:solidFill>
                  <a:schemeClr val="accent2"/>
                </a:solidFill>
                <a:latin typeface="+mn-lt"/>
              </a:rPr>
              <a:t>What is the Scope?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400">
              <a:solidFill>
                <a:schemeClr val="accent2"/>
              </a:solidFill>
              <a:latin typeface="+mn-lt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>
                <a:solidFill>
                  <a:schemeClr val="accent2"/>
                </a:solidFill>
                <a:latin typeface="+mn-lt"/>
              </a:rPr>
              <a:t>Where do I start? </a:t>
            </a:r>
          </a:p>
          <a:p>
            <a:endParaRPr lang="en-GB" sz="2400">
              <a:latin typeface="+mn-lt"/>
            </a:endParaRPr>
          </a:p>
          <a:p>
            <a:br>
              <a:rPr lang="en-GB" sz="2400">
                <a:latin typeface="+mn-lt"/>
              </a:rPr>
            </a:br>
            <a:endParaRPr lang="en-GB" sz="2400">
              <a:latin typeface="+mn-lt"/>
            </a:endParaRPr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09119D76-22DE-6DAF-E3E4-9096FECF74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9772" y="1795342"/>
            <a:ext cx="3648891" cy="3393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18572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C24E9B5-6F6F-996E-A77F-0F85C76E8E44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627017" y="1201836"/>
            <a:ext cx="7715179" cy="478953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AD65274-044D-7772-6A99-44012446E0A7}"/>
              </a:ext>
            </a:extLst>
          </p:cNvPr>
          <p:cNvSpPr txBox="1"/>
          <p:nvPr/>
        </p:nvSpPr>
        <p:spPr>
          <a:xfrm>
            <a:off x="687977" y="313508"/>
            <a:ext cx="30741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accent2"/>
                </a:solidFill>
              </a:rPr>
              <a:t>By Definition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1BF8FA5-D627-0799-83E3-DB984E4CBF23}"/>
              </a:ext>
            </a:extLst>
          </p:cNvPr>
          <p:cNvSpPr txBox="1"/>
          <p:nvPr/>
        </p:nvSpPr>
        <p:spPr>
          <a:xfrm>
            <a:off x="4558937" y="2967335"/>
            <a:ext cx="30741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accent2"/>
                </a:solidFill>
              </a:rPr>
              <a:t>…Books and stuff???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04EC5C4-E0F8-4CFC-95C7-3F998D0A2E82}"/>
              </a:ext>
            </a:extLst>
          </p:cNvPr>
          <p:cNvSpPr txBox="1"/>
          <p:nvPr/>
        </p:nvSpPr>
        <p:spPr>
          <a:xfrm>
            <a:off x="5053085" y="6187197"/>
            <a:ext cx="803511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>
                <a:solidFill>
                  <a:schemeClr val="accent2"/>
                </a:solidFill>
              </a:rPr>
              <a:t>As Emily will point out it goes far beyond books alone!</a:t>
            </a:r>
          </a:p>
        </p:txBody>
      </p:sp>
    </p:spTree>
    <p:extLst>
      <p:ext uri="{BB962C8B-B14F-4D97-AF65-F5344CB8AC3E}">
        <p14:creationId xmlns:p14="http://schemas.microsoft.com/office/powerpoint/2010/main" val="1416651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8" grpId="1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C594440-6EBB-177E-D861-6F16D90EBCAA}"/>
              </a:ext>
            </a:extLst>
          </p:cNvPr>
          <p:cNvSpPr txBox="1"/>
          <p:nvPr/>
        </p:nvSpPr>
        <p:spPr>
          <a:xfrm>
            <a:off x="862148" y="426720"/>
            <a:ext cx="30741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accent2"/>
                </a:solidFill>
              </a:rPr>
              <a:t>What is the Purpose?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BBFB51A-9EF2-D192-C178-EB465E47587E}"/>
              </a:ext>
            </a:extLst>
          </p:cNvPr>
          <p:cNvSpPr txBox="1"/>
          <p:nvPr/>
        </p:nvSpPr>
        <p:spPr>
          <a:xfrm>
            <a:off x="862147" y="1280446"/>
            <a:ext cx="10943165" cy="60016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>
                <a:solidFill>
                  <a:schemeClr val="accent2"/>
                </a:solidFill>
              </a:rPr>
              <a:t>Literature review is the basis of any research and is integral in your methodology</a:t>
            </a:r>
          </a:p>
          <a:p>
            <a:endParaRPr lang="en-GB" sz="2400">
              <a:solidFill>
                <a:schemeClr val="accent2"/>
              </a:solidFill>
            </a:endParaRPr>
          </a:p>
          <a:p>
            <a:r>
              <a:rPr lang="en-GB" sz="2400">
                <a:solidFill>
                  <a:schemeClr val="accent2"/>
                </a:solidFill>
              </a:rPr>
              <a:t>					</a:t>
            </a:r>
          </a:p>
          <a:p>
            <a:r>
              <a:rPr lang="en-GB" sz="2400">
                <a:solidFill>
                  <a:schemeClr val="accent2"/>
                </a:solidFill>
              </a:rPr>
              <a:t>					Topic / Area of Interest</a:t>
            </a:r>
          </a:p>
          <a:p>
            <a:r>
              <a:rPr lang="en-GB" sz="2400">
                <a:solidFill>
                  <a:schemeClr val="accent2"/>
                </a:solidFill>
              </a:rPr>
              <a:t>					Gaps in knowledge</a:t>
            </a:r>
          </a:p>
          <a:p>
            <a:r>
              <a:rPr lang="en-GB" sz="2400">
                <a:solidFill>
                  <a:schemeClr val="accent2"/>
                </a:solidFill>
              </a:rPr>
              <a:t>					Focus</a:t>
            </a:r>
          </a:p>
          <a:p>
            <a:r>
              <a:rPr lang="en-GB" sz="2400">
                <a:solidFill>
                  <a:schemeClr val="accent2"/>
                </a:solidFill>
              </a:rPr>
              <a:t>					Evidence to draw conclusions</a:t>
            </a:r>
          </a:p>
          <a:p>
            <a:endParaRPr lang="en-GB" sz="2400">
              <a:solidFill>
                <a:schemeClr val="accent2"/>
              </a:solidFill>
            </a:endParaRPr>
          </a:p>
          <a:p>
            <a:r>
              <a:rPr lang="en-GB" sz="2400">
                <a:solidFill>
                  <a:schemeClr val="accent2"/>
                </a:solidFill>
              </a:rPr>
              <a:t>	</a:t>
            </a:r>
          </a:p>
          <a:p>
            <a:r>
              <a:rPr lang="en-GB" sz="2400">
                <a:solidFill>
                  <a:schemeClr val="accent2"/>
                </a:solidFill>
              </a:rPr>
              <a:t>					A Literature Review provides the  	</a:t>
            </a:r>
          </a:p>
          <a:p>
            <a:r>
              <a:rPr lang="en-GB" sz="2400">
                <a:solidFill>
                  <a:schemeClr val="accent2"/>
                </a:solidFill>
              </a:rPr>
              <a:t>					foundation to 	your research. </a:t>
            </a:r>
          </a:p>
          <a:p>
            <a:endParaRPr lang="en-GB" sz="2400">
              <a:solidFill>
                <a:schemeClr val="accent2"/>
              </a:solidFill>
            </a:endParaRPr>
          </a:p>
          <a:p>
            <a:endParaRPr lang="en-GB" sz="2400">
              <a:solidFill>
                <a:schemeClr val="accent2"/>
              </a:solidFill>
            </a:endParaRPr>
          </a:p>
          <a:p>
            <a:r>
              <a:rPr lang="en-GB" sz="2400">
                <a:solidFill>
                  <a:schemeClr val="accent2"/>
                </a:solidFill>
              </a:rPr>
              <a:t>					</a:t>
            </a:r>
          </a:p>
          <a:p>
            <a:endParaRPr lang="en-GB" sz="2400">
              <a:solidFill>
                <a:schemeClr val="accent2"/>
              </a:solidFill>
            </a:endParaRPr>
          </a:p>
          <a:p>
            <a:r>
              <a:rPr lang="en-GB" sz="2400">
                <a:solidFill>
                  <a:schemeClr val="accent2"/>
                </a:solidFill>
              </a:rPr>
              <a:t>					</a:t>
            </a:r>
          </a:p>
        </p:txBody>
      </p:sp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DC09932A-410B-3D77-83D6-35F12F0888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169" y="2196179"/>
            <a:ext cx="4514850" cy="3381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Arrow: Right 7">
            <a:extLst>
              <a:ext uri="{FF2B5EF4-FFF2-40B4-BE49-F238E27FC236}">
                <a16:creationId xmlns:a16="http://schemas.microsoft.com/office/drawing/2014/main" id="{65BDAFF3-B017-27AC-67C5-16262C42C492}"/>
              </a:ext>
            </a:extLst>
          </p:cNvPr>
          <p:cNvSpPr/>
          <p:nvPr/>
        </p:nvSpPr>
        <p:spPr>
          <a:xfrm rot="16200000">
            <a:off x="7110486" y="3558729"/>
            <a:ext cx="504968" cy="1351125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66337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8DE9D19-96F1-F89E-3E61-7C9E11746CFA}"/>
              </a:ext>
            </a:extLst>
          </p:cNvPr>
          <p:cNvSpPr txBox="1"/>
          <p:nvPr/>
        </p:nvSpPr>
        <p:spPr>
          <a:xfrm>
            <a:off x="862148" y="426720"/>
            <a:ext cx="30741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accent2"/>
                </a:solidFill>
              </a:rPr>
              <a:t>What is the Purpose?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C613A82-EECA-8B1F-122B-FF48ECB79968}"/>
              </a:ext>
            </a:extLst>
          </p:cNvPr>
          <p:cNvSpPr txBox="1"/>
          <p:nvPr/>
        </p:nvSpPr>
        <p:spPr>
          <a:xfrm>
            <a:off x="862147" y="1280446"/>
            <a:ext cx="10943165" cy="60016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>
                <a:solidFill>
                  <a:schemeClr val="accent2"/>
                </a:solidFill>
              </a:rPr>
              <a:t>A literature search enables us to:</a:t>
            </a:r>
          </a:p>
          <a:p>
            <a:endParaRPr lang="en-GB" sz="2400">
              <a:solidFill>
                <a:schemeClr val="accent2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solidFill>
                  <a:schemeClr val="accent2"/>
                </a:solidFill>
              </a:rPr>
              <a:t>Review what has been done in the past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>
              <a:solidFill>
                <a:schemeClr val="accent2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solidFill>
                  <a:schemeClr val="accent2"/>
                </a:solidFill>
              </a:rPr>
              <a:t>Review current opinion or theory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>
              <a:solidFill>
                <a:schemeClr val="accent2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solidFill>
                  <a:schemeClr val="accent2"/>
                </a:solidFill>
              </a:rPr>
              <a:t>Identify relevant research and findings.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>
              <a:solidFill>
                <a:schemeClr val="accent2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solidFill>
                  <a:schemeClr val="accent2"/>
                </a:solidFill>
              </a:rPr>
              <a:t>Identify potential research methods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>
              <a:solidFill>
                <a:schemeClr val="accent2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solidFill>
                  <a:schemeClr val="accent2"/>
                </a:solidFill>
              </a:rPr>
              <a:t>Compare literature with your own research findings. </a:t>
            </a:r>
          </a:p>
          <a:p>
            <a:endParaRPr lang="en-GB" sz="2400">
              <a:solidFill>
                <a:schemeClr val="accent2"/>
              </a:solidFill>
            </a:endParaRPr>
          </a:p>
          <a:p>
            <a:endParaRPr lang="en-GB" sz="2400">
              <a:solidFill>
                <a:schemeClr val="accent2"/>
              </a:solidFill>
            </a:endParaRPr>
          </a:p>
          <a:p>
            <a:r>
              <a:rPr lang="en-GB" sz="2400">
                <a:solidFill>
                  <a:schemeClr val="accent2"/>
                </a:solidFill>
              </a:rPr>
              <a:t>					</a:t>
            </a:r>
          </a:p>
          <a:p>
            <a:endParaRPr lang="en-GB" sz="2400">
              <a:solidFill>
                <a:schemeClr val="accent2"/>
              </a:solidFill>
            </a:endParaRPr>
          </a:p>
          <a:p>
            <a:r>
              <a:rPr lang="en-GB" sz="2400">
                <a:solidFill>
                  <a:schemeClr val="accent2"/>
                </a:solidFill>
              </a:rPr>
              <a:t>					</a:t>
            </a:r>
          </a:p>
        </p:txBody>
      </p:sp>
      <p:pic>
        <p:nvPicPr>
          <p:cNvPr id="6146" name="Picture 2" descr="See the source image">
            <a:extLst>
              <a:ext uri="{FF2B5EF4-FFF2-40B4-BE49-F238E27FC236}">
                <a16:creationId xmlns:a16="http://schemas.microsoft.com/office/drawing/2014/main" id="{6C56A215-9F92-6298-4255-671DF59044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02843" y="1651378"/>
            <a:ext cx="2627010" cy="3419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24265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ee the source image">
            <a:extLst>
              <a:ext uri="{FF2B5EF4-FFF2-40B4-BE49-F238E27FC236}">
                <a16:creationId xmlns:a16="http://schemas.microsoft.com/office/drawing/2014/main" id="{5FDD01FC-2201-365F-C3FC-430FF55233D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72" t="-3617" r="-4138" b="3617"/>
          <a:stretch/>
        </p:blipFill>
        <p:spPr bwMode="auto">
          <a:xfrm>
            <a:off x="7861111" y="1228300"/>
            <a:ext cx="4521958" cy="3773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52596DE-9096-FE7D-EBFC-FC3BB2C2F694}"/>
              </a:ext>
            </a:extLst>
          </p:cNvPr>
          <p:cNvSpPr txBox="1"/>
          <p:nvPr/>
        </p:nvSpPr>
        <p:spPr>
          <a:xfrm>
            <a:off x="420649" y="428178"/>
            <a:ext cx="8819834" cy="71096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2400">
              <a:solidFill>
                <a:schemeClr val="accent2"/>
              </a:solidFill>
            </a:endParaRPr>
          </a:p>
          <a:p>
            <a:endParaRPr lang="en-GB" sz="2400">
              <a:solidFill>
                <a:schemeClr val="accent2"/>
              </a:solidFill>
            </a:endParaRPr>
          </a:p>
          <a:p>
            <a:r>
              <a:rPr lang="en-GB" sz="2400">
                <a:solidFill>
                  <a:schemeClr val="accent2"/>
                </a:solidFill>
              </a:rPr>
              <a:t>Ask yourself… </a:t>
            </a:r>
          </a:p>
          <a:p>
            <a:endParaRPr lang="en-GB" sz="2400">
              <a:solidFill>
                <a:schemeClr val="accent2"/>
              </a:solidFill>
            </a:endParaRPr>
          </a:p>
          <a:p>
            <a:endParaRPr lang="en-GB" sz="2400">
              <a:solidFill>
                <a:schemeClr val="accent2"/>
              </a:solidFill>
            </a:endParaRPr>
          </a:p>
          <a:p>
            <a:r>
              <a:rPr lang="en-GB" sz="2400">
                <a:solidFill>
                  <a:schemeClr val="accent2"/>
                </a:solidFill>
              </a:rPr>
              <a:t>Is there a body of literature available relevant to my topic?</a:t>
            </a:r>
          </a:p>
          <a:p>
            <a:endParaRPr lang="en-GB" sz="2400">
              <a:solidFill>
                <a:schemeClr val="accent2"/>
              </a:solidFill>
            </a:endParaRPr>
          </a:p>
          <a:p>
            <a:r>
              <a:rPr lang="en-GB" sz="2400">
                <a:solidFill>
                  <a:schemeClr val="accent2"/>
                </a:solidFill>
              </a:rPr>
              <a:t>Is a search manageable?</a:t>
            </a:r>
          </a:p>
          <a:p>
            <a:endParaRPr lang="en-GB" sz="2400">
              <a:solidFill>
                <a:schemeClr val="accent2"/>
              </a:solidFill>
            </a:endParaRPr>
          </a:p>
          <a:p>
            <a:r>
              <a:rPr lang="en-GB" sz="2400">
                <a:solidFill>
                  <a:schemeClr val="accent2"/>
                </a:solidFill>
              </a:rPr>
              <a:t>Is the literature general (background) or is it specific (relevant focus)?</a:t>
            </a:r>
          </a:p>
          <a:p>
            <a:endParaRPr lang="en-GB" sz="2400">
              <a:solidFill>
                <a:schemeClr val="accent2"/>
              </a:solidFill>
            </a:endParaRPr>
          </a:p>
          <a:p>
            <a:r>
              <a:rPr lang="en-GB" sz="2400">
                <a:solidFill>
                  <a:schemeClr val="accent2"/>
                </a:solidFill>
              </a:rPr>
              <a:t>How does the work I’m doing add to, or follow on from this? </a:t>
            </a:r>
          </a:p>
          <a:p>
            <a:endParaRPr lang="en-GB" sz="2400">
              <a:solidFill>
                <a:schemeClr val="accent2"/>
              </a:solidFill>
            </a:endParaRPr>
          </a:p>
          <a:p>
            <a:r>
              <a:rPr lang="en-GB" sz="2400" b="1" u="sng">
                <a:solidFill>
                  <a:schemeClr val="accent2"/>
                </a:solidFill>
              </a:rPr>
              <a:t>Is it interesting?</a:t>
            </a:r>
          </a:p>
          <a:p>
            <a:endParaRPr lang="en-GB" sz="2400">
              <a:solidFill>
                <a:schemeClr val="accent2"/>
              </a:solidFill>
            </a:endParaRPr>
          </a:p>
          <a:p>
            <a:endParaRPr lang="en-GB" sz="2400">
              <a:solidFill>
                <a:schemeClr val="accent2"/>
              </a:solidFill>
            </a:endParaRPr>
          </a:p>
          <a:p>
            <a:r>
              <a:rPr lang="en-GB" sz="2400">
                <a:solidFill>
                  <a:schemeClr val="accent2"/>
                </a:solidFill>
              </a:rPr>
              <a:t>					</a:t>
            </a:r>
          </a:p>
          <a:p>
            <a:endParaRPr lang="en-GB" sz="2400">
              <a:solidFill>
                <a:schemeClr val="accent2"/>
              </a:solidFill>
            </a:endParaRPr>
          </a:p>
          <a:p>
            <a:r>
              <a:rPr lang="en-GB" sz="2400">
                <a:solidFill>
                  <a:schemeClr val="accent2"/>
                </a:solidFill>
              </a:rPr>
              <a:t>					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095E336-5613-CA4D-AFB9-1AC82C923A4A}"/>
              </a:ext>
            </a:extLst>
          </p:cNvPr>
          <p:cNvSpPr txBox="1"/>
          <p:nvPr/>
        </p:nvSpPr>
        <p:spPr>
          <a:xfrm>
            <a:off x="420649" y="428178"/>
            <a:ext cx="30741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accent2"/>
                </a:solidFill>
              </a:rPr>
              <a:t>How to Plan?</a:t>
            </a:r>
          </a:p>
        </p:txBody>
      </p:sp>
    </p:spTree>
    <p:extLst>
      <p:ext uri="{BB962C8B-B14F-4D97-AF65-F5344CB8AC3E}">
        <p14:creationId xmlns:p14="http://schemas.microsoft.com/office/powerpoint/2010/main" val="17887962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39D271EC-3E3A-9973-9A41-48D83B6D9F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03408" y="0"/>
            <a:ext cx="4988592" cy="6880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832EE43-9F6B-1C41-8FAB-26F3320B3FF0}"/>
              </a:ext>
            </a:extLst>
          </p:cNvPr>
          <p:cNvSpPr txBox="1"/>
          <p:nvPr/>
        </p:nvSpPr>
        <p:spPr>
          <a:xfrm>
            <a:off x="624417" y="-251724"/>
            <a:ext cx="10943165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2400">
              <a:solidFill>
                <a:schemeClr val="accent2"/>
              </a:solidFill>
            </a:endParaRPr>
          </a:p>
          <a:p>
            <a:endParaRPr lang="en-GB" sz="2400">
              <a:solidFill>
                <a:schemeClr val="accent2"/>
              </a:solidFill>
            </a:endParaRPr>
          </a:p>
          <a:p>
            <a:r>
              <a:rPr lang="en-GB" sz="2400">
                <a:solidFill>
                  <a:schemeClr val="accent2"/>
                </a:solidFill>
              </a:rPr>
              <a:t>Beware the Rabbit Hole…</a:t>
            </a:r>
          </a:p>
          <a:p>
            <a:endParaRPr lang="en-GB" sz="2400">
              <a:solidFill>
                <a:schemeClr val="accent2"/>
              </a:solidFill>
            </a:endParaRPr>
          </a:p>
          <a:p>
            <a:endParaRPr lang="en-GB" sz="2400">
              <a:solidFill>
                <a:schemeClr val="accent2"/>
              </a:solidFill>
            </a:endParaRPr>
          </a:p>
          <a:p>
            <a:endParaRPr lang="en-GB" sz="2400">
              <a:solidFill>
                <a:schemeClr val="accent2"/>
              </a:solidFill>
            </a:endParaRPr>
          </a:p>
          <a:p>
            <a:endParaRPr lang="en-GB" sz="2400">
              <a:solidFill>
                <a:schemeClr val="accent2"/>
              </a:solidFill>
            </a:endParaRPr>
          </a:p>
          <a:p>
            <a:endParaRPr lang="en-GB" sz="2400">
              <a:solidFill>
                <a:schemeClr val="accent2"/>
              </a:solidFill>
            </a:endParaRPr>
          </a:p>
          <a:p>
            <a:r>
              <a:rPr lang="en-GB" sz="2400">
                <a:solidFill>
                  <a:schemeClr val="accent2"/>
                </a:solidFill>
              </a:rPr>
              <a:t>					</a:t>
            </a:r>
          </a:p>
          <a:p>
            <a:endParaRPr lang="en-GB" sz="2400">
              <a:solidFill>
                <a:schemeClr val="accent2"/>
              </a:solidFill>
            </a:endParaRPr>
          </a:p>
          <a:p>
            <a:r>
              <a:rPr lang="en-GB" sz="2400">
                <a:solidFill>
                  <a:schemeClr val="accent2"/>
                </a:solidFill>
              </a:rPr>
              <a:t>					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A757E4D-A0DF-9682-838F-B838C4878ED3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159603" y="1924335"/>
            <a:ext cx="4326340" cy="3957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21114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317B6830-ECD1-F775-4B1A-463E290635D1}"/>
              </a:ext>
            </a:extLst>
          </p:cNvPr>
          <p:cNvSpPr txBox="1"/>
          <p:nvPr/>
        </p:nvSpPr>
        <p:spPr>
          <a:xfrm>
            <a:off x="728010" y="430490"/>
            <a:ext cx="48539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accent2"/>
                </a:solidFill>
              </a:rPr>
              <a:t>What sources are available?</a:t>
            </a:r>
          </a:p>
        </p:txBody>
      </p:sp>
      <p:pic>
        <p:nvPicPr>
          <p:cNvPr id="7170" name="Picture 2" descr="See the source image">
            <a:extLst>
              <a:ext uri="{FF2B5EF4-FFF2-40B4-BE49-F238E27FC236}">
                <a16:creationId xmlns:a16="http://schemas.microsoft.com/office/drawing/2014/main" id="{81F4BFC1-08D2-7BEE-5252-CD5ABC8AAE5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722"/>
          <a:stretch/>
        </p:blipFill>
        <p:spPr bwMode="auto">
          <a:xfrm>
            <a:off x="614279" y="1228169"/>
            <a:ext cx="7983812" cy="4401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ight Brace 6">
            <a:extLst>
              <a:ext uri="{FF2B5EF4-FFF2-40B4-BE49-F238E27FC236}">
                <a16:creationId xmlns:a16="http://schemas.microsoft.com/office/drawing/2014/main" id="{B7793C8D-57F3-1688-BA6F-A8CF03607842}"/>
              </a:ext>
            </a:extLst>
          </p:cNvPr>
          <p:cNvSpPr/>
          <p:nvPr/>
        </p:nvSpPr>
        <p:spPr>
          <a:xfrm>
            <a:off x="8775510" y="1569493"/>
            <a:ext cx="614150" cy="3616656"/>
          </a:xfrm>
          <a:prstGeom prst="rightBrac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3CD5A8D-1F59-AA23-50A7-B86F77D01F6B}"/>
              </a:ext>
            </a:extLst>
          </p:cNvPr>
          <p:cNvSpPr txBox="1"/>
          <p:nvPr/>
        </p:nvSpPr>
        <p:spPr>
          <a:xfrm>
            <a:off x="9840036" y="2361063"/>
            <a:ext cx="173768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accent2"/>
                </a:solidFill>
              </a:rPr>
              <a:t>Generic</a:t>
            </a:r>
          </a:p>
          <a:p>
            <a:endParaRPr lang="en-GB" sz="2400">
              <a:solidFill>
                <a:schemeClr val="accent2"/>
              </a:solidFill>
            </a:endParaRPr>
          </a:p>
          <a:p>
            <a:r>
              <a:rPr lang="en-GB" sz="2400">
                <a:solidFill>
                  <a:schemeClr val="accent2"/>
                </a:solidFill>
              </a:rPr>
              <a:t>Focused </a:t>
            </a:r>
          </a:p>
          <a:p>
            <a:endParaRPr lang="en-GB" sz="2400">
              <a:solidFill>
                <a:schemeClr val="accent2"/>
              </a:solidFill>
            </a:endParaRPr>
          </a:p>
          <a:p>
            <a:r>
              <a:rPr lang="en-GB" sz="2400">
                <a:solidFill>
                  <a:schemeClr val="accent2"/>
                </a:solidFill>
              </a:rPr>
              <a:t>Relevant</a:t>
            </a:r>
          </a:p>
        </p:txBody>
      </p:sp>
    </p:spTree>
    <p:extLst>
      <p:ext uri="{BB962C8B-B14F-4D97-AF65-F5344CB8AC3E}">
        <p14:creationId xmlns:p14="http://schemas.microsoft.com/office/powerpoint/2010/main" val="29751863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A46EA72-0254-5638-1B58-576514EF3F1F}"/>
              </a:ext>
            </a:extLst>
          </p:cNvPr>
          <p:cNvSpPr txBox="1"/>
          <p:nvPr/>
        </p:nvSpPr>
        <p:spPr>
          <a:xfrm>
            <a:off x="304930" y="375898"/>
            <a:ext cx="30741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accent2"/>
                </a:solidFill>
              </a:rPr>
              <a:t>What is the Scope?</a:t>
            </a:r>
          </a:p>
        </p:txBody>
      </p:sp>
      <p:pic>
        <p:nvPicPr>
          <p:cNvPr id="8196" name="Picture 4" descr="See the source image">
            <a:extLst>
              <a:ext uri="{FF2B5EF4-FFF2-40B4-BE49-F238E27FC236}">
                <a16:creationId xmlns:a16="http://schemas.microsoft.com/office/drawing/2014/main" id="{6A199754-77A3-A2DE-158E-2E76F8FCF2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26448"/>
            <a:ext cx="12192000" cy="6059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70475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4F026E2-DD68-6858-9F7D-5720F10A029E}"/>
              </a:ext>
            </a:extLst>
          </p:cNvPr>
          <p:cNvSpPr txBox="1"/>
          <p:nvPr/>
        </p:nvSpPr>
        <p:spPr>
          <a:xfrm>
            <a:off x="304930" y="375898"/>
            <a:ext cx="30741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accent2"/>
                </a:solidFill>
              </a:rPr>
              <a:t>What is the Scope?</a:t>
            </a:r>
          </a:p>
        </p:txBody>
      </p:sp>
      <p:pic>
        <p:nvPicPr>
          <p:cNvPr id="9218" name="Picture 2" descr="See the source image">
            <a:extLst>
              <a:ext uri="{FF2B5EF4-FFF2-40B4-BE49-F238E27FC236}">
                <a16:creationId xmlns:a16="http://schemas.microsoft.com/office/drawing/2014/main" id="{F8D02D8F-8F67-2E6A-A6A5-C4D9D4B8EE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417" y="837563"/>
            <a:ext cx="5496495" cy="5496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E7D346B-02C2-3CC9-8BEE-B8BF9A4B9FC3}"/>
              </a:ext>
            </a:extLst>
          </p:cNvPr>
          <p:cNvSpPr txBox="1"/>
          <p:nvPr/>
        </p:nvSpPr>
        <p:spPr>
          <a:xfrm>
            <a:off x="7212969" y="4540739"/>
            <a:ext cx="30741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accent2"/>
                </a:solidFill>
              </a:rPr>
              <a:t>1. Background Reading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F8EF9BE-03F5-A09E-07FC-3D4BAC7A5B83}"/>
              </a:ext>
            </a:extLst>
          </p:cNvPr>
          <p:cNvSpPr txBox="1"/>
          <p:nvPr/>
        </p:nvSpPr>
        <p:spPr>
          <a:xfrm>
            <a:off x="7212969" y="3716813"/>
            <a:ext cx="30741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accent2"/>
                </a:solidFill>
              </a:rPr>
              <a:t>2. Working title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9AA0AFA-54DF-EB8A-2AB8-2BFB5299BB6C}"/>
              </a:ext>
            </a:extLst>
          </p:cNvPr>
          <p:cNvSpPr txBox="1"/>
          <p:nvPr/>
        </p:nvSpPr>
        <p:spPr>
          <a:xfrm>
            <a:off x="7212969" y="2967335"/>
            <a:ext cx="3582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accent2"/>
                </a:solidFill>
              </a:rPr>
              <a:t>3. Identifying the resources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9CC10B4-6EDC-CF08-F490-3B1BC387E877}"/>
              </a:ext>
            </a:extLst>
          </p:cNvPr>
          <p:cNvSpPr txBox="1"/>
          <p:nvPr/>
        </p:nvSpPr>
        <p:spPr>
          <a:xfrm>
            <a:off x="7212969" y="2225902"/>
            <a:ext cx="3582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accent2"/>
                </a:solidFill>
              </a:rPr>
              <a:t>4. Search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656BF17-5BD9-C8B9-BA16-A13AF711D284}"/>
              </a:ext>
            </a:extLst>
          </p:cNvPr>
          <p:cNvSpPr txBox="1"/>
          <p:nvPr/>
        </p:nvSpPr>
        <p:spPr>
          <a:xfrm>
            <a:off x="7212969" y="1389498"/>
            <a:ext cx="3582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accent2"/>
                </a:solidFill>
              </a:rPr>
              <a:t>5. Collating outcomes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D578FF6-D0FE-C515-4B69-AC592644EF4D}"/>
              </a:ext>
            </a:extLst>
          </p:cNvPr>
          <p:cNvSpPr txBox="1"/>
          <p:nvPr/>
        </p:nvSpPr>
        <p:spPr>
          <a:xfrm>
            <a:off x="2381664" y="5872393"/>
            <a:ext cx="30741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accent2"/>
                </a:solidFill>
              </a:rPr>
              <a:t>Give yourself time</a:t>
            </a:r>
          </a:p>
        </p:txBody>
      </p:sp>
    </p:spTree>
    <p:extLst>
      <p:ext uri="{BB962C8B-B14F-4D97-AF65-F5344CB8AC3E}">
        <p14:creationId xmlns:p14="http://schemas.microsoft.com/office/powerpoint/2010/main" val="3509938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 descr="See the source image">
            <a:extLst>
              <a:ext uri="{FF2B5EF4-FFF2-40B4-BE49-F238E27FC236}">
                <a16:creationId xmlns:a16="http://schemas.microsoft.com/office/drawing/2014/main" id="{4D02ACA5-778F-644D-AA42-699C137530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3300" y="844887"/>
            <a:ext cx="5496495" cy="5496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See the source image">
            <a:extLst>
              <a:ext uri="{FF2B5EF4-FFF2-40B4-BE49-F238E27FC236}">
                <a16:creationId xmlns:a16="http://schemas.microsoft.com/office/drawing/2014/main" id="{4C74B0C1-06BB-FC5E-749B-8135A73227E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4218"/>
          <a:stretch/>
        </p:blipFill>
        <p:spPr bwMode="auto">
          <a:xfrm>
            <a:off x="863360" y="4394579"/>
            <a:ext cx="5496495" cy="1966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FC3A922-A631-BEAD-3B4A-9D68A02A5FCC}"/>
              </a:ext>
            </a:extLst>
          </p:cNvPr>
          <p:cNvSpPr txBox="1"/>
          <p:nvPr/>
        </p:nvSpPr>
        <p:spPr>
          <a:xfrm>
            <a:off x="6912721" y="614054"/>
            <a:ext cx="4592341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endParaRPr lang="en-GB" sz="2400">
              <a:solidFill>
                <a:schemeClr val="accent2"/>
              </a:solidFill>
            </a:endParaRPr>
          </a:p>
          <a:p>
            <a:r>
              <a:rPr lang="en-GB" sz="2400">
                <a:solidFill>
                  <a:schemeClr val="accent2"/>
                </a:solidFill>
              </a:rPr>
              <a:t>Setting the scene </a:t>
            </a:r>
          </a:p>
          <a:p>
            <a:endParaRPr lang="en-GB" sz="2400">
              <a:solidFill>
                <a:schemeClr val="accent2"/>
              </a:solidFill>
            </a:endParaRPr>
          </a:p>
          <a:p>
            <a:r>
              <a:rPr lang="en-GB" sz="2400">
                <a:solidFill>
                  <a:schemeClr val="accent2"/>
                </a:solidFill>
              </a:rPr>
              <a:t>The context and terminology </a:t>
            </a:r>
          </a:p>
          <a:p>
            <a:endParaRPr lang="en-GB" sz="2400">
              <a:solidFill>
                <a:schemeClr val="accent2"/>
              </a:solidFill>
            </a:endParaRPr>
          </a:p>
          <a:p>
            <a:r>
              <a:rPr lang="en-GB" sz="2400">
                <a:solidFill>
                  <a:schemeClr val="accent2"/>
                </a:solidFill>
              </a:rPr>
              <a:t>Are there primary sources – a particular book or article</a:t>
            </a:r>
          </a:p>
          <a:p>
            <a:endParaRPr lang="en-GB" sz="2400">
              <a:solidFill>
                <a:schemeClr val="accent2"/>
              </a:solidFill>
            </a:endParaRPr>
          </a:p>
          <a:p>
            <a:r>
              <a:rPr lang="en-GB" sz="2400">
                <a:solidFill>
                  <a:schemeClr val="accent2"/>
                </a:solidFill>
              </a:rPr>
              <a:t>Are there further sources related to this</a:t>
            </a:r>
          </a:p>
          <a:p>
            <a:endParaRPr lang="en-GB" sz="2400">
              <a:solidFill>
                <a:schemeClr val="accent2"/>
              </a:solidFill>
            </a:endParaRPr>
          </a:p>
          <a:p>
            <a:r>
              <a:rPr lang="en-GB" sz="2400">
                <a:solidFill>
                  <a:schemeClr val="accent2"/>
                </a:solidFill>
              </a:rPr>
              <a:t>Identify a small amount of generic overview material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D20F4A5-5796-BD93-997F-534624E0454D}"/>
              </a:ext>
            </a:extLst>
          </p:cNvPr>
          <p:cNvSpPr txBox="1"/>
          <p:nvPr/>
        </p:nvSpPr>
        <p:spPr>
          <a:xfrm>
            <a:off x="304930" y="375898"/>
            <a:ext cx="40487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accent2"/>
                </a:solidFill>
              </a:rPr>
              <a:t>STAGE 1:Background reading</a:t>
            </a:r>
          </a:p>
        </p:txBody>
      </p:sp>
    </p:spTree>
    <p:extLst>
      <p:ext uri="{BB962C8B-B14F-4D97-AF65-F5344CB8AC3E}">
        <p14:creationId xmlns:p14="http://schemas.microsoft.com/office/powerpoint/2010/main" val="6585299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See the source image">
            <a:extLst>
              <a:ext uri="{FF2B5EF4-FFF2-40B4-BE49-F238E27FC236}">
                <a16:creationId xmlns:a16="http://schemas.microsoft.com/office/drawing/2014/main" id="{E3D62AE6-B8CC-06C6-B25C-63CD65E67B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3300" y="844887"/>
            <a:ext cx="5496495" cy="5496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571D2B0-318B-C562-A3EA-35714383AFA5}"/>
              </a:ext>
            </a:extLst>
          </p:cNvPr>
          <p:cNvSpPr txBox="1"/>
          <p:nvPr/>
        </p:nvSpPr>
        <p:spPr>
          <a:xfrm>
            <a:off x="6912721" y="614054"/>
            <a:ext cx="4592341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endParaRPr lang="en-GB" sz="2400">
              <a:solidFill>
                <a:schemeClr val="accent2"/>
              </a:solidFill>
            </a:endParaRPr>
          </a:p>
          <a:p>
            <a:r>
              <a:rPr lang="en-GB" sz="2400">
                <a:solidFill>
                  <a:schemeClr val="accent2"/>
                </a:solidFill>
              </a:rPr>
              <a:t>What am I going to search for? </a:t>
            </a:r>
          </a:p>
          <a:p>
            <a:endParaRPr lang="en-GB" sz="2400">
              <a:solidFill>
                <a:schemeClr val="accent2"/>
              </a:solidFill>
            </a:endParaRPr>
          </a:p>
          <a:p>
            <a:r>
              <a:rPr lang="en-GB" sz="2400">
                <a:solidFill>
                  <a:schemeClr val="accent2"/>
                </a:solidFill>
              </a:rPr>
              <a:t>Think about the wording of your title, are there any terms that can lead to your research. </a:t>
            </a:r>
          </a:p>
          <a:p>
            <a:endParaRPr lang="en-GB" sz="2400">
              <a:solidFill>
                <a:schemeClr val="accent2"/>
              </a:solidFill>
            </a:endParaRPr>
          </a:p>
          <a:p>
            <a:r>
              <a:rPr lang="en-GB" sz="2400">
                <a:solidFill>
                  <a:schemeClr val="accent2"/>
                </a:solidFill>
              </a:rPr>
              <a:t>Think of including:</a:t>
            </a:r>
          </a:p>
          <a:p>
            <a:endParaRPr lang="en-GB" sz="2400">
              <a:solidFill>
                <a:schemeClr val="accent2"/>
              </a:solidFill>
            </a:endParaRPr>
          </a:p>
          <a:p>
            <a:r>
              <a:rPr lang="en-GB" sz="2400">
                <a:solidFill>
                  <a:schemeClr val="accent2"/>
                </a:solidFill>
              </a:rPr>
              <a:t>Theories / Concepts / Authors /Reports / Legislation / Movements / Case studies / Precedent</a:t>
            </a:r>
          </a:p>
        </p:txBody>
      </p:sp>
      <p:pic>
        <p:nvPicPr>
          <p:cNvPr id="6" name="Picture 2" descr="See the source image">
            <a:extLst>
              <a:ext uri="{FF2B5EF4-FFF2-40B4-BE49-F238E27FC236}">
                <a16:creationId xmlns:a16="http://schemas.microsoft.com/office/drawing/2014/main" id="{7EF8F476-B928-CCE0-CFD3-7DAB1B9F087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2299" b="35565"/>
          <a:stretch/>
        </p:blipFill>
        <p:spPr bwMode="auto">
          <a:xfrm>
            <a:off x="863360" y="3739487"/>
            <a:ext cx="5496495" cy="66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9024923-240F-F49B-39CE-77370F2DF09F}"/>
              </a:ext>
            </a:extLst>
          </p:cNvPr>
          <p:cNvSpPr txBox="1"/>
          <p:nvPr/>
        </p:nvSpPr>
        <p:spPr>
          <a:xfrm>
            <a:off x="304930" y="375898"/>
            <a:ext cx="30741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accent2"/>
                </a:solidFill>
              </a:rPr>
              <a:t>STAGE 2: Working Title</a:t>
            </a:r>
          </a:p>
        </p:txBody>
      </p:sp>
    </p:spTree>
    <p:extLst>
      <p:ext uri="{BB962C8B-B14F-4D97-AF65-F5344CB8AC3E}">
        <p14:creationId xmlns:p14="http://schemas.microsoft.com/office/powerpoint/2010/main" val="2385220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461D5B0-9259-BDE4-00FE-196FE89728AD}"/>
              </a:ext>
            </a:extLst>
          </p:cNvPr>
          <p:cNvSpPr txBox="1"/>
          <p:nvPr/>
        </p:nvSpPr>
        <p:spPr>
          <a:xfrm>
            <a:off x="891851" y="1312645"/>
            <a:ext cx="68010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accent2"/>
                </a:solidFill>
              </a:rPr>
              <a:t>Title: Sustainability and existing buildings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BE04FF9-E470-F8E5-6B7B-C74C39A1FA2B}"/>
              </a:ext>
            </a:extLst>
          </p:cNvPr>
          <p:cNvSpPr txBox="1"/>
          <p:nvPr/>
        </p:nvSpPr>
        <p:spPr>
          <a:xfrm>
            <a:off x="1468754" y="2343477"/>
            <a:ext cx="98261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accent2"/>
                </a:solidFill>
              </a:rPr>
              <a:t>Title: Problems with Sustainability with working with old buildings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7C3388F-D708-FA9E-86A6-3A16214C3CD2}"/>
              </a:ext>
            </a:extLst>
          </p:cNvPr>
          <p:cNvSpPr txBox="1"/>
          <p:nvPr/>
        </p:nvSpPr>
        <p:spPr>
          <a:xfrm>
            <a:off x="2296588" y="3535378"/>
            <a:ext cx="899829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accent2"/>
                </a:solidFill>
              </a:rPr>
              <a:t>Title: Problems with Sustainable Retrofit of old buildings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E0AE718-2BC2-CD0E-EA83-2869826F6EFE}"/>
              </a:ext>
            </a:extLst>
          </p:cNvPr>
          <p:cNvSpPr txBox="1"/>
          <p:nvPr/>
        </p:nvSpPr>
        <p:spPr>
          <a:xfrm>
            <a:off x="3193707" y="4596364"/>
            <a:ext cx="899829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accent2"/>
                </a:solidFill>
              </a:rPr>
              <a:t>Title: </a:t>
            </a:r>
            <a:r>
              <a:rPr lang="en-GB" sz="2400" b="1" u="sng">
                <a:solidFill>
                  <a:schemeClr val="accent2"/>
                </a:solidFill>
              </a:rPr>
              <a:t>Barriers</a:t>
            </a:r>
            <a:r>
              <a:rPr lang="en-GB" sz="2400">
                <a:solidFill>
                  <a:schemeClr val="accent2"/>
                </a:solidFill>
              </a:rPr>
              <a:t> to </a:t>
            </a:r>
            <a:r>
              <a:rPr lang="en-GB" sz="2400" b="1" u="sng">
                <a:solidFill>
                  <a:schemeClr val="accent2"/>
                </a:solidFill>
              </a:rPr>
              <a:t>Sustainable</a:t>
            </a:r>
            <a:r>
              <a:rPr lang="en-GB" sz="2400" b="1">
                <a:solidFill>
                  <a:schemeClr val="accent2"/>
                </a:solidFill>
              </a:rPr>
              <a:t> </a:t>
            </a:r>
            <a:r>
              <a:rPr lang="en-GB" sz="2400" b="1" u="sng">
                <a:solidFill>
                  <a:schemeClr val="accent2"/>
                </a:solidFill>
              </a:rPr>
              <a:t>Retrofit</a:t>
            </a:r>
            <a:r>
              <a:rPr lang="en-GB" sz="2400" b="1">
                <a:solidFill>
                  <a:schemeClr val="accent2"/>
                </a:solidFill>
              </a:rPr>
              <a:t> </a:t>
            </a:r>
            <a:r>
              <a:rPr lang="en-GB" sz="2400">
                <a:solidFill>
                  <a:schemeClr val="accent2"/>
                </a:solidFill>
              </a:rPr>
              <a:t>of </a:t>
            </a:r>
            <a:r>
              <a:rPr lang="en-GB" sz="2400" b="1" u="sng">
                <a:solidFill>
                  <a:schemeClr val="accent2"/>
                </a:solidFill>
              </a:rPr>
              <a:t>old buildings</a:t>
            </a:r>
            <a:r>
              <a:rPr lang="en-GB" sz="2400" b="1">
                <a:solidFill>
                  <a:schemeClr val="accent2"/>
                </a:solidFill>
              </a:rPr>
              <a:t> </a:t>
            </a:r>
            <a:r>
              <a:rPr lang="en-GB" sz="2400">
                <a:solidFill>
                  <a:schemeClr val="accent2"/>
                </a:solidFill>
              </a:rPr>
              <a:t>in the UK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902094D-1C03-A0B8-B553-F29262CFD2AC}"/>
              </a:ext>
            </a:extLst>
          </p:cNvPr>
          <p:cNvSpPr txBox="1"/>
          <p:nvPr/>
        </p:nvSpPr>
        <p:spPr>
          <a:xfrm>
            <a:off x="304930" y="375898"/>
            <a:ext cx="43762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accent2"/>
                </a:solidFill>
              </a:rPr>
              <a:t>STAGE 2: Working title</a:t>
            </a:r>
          </a:p>
        </p:txBody>
      </p:sp>
      <p:sp>
        <p:nvSpPr>
          <p:cNvPr id="16" name="Arrow: Bent-Up 15">
            <a:extLst>
              <a:ext uri="{FF2B5EF4-FFF2-40B4-BE49-F238E27FC236}">
                <a16:creationId xmlns:a16="http://schemas.microsoft.com/office/drawing/2014/main" id="{93D393E4-8428-1D57-F217-BCD703E749A3}"/>
              </a:ext>
            </a:extLst>
          </p:cNvPr>
          <p:cNvSpPr/>
          <p:nvPr/>
        </p:nvSpPr>
        <p:spPr>
          <a:xfrm rot="5400000">
            <a:off x="463711" y="1823743"/>
            <a:ext cx="1105469" cy="706151"/>
          </a:xfrm>
          <a:prstGeom prst="bentUpArrow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Arrow: Bent-Up 16">
            <a:extLst>
              <a:ext uri="{FF2B5EF4-FFF2-40B4-BE49-F238E27FC236}">
                <a16:creationId xmlns:a16="http://schemas.microsoft.com/office/drawing/2014/main" id="{B7E0A622-4416-08DD-9A47-99F95BA3A5B2}"/>
              </a:ext>
            </a:extLst>
          </p:cNvPr>
          <p:cNvSpPr/>
          <p:nvPr/>
        </p:nvSpPr>
        <p:spPr>
          <a:xfrm rot="5400000">
            <a:off x="1394474" y="3036927"/>
            <a:ext cx="1105469" cy="706151"/>
          </a:xfrm>
          <a:prstGeom prst="bentUpArrow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Arrow: Bent-Up 17">
            <a:extLst>
              <a:ext uri="{FF2B5EF4-FFF2-40B4-BE49-F238E27FC236}">
                <a16:creationId xmlns:a16="http://schemas.microsoft.com/office/drawing/2014/main" id="{A81BC753-4589-7630-E0B9-5E00230F027A}"/>
              </a:ext>
            </a:extLst>
          </p:cNvPr>
          <p:cNvSpPr/>
          <p:nvPr/>
        </p:nvSpPr>
        <p:spPr>
          <a:xfrm rot="5400000">
            <a:off x="2253842" y="4142396"/>
            <a:ext cx="1105469" cy="706151"/>
          </a:xfrm>
          <a:prstGeom prst="bentUpArrow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7B0342D2-8C5D-46F9-7879-1024A4FEC800}"/>
              </a:ext>
            </a:extLst>
          </p:cNvPr>
          <p:cNvSpPr/>
          <p:nvPr/>
        </p:nvSpPr>
        <p:spPr>
          <a:xfrm>
            <a:off x="3861464" y="5381014"/>
            <a:ext cx="6770141" cy="814502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/>
              <a:t>Think about alternative terms when using databases </a:t>
            </a:r>
          </a:p>
        </p:txBody>
      </p:sp>
    </p:spTree>
    <p:extLst>
      <p:ext uri="{BB962C8B-B14F-4D97-AF65-F5344CB8AC3E}">
        <p14:creationId xmlns:p14="http://schemas.microsoft.com/office/powerpoint/2010/main" val="35405063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See the source image">
            <a:extLst>
              <a:ext uri="{FF2B5EF4-FFF2-40B4-BE49-F238E27FC236}">
                <a16:creationId xmlns:a16="http://schemas.microsoft.com/office/drawing/2014/main" id="{81D2BFB5-B143-D56A-CA63-2776669743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3300" y="844887"/>
            <a:ext cx="5496495" cy="5496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3824C6E-040F-2E19-7456-47B69CF6A2C4}"/>
              </a:ext>
            </a:extLst>
          </p:cNvPr>
          <p:cNvSpPr txBox="1"/>
          <p:nvPr/>
        </p:nvSpPr>
        <p:spPr>
          <a:xfrm>
            <a:off x="6912721" y="614054"/>
            <a:ext cx="4772037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accent2"/>
                </a:solidFill>
              </a:rPr>
              <a:t>There is no one single source of information that will contain everything you need</a:t>
            </a:r>
          </a:p>
          <a:p>
            <a:endParaRPr lang="en-GB" sz="2400">
              <a:solidFill>
                <a:schemeClr val="accent2"/>
              </a:solidFill>
            </a:endParaRPr>
          </a:p>
          <a:p>
            <a:r>
              <a:rPr lang="en-GB" sz="2400">
                <a:solidFill>
                  <a:schemeClr val="accent2"/>
                </a:solidFill>
              </a:rPr>
              <a:t>A good starting point in the library</a:t>
            </a:r>
          </a:p>
          <a:p>
            <a:endParaRPr lang="en-GB" sz="2400">
              <a:solidFill>
                <a:schemeClr val="accent2"/>
              </a:solidFill>
            </a:endParaRPr>
          </a:p>
          <a:p>
            <a:r>
              <a:rPr lang="en-GB" sz="2400">
                <a:solidFill>
                  <a:schemeClr val="accent2"/>
                </a:solidFill>
              </a:rPr>
              <a:t>Multi-disciplinary journal database</a:t>
            </a:r>
          </a:p>
          <a:p>
            <a:endParaRPr lang="en-GB" sz="2400">
              <a:solidFill>
                <a:schemeClr val="accent2"/>
              </a:solidFill>
            </a:endParaRPr>
          </a:p>
          <a:p>
            <a:r>
              <a:rPr lang="en-GB" sz="2400">
                <a:solidFill>
                  <a:schemeClr val="accent2"/>
                </a:solidFill>
              </a:rPr>
              <a:t>Subject specific databases</a:t>
            </a:r>
          </a:p>
          <a:p>
            <a:r>
              <a:rPr lang="en-GB" sz="2400">
                <a:solidFill>
                  <a:schemeClr val="accent2"/>
                </a:solidFill>
              </a:rPr>
              <a:t>Publisher’s databases</a:t>
            </a:r>
          </a:p>
          <a:p>
            <a:endParaRPr lang="en-GB" sz="2400">
              <a:solidFill>
                <a:schemeClr val="accent2"/>
              </a:solidFill>
            </a:endParaRPr>
          </a:p>
          <a:p>
            <a:r>
              <a:rPr lang="en-GB" sz="2400">
                <a:solidFill>
                  <a:schemeClr val="accent2"/>
                </a:solidFill>
              </a:rPr>
              <a:t>E-books, images, audio, BOB etc…</a:t>
            </a:r>
          </a:p>
          <a:p>
            <a:endParaRPr lang="en-GB" sz="2400">
              <a:solidFill>
                <a:schemeClr val="accent2"/>
              </a:solidFill>
            </a:endParaRPr>
          </a:p>
          <a:p>
            <a:r>
              <a:rPr lang="en-GB" sz="2400">
                <a:solidFill>
                  <a:schemeClr val="accent2"/>
                </a:solidFill>
              </a:rPr>
              <a:t>AVOID anything Wiki related. </a:t>
            </a:r>
          </a:p>
          <a:p>
            <a:r>
              <a:rPr lang="en-GB" sz="2400">
                <a:solidFill>
                  <a:schemeClr val="accent2"/>
                </a:solidFill>
              </a:rPr>
              <a:t>A Google search is not enough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CD7453F-22FF-2D81-8859-CAD47C121373}"/>
              </a:ext>
            </a:extLst>
          </p:cNvPr>
          <p:cNvSpPr txBox="1"/>
          <p:nvPr/>
        </p:nvSpPr>
        <p:spPr>
          <a:xfrm>
            <a:off x="304929" y="375898"/>
            <a:ext cx="4772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accent2"/>
                </a:solidFill>
              </a:rPr>
              <a:t>STAGE 3: Identifying the Resources</a:t>
            </a:r>
          </a:p>
        </p:txBody>
      </p:sp>
      <p:pic>
        <p:nvPicPr>
          <p:cNvPr id="7" name="Picture 2" descr="See the source image">
            <a:extLst>
              <a:ext uri="{FF2B5EF4-FFF2-40B4-BE49-F238E27FC236}">
                <a16:creationId xmlns:a16="http://schemas.microsoft.com/office/drawing/2014/main" id="{087285F0-77DE-5528-8276-1686F22BF16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891" b="48694"/>
          <a:stretch/>
        </p:blipFill>
        <p:spPr bwMode="auto">
          <a:xfrm>
            <a:off x="863360" y="3002507"/>
            <a:ext cx="5496495" cy="682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1307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See the source image">
            <a:extLst>
              <a:ext uri="{FF2B5EF4-FFF2-40B4-BE49-F238E27FC236}">
                <a16:creationId xmlns:a16="http://schemas.microsoft.com/office/drawing/2014/main" id="{DA53B4F9-7F85-9DED-CFF2-D2361C0CAF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3300" y="844887"/>
            <a:ext cx="5496495" cy="5496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C4BEA30-31E7-3ACE-6006-82F15BDC432E}"/>
              </a:ext>
            </a:extLst>
          </p:cNvPr>
          <p:cNvSpPr txBox="1"/>
          <p:nvPr/>
        </p:nvSpPr>
        <p:spPr>
          <a:xfrm>
            <a:off x="6912721" y="614054"/>
            <a:ext cx="4772037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accent2"/>
                </a:solidFill>
              </a:rPr>
              <a:t>Creating focus through search techniques</a:t>
            </a:r>
          </a:p>
          <a:p>
            <a:endParaRPr lang="en-GB" sz="2400">
              <a:solidFill>
                <a:schemeClr val="accent2"/>
              </a:solidFill>
            </a:endParaRPr>
          </a:p>
          <a:p>
            <a:r>
              <a:rPr lang="en-GB" sz="2400">
                <a:solidFill>
                  <a:schemeClr val="accent2"/>
                </a:solidFill>
              </a:rPr>
              <a:t>Terminology with help inform you searches, but cross referencing these terms will improve the quality.</a:t>
            </a:r>
          </a:p>
          <a:p>
            <a:endParaRPr lang="en-GB" sz="2400">
              <a:solidFill>
                <a:schemeClr val="accent2"/>
              </a:solidFill>
            </a:endParaRPr>
          </a:p>
          <a:p>
            <a:r>
              <a:rPr lang="en-GB" sz="2400">
                <a:solidFill>
                  <a:schemeClr val="accent2"/>
                </a:solidFill>
              </a:rPr>
              <a:t>Basic / Simple searches should be avoided. </a:t>
            </a:r>
          </a:p>
          <a:p>
            <a:endParaRPr lang="en-GB" sz="2400">
              <a:solidFill>
                <a:schemeClr val="accent2"/>
              </a:solidFill>
            </a:endParaRPr>
          </a:p>
          <a:p>
            <a:r>
              <a:rPr lang="en-GB" sz="2400">
                <a:solidFill>
                  <a:schemeClr val="accent2"/>
                </a:solidFill>
              </a:rPr>
              <a:t>Multi search  / advanced search options</a:t>
            </a:r>
          </a:p>
          <a:p>
            <a:endParaRPr lang="en-GB" sz="2400">
              <a:solidFill>
                <a:schemeClr val="accent2"/>
              </a:solidFill>
            </a:endParaRPr>
          </a:p>
          <a:p>
            <a:r>
              <a:rPr lang="en-GB" sz="2400">
                <a:solidFill>
                  <a:schemeClr val="accent2"/>
                </a:solidFill>
              </a:rPr>
              <a:t>Ask the library staff – they have a wealth of knowledge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4775213-0A22-BBA4-27BA-8374240B63A3}"/>
              </a:ext>
            </a:extLst>
          </p:cNvPr>
          <p:cNvSpPr txBox="1"/>
          <p:nvPr/>
        </p:nvSpPr>
        <p:spPr>
          <a:xfrm>
            <a:off x="304929" y="375898"/>
            <a:ext cx="4772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accent2"/>
                </a:solidFill>
              </a:rPr>
              <a:t>STAGE 4: Search</a:t>
            </a:r>
          </a:p>
        </p:txBody>
      </p:sp>
      <p:pic>
        <p:nvPicPr>
          <p:cNvPr id="7" name="Picture 2" descr="See the source image">
            <a:extLst>
              <a:ext uri="{FF2B5EF4-FFF2-40B4-BE49-F238E27FC236}">
                <a16:creationId xmlns:a16="http://schemas.microsoft.com/office/drawing/2014/main" id="{85D32CC1-B6F0-C121-B41C-EB1ADC51512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228" b="61853"/>
          <a:stretch/>
        </p:blipFill>
        <p:spPr bwMode="auto">
          <a:xfrm>
            <a:off x="863360" y="2306472"/>
            <a:ext cx="5496495" cy="655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36655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nside Japan's long experiment in automating eldercare | MIT ...">
            <a:extLst>
              <a:ext uri="{FF2B5EF4-FFF2-40B4-BE49-F238E27FC236}">
                <a16:creationId xmlns:a16="http://schemas.microsoft.com/office/drawing/2014/main" id="{B8624A37-7696-3CFD-64DD-AEEC0AC738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8585"/>
            <a:ext cx="5129561" cy="6839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3A2825D-FCB1-C7C6-230D-02CFB76F66BB}"/>
              </a:ext>
            </a:extLst>
          </p:cNvPr>
          <p:cNvSpPr txBox="1"/>
          <p:nvPr/>
        </p:nvSpPr>
        <p:spPr>
          <a:xfrm>
            <a:off x="304929" y="375898"/>
            <a:ext cx="4772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accent2"/>
                </a:solidFill>
              </a:rPr>
              <a:t>STAGE 4: Search</a:t>
            </a:r>
          </a:p>
        </p:txBody>
      </p:sp>
      <p:sp>
        <p:nvSpPr>
          <p:cNvPr id="5" name="Flowchart: Sequential Access Storage 4">
            <a:extLst>
              <a:ext uri="{FF2B5EF4-FFF2-40B4-BE49-F238E27FC236}">
                <a16:creationId xmlns:a16="http://schemas.microsoft.com/office/drawing/2014/main" id="{8B1234ED-C5ED-A706-EAD7-55DB5328B94A}"/>
              </a:ext>
            </a:extLst>
          </p:cNvPr>
          <p:cNvSpPr/>
          <p:nvPr/>
        </p:nvSpPr>
        <p:spPr>
          <a:xfrm flipH="1">
            <a:off x="4668693" y="837563"/>
            <a:ext cx="3433738" cy="2656535"/>
          </a:xfrm>
          <a:prstGeom prst="flowChartMagneticTape">
            <a:avLst/>
          </a:prstGeom>
          <a:noFill/>
          <a:ln w="57150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r>
              <a:rPr lang="en-GB" sz="2000" i="1"/>
              <a:t>Hello, it looks like you are trying to write a dissertation. Can I help?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C41408A-28CF-9772-24F6-6AA4D9D7C7AA}"/>
              </a:ext>
            </a:extLst>
          </p:cNvPr>
          <p:cNvSpPr txBox="1"/>
          <p:nvPr/>
        </p:nvSpPr>
        <p:spPr>
          <a:xfrm>
            <a:off x="5827029" y="3955763"/>
            <a:ext cx="6094990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>
                <a:solidFill>
                  <a:schemeClr val="accent2"/>
                </a:solidFill>
              </a:rPr>
              <a:t>Studies have shown that novice undergraduate researchers can use a combination of ChatGPT and Google Scholar to complete a literature search quickly and reliably. This demonstrates that the ability to use </a:t>
            </a:r>
            <a:r>
              <a:rPr lang="en-GB" b="1">
                <a:solidFill>
                  <a:schemeClr val="accent2"/>
                </a:solidFill>
              </a:rPr>
              <a:t>Generative Artificial Intelligence software ethically </a:t>
            </a:r>
            <a:r>
              <a:rPr lang="en-GB">
                <a:solidFill>
                  <a:schemeClr val="accent2"/>
                </a:solidFill>
              </a:rPr>
              <a:t>and effectively is an important competence for graduates to demonstrate and also provides an excellent example of learning through doing, which is a key tenant of competence-based education.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2E0EF29-662A-4E25-A41B-F7A2CF2D022C}"/>
              </a:ext>
            </a:extLst>
          </p:cNvPr>
          <p:cNvSpPr txBox="1"/>
          <p:nvPr/>
        </p:nvSpPr>
        <p:spPr>
          <a:xfrm>
            <a:off x="5827029" y="6264087"/>
            <a:ext cx="6094990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/>
              <a:t>Reconsidering assessment for the ChatGPT era: QAA advice on developing sustainable assessment strategies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A86170F-B118-39E6-6075-0C4438B10023}"/>
              </a:ext>
            </a:extLst>
          </p:cNvPr>
          <p:cNvSpPr txBox="1"/>
          <p:nvPr/>
        </p:nvSpPr>
        <p:spPr>
          <a:xfrm>
            <a:off x="8559245" y="1647081"/>
            <a:ext cx="311600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>
                <a:solidFill>
                  <a:schemeClr val="accent2"/>
                </a:solidFill>
              </a:rPr>
              <a:t>AI can help you direct you to relevant sources</a:t>
            </a:r>
          </a:p>
        </p:txBody>
      </p:sp>
    </p:spTree>
    <p:extLst>
      <p:ext uri="{BB962C8B-B14F-4D97-AF65-F5344CB8AC3E}">
        <p14:creationId xmlns:p14="http://schemas.microsoft.com/office/powerpoint/2010/main" val="201673518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 descr="Inside Japan's long experiment in automating eldercare | MIT ...">
            <a:extLst>
              <a:ext uri="{FF2B5EF4-FFF2-40B4-BE49-F238E27FC236}">
                <a16:creationId xmlns:a16="http://schemas.microsoft.com/office/drawing/2014/main" id="{3C5D665E-FC62-3E75-40B6-48CEE3A958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8585"/>
            <a:ext cx="5129561" cy="6839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id="{1D339B6F-D9E9-0B9B-EF57-F02559F8C070}"/>
              </a:ext>
            </a:extLst>
          </p:cNvPr>
          <p:cNvSpPr/>
          <p:nvPr/>
        </p:nvSpPr>
        <p:spPr>
          <a:xfrm>
            <a:off x="1570330" y="2399900"/>
            <a:ext cx="327102" cy="319077"/>
          </a:xfrm>
          <a:prstGeom prst="ellipse">
            <a:avLst/>
          </a:prstGeom>
          <a:solidFill>
            <a:srgbClr val="FF0000"/>
          </a:solidFill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6D562C53-74B4-58AE-6DCB-E24DFAA50E3E}"/>
              </a:ext>
            </a:extLst>
          </p:cNvPr>
          <p:cNvSpPr/>
          <p:nvPr/>
        </p:nvSpPr>
        <p:spPr>
          <a:xfrm>
            <a:off x="3194248" y="1977015"/>
            <a:ext cx="327102" cy="319077"/>
          </a:xfrm>
          <a:prstGeom prst="ellipse">
            <a:avLst/>
          </a:prstGeom>
          <a:solidFill>
            <a:srgbClr val="FF0000"/>
          </a:solidFill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EB33890-33FE-DB25-049D-51A75C04C8CB}"/>
              </a:ext>
            </a:extLst>
          </p:cNvPr>
          <p:cNvSpPr txBox="1"/>
          <p:nvPr/>
        </p:nvSpPr>
        <p:spPr>
          <a:xfrm>
            <a:off x="5129561" y="586074"/>
            <a:ext cx="7242089" cy="52014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>
                <a:solidFill>
                  <a:schemeClr val="accent2"/>
                </a:solidFill>
              </a:rPr>
              <a:t>However…</a:t>
            </a:r>
          </a:p>
          <a:p>
            <a:endParaRPr lang="en-GB" sz="4400">
              <a:solidFill>
                <a:schemeClr val="accent2"/>
              </a:solidFill>
            </a:endParaRPr>
          </a:p>
          <a:p>
            <a:r>
              <a:rPr lang="en-GB" sz="4400">
                <a:solidFill>
                  <a:schemeClr val="accent2"/>
                </a:solidFill>
              </a:rPr>
              <a:t>What ChatGPT is NOT good at </a:t>
            </a:r>
          </a:p>
          <a:p>
            <a:endParaRPr lang="en-GB" sz="2000">
              <a:solidFill>
                <a:schemeClr val="accent2"/>
              </a:solidFill>
            </a:endParaRPr>
          </a:p>
          <a:p>
            <a:r>
              <a:rPr lang="en-GB" sz="2000">
                <a:solidFill>
                  <a:schemeClr val="accent2"/>
                </a:solidFill>
              </a:rPr>
              <a:t>ChatGPT constructs answers rather than providing extracts </a:t>
            </a:r>
          </a:p>
          <a:p>
            <a:r>
              <a:rPr lang="en-GB" sz="2000">
                <a:solidFill>
                  <a:schemeClr val="accent2"/>
                </a:solidFill>
              </a:rPr>
              <a:t>from the data. </a:t>
            </a:r>
          </a:p>
          <a:p>
            <a:endParaRPr lang="en-GB" sz="2000">
              <a:solidFill>
                <a:schemeClr val="accent2"/>
              </a:solidFill>
            </a:endParaRPr>
          </a:p>
          <a:p>
            <a:r>
              <a:rPr lang="en-GB" sz="2000">
                <a:solidFill>
                  <a:schemeClr val="accent2"/>
                </a:solidFill>
              </a:rPr>
              <a:t>These outputs are constructed using probabilities of word combinations. </a:t>
            </a:r>
          </a:p>
          <a:p>
            <a:endParaRPr lang="en-GB" sz="2000">
              <a:solidFill>
                <a:schemeClr val="accent2"/>
              </a:solidFill>
            </a:endParaRPr>
          </a:p>
          <a:p>
            <a:r>
              <a:rPr lang="en-GB" sz="2000">
                <a:solidFill>
                  <a:schemeClr val="accent2"/>
                </a:solidFill>
              </a:rPr>
              <a:t>It is NOT a search engine and the outputs cannot be considered </a:t>
            </a:r>
          </a:p>
          <a:p>
            <a:r>
              <a:rPr lang="en-GB" sz="2000">
                <a:solidFill>
                  <a:schemeClr val="accent2"/>
                </a:solidFill>
              </a:rPr>
              <a:t>as “factually correct” unless they are verified/fact checked/cross referenced with other reliable sources.</a:t>
            </a:r>
          </a:p>
        </p:txBody>
      </p:sp>
    </p:spTree>
    <p:extLst>
      <p:ext uri="{BB962C8B-B14F-4D97-AF65-F5344CB8AC3E}">
        <p14:creationId xmlns:p14="http://schemas.microsoft.com/office/powerpoint/2010/main" val="335252018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See the source image">
            <a:extLst>
              <a:ext uri="{FF2B5EF4-FFF2-40B4-BE49-F238E27FC236}">
                <a16:creationId xmlns:a16="http://schemas.microsoft.com/office/drawing/2014/main" id="{2BC180C6-6FE3-AD41-755D-5EF88FDF3A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3300" y="844887"/>
            <a:ext cx="5496495" cy="5496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4F8A09F-FC54-FCC6-96D4-88E559DCE263}"/>
              </a:ext>
            </a:extLst>
          </p:cNvPr>
          <p:cNvSpPr txBox="1"/>
          <p:nvPr/>
        </p:nvSpPr>
        <p:spPr>
          <a:xfrm>
            <a:off x="6912721" y="614054"/>
            <a:ext cx="4772037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accent2"/>
                </a:solidFill>
              </a:rPr>
              <a:t>Analyse and group the material you have found. </a:t>
            </a:r>
          </a:p>
          <a:p>
            <a:endParaRPr lang="en-GB" sz="2400">
              <a:solidFill>
                <a:schemeClr val="accent2"/>
              </a:solidFill>
            </a:endParaRPr>
          </a:p>
          <a:p>
            <a:r>
              <a:rPr lang="en-GB" sz="2400" b="1">
                <a:solidFill>
                  <a:schemeClr val="accent2"/>
                </a:solidFill>
              </a:rPr>
              <a:t>Relevance and Priority</a:t>
            </a:r>
          </a:p>
          <a:p>
            <a:endParaRPr lang="en-GB" sz="2400">
              <a:solidFill>
                <a:schemeClr val="accent2"/>
              </a:solidFill>
            </a:endParaRPr>
          </a:p>
          <a:p>
            <a:r>
              <a:rPr lang="en-GB" sz="2400">
                <a:solidFill>
                  <a:schemeClr val="accent2"/>
                </a:solidFill>
              </a:rPr>
              <a:t>Filter out any peripheral materials – save them separately. </a:t>
            </a:r>
          </a:p>
          <a:p>
            <a:endParaRPr lang="en-GB" sz="2400">
              <a:solidFill>
                <a:schemeClr val="accent2"/>
              </a:solidFill>
            </a:endParaRPr>
          </a:p>
          <a:p>
            <a:r>
              <a:rPr lang="en-GB" sz="2400">
                <a:solidFill>
                  <a:schemeClr val="accent2"/>
                </a:solidFill>
              </a:rPr>
              <a:t>Keep a record of each source </a:t>
            </a:r>
          </a:p>
          <a:p>
            <a:endParaRPr lang="en-GB" sz="2400">
              <a:solidFill>
                <a:schemeClr val="accent2"/>
              </a:solidFill>
            </a:endParaRPr>
          </a:p>
          <a:p>
            <a:r>
              <a:rPr lang="en-GB" sz="2400">
                <a:solidFill>
                  <a:schemeClr val="accent2"/>
                </a:solidFill>
              </a:rPr>
              <a:t>Keep control of your research</a:t>
            </a:r>
          </a:p>
          <a:p>
            <a:r>
              <a:rPr lang="en-GB" sz="2400">
                <a:solidFill>
                  <a:schemeClr val="accent2"/>
                </a:solidFill>
              </a:rPr>
              <a:t>Harvard Referencing.</a:t>
            </a:r>
          </a:p>
          <a:p>
            <a:endParaRPr lang="en-GB" sz="2400">
              <a:solidFill>
                <a:schemeClr val="accent2"/>
              </a:solidFill>
            </a:endParaRPr>
          </a:p>
          <a:p>
            <a:r>
              <a:rPr lang="en-GB" sz="2400">
                <a:solidFill>
                  <a:schemeClr val="accent2"/>
                </a:solidFill>
              </a:rPr>
              <a:t>Remember the Literature Review creates the platform for your Dissertation.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1FF1BE3-BE74-70C8-DA3E-DD6B1AB64C38}"/>
              </a:ext>
            </a:extLst>
          </p:cNvPr>
          <p:cNvSpPr txBox="1"/>
          <p:nvPr/>
        </p:nvSpPr>
        <p:spPr>
          <a:xfrm>
            <a:off x="304929" y="375898"/>
            <a:ext cx="4772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accent2"/>
                </a:solidFill>
              </a:rPr>
              <a:t>STAGE 5: Collating outcomes</a:t>
            </a:r>
          </a:p>
        </p:txBody>
      </p:sp>
      <p:pic>
        <p:nvPicPr>
          <p:cNvPr id="7" name="Picture 2" descr="See the source image">
            <a:extLst>
              <a:ext uri="{FF2B5EF4-FFF2-40B4-BE49-F238E27FC236}">
                <a16:creationId xmlns:a16="http://schemas.microsoft.com/office/drawing/2014/main" id="{19CF1BB6-DE44-B180-3E20-40CCFDF9816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70" b="75263"/>
          <a:stretch/>
        </p:blipFill>
        <p:spPr bwMode="auto">
          <a:xfrm>
            <a:off x="863360" y="1160061"/>
            <a:ext cx="5496495" cy="1064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42888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670DBD5-770C-4383-9F54-5B86E86BD5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10277" y="0"/>
            <a:ext cx="9771446" cy="6858000"/>
          </a:xfrm>
          <a:custGeom>
            <a:avLst/>
            <a:gdLst>
              <a:gd name="connsiteX0" fmla="*/ 1422188 w 9771446"/>
              <a:gd name="connsiteY0" fmla="*/ 0 h 6858000"/>
              <a:gd name="connsiteX1" fmla="*/ 8349258 w 9771446"/>
              <a:gd name="connsiteY1" fmla="*/ 0 h 6858000"/>
              <a:gd name="connsiteX2" fmla="*/ 8502224 w 9771446"/>
              <a:gd name="connsiteY2" fmla="*/ 159673 h 6858000"/>
              <a:gd name="connsiteX3" fmla="*/ 9771446 w 9771446"/>
              <a:gd name="connsiteY3" fmla="*/ 3429001 h 6858000"/>
              <a:gd name="connsiteX4" fmla="*/ 8502224 w 9771446"/>
              <a:gd name="connsiteY4" fmla="*/ 6698330 h 6858000"/>
              <a:gd name="connsiteX5" fmla="*/ 8349260 w 9771446"/>
              <a:gd name="connsiteY5" fmla="*/ 6858000 h 6858000"/>
              <a:gd name="connsiteX6" fmla="*/ 1422186 w 9771446"/>
              <a:gd name="connsiteY6" fmla="*/ 6858000 h 6858000"/>
              <a:gd name="connsiteX7" fmla="*/ 1269223 w 9771446"/>
              <a:gd name="connsiteY7" fmla="*/ 6698330 h 6858000"/>
              <a:gd name="connsiteX8" fmla="*/ 0 w 9771446"/>
              <a:gd name="connsiteY8" fmla="*/ 3429001 h 6858000"/>
              <a:gd name="connsiteX9" fmla="*/ 1269223 w 9771446"/>
              <a:gd name="connsiteY9" fmla="*/ 15967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771446" h="6858000">
                <a:moveTo>
                  <a:pt x="1422188" y="0"/>
                </a:moveTo>
                <a:lnTo>
                  <a:pt x="8349258" y="0"/>
                </a:lnTo>
                <a:lnTo>
                  <a:pt x="8502224" y="159673"/>
                </a:lnTo>
                <a:cubicBezTo>
                  <a:pt x="9290813" y="1023162"/>
                  <a:pt x="9771446" y="2170221"/>
                  <a:pt x="9771446" y="3429001"/>
                </a:cubicBezTo>
                <a:cubicBezTo>
                  <a:pt x="9771446" y="4687781"/>
                  <a:pt x="9290813" y="5834840"/>
                  <a:pt x="8502224" y="6698330"/>
                </a:cubicBezTo>
                <a:lnTo>
                  <a:pt x="8349260" y="6858000"/>
                </a:lnTo>
                <a:lnTo>
                  <a:pt x="1422186" y="6858000"/>
                </a:lnTo>
                <a:lnTo>
                  <a:pt x="1269223" y="6698330"/>
                </a:lnTo>
                <a:cubicBezTo>
                  <a:pt x="480633" y="5834840"/>
                  <a:pt x="0" y="4687781"/>
                  <a:pt x="0" y="3429001"/>
                </a:cubicBezTo>
                <a:cubicBezTo>
                  <a:pt x="0" y="2170221"/>
                  <a:pt x="480633" y="1023162"/>
                  <a:pt x="1269223" y="159673"/>
                </a:cubicBezTo>
                <a:close/>
              </a:path>
            </a:pathLst>
          </a:custGeom>
          <a:solidFill>
            <a:schemeClr val="bg1">
              <a:lumMod val="85000"/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Map&#10;&#10;Description automatically generated">
            <a:extLst>
              <a:ext uri="{FF2B5EF4-FFF2-40B4-BE49-F238E27FC236}">
                <a16:creationId xmlns:a16="http://schemas.microsoft.com/office/drawing/2014/main" id="{CE54A920-FCA7-8568-2C87-4AF10EA382D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99" r="7714" b="-1"/>
          <a:stretch/>
        </p:blipFill>
        <p:spPr>
          <a:xfrm>
            <a:off x="1460597" y="10"/>
            <a:ext cx="9270806" cy="6857990"/>
          </a:xfrm>
          <a:custGeom>
            <a:avLst/>
            <a:gdLst/>
            <a:ahLst/>
            <a:cxnLst/>
            <a:rect l="l" t="t" r="r" b="b"/>
            <a:pathLst>
              <a:path w="9270806" h="6858000">
                <a:moveTo>
                  <a:pt x="1503712" y="0"/>
                </a:moveTo>
                <a:lnTo>
                  <a:pt x="7767094" y="0"/>
                </a:lnTo>
                <a:lnTo>
                  <a:pt x="7913128" y="139721"/>
                </a:lnTo>
                <a:cubicBezTo>
                  <a:pt x="8751971" y="981521"/>
                  <a:pt x="9270806" y="2144457"/>
                  <a:pt x="9270806" y="3429000"/>
                </a:cubicBezTo>
                <a:cubicBezTo>
                  <a:pt x="9270806" y="4713544"/>
                  <a:pt x="8751971" y="5876479"/>
                  <a:pt x="7913128" y="6718279"/>
                </a:cubicBezTo>
                <a:lnTo>
                  <a:pt x="7767094" y="6858000"/>
                </a:lnTo>
                <a:lnTo>
                  <a:pt x="1503712" y="6858000"/>
                </a:lnTo>
                <a:lnTo>
                  <a:pt x="1357679" y="6718279"/>
                </a:lnTo>
                <a:cubicBezTo>
                  <a:pt x="518835" y="5876479"/>
                  <a:pt x="0" y="4713544"/>
                  <a:pt x="0" y="3429000"/>
                </a:cubicBezTo>
                <a:cubicBezTo>
                  <a:pt x="0" y="2144457"/>
                  <a:pt x="518835" y="981521"/>
                  <a:pt x="1357679" y="139721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228FC6E-5761-0D79-44F8-BE5B5F971358}"/>
              </a:ext>
            </a:extLst>
          </p:cNvPr>
          <p:cNvSpPr txBox="1"/>
          <p:nvPr/>
        </p:nvSpPr>
        <p:spPr>
          <a:xfrm>
            <a:off x="226422" y="227853"/>
            <a:ext cx="4772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accent2"/>
                </a:solidFill>
              </a:rPr>
              <a:t>Where do I Start? </a:t>
            </a:r>
          </a:p>
        </p:txBody>
      </p:sp>
      <p:sp>
        <p:nvSpPr>
          <p:cNvPr id="8" name="Arrow: Down 7">
            <a:extLst>
              <a:ext uri="{FF2B5EF4-FFF2-40B4-BE49-F238E27FC236}">
                <a16:creationId xmlns:a16="http://schemas.microsoft.com/office/drawing/2014/main" id="{C1917CF8-93D6-D989-CE29-718F9C75F094}"/>
              </a:ext>
            </a:extLst>
          </p:cNvPr>
          <p:cNvSpPr/>
          <p:nvPr/>
        </p:nvSpPr>
        <p:spPr>
          <a:xfrm rot="2230894">
            <a:off x="9490913" y="688318"/>
            <a:ext cx="513806" cy="2687070"/>
          </a:xfrm>
          <a:prstGeom prst="down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CDAAF46-4BB4-5D8C-F04D-453CBF9E329E}"/>
              </a:ext>
            </a:extLst>
          </p:cNvPr>
          <p:cNvSpPr txBox="1"/>
          <p:nvPr/>
        </p:nvSpPr>
        <p:spPr>
          <a:xfrm>
            <a:off x="10210799" y="344503"/>
            <a:ext cx="4772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solidFill>
                  <a:schemeClr val="accent2"/>
                </a:solidFill>
              </a:rPr>
              <a:t>YOU ARE HERE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F7F1B52-BA09-C036-6E30-BC711D5712F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164" t="7503" r="11324" b="11054"/>
          <a:stretch/>
        </p:blipFill>
        <p:spPr>
          <a:xfrm>
            <a:off x="258814" y="4084320"/>
            <a:ext cx="3406392" cy="2386125"/>
          </a:xfrm>
          <a:prstGeom prst="rect">
            <a:avLst/>
          </a:prstGeom>
          <a:ln w="19050">
            <a:solidFill>
              <a:schemeClr val="bg1"/>
            </a:solidFill>
          </a:ln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A75BC62-77EF-A4DF-50E8-4CD6EE58E905}"/>
              </a:ext>
            </a:extLst>
          </p:cNvPr>
          <p:cNvCxnSpPr/>
          <p:nvPr/>
        </p:nvCxnSpPr>
        <p:spPr>
          <a:xfrm flipH="1">
            <a:off x="8342811" y="3257538"/>
            <a:ext cx="522515" cy="913868"/>
          </a:xfrm>
          <a:prstGeom prst="line">
            <a:avLst/>
          </a:prstGeom>
          <a:ln w="57150">
            <a:prstDash val="sysDash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27DBFEF-4708-F2D2-0BAA-711EAEE09EFC}"/>
              </a:ext>
            </a:extLst>
          </p:cNvPr>
          <p:cNvCxnSpPr>
            <a:cxnSpLocks/>
          </p:cNvCxnSpPr>
          <p:nvPr/>
        </p:nvCxnSpPr>
        <p:spPr>
          <a:xfrm flipH="1">
            <a:off x="5373189" y="4171406"/>
            <a:ext cx="2969622" cy="0"/>
          </a:xfrm>
          <a:prstGeom prst="line">
            <a:avLst/>
          </a:prstGeom>
          <a:ln w="57150">
            <a:prstDash val="sysDash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21" name="Oval 20">
            <a:extLst>
              <a:ext uri="{FF2B5EF4-FFF2-40B4-BE49-F238E27FC236}">
                <a16:creationId xmlns:a16="http://schemas.microsoft.com/office/drawing/2014/main" id="{728A9A69-070D-EF49-B2A7-1E56FBA803D6}"/>
              </a:ext>
            </a:extLst>
          </p:cNvPr>
          <p:cNvSpPr/>
          <p:nvPr/>
        </p:nvSpPr>
        <p:spPr>
          <a:xfrm>
            <a:off x="5198887" y="4005948"/>
            <a:ext cx="348604" cy="313500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8327AAE-E085-4DEB-E5A3-0E567B4524A7}"/>
              </a:ext>
            </a:extLst>
          </p:cNvPr>
          <p:cNvSpPr/>
          <p:nvPr/>
        </p:nvSpPr>
        <p:spPr>
          <a:xfrm rot="161540">
            <a:off x="5969876" y="1893779"/>
            <a:ext cx="1142879" cy="2182320"/>
          </a:xfrm>
          <a:prstGeom prst="rect">
            <a:avLst/>
          </a:prstGeom>
          <a:solidFill>
            <a:srgbClr val="99474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ea typeface="Calibri"/>
                <a:cs typeface="Calibri"/>
              </a:rPr>
              <a:t>The Brown</a:t>
            </a:r>
          </a:p>
          <a:p>
            <a:pPr algn="ctr"/>
            <a:r>
              <a:rPr lang="en-GB">
                <a:ea typeface="Calibri"/>
                <a:cs typeface="Calibri"/>
              </a:rPr>
              <a:t>Box</a:t>
            </a:r>
          </a:p>
        </p:txBody>
      </p:sp>
    </p:spTree>
    <p:extLst>
      <p:ext uri="{BB962C8B-B14F-4D97-AF65-F5344CB8AC3E}">
        <p14:creationId xmlns:p14="http://schemas.microsoft.com/office/powerpoint/2010/main" val="6601689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17" ma:contentTypeDescription="Create a new document." ma:contentTypeScope="" ma:versionID="ebe26e7769150862ce709b1f5100b4c3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ab087656e7d00144e071d394faf82a36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LengthInSeconds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1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2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7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24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5a5623c7-2ad9-4ee2-b71c-0d2548bf8b40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8ee9550b-f5f4-4dde-bce5-39f4ba45c2f1" xsi:nil="true"/>
    <lcf76f155ced4ddcb4097134ff3c332f xmlns="92c24619-d6d5-42cf-b618-23d930ad9f20">
      <Terms xmlns="http://schemas.microsoft.com/office/infopath/2007/PartnerControls"/>
    </lcf76f155ced4ddcb4097134ff3c332f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42E7BBB-4354-4D63-8B3E-072F72ACC708}">
  <ds:schemaRefs>
    <ds:schemaRef ds:uri="8ee9550b-f5f4-4dde-bce5-39f4ba45c2f1"/>
    <ds:schemaRef ds:uri="92c24619-d6d5-42cf-b618-23d930ad9f20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4ECA73E-997D-465D-96A2-D65C78AA6560}">
  <ds:schemaRefs>
    <ds:schemaRef ds:uri="8ee9550b-f5f4-4dde-bce5-39f4ba45c2f1"/>
    <ds:schemaRef ds:uri="92c24619-d6d5-42cf-b618-23d930ad9f20"/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22FA32FB-1D16-4088-AF52-0BCB9CB3E69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Literature Review. What is it?  Literature by definition – But as Emiliy has pointed out it going far beyond books alone.  Map of IQ campus – route to library.  Literature review is the basis of any research and is integral in your methodology.  What is out there – how does the work I’m doing add to, or follow on from this?  Sources – be careful of  sources STAGES OF LIT SEARCH 5 POINTS Work through some scenarios?  Map of IQ campus – route to library.</dc:title>
  <dc:creator>Gavin Traylor</dc:creator>
  <cp:revision>1</cp:revision>
  <dcterms:created xsi:type="dcterms:W3CDTF">2022-10-24T17:08:51Z</dcterms:created>
  <dcterms:modified xsi:type="dcterms:W3CDTF">2026-06-24T12:46:49Z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MediaServiceImageTags">
    <vt:lpwstr/>
  </property>
</Properties>
</file>