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315" r:id="rId13"/>
    <p:sldId id="270" r:id="rId14"/>
    <p:sldId id="271" r:id="rId15"/>
    <p:sldId id="316" r:id="rId16"/>
    <p:sldId id="273" r:id="rId17"/>
    <p:sldId id="274" r:id="rId18"/>
    <p:sldId id="275" r:id="rId19"/>
    <p:sldId id="278" r:id="rId20"/>
    <p:sldId id="279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31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52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314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03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4320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06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20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07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6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7189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69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00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10/16/2021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705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library/online-librar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Reading Skills and Effective Use of Resources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34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Why do we need to research?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Carrying out a </a:t>
            </a:r>
            <a:r>
              <a:rPr lang="en-GB" altLang="en-US" b="1" dirty="0"/>
              <a:t>literature search</a:t>
            </a:r>
            <a:r>
              <a:rPr lang="en-GB" altLang="en-US" dirty="0"/>
              <a:t> is another key skill for psychology students.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Basically, a ‘literature search’ is a general or focused search of all (or selected) published material within a field in an attempt to find specific information on a topic, theory, author or debate.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364" y="1371600"/>
            <a:ext cx="27527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371600"/>
            <a:ext cx="27622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8399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Primary Sources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2366963"/>
            <a:ext cx="7408333" cy="4373563"/>
          </a:xfrm>
        </p:spPr>
        <p:txBody>
          <a:bodyPr/>
          <a:lstStyle/>
          <a:p>
            <a:pPr eaLnBrk="1" hangingPunct="1"/>
            <a:r>
              <a:rPr lang="en-GB" altLang="en-US" dirty="0"/>
              <a:t>Primary sources are original materials, created at the time of an event or soon after. They are usually created by those who saw an event or collected data themselves.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201" y="3478464"/>
            <a:ext cx="2828925" cy="3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1" y="4176858"/>
            <a:ext cx="2790825" cy="2681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15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Secondary Sources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362201"/>
            <a:ext cx="7408333" cy="4144963"/>
          </a:xfrm>
        </p:spPr>
        <p:txBody>
          <a:bodyPr/>
          <a:lstStyle/>
          <a:p>
            <a:r>
              <a:rPr lang="en-GB" altLang="en-US" dirty="0"/>
              <a:t>Secondary sources describe, interpret, analyse, evaluate, explain, or comment on a primary source or event. Secondary sources are removed from and are often written after-the-fact, with hindsight.</a:t>
            </a:r>
          </a:p>
          <a:p>
            <a:r>
              <a:rPr lang="en-GB" altLang="en-US" dirty="0"/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818" y="3944022"/>
            <a:ext cx="3863182" cy="282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69" y="4064000"/>
            <a:ext cx="2281127" cy="2712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7025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Examples of Primary Resources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Conferences, meetings.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Data sets and statistics.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Original correspondence, including email.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Some Government documents.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Empirical studies (research based on scientific and experimental results – typically located in Journal Articles).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Technical reports.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Dissertations and theses (when based on original research). </a:t>
            </a:r>
          </a:p>
        </p:txBody>
      </p:sp>
    </p:spTree>
    <p:extLst>
      <p:ext uri="{BB962C8B-B14F-4D97-AF65-F5344CB8AC3E}">
        <p14:creationId xmlns:p14="http://schemas.microsoft.com/office/powerpoint/2010/main" val="16324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Examples of Secondary 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Lectures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Textbooks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Edited Books (unless reporting on empirical research)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Critical Literature Reviews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Meta Analysis Journal Articles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Articles of opinion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Biographies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721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Which is stronger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Research gains credibility and respect when it is founded on authentic evidence, empirical data, original documents, rather than on interpretations, explanations and opinions.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Interpretations (Secondary) can be bias and less accurate – although hindsight and a review can be a good thing.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9206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References cited in the Lecture / Module.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2438400"/>
            <a:ext cx="7408333" cy="41910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Module Outline will have a list of recommended reading – and they are recommended for a reason!</a:t>
            </a:r>
          </a:p>
          <a:p>
            <a:pPr eaLnBrk="1" hangingPunct="1"/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Lectures themselves – will have references,                        look and locate. 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At level four (first year) they are often secondary, but by level five and six we use mostly primary sources (particularly in the form of Journal articles).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0534" y="2819401"/>
            <a:ext cx="17145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3668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Keyword or Title Searches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01900"/>
            <a:ext cx="7408333" cy="44958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Use the internet!!!!    </a:t>
            </a:r>
            <a:r>
              <a:rPr lang="en-GB" altLang="en-US" dirty="0">
                <a:solidFill>
                  <a:srgbClr val="C00000"/>
                </a:solidFill>
              </a:rPr>
              <a:t>BUT</a:t>
            </a:r>
            <a:r>
              <a:rPr lang="en-GB" altLang="en-US" dirty="0"/>
              <a:t> be very careful…</a:t>
            </a:r>
            <a:r>
              <a:rPr lang="en-GB" altLang="en-US" dirty="0">
                <a:solidFill>
                  <a:srgbClr val="C00000"/>
                </a:solidFill>
              </a:rPr>
              <a:t>AVOID</a:t>
            </a:r>
            <a:r>
              <a:rPr lang="en-GB" altLang="en-US" dirty="0"/>
              <a:t> generic or non academic sites.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Keywords are an important part of refining Internet searches.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It is important to learn how to filter through in order to find pertinent information.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Learning how to search for relevant and appropriate sources is a skill which develops with time!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Google Scholar is a good starting point.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http://scholar.google.com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1" y="5150582"/>
            <a:ext cx="2809875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659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Google Scholar – Standing on the Shoulder of Giants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" y="1591056"/>
            <a:ext cx="12090400" cy="5266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794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Also in the UWTSD Library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78101"/>
            <a:ext cx="7408333" cy="3763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using the library catalogue, you have an option to search ALL stock by title or keyword in the advance search area.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Title search = limits to words in the title.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Keyword search = words relating to the topic of book not necessarily in title.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https://www.uwtsd.ac.uk/library/</a:t>
            </a:r>
          </a:p>
        </p:txBody>
      </p:sp>
    </p:spTree>
    <p:extLst>
      <p:ext uri="{BB962C8B-B14F-4D97-AF65-F5344CB8AC3E}">
        <p14:creationId xmlns:p14="http://schemas.microsoft.com/office/powerpoint/2010/main" val="2505732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728" y="1476594"/>
            <a:ext cx="10745586" cy="464957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158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Using the UWTSD LRC Online </a:t>
            </a:r>
            <a:r>
              <a:rPr lang="en-GB" altLang="en-US" dirty="0"/>
              <a:t>Library</a:t>
            </a: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3556001"/>
            <a:ext cx="21336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101" y="3556001"/>
            <a:ext cx="216217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896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library subscribes to a large number of online databases which can give you access to thousands of full text journal articles in the field of Psychology. </a:t>
            </a:r>
          </a:p>
          <a:p>
            <a:endParaRPr lang="en-GB" dirty="0"/>
          </a:p>
          <a:p>
            <a:r>
              <a:rPr lang="en-GB" dirty="0"/>
              <a:t>Databases are useful because this can reduce the time it takes to search as it does code them into subject categories. </a:t>
            </a:r>
          </a:p>
          <a:p>
            <a:endParaRPr lang="en-GB" dirty="0"/>
          </a:p>
          <a:p>
            <a:r>
              <a:rPr lang="en-GB" dirty="0"/>
              <a:t>http://www.uwtsd.ac.uk/library/online-library/databases-by-subject/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Datasets and Databases</a:t>
            </a:r>
          </a:p>
        </p:txBody>
      </p:sp>
    </p:spTree>
    <p:extLst>
      <p:ext uri="{BB962C8B-B14F-4D97-AF65-F5344CB8AC3E}">
        <p14:creationId xmlns:p14="http://schemas.microsoft.com/office/powerpoint/2010/main" val="3462300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96" y="1507376"/>
            <a:ext cx="10897606" cy="461878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794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Useful E-Databases available at the LRC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Academic Search Primer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PsycARTICLES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Proquest Central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Medline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Medical Areas (Health Psychology / Biological Psychology)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SportsDiscus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Sport, Exercise and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412910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http://www.uwtsd.ac.uk/library/online-library/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online library website give you access to the Databases, E-Books, Open Access Resources and E Journals that the University subscribes too. </a:t>
            </a:r>
          </a:p>
          <a:p>
            <a:endParaRPr lang="en-GB" dirty="0"/>
          </a:p>
          <a:p>
            <a:r>
              <a:rPr lang="en-GB" dirty="0"/>
              <a:t>There is free access to Thousands of relevant Psychology journals articles for you.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4234996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709342"/>
            <a:ext cx="11094720" cy="441682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943145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Other tips for Researching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Another way to extend your search for information is to look at the reference sections of books and articles.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 particular, if you find a really good and specific article / book that precisely addresses the issues you’re interested in, look to see what the author has cited. From here, check the library, or, using a searchable database, have a look at the abstract or summary. </a:t>
            </a:r>
          </a:p>
        </p:txBody>
      </p:sp>
    </p:spTree>
    <p:extLst>
      <p:ext uri="{BB962C8B-B14F-4D97-AF65-F5344CB8AC3E}">
        <p14:creationId xmlns:p14="http://schemas.microsoft.com/office/powerpoint/2010/main" val="3243531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Similarly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6068" y="3276600"/>
            <a:ext cx="7408333" cy="2849563"/>
          </a:xfrm>
        </p:spPr>
        <p:txBody>
          <a:bodyPr/>
          <a:lstStyle/>
          <a:p>
            <a:pPr eaLnBrk="1" hangingPunct="1"/>
            <a:r>
              <a:rPr lang="en-GB" altLang="en-US" dirty="0"/>
              <a:t>If you have found a good article you can, in most web based databases, do a cited reference search. This means you can find out where this paper is cited - who else has referred to it in their work. This gives you another method of following the reference trail. You can also search to see who has cited a particular journal or author.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260350"/>
            <a:ext cx="3276600" cy="2440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1187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a journal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58901" y="2463800"/>
            <a:ext cx="8305799" cy="4114800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Periodicals in which researchers publish articles of their work.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Reports of Research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Theoretical Discussion/Arguments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Literature.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another Study. 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Opinionated pieces of work.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Peer Reviewed.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Each journal will consist of a number of “journal articles” within each edition.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Careful – some academics are lazy and will call a journal article a “journal”. E.G. “Find Jones (2011) Journal on living with COPD”. </a:t>
            </a:r>
          </a:p>
        </p:txBody>
      </p:sp>
    </p:spTree>
    <p:extLst>
      <p:ext uri="{BB962C8B-B14F-4D97-AF65-F5344CB8AC3E}">
        <p14:creationId xmlns:p14="http://schemas.microsoft.com/office/powerpoint/2010/main" val="3495563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What does Peer Reviewed mean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i="1" dirty="0"/>
              <a:t>Peer review</a:t>
            </a:r>
            <a:r>
              <a:rPr lang="en-GB" altLang="en-US" sz="2800" dirty="0"/>
              <a:t> is the evaluation of creative work or performance by other people in the same field in order to maintain or enhance the quality of the work or performance in that field. </a:t>
            </a:r>
          </a:p>
          <a:p>
            <a:pPr lvl="1" eaLnBrk="1" hangingPunct="1"/>
            <a:r>
              <a:rPr lang="en-GB" altLang="en-US" sz="2400" dirty="0"/>
              <a:t>Typical 2 – 3 peers for each article.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Careful though – not all Journals are peer reviewed. </a:t>
            </a:r>
          </a:p>
          <a:p>
            <a:pPr lvl="1" eaLnBrk="1" hangingPunct="1"/>
            <a:r>
              <a:rPr lang="en-GB" altLang="en-US" sz="2400" dirty="0"/>
              <a:t>Check the guidelines on the journals website. </a:t>
            </a:r>
          </a:p>
        </p:txBody>
      </p:sp>
    </p:spTree>
    <p:extLst>
      <p:ext uri="{BB962C8B-B14F-4D97-AF65-F5344CB8AC3E}">
        <p14:creationId xmlns:p14="http://schemas.microsoft.com/office/powerpoint/2010/main" val="11442913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Why are Journals Important?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2400" dirty="0"/>
              <a:t>Considered the “Strongest” Sources. </a:t>
            </a:r>
          </a:p>
          <a:p>
            <a:pPr lvl="2" eaLnBrk="1" hangingPunct="1"/>
            <a:r>
              <a:rPr lang="en-GB" altLang="en-US" dirty="0"/>
              <a:t>Not all articles without criticism. </a:t>
            </a:r>
          </a:p>
          <a:p>
            <a:pPr eaLnBrk="1" hangingPunct="1"/>
            <a:r>
              <a:rPr lang="en-GB" altLang="en-US" sz="2800" dirty="0"/>
              <a:t>Text books are not peer reviewed. </a:t>
            </a:r>
          </a:p>
          <a:p>
            <a:pPr lvl="1" eaLnBrk="1" hangingPunct="1"/>
            <a:r>
              <a:rPr lang="en-GB" altLang="en-US" sz="2400" dirty="0"/>
              <a:t>Although some edited books are.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Most up to date information. We get to hear about the latest research on a specific topic. </a:t>
            </a:r>
          </a:p>
          <a:p>
            <a:pPr lvl="1" eaLnBrk="1" hangingPunct="1"/>
            <a:r>
              <a:rPr lang="en-GB" altLang="en-US" sz="2400" dirty="0"/>
              <a:t>Without journals – Psychology would be standing still. </a:t>
            </a:r>
          </a:p>
        </p:txBody>
      </p:sp>
    </p:spTree>
    <p:extLst>
      <p:ext uri="{BB962C8B-B14F-4D97-AF65-F5344CB8AC3E}">
        <p14:creationId xmlns:p14="http://schemas.microsoft.com/office/powerpoint/2010/main" val="3909718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in a Journal Article.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600200"/>
            <a:ext cx="8305799" cy="5105400"/>
          </a:xfrm>
        </p:spPr>
        <p:txBody>
          <a:bodyPr>
            <a:normAutofit fontScale="77500" lnSpcReduction="20000"/>
          </a:bodyPr>
          <a:lstStyle/>
          <a:p>
            <a:endParaRPr lang="en-GB" altLang="en-US" sz="2800" dirty="0"/>
          </a:p>
          <a:p>
            <a:r>
              <a:rPr lang="en-GB" altLang="en-US" sz="2800" dirty="0"/>
              <a:t>Title &amp; Author/s</a:t>
            </a:r>
          </a:p>
          <a:p>
            <a:pPr lvl="1" eaLnBrk="1" hangingPunct="1"/>
            <a:r>
              <a:rPr lang="en-GB" altLang="en-US" dirty="0"/>
              <a:t>What the article is</a:t>
            </a:r>
          </a:p>
          <a:p>
            <a:pPr eaLnBrk="1" hangingPunct="1"/>
            <a:r>
              <a:rPr lang="en-GB" altLang="en-US" sz="2800" dirty="0"/>
              <a:t>Abstract / Summary</a:t>
            </a:r>
          </a:p>
          <a:p>
            <a:pPr lvl="1" eaLnBrk="1" hangingPunct="1"/>
            <a:r>
              <a:rPr lang="en-GB" altLang="en-US" dirty="0"/>
              <a:t>Very briefly summarises the whole article.</a:t>
            </a:r>
          </a:p>
          <a:p>
            <a:pPr marL="301943" lvl="1" indent="0">
              <a:buNone/>
            </a:pPr>
            <a:endParaRPr lang="en-GB" altLang="en-US" dirty="0"/>
          </a:p>
          <a:p>
            <a:r>
              <a:rPr lang="en-GB" altLang="en-US" sz="2800" dirty="0"/>
              <a:t>Introduction</a:t>
            </a:r>
          </a:p>
          <a:p>
            <a:pPr lvl="1"/>
            <a:r>
              <a:rPr lang="en-GB" altLang="en-US" dirty="0"/>
              <a:t>Introduces the topic of the article completely </a:t>
            </a:r>
          </a:p>
          <a:p>
            <a:pPr lvl="1"/>
            <a:r>
              <a:rPr lang="en-GB" altLang="en-US" dirty="0"/>
              <a:t>What the article contributes to existing knowledge on the topic</a:t>
            </a:r>
          </a:p>
          <a:p>
            <a:pPr lvl="1"/>
            <a:r>
              <a:rPr lang="en-GB" altLang="en-US" dirty="0"/>
              <a:t>Review of Literature</a:t>
            </a:r>
          </a:p>
          <a:p>
            <a:pPr lvl="1"/>
            <a:r>
              <a:rPr lang="en-GB" altLang="en-US" dirty="0"/>
              <a:t>Hypothesis</a:t>
            </a:r>
          </a:p>
          <a:p>
            <a:pPr lvl="1"/>
            <a:endParaRPr lang="en-GB" altLang="en-US" dirty="0"/>
          </a:p>
          <a:p>
            <a:r>
              <a:rPr lang="en-GB" altLang="en-US" sz="2800" dirty="0"/>
              <a:t>Methods and Data</a:t>
            </a:r>
          </a:p>
          <a:p>
            <a:pPr lvl="1"/>
            <a:r>
              <a:rPr lang="en-GB" altLang="en-US" dirty="0"/>
              <a:t>How did the Author’s go about answering the question </a:t>
            </a:r>
          </a:p>
          <a:p>
            <a:pPr lvl="1"/>
            <a:r>
              <a:rPr lang="en-GB" altLang="en-US" dirty="0"/>
              <a:t>Sample</a:t>
            </a:r>
          </a:p>
          <a:p>
            <a:pPr lvl="1"/>
            <a:r>
              <a:rPr lang="en-GB" altLang="en-US" dirty="0"/>
              <a:t>Methods Used</a:t>
            </a:r>
          </a:p>
          <a:p>
            <a:pPr lvl="1"/>
            <a:r>
              <a:rPr lang="en-GB" altLang="en-US" dirty="0"/>
              <a:t>What Analysis</a:t>
            </a:r>
          </a:p>
          <a:p>
            <a:pPr lvl="1"/>
            <a:r>
              <a:rPr lang="en-GB" altLang="en-US" dirty="0"/>
              <a:t>Procedure</a:t>
            </a:r>
          </a:p>
          <a:p>
            <a:pPr lvl="1" eaLnBrk="1" hangingPunct="1"/>
            <a:endParaRPr lang="en-GB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1447800"/>
            <a:ext cx="1828800" cy="2407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652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in a Journal Article.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905000"/>
            <a:ext cx="8458199" cy="45720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Results and Analysis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were the findings?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Tables and Graphs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Were Findings Significant?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Discussion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the results mean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do the findings contribute to knowledge?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Are Hypothesis supported or rejected?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Problems with Study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Conclusion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Importance of research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Future research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References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Appendices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5573" y="2133600"/>
            <a:ext cx="2514600" cy="3310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8586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Critical Review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36701" y="2451100"/>
            <a:ext cx="8458199" cy="41529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Critical thinking is a vital skill for a Psychology student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Not just ‘slating’ an article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Highlight the positive too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Present negative points in a constructive and professional way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Imagine you’re reviewing papers for a journal – a paper has faults which you need to point out, but you also need to say </a:t>
            </a:r>
            <a:r>
              <a:rPr lang="en-GB" altLang="en-US" i="1" dirty="0"/>
              <a:t>how</a:t>
            </a:r>
            <a:r>
              <a:rPr lang="en-GB" altLang="en-US" dirty="0"/>
              <a:t> it could be better…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You have to leave the author with the will to carry on!!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Also remember that if the paper is published in a peer reviewed experts’ have agreed that the paper is good enough to be published. It doesn’t mean it’s perfect necessarily but does mean that it isn’t hopeless!!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But also, some journals are better than others and more reputable ones have higher standards.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7391407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66900" y="2335593"/>
            <a:ext cx="8458199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Are the researchers over-stating their results?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What aren’t they telling you?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how many people dropped out of their study and why?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another explanation for the results they’ve found?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confounding variables not measured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So what?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Why should we care about this research?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does it actually contribute to our knowledge or to improving anything for anybody in the real world?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might it contribute in the future?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Could you do it better?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sensible alternatives for methods, analyses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alternative explanations for the results  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04067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Journal Review Tips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Read the paper through a couple of times – THOROUGHLY!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Look at the statistics, figures and tables as well as the text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As you read, jot down comments and thoughts in the margins of the paper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prepared to do some extra work here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If you don’t know about a theory, method, statistic, debate etc., that the authors mention, FIND OUT!!!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Keep a separate ‘to-do’ list if you don’t have the back up sources (e.g., stats book) to hand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739324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When Considering / Critiquing a Journal Article.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Consider all sections.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Some important questions to consider.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Does each section meet the requirements?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Does the research question covers a “gap” in the existing literature?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Consider the Sample Used – is it appropriate/wide enough to answer the question.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Consider the Methods (e.g. Are they appropriate for the study). </a:t>
            </a:r>
          </a:p>
        </p:txBody>
      </p:sp>
    </p:spTree>
    <p:extLst>
      <p:ext uri="{BB962C8B-B14F-4D97-AF65-F5344CB8AC3E}">
        <p14:creationId xmlns:p14="http://schemas.microsoft.com/office/powerpoint/2010/main" val="19610025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three different articles linked to either – Psychological Theories of Attention, or Disorders of Attention and synthesise </a:t>
            </a:r>
            <a:r>
              <a:rPr lang="en-GB"/>
              <a:t>these articles.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Task</a:t>
            </a:r>
          </a:p>
        </p:txBody>
      </p:sp>
    </p:spTree>
    <p:extLst>
      <p:ext uri="{BB962C8B-B14F-4D97-AF65-F5344CB8AC3E}">
        <p14:creationId xmlns:p14="http://schemas.microsoft.com/office/powerpoint/2010/main" val="34514294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1580</Words>
  <Application>Microsoft Office PowerPoint</Application>
  <PresentationFormat>Widescreen</PresentationFormat>
  <Paragraphs>187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Candara</vt:lpstr>
      <vt:lpstr>Symbol</vt:lpstr>
      <vt:lpstr>Waveform</vt:lpstr>
      <vt:lpstr>Reading Skills and Effective Use of Resources</vt:lpstr>
      <vt:lpstr>Why do we need to research?</vt:lpstr>
      <vt:lpstr>Primary Sources</vt:lpstr>
      <vt:lpstr>Secondary Sources</vt:lpstr>
      <vt:lpstr>Examples of Primary Resources</vt:lpstr>
      <vt:lpstr>Examples of Secondary Resources</vt:lpstr>
      <vt:lpstr>Which is stronger</vt:lpstr>
      <vt:lpstr>References cited in the Lecture / Module. </vt:lpstr>
      <vt:lpstr>Keyword or Title Searches</vt:lpstr>
      <vt:lpstr>Google Scholar – Standing on the Shoulder of Giants</vt:lpstr>
      <vt:lpstr>Also in the UWTSD Library</vt:lpstr>
      <vt:lpstr>PowerPoint Presentation</vt:lpstr>
      <vt:lpstr>Using the UWTSD LRC Online Library</vt:lpstr>
      <vt:lpstr>Datasets and Databases</vt:lpstr>
      <vt:lpstr>PowerPoint Presentation</vt:lpstr>
      <vt:lpstr>Useful E-Databases available at the LRC </vt:lpstr>
      <vt:lpstr>UWTSD Online Library</vt:lpstr>
      <vt:lpstr>UWTSD Online Library</vt:lpstr>
      <vt:lpstr>Other tips for Researching</vt:lpstr>
      <vt:lpstr>Similarly</vt:lpstr>
      <vt:lpstr>What is a journal</vt:lpstr>
      <vt:lpstr>What does Peer Reviewed mean</vt:lpstr>
      <vt:lpstr>Why are Journals Important?</vt:lpstr>
      <vt:lpstr>What is in a Journal Article. </vt:lpstr>
      <vt:lpstr>What is in a Journal Article.</vt:lpstr>
      <vt:lpstr>Critical Review</vt:lpstr>
      <vt:lpstr>PowerPoint Presentation</vt:lpstr>
      <vt:lpstr>Journal Review Tips</vt:lpstr>
      <vt:lpstr>When Considering / Critiquing a Journal Article. </vt:lpstr>
      <vt:lpstr>Seminar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Skills and Effective Use of Resources</dc:title>
  <dc:creator>Stuart Jones</dc:creator>
  <cp:lastModifiedBy>Stuart Jones</cp:lastModifiedBy>
  <cp:revision>3</cp:revision>
  <dcterms:created xsi:type="dcterms:W3CDTF">2020-10-15T20:59:09Z</dcterms:created>
  <dcterms:modified xsi:type="dcterms:W3CDTF">2021-10-15T23:35:01Z</dcterms:modified>
</cp:coreProperties>
</file>