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9"/>
  </p:notesMasterIdLst>
  <p:sldIdLst>
    <p:sldId id="465" r:id="rId2"/>
    <p:sldId id="466" r:id="rId3"/>
    <p:sldId id="454" r:id="rId4"/>
    <p:sldId id="472" r:id="rId5"/>
    <p:sldId id="474" r:id="rId6"/>
    <p:sldId id="370" r:id="rId7"/>
    <p:sldId id="426" r:id="rId8"/>
    <p:sldId id="427" r:id="rId9"/>
    <p:sldId id="425" r:id="rId10"/>
    <p:sldId id="429" r:id="rId11"/>
    <p:sldId id="430" r:id="rId12"/>
    <p:sldId id="431" r:id="rId13"/>
    <p:sldId id="432" r:id="rId14"/>
    <p:sldId id="433" r:id="rId15"/>
    <p:sldId id="437" r:id="rId16"/>
    <p:sldId id="434" r:id="rId17"/>
    <p:sldId id="435" r:id="rId18"/>
    <p:sldId id="436" r:id="rId19"/>
    <p:sldId id="439" r:id="rId20"/>
    <p:sldId id="440" r:id="rId21"/>
    <p:sldId id="475" r:id="rId22"/>
    <p:sldId id="476" r:id="rId23"/>
    <p:sldId id="477" r:id="rId24"/>
    <p:sldId id="478" r:id="rId25"/>
    <p:sldId id="441" r:id="rId26"/>
    <p:sldId id="419" r:id="rId27"/>
    <p:sldId id="342"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y" initials="M"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111" d="100"/>
          <a:sy n="111" d="100"/>
        </p:scale>
        <p:origin x="594"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6C3BA3-5D98-41D0-939C-D9CF075446C6}" type="datetimeFigureOut">
              <a:rPr lang="en-GB" smtClean="0"/>
              <a:t>10/02/2022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E06F0-05B1-4C35-A702-9258BFD74337}" type="slidenum">
              <a:rPr lang="en-GB" smtClean="0"/>
              <a:t>‹#›</a:t>
            </a:fld>
            <a:endParaRPr lang="en-GB"/>
          </a:p>
        </p:txBody>
      </p:sp>
    </p:spTree>
    <p:extLst>
      <p:ext uri="{BB962C8B-B14F-4D97-AF65-F5344CB8AC3E}">
        <p14:creationId xmlns:p14="http://schemas.microsoft.com/office/powerpoint/2010/main" val="273047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a:t>
            </a:fld>
            <a:endParaRPr lang="en-GB"/>
          </a:p>
        </p:txBody>
      </p:sp>
    </p:spTree>
    <p:extLst>
      <p:ext uri="{BB962C8B-B14F-4D97-AF65-F5344CB8AC3E}">
        <p14:creationId xmlns:p14="http://schemas.microsoft.com/office/powerpoint/2010/main" val="363721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3</a:t>
            </a:fld>
            <a:endParaRPr lang="en-GB"/>
          </a:p>
        </p:txBody>
      </p:sp>
    </p:spTree>
    <p:extLst>
      <p:ext uri="{BB962C8B-B14F-4D97-AF65-F5344CB8AC3E}">
        <p14:creationId xmlns:p14="http://schemas.microsoft.com/office/powerpoint/2010/main" val="1350195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5</a:t>
            </a:fld>
            <a:endParaRPr lang="en-GB"/>
          </a:p>
        </p:txBody>
      </p:sp>
    </p:spTree>
    <p:extLst>
      <p:ext uri="{BB962C8B-B14F-4D97-AF65-F5344CB8AC3E}">
        <p14:creationId xmlns:p14="http://schemas.microsoft.com/office/powerpoint/2010/main" val="30066272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6</a:t>
            </a:fld>
            <a:endParaRPr lang="en-GB"/>
          </a:p>
        </p:txBody>
      </p:sp>
    </p:spTree>
    <p:extLst>
      <p:ext uri="{BB962C8B-B14F-4D97-AF65-F5344CB8AC3E}">
        <p14:creationId xmlns:p14="http://schemas.microsoft.com/office/powerpoint/2010/main" val="108195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7</a:t>
            </a:fld>
            <a:endParaRPr lang="en-GB"/>
          </a:p>
        </p:txBody>
      </p:sp>
    </p:spTree>
    <p:extLst>
      <p:ext uri="{BB962C8B-B14F-4D97-AF65-F5344CB8AC3E}">
        <p14:creationId xmlns:p14="http://schemas.microsoft.com/office/powerpoint/2010/main" val="2246894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8</a:t>
            </a:fld>
            <a:endParaRPr lang="en-GB"/>
          </a:p>
        </p:txBody>
      </p:sp>
    </p:spTree>
    <p:extLst>
      <p:ext uri="{BB962C8B-B14F-4D97-AF65-F5344CB8AC3E}">
        <p14:creationId xmlns:p14="http://schemas.microsoft.com/office/powerpoint/2010/main" val="22679183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9</a:t>
            </a:fld>
            <a:endParaRPr lang="en-GB"/>
          </a:p>
        </p:txBody>
      </p:sp>
    </p:spTree>
    <p:extLst>
      <p:ext uri="{BB962C8B-B14F-4D97-AF65-F5344CB8AC3E}">
        <p14:creationId xmlns:p14="http://schemas.microsoft.com/office/powerpoint/2010/main" val="32739053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10</a:t>
            </a:fld>
            <a:endParaRPr lang="en-GB"/>
          </a:p>
        </p:txBody>
      </p:sp>
    </p:spTree>
    <p:extLst>
      <p:ext uri="{BB962C8B-B14F-4D97-AF65-F5344CB8AC3E}">
        <p14:creationId xmlns:p14="http://schemas.microsoft.com/office/powerpoint/2010/main" val="773488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11</a:t>
            </a:fld>
            <a:endParaRPr lang="en-GB"/>
          </a:p>
        </p:txBody>
      </p:sp>
    </p:spTree>
    <p:extLst>
      <p:ext uri="{BB962C8B-B14F-4D97-AF65-F5344CB8AC3E}">
        <p14:creationId xmlns:p14="http://schemas.microsoft.com/office/powerpoint/2010/main" val="2678808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12</a:t>
            </a:fld>
            <a:endParaRPr lang="en-GB"/>
          </a:p>
        </p:txBody>
      </p:sp>
    </p:spTree>
    <p:extLst>
      <p:ext uri="{BB962C8B-B14F-4D97-AF65-F5344CB8AC3E}">
        <p14:creationId xmlns:p14="http://schemas.microsoft.com/office/powerpoint/2010/main" val="5237755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13</a:t>
            </a:fld>
            <a:endParaRPr lang="en-GB"/>
          </a:p>
        </p:txBody>
      </p:sp>
    </p:spTree>
    <p:extLst>
      <p:ext uri="{BB962C8B-B14F-4D97-AF65-F5344CB8AC3E}">
        <p14:creationId xmlns:p14="http://schemas.microsoft.com/office/powerpoint/2010/main" val="13713024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14</a:t>
            </a:fld>
            <a:endParaRPr lang="en-GB"/>
          </a:p>
        </p:txBody>
      </p:sp>
    </p:spTree>
    <p:extLst>
      <p:ext uri="{BB962C8B-B14F-4D97-AF65-F5344CB8AC3E}">
        <p14:creationId xmlns:p14="http://schemas.microsoft.com/office/powerpoint/2010/main" val="3415152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15</a:t>
            </a:fld>
            <a:endParaRPr lang="en-GB"/>
          </a:p>
        </p:txBody>
      </p:sp>
    </p:spTree>
    <p:extLst>
      <p:ext uri="{BB962C8B-B14F-4D97-AF65-F5344CB8AC3E}">
        <p14:creationId xmlns:p14="http://schemas.microsoft.com/office/powerpoint/2010/main" val="42514415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16</a:t>
            </a:fld>
            <a:endParaRPr lang="en-GB"/>
          </a:p>
        </p:txBody>
      </p:sp>
    </p:spTree>
    <p:extLst>
      <p:ext uri="{BB962C8B-B14F-4D97-AF65-F5344CB8AC3E}">
        <p14:creationId xmlns:p14="http://schemas.microsoft.com/office/powerpoint/2010/main" val="19609625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17</a:t>
            </a:fld>
            <a:endParaRPr lang="en-GB"/>
          </a:p>
        </p:txBody>
      </p:sp>
    </p:spTree>
    <p:extLst>
      <p:ext uri="{BB962C8B-B14F-4D97-AF65-F5344CB8AC3E}">
        <p14:creationId xmlns:p14="http://schemas.microsoft.com/office/powerpoint/2010/main" val="1196582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18</a:t>
            </a:fld>
            <a:endParaRPr lang="en-GB"/>
          </a:p>
        </p:txBody>
      </p:sp>
    </p:spTree>
    <p:extLst>
      <p:ext uri="{BB962C8B-B14F-4D97-AF65-F5344CB8AC3E}">
        <p14:creationId xmlns:p14="http://schemas.microsoft.com/office/powerpoint/2010/main" val="34312718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19</a:t>
            </a:fld>
            <a:endParaRPr lang="en-GB"/>
          </a:p>
        </p:txBody>
      </p:sp>
    </p:spTree>
    <p:extLst>
      <p:ext uri="{BB962C8B-B14F-4D97-AF65-F5344CB8AC3E}">
        <p14:creationId xmlns:p14="http://schemas.microsoft.com/office/powerpoint/2010/main" val="40794158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20</a:t>
            </a:fld>
            <a:endParaRPr lang="en-GB"/>
          </a:p>
        </p:txBody>
      </p:sp>
    </p:spTree>
    <p:extLst>
      <p:ext uri="{BB962C8B-B14F-4D97-AF65-F5344CB8AC3E}">
        <p14:creationId xmlns:p14="http://schemas.microsoft.com/office/powerpoint/2010/main" val="27046718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21</a:t>
            </a:fld>
            <a:endParaRPr lang="en-GB"/>
          </a:p>
        </p:txBody>
      </p:sp>
    </p:spTree>
    <p:extLst>
      <p:ext uri="{BB962C8B-B14F-4D97-AF65-F5344CB8AC3E}">
        <p14:creationId xmlns:p14="http://schemas.microsoft.com/office/powerpoint/2010/main" val="25937200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22</a:t>
            </a:fld>
            <a:endParaRPr lang="en-GB"/>
          </a:p>
        </p:txBody>
      </p:sp>
    </p:spTree>
    <p:extLst>
      <p:ext uri="{BB962C8B-B14F-4D97-AF65-F5344CB8AC3E}">
        <p14:creationId xmlns:p14="http://schemas.microsoft.com/office/powerpoint/2010/main" val="15598543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23</a:t>
            </a:fld>
            <a:endParaRPr lang="en-GB"/>
          </a:p>
        </p:txBody>
      </p:sp>
    </p:spTree>
    <p:extLst>
      <p:ext uri="{BB962C8B-B14F-4D97-AF65-F5344CB8AC3E}">
        <p14:creationId xmlns:p14="http://schemas.microsoft.com/office/powerpoint/2010/main" val="3421793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24</a:t>
            </a:fld>
            <a:endParaRPr lang="en-GB"/>
          </a:p>
        </p:txBody>
      </p:sp>
    </p:spTree>
    <p:extLst>
      <p:ext uri="{BB962C8B-B14F-4D97-AF65-F5344CB8AC3E}">
        <p14:creationId xmlns:p14="http://schemas.microsoft.com/office/powerpoint/2010/main" val="28146454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25</a:t>
            </a:fld>
            <a:endParaRPr lang="en-GB"/>
          </a:p>
        </p:txBody>
      </p:sp>
    </p:spTree>
    <p:extLst>
      <p:ext uri="{BB962C8B-B14F-4D97-AF65-F5344CB8AC3E}">
        <p14:creationId xmlns:p14="http://schemas.microsoft.com/office/powerpoint/2010/main" val="13553228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26</a:t>
            </a:fld>
            <a:endParaRPr lang="en-GB"/>
          </a:p>
        </p:txBody>
      </p:sp>
    </p:spTree>
    <p:extLst>
      <p:ext uri="{BB962C8B-B14F-4D97-AF65-F5344CB8AC3E}">
        <p14:creationId xmlns:p14="http://schemas.microsoft.com/office/powerpoint/2010/main" val="918726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8FE6C5D-2872-4007-8955-49D29EAE6883}" type="datetime1">
              <a:rPr lang="en-US" smtClean="0"/>
              <a:t>2/10/2022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E7E27C-E1D2-4CAF-910D-5B0DDB9FDF0C}" type="datetime1">
              <a:rPr lang="en-US" smtClean="0"/>
              <a:t>2/10/2022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7E91C6-17A4-417A-B878-67802E395479}" type="datetime1">
              <a:rPr lang="en-US" smtClean="0"/>
              <a:t>2/10/2022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1F08C9-7B1E-4CFD-B14E-E2875FFF6C27}" type="datetime1">
              <a:rPr lang="en-US" smtClean="0"/>
              <a:t>2/10/2022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0F96E9-8840-4062-ADA8-C4CA5C30215F}" type="datetime1">
              <a:rPr lang="en-US" smtClean="0"/>
              <a:t>2/10/2022</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B8275A0-1811-4196-AC58-D8B66A59DB85}" type="datetime1">
              <a:rPr lang="en-US" smtClean="0"/>
              <a:t>2/10/2022</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2A7A2C3-D3C5-4756-A882-8504FE50FAE3}" type="datetime1">
              <a:rPr lang="en-US" smtClean="0"/>
              <a:t>2/10/2022</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82EEAA-3470-49D6-9E5A-85964A266106}" type="datetime1">
              <a:rPr lang="en-US" smtClean="0"/>
              <a:t>2/10/2022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45128A-2349-48BC-B371-555C24C14D77}" type="datetime1">
              <a:rPr lang="en-US" smtClean="0"/>
              <a:t>2/10/2022</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4F772E-CF07-4741-99CE-34AD96D58DFE}" type="datetime1">
              <a:rPr lang="en-US" smtClean="0"/>
              <a:t>2/10/2022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3A5828-A1AE-4439-94CB-431344567E97}" type="datetime1">
              <a:rPr lang="en-US" smtClean="0"/>
              <a:t>2/10/2022</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07F2086-C9BD-4503-8BD4-950DBB9EB984}" type="datetime1">
              <a:rPr lang="en-US" smtClean="0"/>
              <a:t>2/10/2022</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4.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jpg"/></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CA9319-1953-4F2C-BA2F-74F5392512A4}"/>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HPRS5042/6042 Complex Bodies: Questioning Gender, Religion, &amp; Sexuality</a:t>
            </a:r>
          </a:p>
        </p:txBody>
      </p:sp>
      <p:sp>
        <p:nvSpPr>
          <p:cNvPr id="3" name="Subtitle 2">
            <a:extLst>
              <a:ext uri="{FF2B5EF4-FFF2-40B4-BE49-F238E27FC236}">
                <a16:creationId xmlns:a16="http://schemas.microsoft.com/office/drawing/2014/main" id="{D9B4CAE0-B3A6-4A2F-957F-6BBC37C254DA}"/>
              </a:ext>
            </a:extLst>
          </p:cNvPr>
          <p:cNvSpPr>
            <a:spLocks noGrp="1"/>
          </p:cNvSpPr>
          <p:nvPr>
            <p:ph type="subTitle" idx="1"/>
          </p:nvPr>
        </p:nvSpPr>
        <p:spPr>
          <a:xfrm>
            <a:off x="8451608" y="643467"/>
            <a:ext cx="3096926" cy="5571066"/>
          </a:xfrm>
        </p:spPr>
        <p:txBody>
          <a:bodyPr>
            <a:normAutofit/>
          </a:bodyPr>
          <a:lstStyle/>
          <a:p>
            <a:r>
              <a:rPr lang="en-GB" sz="2000" dirty="0"/>
              <a:t>Dr Angus M Slater</a:t>
            </a:r>
          </a:p>
        </p:txBody>
      </p:sp>
      <p:cxnSp>
        <p:nvCxnSpPr>
          <p:cNvPr id="11" name="Straight Connector 10">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E3394CF-47B9-41FF-AB26-4A7FDA0E6AA2}"/>
              </a:ext>
            </a:extLst>
          </p:cNvPr>
          <p:cNvSpPr>
            <a:spLocks noGrp="1"/>
          </p:cNvSpPr>
          <p:nvPr>
            <p:ph type="ftr" sz="quarter" idx="11"/>
          </p:nvPr>
        </p:nvSpPr>
        <p:spPr>
          <a:xfrm>
            <a:off x="4842932" y="6470704"/>
            <a:ext cx="5901459" cy="274320"/>
          </a:xfrm>
        </p:spPr>
        <p:txBody>
          <a:bodyPr>
            <a:normAutofit/>
          </a:bodyPr>
          <a:lstStyle/>
          <a:p>
            <a:pPr>
              <a:spcAft>
                <a:spcPts val="600"/>
              </a:spcAft>
            </a:pPr>
            <a:r>
              <a:rPr lang="en-US"/>
              <a:t>A. Slater - 2022</a:t>
            </a:r>
          </a:p>
        </p:txBody>
      </p:sp>
    </p:spTree>
    <p:extLst>
      <p:ext uri="{BB962C8B-B14F-4D97-AF65-F5344CB8AC3E}">
        <p14:creationId xmlns:p14="http://schemas.microsoft.com/office/powerpoint/2010/main" val="2987235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23" name="Rectangle 2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0FA3617A-B8A8-4E37-ABA6-6C904D518620}"/>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5437" r="-1" b="5254"/>
          <a:stretch/>
        </p:blipFill>
        <p:spPr>
          <a:xfrm>
            <a:off x="20" y="-1"/>
            <a:ext cx="12188932" cy="6858000"/>
          </a:xfrm>
          <a:prstGeom prst="rect">
            <a:avLst/>
          </a:prstGeom>
        </p:spPr>
      </p:pic>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dirty="0"/>
              <a:t>Pain, Suffering, and the Body	</a:t>
            </a:r>
          </a:p>
        </p:txBody>
      </p:sp>
      <p:cxnSp>
        <p:nvCxnSpPr>
          <p:cNvPr id="25" name="Straight Connector 2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dirty="0"/>
              <a:t>In the last lecture we engaged with a number of thinkers on the role that pain and suffering play in our society – thinkers like Bentham, De Sade, Levinas, and Girard. </a:t>
            </a:r>
          </a:p>
          <a:p>
            <a:endParaRPr lang="en-US" dirty="0"/>
          </a:p>
          <a:p>
            <a:r>
              <a:rPr lang="en-US" dirty="0"/>
              <a:t>In this lecture, we move on from that discussion towards one that is more orientated towards the way in which suffering is represented in art and its connection to the theories we have previously studied. </a:t>
            </a:r>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208187712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close-up of a person's eye&#10;&#10;Description automatically generated with medium confidence">
            <a:extLst>
              <a:ext uri="{FF2B5EF4-FFF2-40B4-BE49-F238E27FC236}">
                <a16:creationId xmlns:a16="http://schemas.microsoft.com/office/drawing/2014/main" id="{85E7779E-0374-4C8F-A8F4-CBBD8BF759DE}"/>
              </a:ext>
            </a:extLst>
          </p:cNvPr>
          <p:cNvPicPr>
            <a:picLocks noGrp="1" noChangeAspect="1"/>
          </p:cNvPicPr>
          <p:nvPr>
            <p:ph sz="half" idx="2"/>
          </p:nvPr>
        </p:nvPicPr>
        <p:blipFill rotWithShape="1">
          <a:blip r:embed="rId3">
            <a:duotone>
              <a:prstClr val="black"/>
              <a:schemeClr val="tx2">
                <a:tint val="45000"/>
                <a:satMod val="400000"/>
              </a:schemeClr>
            </a:duotone>
            <a:alphaModFix amt="25000"/>
          </a:blip>
          <a:srcRect/>
          <a:stretch/>
        </p:blipFill>
        <p:spPr>
          <a:xfrm>
            <a:off x="20" y="10"/>
            <a:ext cx="12191980" cy="6857990"/>
          </a:xfrm>
          <a:prstGeom prst="rect">
            <a:avLst/>
          </a:prstGeom>
        </p:spPr>
      </p:pic>
      <p:sp>
        <p:nvSpPr>
          <p:cNvPr id="2" name="Title 1"/>
          <p:cNvSpPr>
            <a:spLocks noGrp="1"/>
          </p:cNvSpPr>
          <p:nvPr>
            <p:ph type="title"/>
          </p:nvPr>
        </p:nvSpPr>
        <p:spPr>
          <a:xfrm>
            <a:off x="1024128" y="585216"/>
            <a:ext cx="9720072" cy="1499616"/>
          </a:xfrm>
        </p:spPr>
        <p:txBody>
          <a:bodyPr vert="horz" lIns="91440" tIns="45720" rIns="91440" bIns="45720" rtlCol="0" anchor="ctr">
            <a:normAutofit/>
          </a:bodyPr>
          <a:lstStyle/>
          <a:p>
            <a:r>
              <a:rPr lang="en-US">
                <a:solidFill>
                  <a:schemeClr val="tx1"/>
                </a:solidFill>
              </a:rPr>
              <a:t>Foucault and Suffering</a:t>
            </a:r>
          </a:p>
        </p:txBody>
      </p:sp>
      <p:cxnSp>
        <p:nvCxnSpPr>
          <p:cNvPr id="22" name="Straight Connector 21">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1024128" y="2286000"/>
            <a:ext cx="9720073" cy="4023360"/>
          </a:xfrm>
        </p:spPr>
        <p:txBody>
          <a:bodyPr vert="horz" lIns="45720" tIns="45720" rIns="45720" bIns="45720" rtlCol="0">
            <a:normAutofit/>
          </a:bodyPr>
          <a:lstStyle/>
          <a:p>
            <a:r>
              <a:rPr lang="en-US" dirty="0"/>
              <a:t>Just to quickly round off the previous section, I want to return to the work of Foucault.</a:t>
            </a:r>
          </a:p>
          <a:p>
            <a:endParaRPr lang="en-US" dirty="0"/>
          </a:p>
          <a:p>
            <a:r>
              <a:rPr lang="en-US" dirty="0"/>
              <a:t>We have seen that suffering and pain are intrinsic qualities of our bodily reality, intimately connected to our physical realities, our emotional worlds, and our social identities.</a:t>
            </a:r>
          </a:p>
          <a:p>
            <a:r>
              <a:rPr lang="en-US" dirty="0"/>
              <a:t>They are connected to the way in which we understand ourselves, the way we understand others, and the extremes of our experience are often bound up with our sensory feeling of pain and / or pleasure.</a:t>
            </a:r>
          </a:p>
        </p:txBody>
      </p:sp>
      <p:sp>
        <p:nvSpPr>
          <p:cNvPr id="7" name="Footer Placeholder 6">
            <a:extLst>
              <a:ext uri="{FF2B5EF4-FFF2-40B4-BE49-F238E27FC236}">
                <a16:creationId xmlns:a16="http://schemas.microsoft.com/office/drawing/2014/main" id="{C623D070-81F4-4373-8B21-657384ACC11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69863319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6" name="Content Placeholder 5" descr="A close-up of a person's eye&#10;&#10;Description automatically generated with medium confidence">
            <a:extLst>
              <a:ext uri="{FF2B5EF4-FFF2-40B4-BE49-F238E27FC236}">
                <a16:creationId xmlns:a16="http://schemas.microsoft.com/office/drawing/2014/main" id="{67988C8B-3070-421A-86EA-AAC2D20FB033}"/>
              </a:ext>
            </a:extLst>
          </p:cNvPr>
          <p:cNvPicPr>
            <a:picLocks noGrp="1" noChangeAspect="1"/>
          </p:cNvPicPr>
          <p:nvPr>
            <p:ph sz="half" idx="2"/>
          </p:nvPr>
        </p:nvPicPr>
        <p:blipFill rotWithShape="1">
          <a:blip r:embed="rId2">
            <a:duotone>
              <a:prstClr val="black"/>
              <a:schemeClr val="tx2">
                <a:tint val="45000"/>
                <a:satMod val="400000"/>
              </a:schemeClr>
            </a:duotone>
            <a:alphaModFix amt="25000"/>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A26929E-3F5C-4701-86F9-DDAED69D50E5}"/>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solidFill>
                  <a:schemeClr val="tx1"/>
                </a:solidFill>
              </a:rPr>
              <a:t>Foucault and Suffering</a:t>
            </a:r>
          </a:p>
        </p:txBody>
      </p:sp>
      <p:cxnSp>
        <p:nvCxnSpPr>
          <p:cNvPr id="22" name="Straight Connector 21">
            <a:extLst>
              <a:ext uri="{FF2B5EF4-FFF2-40B4-BE49-F238E27FC236}">
                <a16:creationId xmlns:a16="http://schemas.microsoft.com/office/drawing/2014/main" id="{5ECB1430-5CD1-470D-8F0F-7EDE4C790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D4C6325-3155-4FAD-BD63-30967D01EF1B}"/>
              </a:ext>
            </a:extLst>
          </p:cNvPr>
          <p:cNvSpPr>
            <a:spLocks noGrp="1"/>
          </p:cNvSpPr>
          <p:nvPr>
            <p:ph sz="half" idx="1"/>
          </p:nvPr>
        </p:nvSpPr>
        <p:spPr>
          <a:xfrm>
            <a:off x="1024128" y="2286000"/>
            <a:ext cx="9720073" cy="4023360"/>
          </a:xfrm>
        </p:spPr>
        <p:txBody>
          <a:bodyPr vert="horz" lIns="45720" tIns="45720" rIns="45720" bIns="45720" rtlCol="0">
            <a:normAutofit/>
          </a:bodyPr>
          <a:lstStyle/>
          <a:p>
            <a:r>
              <a:rPr lang="en-US" dirty="0"/>
              <a:t>Understanding the way in which we connect pain / pleasure to social construction is a classic example of Foucauldian deconstruction, whereby we begin to uncover the assumptions that underpin the way our society is.</a:t>
            </a:r>
          </a:p>
          <a:p>
            <a:endParaRPr lang="en-US" dirty="0"/>
          </a:p>
          <a:p>
            <a:r>
              <a:rPr lang="en-US" dirty="0"/>
              <a:t>Critically, the more we become aware of the way our society works, the more aware we are that our society does not HAVE to be this way. </a:t>
            </a:r>
          </a:p>
          <a:p>
            <a:endParaRPr lang="en-US" dirty="0"/>
          </a:p>
          <a:p>
            <a:r>
              <a:rPr lang="en-US" b="1" dirty="0"/>
              <a:t>Criticality breeds alterity. </a:t>
            </a:r>
          </a:p>
        </p:txBody>
      </p:sp>
      <p:sp>
        <p:nvSpPr>
          <p:cNvPr id="7" name="Footer Placeholder 6">
            <a:extLst>
              <a:ext uri="{FF2B5EF4-FFF2-40B4-BE49-F238E27FC236}">
                <a16:creationId xmlns:a16="http://schemas.microsoft.com/office/drawing/2014/main" id="{43AD7822-3C5F-4623-B30D-88F897901205}"/>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74422051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logo&#10;&#10;Description automatically generated">
            <a:extLst>
              <a:ext uri="{FF2B5EF4-FFF2-40B4-BE49-F238E27FC236}">
                <a16:creationId xmlns:a16="http://schemas.microsoft.com/office/drawing/2014/main" id="{9D2F7237-0FB7-4F39-9F64-9DE5CE3B9FA2}"/>
              </a:ext>
            </a:extLst>
          </p:cNvPr>
          <p:cNvPicPr>
            <a:picLocks noGrp="1" noChangeAspect="1"/>
          </p:cNvPicPr>
          <p:nvPr>
            <p:ph sz="half" idx="1"/>
          </p:nvPr>
        </p:nvPicPr>
        <p:blipFill rotWithShape="1">
          <a:blip r:embed="rId3">
            <a:duotone>
              <a:schemeClr val="bg2">
                <a:shade val="45000"/>
                <a:satMod val="135000"/>
              </a:schemeClr>
              <a:prstClr val="white"/>
            </a:duotone>
            <a:alphaModFix amt="35000"/>
          </a:blip>
          <a:srcRect t="57942" r="1" b="1"/>
          <a:stretch/>
        </p:blipFill>
        <p:spPr>
          <a:xfrm>
            <a:off x="20" y="-1"/>
            <a:ext cx="12188932" cy="6858000"/>
          </a:xfrm>
          <a:prstGeom prst="rect">
            <a:avLst/>
          </a:prstGeom>
        </p:spPr>
      </p:pic>
      <p:sp>
        <p:nvSpPr>
          <p:cNvPr id="2" name="Title 1">
            <a:extLst>
              <a:ext uri="{FF2B5EF4-FFF2-40B4-BE49-F238E27FC236}">
                <a16:creationId xmlns:a16="http://schemas.microsoft.com/office/drawing/2014/main" id="{DCF985EF-A3CA-466C-9335-C84DDA3C10E0}"/>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Round Up</a:t>
            </a:r>
          </a:p>
        </p:txBody>
      </p:sp>
      <p:cxnSp>
        <p:nvCxnSpPr>
          <p:cNvPr id="17" name="Straight Connector 16">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p:cNvSpPr>
            <a:spLocks noGrp="1"/>
          </p:cNvSpPr>
          <p:nvPr>
            <p:ph sz="half" idx="2"/>
          </p:nvPr>
        </p:nvSpPr>
        <p:spPr>
          <a:xfrm>
            <a:off x="4971371" y="643467"/>
            <a:ext cx="6574112" cy="5571066"/>
          </a:xfrm>
        </p:spPr>
        <p:txBody>
          <a:bodyPr vert="horz" lIns="45720" tIns="45720" rIns="45720" bIns="45720" rtlCol="0" anchor="ctr">
            <a:normAutofit/>
          </a:bodyPr>
          <a:lstStyle/>
          <a:p>
            <a:r>
              <a:rPr lang="en-US"/>
              <a:t>Bentham – Utilitarian vision of pain / suffering</a:t>
            </a:r>
          </a:p>
          <a:p>
            <a:r>
              <a:rPr lang="en-US"/>
              <a:t>De Sade – Pain and suffering as truth, state power and the infliction of pain</a:t>
            </a:r>
          </a:p>
          <a:p>
            <a:r>
              <a:rPr lang="en-US"/>
              <a:t>Girard – mimetic desire and the scapegoat mechanism</a:t>
            </a:r>
          </a:p>
          <a:p>
            <a:r>
              <a:rPr lang="en-US"/>
              <a:t>Levinas – pain as alterity, compassion as the foundation of ethics</a:t>
            </a:r>
          </a:p>
          <a:p>
            <a:r>
              <a:rPr lang="en-US"/>
              <a:t>Foucualt – suffering as structural, knowledge / power / desire</a:t>
            </a:r>
          </a:p>
        </p:txBody>
      </p:sp>
      <p:sp>
        <p:nvSpPr>
          <p:cNvPr id="9" name="Footer Placeholder 8">
            <a:extLst>
              <a:ext uri="{FF2B5EF4-FFF2-40B4-BE49-F238E27FC236}">
                <a16:creationId xmlns:a16="http://schemas.microsoft.com/office/drawing/2014/main" id="{A695D199-4455-4178-A575-EF82D5BCB57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52207679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DBF57-5229-47CF-B66A-C1BDD7D9427D}"/>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The Suffering Body in Art</a:t>
            </a:r>
          </a:p>
        </p:txBody>
      </p:sp>
      <p:sp>
        <p:nvSpPr>
          <p:cNvPr id="3" name="Subtitle 2">
            <a:extLst>
              <a:ext uri="{FF2B5EF4-FFF2-40B4-BE49-F238E27FC236}">
                <a16:creationId xmlns:a16="http://schemas.microsoft.com/office/drawing/2014/main" id="{EDAE0421-5DCB-4D1A-8A34-9D1B76B93604}"/>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8CA6A0E7-302B-46C3-A0B7-CB8CE4FD297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225993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9" name="Straight Connector 1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24128" y="585216"/>
            <a:ext cx="6066816" cy="1499616"/>
          </a:xfrm>
        </p:spPr>
        <p:txBody>
          <a:bodyPr vert="horz" lIns="91440" tIns="45720" rIns="91440" bIns="45720" rtlCol="0" anchor="ctr">
            <a:normAutofit/>
          </a:bodyPr>
          <a:lstStyle/>
          <a:p>
            <a:r>
              <a:rPr lang="en-US"/>
              <a:t>Mimesis and Girard	</a:t>
            </a:r>
          </a:p>
        </p:txBody>
      </p:sp>
      <p:sp>
        <p:nvSpPr>
          <p:cNvPr id="3" name="Content Placeholder 2"/>
          <p:cNvSpPr>
            <a:spLocks noGrp="1"/>
          </p:cNvSpPr>
          <p:nvPr>
            <p:ph sz="half" idx="1"/>
          </p:nvPr>
        </p:nvSpPr>
        <p:spPr>
          <a:xfrm>
            <a:off x="1024128" y="2286000"/>
            <a:ext cx="6066816" cy="4023360"/>
          </a:xfrm>
        </p:spPr>
        <p:txBody>
          <a:bodyPr vert="horz" lIns="45720" tIns="45720" rIns="45720" bIns="45720" rtlCol="0">
            <a:normAutofit/>
          </a:bodyPr>
          <a:lstStyle/>
          <a:p>
            <a:pPr>
              <a:lnSpc>
                <a:spcPct val="200000"/>
              </a:lnSpc>
            </a:pPr>
            <a:r>
              <a:rPr lang="en-US" dirty="0"/>
              <a:t>1 - What does mimesis mean?</a:t>
            </a:r>
            <a:br>
              <a:rPr lang="en-US" dirty="0"/>
            </a:br>
            <a:r>
              <a:rPr lang="en-US" dirty="0"/>
              <a:t>2 - What words have a similar etymology as mimesis?</a:t>
            </a:r>
            <a:br>
              <a:rPr lang="en-US" dirty="0"/>
            </a:br>
            <a:r>
              <a:rPr lang="en-US" dirty="0"/>
              <a:t>3 - Where does Girard find the idea?</a:t>
            </a:r>
          </a:p>
        </p:txBody>
      </p:sp>
      <p:pic>
        <p:nvPicPr>
          <p:cNvPr id="9" name="Content Placeholder 8" descr="A close-up of a rock&#10;&#10;Description automatically generated with low confidence">
            <a:extLst>
              <a:ext uri="{FF2B5EF4-FFF2-40B4-BE49-F238E27FC236}">
                <a16:creationId xmlns:a16="http://schemas.microsoft.com/office/drawing/2014/main" id="{1EF9FE08-81D3-4A43-B350-FC87AF346998}"/>
              </a:ext>
            </a:extLst>
          </p:cNvPr>
          <p:cNvPicPr>
            <a:picLocks noGrp="1" noChangeAspect="1"/>
          </p:cNvPicPr>
          <p:nvPr>
            <p:ph sz="half" idx="2"/>
          </p:nvPr>
        </p:nvPicPr>
        <p:blipFill rotWithShape="1">
          <a:blip r:embed="rId3"/>
          <a:srcRect l="24594" r="23143" b="-1"/>
          <a:stretch/>
        </p:blipFill>
        <p:spPr>
          <a:xfrm>
            <a:off x="7552266" y="10"/>
            <a:ext cx="4639733" cy="6857990"/>
          </a:xfrm>
          <a:prstGeom prst="rect">
            <a:avLst/>
          </a:prstGeom>
        </p:spPr>
      </p:pic>
      <p:sp>
        <p:nvSpPr>
          <p:cNvPr id="11" name="Footer Placeholder 10">
            <a:extLst>
              <a:ext uri="{FF2B5EF4-FFF2-40B4-BE49-F238E27FC236}">
                <a16:creationId xmlns:a16="http://schemas.microsoft.com/office/drawing/2014/main" id="{C4831893-92E0-4029-8D1B-76F6A3E4F53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794681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Mimesis and Girard</a:t>
            </a:r>
          </a:p>
        </p:txBody>
      </p:sp>
      <p:sp>
        <p:nvSpPr>
          <p:cNvPr id="3" name="Content Placeholder 2"/>
          <p:cNvSpPr>
            <a:spLocks noGrp="1"/>
          </p:cNvSpPr>
          <p:nvPr>
            <p:ph sz="half" idx="1"/>
          </p:nvPr>
        </p:nvSpPr>
        <p:spPr/>
        <p:txBody>
          <a:bodyPr>
            <a:normAutofit fontScale="92500" lnSpcReduction="10000"/>
          </a:bodyPr>
          <a:lstStyle/>
          <a:p>
            <a:pPr>
              <a:lnSpc>
                <a:spcPct val="150000"/>
              </a:lnSpc>
            </a:pPr>
            <a:r>
              <a:rPr lang="en-GB" sz="2800" i="1" dirty="0"/>
              <a:t>“Man is the creature who does not know what to desire, and he turns to others in order to make up his mind. We desire what others desire because we imitate their desires.”</a:t>
            </a:r>
            <a:br>
              <a:rPr lang="en-GB" sz="2800" i="1" dirty="0"/>
            </a:br>
            <a:br>
              <a:rPr lang="en-GB" sz="2800" i="1" dirty="0"/>
            </a:br>
            <a:r>
              <a:rPr lang="en-GB" sz="2800" dirty="0"/>
              <a:t>Girard</a:t>
            </a:r>
          </a:p>
        </p:txBody>
      </p:sp>
      <p:sp>
        <p:nvSpPr>
          <p:cNvPr id="4" name="Content Placeholder 3"/>
          <p:cNvSpPr>
            <a:spLocks noGrp="1"/>
          </p:cNvSpPr>
          <p:nvPr>
            <p:ph sz="half" idx="2"/>
          </p:nvPr>
        </p:nvSpPr>
        <p:spPr>
          <a:xfrm>
            <a:off x="5989320" y="719091"/>
            <a:ext cx="4754880" cy="5590269"/>
          </a:xfrm>
        </p:spPr>
        <p:txBody>
          <a:bodyPr>
            <a:normAutofit fontScale="92500" lnSpcReduction="10000"/>
          </a:bodyPr>
          <a:lstStyle/>
          <a:p>
            <a:pPr marL="0" indent="0">
              <a:lnSpc>
                <a:spcPct val="170000"/>
              </a:lnSpc>
              <a:buNone/>
            </a:pPr>
            <a:r>
              <a:rPr lang="en-GB" dirty="0"/>
              <a:t>1 - What are some examples of things we desire because others desire it?</a:t>
            </a:r>
          </a:p>
          <a:p>
            <a:pPr marL="0" indent="0">
              <a:lnSpc>
                <a:spcPct val="170000"/>
              </a:lnSpc>
              <a:buNone/>
            </a:pPr>
            <a:r>
              <a:rPr lang="en-GB" dirty="0"/>
              <a:t>2 - Are these things just material?</a:t>
            </a:r>
          </a:p>
          <a:p>
            <a:pPr marL="0" indent="0">
              <a:lnSpc>
                <a:spcPct val="170000"/>
              </a:lnSpc>
              <a:buNone/>
            </a:pPr>
            <a:r>
              <a:rPr lang="en-GB" dirty="0"/>
              <a:t>3 - What do we desire and why?</a:t>
            </a:r>
          </a:p>
          <a:p>
            <a:pPr marL="0" indent="0">
              <a:lnSpc>
                <a:spcPct val="170000"/>
              </a:lnSpc>
              <a:buNone/>
            </a:pPr>
            <a:r>
              <a:rPr lang="en-GB" dirty="0"/>
              <a:t>4 - What would a Christian / religious response to Girard be?</a:t>
            </a:r>
          </a:p>
        </p:txBody>
      </p:sp>
      <p:sp>
        <p:nvSpPr>
          <p:cNvPr id="5" name="Footer Placeholder 4">
            <a:extLst>
              <a:ext uri="{FF2B5EF4-FFF2-40B4-BE49-F238E27FC236}">
                <a16:creationId xmlns:a16="http://schemas.microsoft.com/office/drawing/2014/main" id="{2378BFEC-8E30-48E7-B348-4BA4D3850B16}"/>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8490770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The Suffering Representative Body</a:t>
            </a:r>
          </a:p>
        </p:txBody>
      </p:sp>
      <p:sp>
        <p:nvSpPr>
          <p:cNvPr id="3" name="Subtitle 2"/>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46079B59-8520-4FD7-B338-23D98169B7A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933094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7879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The Suffering Representative Body</a:t>
            </a:r>
          </a:p>
        </p:txBody>
      </p:sp>
      <p:cxnSp>
        <p:nvCxnSpPr>
          <p:cNvPr id="14" name="Straight Connector 1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So far, we have looked at a number of theories that all deal with how complex our bodies are – whether in the context of society, sex, gender, pain and suffering, identity, or culture.</a:t>
            </a:r>
          </a:p>
          <a:p>
            <a:endParaRPr lang="en-US">
              <a:solidFill>
                <a:srgbClr val="FFFFFF"/>
              </a:solidFill>
            </a:endParaRPr>
          </a:p>
          <a:p>
            <a:r>
              <a:rPr lang="en-US">
                <a:solidFill>
                  <a:srgbClr val="FFFFFF"/>
                </a:solidFill>
              </a:rPr>
              <a:t>But where do we see these theories and how might these theories help us to apply and understand the world around us?</a:t>
            </a:r>
          </a:p>
          <a:p>
            <a:endParaRPr lang="en-US">
              <a:solidFill>
                <a:srgbClr val="FFFFFF"/>
              </a:solidFill>
            </a:endParaRPr>
          </a:p>
        </p:txBody>
      </p:sp>
      <p:pic>
        <p:nvPicPr>
          <p:cNvPr id="5" name="Content Placeholder 4"/>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6652" r="15694"/>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BF04C9E6-0DCE-4340-898A-93D01D7E90E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4070096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rotWithShape="1">
          <a:blip r:embed="rId3">
            <a:duotone>
              <a:schemeClr val="bg2">
                <a:shade val="45000"/>
                <a:satMod val="135000"/>
              </a:schemeClr>
              <a:prstClr val="white"/>
            </a:duotone>
            <a:alphaModFix amt="35000"/>
            <a:extLst>
              <a:ext uri="{28A0092B-C50C-407E-A947-70E740481C1C}">
                <a14:useLocalDpi xmlns:a14="http://schemas.microsoft.com/office/drawing/2010/main" val="0"/>
              </a:ext>
            </a:extLst>
          </a:blip>
          <a:srcRect r="11133"/>
          <a:stretch/>
        </p:blipFill>
        <p:spPr>
          <a:xfrm>
            <a:off x="20" y="-1"/>
            <a:ext cx="12188932" cy="6858000"/>
          </a:xfrm>
          <a:prstGeom prst="rect">
            <a:avLst/>
          </a:prstGeom>
        </p:spPr>
      </p:pic>
      <p:sp>
        <p:nvSpPr>
          <p:cNvPr id="2" name="Title 1"/>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dirty="0"/>
              <a:t>The Suffering Representative Body</a:t>
            </a:r>
          </a:p>
        </p:txBody>
      </p:sp>
      <p:cxnSp>
        <p:nvCxnSpPr>
          <p:cNvPr id="14" name="Straight Connector 13">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4971371" y="643467"/>
            <a:ext cx="6574112" cy="5571066"/>
          </a:xfrm>
        </p:spPr>
        <p:txBody>
          <a:bodyPr vert="horz" lIns="45720" tIns="45720" rIns="45720" bIns="45720" rtlCol="0" anchor="ctr">
            <a:normAutofit/>
          </a:bodyPr>
          <a:lstStyle/>
          <a:p>
            <a:r>
              <a:rPr lang="en-US" dirty="0"/>
              <a:t>Theories often seek to explain the stories by which we live – a theory of culture, for example, may seek to explain why and how a certain piece of culture exists and operates.</a:t>
            </a:r>
          </a:p>
          <a:p>
            <a:endParaRPr lang="en-US" dirty="0"/>
          </a:p>
          <a:p>
            <a:r>
              <a:rPr lang="en-US" dirty="0"/>
              <a:t>But where do we get the stories by which we live from?</a:t>
            </a:r>
          </a:p>
          <a:p>
            <a:br>
              <a:rPr lang="en-US" dirty="0"/>
            </a:br>
            <a:br>
              <a:rPr lang="en-US" dirty="0"/>
            </a:br>
            <a:r>
              <a:rPr lang="en-US" dirty="0"/>
              <a:t>For Girard, we get them from others and learn them through our interaction with others.</a:t>
            </a:r>
          </a:p>
        </p:txBody>
      </p:sp>
      <p:sp>
        <p:nvSpPr>
          <p:cNvPr id="4" name="Footer Placeholder 3">
            <a:extLst>
              <a:ext uri="{FF2B5EF4-FFF2-40B4-BE49-F238E27FC236}">
                <a16:creationId xmlns:a16="http://schemas.microsoft.com/office/drawing/2014/main" id="{262C2BAD-BCB2-4A20-A581-49D3AB811D28}"/>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460444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24128" y="585216"/>
            <a:ext cx="6066818" cy="1499616"/>
          </a:xfrm>
        </p:spPr>
        <p:txBody>
          <a:bodyPr vert="horz" lIns="91440" tIns="45720" rIns="91440" bIns="45720" rtlCol="0" anchor="ctr">
            <a:normAutofit/>
          </a:bodyPr>
          <a:lstStyle/>
          <a:p>
            <a:r>
              <a:rPr lang="en-US"/>
              <a:t>The Suffering Representative Body</a:t>
            </a:r>
          </a:p>
        </p:txBody>
      </p:sp>
      <p:sp>
        <p:nvSpPr>
          <p:cNvPr id="3" name="Content Placeholder 2"/>
          <p:cNvSpPr>
            <a:spLocks noGrp="1"/>
          </p:cNvSpPr>
          <p:nvPr>
            <p:ph sz="half" idx="1"/>
          </p:nvPr>
        </p:nvSpPr>
        <p:spPr>
          <a:xfrm>
            <a:off x="1024128" y="2286000"/>
            <a:ext cx="6066818" cy="4023360"/>
          </a:xfrm>
        </p:spPr>
        <p:txBody>
          <a:bodyPr vert="horz" lIns="45720" tIns="45720" rIns="45720" bIns="45720" rtlCol="0">
            <a:normAutofit/>
          </a:bodyPr>
          <a:lstStyle/>
          <a:p>
            <a:r>
              <a:rPr lang="en-US"/>
              <a:t>The thing is, we are also, constantly, telling our own stories back to those broader social and cultural stories. </a:t>
            </a:r>
          </a:p>
          <a:p>
            <a:r>
              <a:rPr lang="en-US"/>
              <a:t>We take the stories we are given, and make them different – we each, in our own way, queer the dominant narrative discourse.</a:t>
            </a:r>
          </a:p>
          <a:p>
            <a:r>
              <a:rPr lang="en-US"/>
              <a:t>Women are weak – but we weightlift…</a:t>
            </a:r>
          </a:p>
          <a:p>
            <a:r>
              <a:rPr lang="en-US"/>
              <a:t>Men are strong – but we cry…</a:t>
            </a:r>
          </a:p>
          <a:p>
            <a:endParaRPr lang="en-US"/>
          </a:p>
        </p:txBody>
      </p:sp>
      <p:pic>
        <p:nvPicPr>
          <p:cNvPr id="5" name="Content Placeholder 4"/>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2901" r="1811"/>
          <a:stretch/>
        </p:blipFill>
        <p:spPr>
          <a:xfrm>
            <a:off x="7552266" y="10"/>
            <a:ext cx="4639733" cy="6857990"/>
          </a:xfrm>
          <a:prstGeom prst="rect">
            <a:avLst/>
          </a:prstGeom>
        </p:spPr>
      </p:pic>
      <p:sp>
        <p:nvSpPr>
          <p:cNvPr id="4" name="Footer Placeholder 3">
            <a:extLst>
              <a:ext uri="{FF2B5EF4-FFF2-40B4-BE49-F238E27FC236}">
                <a16:creationId xmlns:a16="http://schemas.microsoft.com/office/drawing/2014/main" id="{00582E5D-5267-4FDE-93FC-DA7C0F706F57}"/>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047684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7" name="Rectangle 11">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3258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9" y="585216"/>
            <a:ext cx="3779085" cy="1499616"/>
          </a:xfrm>
        </p:spPr>
        <p:txBody>
          <a:bodyPr vert="horz" lIns="91440" tIns="45720" rIns="91440" bIns="45720" rtlCol="0" anchor="ctr">
            <a:normAutofit/>
          </a:bodyPr>
          <a:lstStyle/>
          <a:p>
            <a:r>
              <a:rPr lang="en-US" sz="3900">
                <a:solidFill>
                  <a:srgbClr val="FFFFFF"/>
                </a:solidFill>
              </a:rPr>
              <a:t>The Suffering Representative Body</a:t>
            </a:r>
          </a:p>
        </p:txBody>
      </p:sp>
      <p:cxnSp>
        <p:nvCxnSpPr>
          <p:cNvPr id="18" name="Straight Connector 13">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1024129" y="2286000"/>
            <a:ext cx="3791711" cy="3931920"/>
          </a:xfrm>
        </p:spPr>
        <p:txBody>
          <a:bodyPr vert="horz" lIns="45720" tIns="45720" rIns="45720" bIns="45720" rtlCol="0">
            <a:normAutofit/>
          </a:bodyPr>
          <a:lstStyle/>
          <a:p>
            <a:r>
              <a:rPr lang="en-US">
                <a:solidFill>
                  <a:srgbClr val="FFFFFF"/>
                </a:solidFill>
              </a:rPr>
              <a:t>One of the most interesting areas to examine this in is through art – because in art, the artist seeks to convey a story, and the viewer seeks to understand it.</a:t>
            </a:r>
          </a:p>
          <a:p>
            <a:pPr marL="0" indent="0">
              <a:buNone/>
            </a:pPr>
            <a:endParaRPr lang="en-US">
              <a:solidFill>
                <a:srgbClr val="FFFFFF"/>
              </a:solidFill>
            </a:endParaRPr>
          </a:p>
          <a:p>
            <a:r>
              <a:rPr lang="en-US">
                <a:solidFill>
                  <a:srgbClr val="FFFFFF"/>
                </a:solidFill>
              </a:rPr>
              <a:t>But this raises a number of difficult questions…</a:t>
            </a:r>
          </a:p>
          <a:p>
            <a:endParaRPr lang="en-US">
              <a:solidFill>
                <a:srgbClr val="FFFFFF"/>
              </a:solidFill>
            </a:endParaRPr>
          </a:p>
        </p:txBody>
      </p:sp>
      <p:pic>
        <p:nvPicPr>
          <p:cNvPr id="5" name="Content Placeholder 4"/>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15410" r="3406" b="2"/>
          <a:stretch/>
        </p:blipFill>
        <p:spPr>
          <a:xfrm>
            <a:off x="6096000" y="640080"/>
            <a:ext cx="5455921" cy="5577840"/>
          </a:xfrm>
          <a:prstGeom prst="rect">
            <a:avLst/>
          </a:prstGeom>
        </p:spPr>
      </p:pic>
      <p:sp>
        <p:nvSpPr>
          <p:cNvPr id="4" name="Footer Placeholder 3">
            <a:extLst>
              <a:ext uri="{FF2B5EF4-FFF2-40B4-BE49-F238E27FC236}">
                <a16:creationId xmlns:a16="http://schemas.microsoft.com/office/drawing/2014/main" id="{3C26BFE2-3DB6-426C-ACAA-2236632E67C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1202543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art?</a:t>
            </a:r>
          </a:p>
        </p:txBody>
      </p:sp>
      <p:sp>
        <p:nvSpPr>
          <p:cNvPr id="4" name="Text Placeholder 3"/>
          <p:cNvSpPr>
            <a:spLocks noGrp="1"/>
          </p:cNvSpPr>
          <p:nvPr>
            <p:ph type="body" sz="half" idx="2"/>
          </p:nvPr>
        </p:nvSpPr>
        <p:spPr/>
        <p:txBody>
          <a:bodyPr/>
          <a:lstStyle/>
          <a:p>
            <a:endParaRPr lang="en-GB"/>
          </a:p>
        </p:txBody>
      </p:sp>
      <p:pic>
        <p:nvPicPr>
          <p:cNvPr id="8" name="Picture Placeholder 7" descr="A close-up of a rock&#10;&#10;Description automatically generated with low confidence">
            <a:extLst>
              <a:ext uri="{FF2B5EF4-FFF2-40B4-BE49-F238E27FC236}">
                <a16:creationId xmlns:a16="http://schemas.microsoft.com/office/drawing/2014/main" id="{323A3D53-6124-45B1-A853-78951BEEB527}"/>
              </a:ext>
            </a:extLst>
          </p:cNvPr>
          <p:cNvPicPr>
            <a:picLocks noGrp="1" noChangeAspect="1"/>
          </p:cNvPicPr>
          <p:nvPr>
            <p:ph type="pic" idx="1"/>
          </p:nvPr>
        </p:nvPicPr>
        <p:blipFill>
          <a:blip r:embed="rId3"/>
          <a:srcRect t="25757" b="25757"/>
          <a:stretch>
            <a:fillRect/>
          </a:stretch>
        </p:blipFill>
        <p:spPr/>
      </p:pic>
      <p:sp>
        <p:nvSpPr>
          <p:cNvPr id="9" name="Footer Placeholder 8">
            <a:extLst>
              <a:ext uri="{FF2B5EF4-FFF2-40B4-BE49-F238E27FC236}">
                <a16:creationId xmlns:a16="http://schemas.microsoft.com/office/drawing/2014/main" id="{0E20AE58-6BB6-488A-A5B2-3F7A34114F05}"/>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05966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purpose of art?</a:t>
            </a:r>
          </a:p>
        </p:txBody>
      </p:sp>
      <p:pic>
        <p:nvPicPr>
          <p:cNvPr id="5" name="Picture Placeholder 4"/>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12213" b="57779"/>
          <a:stretch/>
        </p:blipFill>
        <p:spPr/>
      </p:pic>
      <p:sp>
        <p:nvSpPr>
          <p:cNvPr id="4" name="Text Placeholder 3"/>
          <p:cNvSpPr>
            <a:spLocks noGrp="1"/>
          </p:cNvSpPr>
          <p:nvPr>
            <p:ph type="body" sz="half" idx="2"/>
          </p:nvPr>
        </p:nvSpPr>
        <p:spPr/>
        <p:txBody>
          <a:bodyPr/>
          <a:lstStyle/>
          <a:p>
            <a:endParaRPr lang="en-GB"/>
          </a:p>
        </p:txBody>
      </p:sp>
      <p:sp>
        <p:nvSpPr>
          <p:cNvPr id="3" name="Footer Placeholder 2">
            <a:extLst>
              <a:ext uri="{FF2B5EF4-FFF2-40B4-BE49-F238E27FC236}">
                <a16:creationId xmlns:a16="http://schemas.microsoft.com/office/drawing/2014/main" id="{F0B83276-145E-4864-825E-FA7794A9C7D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41832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does art tell stories?</a:t>
            </a:r>
          </a:p>
        </p:txBody>
      </p:sp>
      <p:pic>
        <p:nvPicPr>
          <p:cNvPr id="5" name="Picture Placeholder 4"/>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50000" b="19954"/>
          <a:stretch/>
        </p:blipFill>
        <p:spPr>
          <a:xfrm>
            <a:off x="0" y="-1"/>
            <a:ext cx="12188952" cy="4572000"/>
          </a:xfrm>
        </p:spPr>
      </p:pic>
      <p:sp>
        <p:nvSpPr>
          <p:cNvPr id="4" name="Text Placeholder 3"/>
          <p:cNvSpPr>
            <a:spLocks noGrp="1"/>
          </p:cNvSpPr>
          <p:nvPr>
            <p:ph type="body" sz="half" idx="2"/>
          </p:nvPr>
        </p:nvSpPr>
        <p:spPr/>
        <p:txBody>
          <a:bodyPr/>
          <a:lstStyle/>
          <a:p>
            <a:endParaRPr lang="en-GB"/>
          </a:p>
        </p:txBody>
      </p:sp>
      <p:sp>
        <p:nvSpPr>
          <p:cNvPr id="3" name="Footer Placeholder 2">
            <a:extLst>
              <a:ext uri="{FF2B5EF4-FFF2-40B4-BE49-F238E27FC236}">
                <a16:creationId xmlns:a16="http://schemas.microsoft.com/office/drawing/2014/main" id="{2402479E-EB20-48D5-81A8-8EE4A30EDE0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552747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does art speak to culture?</a:t>
            </a:r>
          </a:p>
        </p:txBody>
      </p:sp>
      <p:pic>
        <p:nvPicPr>
          <p:cNvPr id="5" name="Picture Placeholder 4"/>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45441" b="27415"/>
          <a:stretch/>
        </p:blipFill>
        <p:spPr/>
      </p:pic>
      <p:sp>
        <p:nvSpPr>
          <p:cNvPr id="4" name="Text Placeholder 3"/>
          <p:cNvSpPr>
            <a:spLocks noGrp="1"/>
          </p:cNvSpPr>
          <p:nvPr>
            <p:ph type="body" sz="half" idx="2"/>
          </p:nvPr>
        </p:nvSpPr>
        <p:spPr/>
        <p:txBody>
          <a:bodyPr/>
          <a:lstStyle/>
          <a:p>
            <a:endParaRPr lang="en-GB"/>
          </a:p>
        </p:txBody>
      </p:sp>
      <p:sp>
        <p:nvSpPr>
          <p:cNvPr id="3" name="Footer Placeholder 2">
            <a:extLst>
              <a:ext uri="{FF2B5EF4-FFF2-40B4-BE49-F238E27FC236}">
                <a16:creationId xmlns:a16="http://schemas.microsoft.com/office/drawing/2014/main" id="{A4383B39-D093-4CA3-9EBD-8C0074CC272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6484857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What Does suffering have </a:t>
            </a:r>
            <a:r>
              <a:rPr lang="en-GB" dirty="0"/>
              <a:t>to do with art?</a:t>
            </a:r>
          </a:p>
        </p:txBody>
      </p:sp>
      <p:pic>
        <p:nvPicPr>
          <p:cNvPr id="5" name="Picture Placeholder 4"/>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25" t="59970" r="25" b="11894"/>
          <a:stretch/>
        </p:blipFill>
        <p:spPr/>
      </p:pic>
      <p:sp>
        <p:nvSpPr>
          <p:cNvPr id="4" name="Text Placeholder 3"/>
          <p:cNvSpPr>
            <a:spLocks noGrp="1"/>
          </p:cNvSpPr>
          <p:nvPr>
            <p:ph type="body" sz="half" idx="2"/>
          </p:nvPr>
        </p:nvSpPr>
        <p:spPr/>
        <p:txBody>
          <a:bodyPr/>
          <a:lstStyle/>
          <a:p>
            <a:endParaRPr lang="en-GB"/>
          </a:p>
        </p:txBody>
      </p:sp>
      <p:sp>
        <p:nvSpPr>
          <p:cNvPr id="3" name="Footer Placeholder 2">
            <a:extLst>
              <a:ext uri="{FF2B5EF4-FFF2-40B4-BE49-F238E27FC236}">
                <a16:creationId xmlns:a16="http://schemas.microsoft.com/office/drawing/2014/main" id="{B1FDE0F3-433C-420E-9C81-F6F1A40ED90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583528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1A9B9E1-AE3D-4F69-9670-71C92ED1B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523B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9" y="585216"/>
            <a:ext cx="3779085" cy="1499616"/>
          </a:xfrm>
        </p:spPr>
        <p:txBody>
          <a:bodyPr vert="horz" lIns="91440" tIns="45720" rIns="91440" bIns="45720" rtlCol="0" anchor="ctr">
            <a:normAutofit/>
          </a:bodyPr>
          <a:lstStyle/>
          <a:p>
            <a:r>
              <a:rPr lang="en-US" sz="3900">
                <a:solidFill>
                  <a:srgbClr val="FFFFFF"/>
                </a:solidFill>
              </a:rPr>
              <a:t>The Suffering Representative Body</a:t>
            </a:r>
          </a:p>
        </p:txBody>
      </p:sp>
      <p:cxnSp>
        <p:nvCxnSpPr>
          <p:cNvPr id="14" name="Straight Connector 13">
            <a:extLst>
              <a:ext uri="{FF2B5EF4-FFF2-40B4-BE49-F238E27FC236}">
                <a16:creationId xmlns:a16="http://schemas.microsoft.com/office/drawing/2014/main" id="{3234ED8A-BEE3-4F34-B45B-731E1E292E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1024129" y="2286000"/>
            <a:ext cx="3791711" cy="3931920"/>
          </a:xfrm>
        </p:spPr>
        <p:txBody>
          <a:bodyPr vert="horz" lIns="45720" tIns="45720" rIns="45720" bIns="45720" rtlCol="0">
            <a:normAutofit/>
          </a:bodyPr>
          <a:lstStyle/>
          <a:p>
            <a:r>
              <a:rPr lang="en-US" sz="2000" dirty="0">
                <a:solidFill>
                  <a:srgbClr val="FFFFFF"/>
                </a:solidFill>
              </a:rPr>
              <a:t>Split into four group</a:t>
            </a:r>
          </a:p>
          <a:p>
            <a:r>
              <a:rPr lang="en-US" sz="2000" dirty="0">
                <a:solidFill>
                  <a:srgbClr val="FFFFFF"/>
                </a:solidFill>
              </a:rPr>
              <a:t>Grab a piece of art</a:t>
            </a:r>
          </a:p>
          <a:p>
            <a:r>
              <a:rPr lang="en-US" sz="2000" dirty="0">
                <a:solidFill>
                  <a:srgbClr val="FFFFFF"/>
                </a:solidFill>
              </a:rPr>
              <a:t>Research the origins of the piece </a:t>
            </a:r>
          </a:p>
          <a:p>
            <a:r>
              <a:rPr lang="en-US" sz="2000" dirty="0">
                <a:solidFill>
                  <a:srgbClr val="FFFFFF"/>
                </a:solidFill>
              </a:rPr>
              <a:t>Identify the key themes within the piece</a:t>
            </a:r>
          </a:p>
          <a:p>
            <a:r>
              <a:rPr lang="en-US" sz="2000" dirty="0">
                <a:solidFill>
                  <a:srgbClr val="FFFFFF"/>
                </a:solidFill>
              </a:rPr>
              <a:t>Answer the following questions</a:t>
            </a:r>
          </a:p>
          <a:p>
            <a:r>
              <a:rPr lang="en-US" sz="2000" dirty="0">
                <a:solidFill>
                  <a:srgbClr val="FFFFFF"/>
                </a:solidFill>
              </a:rPr>
              <a:t>Write down some notes and be prepared to talk about your piece</a:t>
            </a:r>
          </a:p>
          <a:p>
            <a:endParaRPr lang="en-US" sz="2000" dirty="0">
              <a:solidFill>
                <a:srgbClr val="FFFFFF"/>
              </a:solidFill>
            </a:endParaRPr>
          </a:p>
        </p:txBody>
      </p:sp>
      <p:pic>
        <p:nvPicPr>
          <p:cNvPr id="5" name="Content Placeholder 4"/>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20893" r="13817" b="1"/>
          <a:stretch/>
        </p:blipFill>
        <p:spPr>
          <a:xfrm>
            <a:off x="6096000" y="640080"/>
            <a:ext cx="5455921" cy="5577840"/>
          </a:xfrm>
          <a:prstGeom prst="rect">
            <a:avLst/>
          </a:prstGeom>
        </p:spPr>
      </p:pic>
      <p:sp>
        <p:nvSpPr>
          <p:cNvPr id="4" name="Footer Placeholder 3">
            <a:extLst>
              <a:ext uri="{FF2B5EF4-FFF2-40B4-BE49-F238E27FC236}">
                <a16:creationId xmlns:a16="http://schemas.microsoft.com/office/drawing/2014/main" id="{B5AC2A97-49E0-462D-B326-C33A5E84058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6094280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Suffering Representative Body</a:t>
            </a:r>
          </a:p>
        </p:txBody>
      </p:sp>
      <p:sp>
        <p:nvSpPr>
          <p:cNvPr id="3" name="Content Placeholder 2"/>
          <p:cNvSpPr>
            <a:spLocks noGrp="1"/>
          </p:cNvSpPr>
          <p:nvPr>
            <p:ph idx="1"/>
          </p:nvPr>
        </p:nvSpPr>
        <p:spPr/>
        <p:txBody>
          <a:bodyPr/>
          <a:lstStyle/>
          <a:p>
            <a:pPr marL="457200" indent="-457200">
              <a:buFont typeface="+mj-lt"/>
              <a:buAutoNum type="arabicPeriod"/>
            </a:pPr>
            <a:r>
              <a:rPr lang="en-GB" i="1" dirty="0"/>
              <a:t>What does this particular piece seek to say to us?</a:t>
            </a:r>
          </a:p>
          <a:p>
            <a:pPr marL="457200" indent="-457200">
              <a:buFont typeface="+mj-lt"/>
              <a:buAutoNum type="arabicPeriod"/>
            </a:pPr>
            <a:r>
              <a:rPr lang="en-GB" i="1" dirty="0"/>
              <a:t>Why is this?</a:t>
            </a:r>
          </a:p>
          <a:p>
            <a:pPr marL="457200" indent="-457200">
              <a:buFont typeface="+mj-lt"/>
              <a:buAutoNum type="arabicPeriod"/>
            </a:pPr>
            <a:endParaRPr lang="en-GB" i="1" dirty="0"/>
          </a:p>
          <a:p>
            <a:pPr marL="457200" indent="-457200">
              <a:buFont typeface="+mj-lt"/>
              <a:buAutoNum type="arabicPeriod"/>
            </a:pPr>
            <a:r>
              <a:rPr lang="en-GB" i="1" dirty="0"/>
              <a:t>What is our reaction to this piece? </a:t>
            </a:r>
          </a:p>
          <a:p>
            <a:pPr marL="457200" indent="-457200">
              <a:buFont typeface="+mj-lt"/>
              <a:buAutoNum type="arabicPeriod"/>
            </a:pPr>
            <a:r>
              <a:rPr lang="en-GB" i="1" dirty="0"/>
              <a:t>Does its story move us?</a:t>
            </a:r>
          </a:p>
          <a:p>
            <a:pPr marL="457200" indent="-457200">
              <a:buFont typeface="+mj-lt"/>
              <a:buAutoNum type="arabicPeriod"/>
            </a:pPr>
            <a:endParaRPr lang="en-GB" i="1" dirty="0"/>
          </a:p>
          <a:p>
            <a:pPr marL="457200" indent="-457200">
              <a:buFont typeface="+mj-lt"/>
              <a:buAutoNum type="arabicPeriod"/>
            </a:pPr>
            <a:r>
              <a:rPr lang="en-GB" i="1" dirty="0"/>
              <a:t>How does this piece illuminate an aspect of our culture?</a:t>
            </a:r>
          </a:p>
          <a:p>
            <a:pPr marL="457200" indent="-457200">
              <a:buFont typeface="+mj-lt"/>
              <a:buAutoNum type="arabicPeriod"/>
            </a:pPr>
            <a:r>
              <a:rPr lang="en-GB" i="1" dirty="0"/>
              <a:t>How does theory help us to understand this piece?</a:t>
            </a:r>
          </a:p>
        </p:txBody>
      </p:sp>
      <p:sp>
        <p:nvSpPr>
          <p:cNvPr id="4" name="Footer Placeholder 3">
            <a:extLst>
              <a:ext uri="{FF2B5EF4-FFF2-40B4-BE49-F238E27FC236}">
                <a16:creationId xmlns:a16="http://schemas.microsoft.com/office/drawing/2014/main" id="{5C656AE0-313C-4767-AD44-1BE1FC8D895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397046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8875" b="46125"/>
          <a:stretch/>
        </p:blipFill>
        <p:spPr>
          <a:xfrm>
            <a:off x="20" y="10"/>
            <a:ext cx="12191980" cy="6857990"/>
          </a:xfrm>
          <a:prstGeom prst="rect">
            <a:avLst/>
          </a:prstGeom>
        </p:spPr>
      </p:pic>
      <p:sp>
        <p:nvSpPr>
          <p:cNvPr id="7" name="Footer Placeholder 6">
            <a:extLst>
              <a:ext uri="{FF2B5EF4-FFF2-40B4-BE49-F238E27FC236}">
                <a16:creationId xmlns:a16="http://schemas.microsoft.com/office/drawing/2014/main" id="{A7F3AA4D-3694-4095-A187-48CC77B9C08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9898985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20604" b="34396"/>
          <a:stretch/>
        </p:blipFill>
        <p:spPr>
          <a:xfrm>
            <a:off x="20" y="10"/>
            <a:ext cx="12191980" cy="6857990"/>
          </a:xfrm>
          <a:prstGeom prst="rect">
            <a:avLst/>
          </a:prstGeom>
        </p:spPr>
      </p:pic>
      <p:sp>
        <p:nvSpPr>
          <p:cNvPr id="7" name="Footer Placeholder 6">
            <a:extLst>
              <a:ext uri="{FF2B5EF4-FFF2-40B4-BE49-F238E27FC236}">
                <a16:creationId xmlns:a16="http://schemas.microsoft.com/office/drawing/2014/main" id="{F0395766-5A70-4E9E-8F5A-700FCDE6C62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601091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1" t="14996" r="1" b="44363"/>
          <a:stretch/>
        </p:blipFill>
        <p:spPr>
          <a:xfrm>
            <a:off x="20" y="10"/>
            <a:ext cx="12191980" cy="6857990"/>
          </a:xfrm>
          <a:prstGeom prst="rect">
            <a:avLst/>
          </a:prstGeom>
        </p:spPr>
      </p:pic>
      <p:sp>
        <p:nvSpPr>
          <p:cNvPr id="7" name="Footer Placeholder 6">
            <a:extLst>
              <a:ext uri="{FF2B5EF4-FFF2-40B4-BE49-F238E27FC236}">
                <a16:creationId xmlns:a16="http://schemas.microsoft.com/office/drawing/2014/main" id="{4359C2D5-FCE7-49D8-AFD6-814DC24455A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056672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t="45456" b="12357"/>
          <a:stretch/>
        </p:blipFill>
        <p:spPr>
          <a:xfrm>
            <a:off x="20" y="10"/>
            <a:ext cx="12191980" cy="6857990"/>
          </a:xfrm>
          <a:prstGeom prst="rect">
            <a:avLst/>
          </a:prstGeom>
        </p:spPr>
      </p:pic>
      <p:sp>
        <p:nvSpPr>
          <p:cNvPr id="7" name="Footer Placeholder 6">
            <a:extLst>
              <a:ext uri="{FF2B5EF4-FFF2-40B4-BE49-F238E27FC236}">
                <a16:creationId xmlns:a16="http://schemas.microsoft.com/office/drawing/2014/main" id="{1E72D34C-133A-420E-8C2C-83B9F29316D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34770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024128" y="585216"/>
            <a:ext cx="5902061" cy="1499616"/>
          </a:xfrm>
        </p:spPr>
        <p:txBody>
          <a:bodyPr vert="horz" lIns="91440" tIns="45720" rIns="91440" bIns="45720" rtlCol="0" anchor="ctr">
            <a:normAutofit/>
          </a:bodyPr>
          <a:lstStyle/>
          <a:p>
            <a:r>
              <a:rPr lang="en-US"/>
              <a:t>Round up</a:t>
            </a:r>
          </a:p>
        </p:txBody>
      </p:sp>
      <p:sp>
        <p:nvSpPr>
          <p:cNvPr id="3" name="Content Placeholder 2"/>
          <p:cNvSpPr>
            <a:spLocks noGrp="1"/>
          </p:cNvSpPr>
          <p:nvPr>
            <p:ph sz="half" idx="1"/>
          </p:nvPr>
        </p:nvSpPr>
        <p:spPr>
          <a:xfrm>
            <a:off x="1024128" y="2286000"/>
            <a:ext cx="5902061" cy="3931920"/>
          </a:xfrm>
        </p:spPr>
        <p:txBody>
          <a:bodyPr vert="horz" lIns="45720" tIns="45720" rIns="45720" bIns="45720" rtlCol="0">
            <a:normAutofit/>
          </a:bodyPr>
          <a:lstStyle/>
          <a:p>
            <a:r>
              <a:rPr lang="en-US"/>
              <a:t>Art is a vitally important part of our culture and the way that we understand the world.</a:t>
            </a:r>
          </a:p>
          <a:p>
            <a:r>
              <a:rPr lang="en-US"/>
              <a:t>Art attempts to tell stories, which we then weave into our own stories.</a:t>
            </a:r>
          </a:p>
          <a:p>
            <a:r>
              <a:rPr lang="en-US"/>
              <a:t>In this way, art is like a conversation between the experiences of the artists and the experiences of the viewer.</a:t>
            </a:r>
          </a:p>
          <a:p>
            <a:r>
              <a:rPr lang="en-US"/>
              <a:t>We come to understand more about ourselves and others through sharing these stories</a:t>
            </a:r>
          </a:p>
        </p:txBody>
      </p:sp>
      <p:pic>
        <p:nvPicPr>
          <p:cNvPr id="5" name="Content Placeholder 4"/>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r="3" b="2033"/>
          <a:stretch/>
        </p:blipFill>
        <p:spPr>
          <a:xfrm>
            <a:off x="7552267" y="640080"/>
            <a:ext cx="3999654" cy="5577840"/>
          </a:xfrm>
          <a:prstGeom prst="rect">
            <a:avLst/>
          </a:prstGeom>
        </p:spPr>
      </p:pic>
      <p:sp>
        <p:nvSpPr>
          <p:cNvPr id="4" name="Footer Placeholder 3">
            <a:extLst>
              <a:ext uri="{FF2B5EF4-FFF2-40B4-BE49-F238E27FC236}">
                <a16:creationId xmlns:a16="http://schemas.microsoft.com/office/drawing/2014/main" id="{11ED59B8-D666-49F6-BC5C-E386DB0BFAA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986207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985EF-A3CA-466C-9335-C84DDA3C10E0}"/>
              </a:ext>
            </a:extLst>
          </p:cNvPr>
          <p:cNvSpPr>
            <a:spLocks noGrp="1"/>
          </p:cNvSpPr>
          <p:nvPr>
            <p:ph type="title"/>
          </p:nvPr>
        </p:nvSpPr>
        <p:spPr/>
        <p:txBody>
          <a:bodyPr/>
          <a:lstStyle/>
          <a:p>
            <a:r>
              <a:rPr lang="en-GB" dirty="0"/>
              <a:t>Round Up</a:t>
            </a:r>
          </a:p>
        </p:txBody>
      </p:sp>
      <p:sp>
        <p:nvSpPr>
          <p:cNvPr id="3" name="Content Placeholder 2">
            <a:extLst>
              <a:ext uri="{FF2B5EF4-FFF2-40B4-BE49-F238E27FC236}">
                <a16:creationId xmlns:a16="http://schemas.microsoft.com/office/drawing/2014/main" id="{1A510D29-955E-4539-AB28-C37B57F95A23}"/>
              </a:ext>
            </a:extLst>
          </p:cNvPr>
          <p:cNvSpPr>
            <a:spLocks noGrp="1"/>
          </p:cNvSpPr>
          <p:nvPr>
            <p:ph sz="half" idx="1"/>
          </p:nvPr>
        </p:nvSpPr>
        <p:spPr/>
        <p:txBody>
          <a:bodyPr>
            <a:normAutofit/>
          </a:bodyPr>
          <a:lstStyle/>
          <a:p>
            <a:r>
              <a:rPr lang="en-GB" dirty="0"/>
              <a:t>Queer culture has often depended on art to convey its part of the dominant story, and has often read into art subversive themes and storylines that mirror its experience</a:t>
            </a:r>
            <a:br>
              <a:rPr lang="en-GB" dirty="0"/>
            </a:br>
            <a:endParaRPr lang="en-GB" dirty="0"/>
          </a:p>
          <a:p>
            <a:r>
              <a:rPr lang="en-GB" dirty="0"/>
              <a:t>This mirroring and reading is a political project of expression by artists and reclamation by the audience – it is the formation of a culture that mirrors the queer experience itself.</a:t>
            </a:r>
          </a:p>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447881" y="699895"/>
            <a:ext cx="3190875" cy="1428750"/>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34777" y="2516224"/>
            <a:ext cx="3352800" cy="1362075"/>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92781" y="4329399"/>
            <a:ext cx="2981325" cy="1533525"/>
          </a:xfrm>
          <a:prstGeom prst="rect">
            <a:avLst/>
          </a:prstGeom>
        </p:spPr>
      </p:pic>
      <p:sp>
        <p:nvSpPr>
          <p:cNvPr id="4" name="Footer Placeholder 3">
            <a:extLst>
              <a:ext uri="{FF2B5EF4-FFF2-40B4-BE49-F238E27FC236}">
                <a16:creationId xmlns:a16="http://schemas.microsoft.com/office/drawing/2014/main" id="{2115466A-6AE7-43AA-9A3F-F423631EDD8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78320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7" name="Straight Connector 2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28" name="Rectangle 22">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erson with long hair&#10;&#10;Description automatically generated with low confidence">
            <a:extLst>
              <a:ext uri="{FF2B5EF4-FFF2-40B4-BE49-F238E27FC236}">
                <a16:creationId xmlns:a16="http://schemas.microsoft.com/office/drawing/2014/main" id="{473C6C66-7F0B-40BC-8E0A-13BBEABCA58D}"/>
              </a:ext>
            </a:extLst>
          </p:cNvPr>
          <p:cNvPicPr>
            <a:picLocks noGrp="1" noChangeAspect="1"/>
          </p:cNvPicPr>
          <p:nvPr>
            <p:ph sz="half" idx="2"/>
          </p:nvPr>
        </p:nvPicPr>
        <p:blipFill rotWithShape="1">
          <a:blip r:embed="rId2">
            <a:duotone>
              <a:schemeClr val="bg2">
                <a:shade val="45000"/>
                <a:satMod val="135000"/>
              </a:schemeClr>
              <a:prstClr val="white"/>
            </a:duotone>
            <a:alphaModFix amt="35000"/>
          </a:blip>
          <a:srcRect t="20722" r="-1" b="41721"/>
          <a:stretch/>
        </p:blipFill>
        <p:spPr>
          <a:xfrm>
            <a:off x="20" y="-1"/>
            <a:ext cx="12188932" cy="6858000"/>
          </a:xfrm>
          <a:prstGeom prst="rect">
            <a:avLst/>
          </a:prstGeom>
        </p:spPr>
      </p:pic>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643467" y="643467"/>
            <a:ext cx="3684437" cy="5571066"/>
          </a:xfrm>
        </p:spPr>
        <p:txBody>
          <a:bodyPr vert="horz" lIns="91440" tIns="45720" rIns="91440" bIns="45720" rtlCol="0" anchor="ctr">
            <a:normAutofit/>
          </a:bodyPr>
          <a:lstStyle/>
          <a:p>
            <a:pPr algn="r"/>
            <a:r>
              <a:rPr lang="en-US"/>
              <a:t>Reading</a:t>
            </a:r>
          </a:p>
        </p:txBody>
      </p:sp>
      <p:cxnSp>
        <p:nvCxnSpPr>
          <p:cNvPr id="29" name="Straight Connector 24">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4971371" y="643467"/>
            <a:ext cx="6574112" cy="5571066"/>
          </a:xfrm>
        </p:spPr>
        <p:txBody>
          <a:bodyPr vert="horz" lIns="45720" tIns="45720" rIns="45720" bIns="45720" rtlCol="0" anchor="ctr">
            <a:normAutofit/>
          </a:bodyPr>
          <a:lstStyle/>
          <a:p>
            <a:r>
              <a:rPr lang="en-US"/>
              <a:t>Today, we have applied some of the theoretical knowledge we have gained over the course of the module to the production and interpretation of art. </a:t>
            </a:r>
          </a:p>
          <a:p>
            <a:endParaRPr lang="en-US"/>
          </a:p>
          <a:p>
            <a:r>
              <a:rPr lang="en-US"/>
              <a:t>There are two separate readings for this session. The first, ‘What is Art?’ is a classic piece by Leo Tolstoy.</a:t>
            </a:r>
          </a:p>
          <a:p>
            <a:r>
              <a:rPr lang="en-US"/>
              <a:t>The second ‘(Re)Presenting Pain in Body Art’ provides further examples of the overlap between these topics. </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4971371" y="6470704"/>
            <a:ext cx="5773020" cy="274320"/>
          </a:xfrm>
        </p:spPr>
        <p:txBody>
          <a:bodyPr vert="horz" lIns="91440" tIns="45720" rIns="91440" bIns="45720" rtlCol="0" anchor="ctr">
            <a:normAutofit/>
          </a:bodyPr>
          <a:lstStyle/>
          <a:p>
            <a:pPr defTabSz="914400">
              <a:spcAft>
                <a:spcPts val="600"/>
              </a:spcAft>
            </a:pPr>
            <a:r>
              <a:rPr lang="en-US" kern="1200" cap="all" baseline="0">
                <a:solidFill>
                  <a:schemeClr val="tx1">
                    <a:lumMod val="95000"/>
                    <a:lumOff val="5000"/>
                  </a:schemeClr>
                </a:solidFill>
                <a:latin typeface="+mj-lt"/>
                <a:ea typeface="+mn-ea"/>
                <a:cs typeface="+mn-cs"/>
              </a:rPr>
              <a:t>A. Slater - 2022</a:t>
            </a:r>
          </a:p>
        </p:txBody>
      </p:sp>
    </p:spTree>
    <p:extLst>
      <p:ext uri="{BB962C8B-B14F-4D97-AF65-F5344CB8AC3E}">
        <p14:creationId xmlns:p14="http://schemas.microsoft.com/office/powerpoint/2010/main" val="3284365238"/>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584</TotalTime>
  <Words>1201</Words>
  <Application>Microsoft Office PowerPoint</Application>
  <PresentationFormat>Widescreen</PresentationFormat>
  <Paragraphs>136</Paragraphs>
  <Slides>27</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Calibri</vt:lpstr>
      <vt:lpstr>Tw Cen MT</vt:lpstr>
      <vt:lpstr>Tw Cen MT Condensed</vt:lpstr>
      <vt:lpstr>Wingdings 3</vt:lpstr>
      <vt:lpstr>Integral</vt:lpstr>
      <vt:lpstr>HPRS5042/6042 Complex Bodies: Questioning Gender, Religion, &amp; Sexuality</vt:lpstr>
      <vt:lpstr>Pain, Suffering, and the Body </vt:lpstr>
      <vt:lpstr>Foucault and Suffering</vt:lpstr>
      <vt:lpstr>Foucault and Suffering</vt:lpstr>
      <vt:lpstr>Round Up</vt:lpstr>
      <vt:lpstr>The Suffering Body in Art</vt:lpstr>
      <vt:lpstr>Mimesis and Girard </vt:lpstr>
      <vt:lpstr>Mimesis and Girard</vt:lpstr>
      <vt:lpstr>The Suffering Representative Body</vt:lpstr>
      <vt:lpstr>The Suffering Representative Body</vt:lpstr>
      <vt:lpstr>The Suffering Representative Body</vt:lpstr>
      <vt:lpstr>The Suffering Representative Body</vt:lpstr>
      <vt:lpstr>The Suffering Representative Body</vt:lpstr>
      <vt:lpstr>What is art?</vt:lpstr>
      <vt:lpstr>What is the purpose of art?</vt:lpstr>
      <vt:lpstr>How does art tell stories?</vt:lpstr>
      <vt:lpstr>Why does art speak to culture?</vt:lpstr>
      <vt:lpstr>What Does suffering have to do with art?</vt:lpstr>
      <vt:lpstr>The Suffering Representative Body</vt:lpstr>
      <vt:lpstr>The Suffering Representative Body</vt:lpstr>
      <vt:lpstr>PowerPoint Presentation</vt:lpstr>
      <vt:lpstr>PowerPoint Presentation</vt:lpstr>
      <vt:lpstr>PowerPoint Presentation</vt:lpstr>
      <vt:lpstr>PowerPoint Presentation</vt:lpstr>
      <vt:lpstr>Round up</vt:lpstr>
      <vt:lpstr>Round Up</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John Smith</cp:lastModifiedBy>
  <cp:revision>74</cp:revision>
  <dcterms:created xsi:type="dcterms:W3CDTF">2019-12-18T11:03:36Z</dcterms:created>
  <dcterms:modified xsi:type="dcterms:W3CDTF">2022-02-10T15:24:39Z</dcterms:modified>
</cp:coreProperties>
</file>