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27"/>
  </p:notesMasterIdLst>
  <p:handoutMasterIdLst>
    <p:handoutMasterId r:id="rId28"/>
  </p:handoutMasterIdLst>
  <p:sldIdLst>
    <p:sldId id="282" r:id="rId2"/>
    <p:sldId id="283" r:id="rId3"/>
    <p:sldId id="284" r:id="rId4"/>
    <p:sldId id="285" r:id="rId5"/>
    <p:sldId id="286" r:id="rId6"/>
    <p:sldId id="287" r:id="rId7"/>
    <p:sldId id="288" r:id="rId8"/>
    <p:sldId id="289" r:id="rId9"/>
    <p:sldId id="290" r:id="rId10"/>
    <p:sldId id="291" r:id="rId11"/>
    <p:sldId id="292" r:id="rId12"/>
    <p:sldId id="293" r:id="rId13"/>
    <p:sldId id="294" r:id="rId14"/>
    <p:sldId id="295" r:id="rId15"/>
    <p:sldId id="296" r:id="rId16"/>
    <p:sldId id="297" r:id="rId17"/>
    <p:sldId id="298" r:id="rId18"/>
    <p:sldId id="299" r:id="rId19"/>
    <p:sldId id="300" r:id="rId20"/>
    <p:sldId id="301" r:id="rId21"/>
    <p:sldId id="302" r:id="rId22"/>
    <p:sldId id="303" r:id="rId23"/>
    <p:sldId id="304" r:id="rId24"/>
    <p:sldId id="305" r:id="rId25"/>
    <p:sldId id="306"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880" autoAdjust="0"/>
    <p:restoredTop sz="94660"/>
  </p:normalViewPr>
  <p:slideViewPr>
    <p:cSldViewPr>
      <p:cViewPr varScale="1">
        <p:scale>
          <a:sx n="107" d="100"/>
          <a:sy n="107" d="100"/>
        </p:scale>
        <p:origin x="744" y="6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7CDCBF11-3391-4760-8B1A-53558DFBA3A8}" type="datetimeFigureOut">
              <a:rPr lang="en-US" smtClean="0"/>
              <a:t>2/14/2020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r>
              <a:rPr lang="en-US" smtClean="0"/>
              <a:t>MANAGING FOR QUALITY AND PERFORMANCE EXCELLENCE (C) 2017 Cengage Publishing</a:t>
            </a: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486AED25-EEC4-4ACA-948B-651563108464}" type="slidenum">
              <a:rPr lang="en-US" smtClean="0"/>
              <a:t>‹#›</a:t>
            </a:fld>
            <a:endParaRPr lang="en-US"/>
          </a:p>
        </p:txBody>
      </p:sp>
    </p:spTree>
    <p:extLst>
      <p:ext uri="{BB962C8B-B14F-4D97-AF65-F5344CB8AC3E}">
        <p14:creationId xmlns:p14="http://schemas.microsoft.com/office/powerpoint/2010/main" val="2267423744"/>
      </p:ext>
    </p:extLst>
  </p:cSld>
  <p:clrMap bg1="lt1" tx1="dk1" bg2="lt2" tx2="dk2" accent1="accent1" accent2="accent2" accent3="accent3" accent4="accent4" accent5="accent5" accent6="accent6" hlink="hlink" folHlink="folHlink"/>
  <p:hf sldNum="0"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385D3CE-8B75-41DA-A3B0-74319D2A71A4}" type="datetimeFigureOut">
              <a:rPr lang="en-US" smtClean="0"/>
              <a:t>2/14/2020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r>
              <a:rPr lang="en-US" smtClean="0"/>
              <a:t>MANAGING FOR QUALITY AND PERFORMANCE EXCELLENCE (C) 2017 Cengage Publishing</a:t>
            </a: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6EFBEFD-2437-40D0-A51C-E07FEBB9D503}" type="slidenum">
              <a:rPr lang="en-US" smtClean="0"/>
              <a:t>‹#›</a:t>
            </a:fld>
            <a:endParaRPr lang="en-US"/>
          </a:p>
        </p:txBody>
      </p:sp>
    </p:spTree>
    <p:extLst>
      <p:ext uri="{BB962C8B-B14F-4D97-AF65-F5344CB8AC3E}">
        <p14:creationId xmlns:p14="http://schemas.microsoft.com/office/powerpoint/2010/main" val="3272340313"/>
      </p:ext>
    </p:extLst>
  </p:cSld>
  <p:clrMap bg1="lt1" tx1="dk1" bg2="lt2" tx2="dk2" accent1="accent1" accent2="accent2" accent3="accent3" accent4="accent4" accent5="accent5" accent6="accent6" hlink="hlink" folHlink="folHlink"/>
  <p:hf sldNum="0"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Narrow" pitchFamily="34" charset="0"/>
                <a:ea typeface="MS PGothic" pitchFamily="34" charset="-128"/>
              </a:defRPr>
            </a:lvl1pPr>
            <a:lvl2pPr marL="742950" indent="-285750" eaLnBrk="0" hangingPunct="0">
              <a:defRPr sz="2400">
                <a:solidFill>
                  <a:schemeClr val="tx1"/>
                </a:solidFill>
                <a:latin typeface="Arial Narrow" pitchFamily="34" charset="0"/>
                <a:ea typeface="MS PGothic" pitchFamily="34" charset="-128"/>
              </a:defRPr>
            </a:lvl2pPr>
            <a:lvl3pPr marL="1143000" indent="-228600" eaLnBrk="0" hangingPunct="0">
              <a:defRPr sz="2400">
                <a:solidFill>
                  <a:schemeClr val="tx1"/>
                </a:solidFill>
                <a:latin typeface="Arial Narrow" pitchFamily="34" charset="0"/>
                <a:ea typeface="MS PGothic" pitchFamily="34" charset="-128"/>
              </a:defRPr>
            </a:lvl3pPr>
            <a:lvl4pPr marL="1600200" indent="-228600" eaLnBrk="0" hangingPunct="0">
              <a:defRPr sz="2400">
                <a:solidFill>
                  <a:schemeClr val="tx1"/>
                </a:solidFill>
                <a:latin typeface="Arial Narrow" pitchFamily="34" charset="0"/>
                <a:ea typeface="MS PGothic" pitchFamily="34" charset="-128"/>
              </a:defRPr>
            </a:lvl4pPr>
            <a:lvl5pPr marL="2057400" indent="-228600" eaLnBrk="0" hangingPunct="0">
              <a:defRPr sz="2400">
                <a:solidFill>
                  <a:schemeClr val="tx1"/>
                </a:solidFill>
                <a:latin typeface="Arial Narrow"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Narrow"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Narrow"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Narrow"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Narrow" pitchFamily="34" charset="0"/>
                <a:ea typeface="MS PGothic" pitchFamily="34" charset="-128"/>
              </a:defRPr>
            </a:lvl9pPr>
          </a:lstStyle>
          <a:p>
            <a:pPr eaLnBrk="1" hangingPunct="1"/>
            <a:fld id="{A630E816-7775-4DAC-99A6-A18E296976E5}" type="slidenum">
              <a:rPr lang="en-US" sz="1200">
                <a:solidFill>
                  <a:prstClr val="black"/>
                </a:solidFill>
                <a:latin typeface="Times New Roman" pitchFamily="18" charset="0"/>
              </a:rPr>
              <a:pPr eaLnBrk="1" hangingPunct="1"/>
              <a:t>1</a:t>
            </a:fld>
            <a:endParaRPr lang="en-US" sz="1200">
              <a:solidFill>
                <a:prstClr val="black"/>
              </a:solidFill>
              <a:latin typeface="Times New Roman" pitchFamily="18" charset="0"/>
            </a:endParaRPr>
          </a:p>
        </p:txBody>
      </p:sp>
      <p:sp>
        <p:nvSpPr>
          <p:cNvPr id="20483" name="Rectangle 2"/>
          <p:cNvSpPr>
            <a:spLocks noGrp="1" noRot="1" noChangeAspect="1" noChangeArrowheads="1" noTextEdit="1"/>
          </p:cNvSpPr>
          <p:nvPr>
            <p:ph type="sldImg"/>
          </p:nvPr>
        </p:nvSpPr>
        <p:spPr>
          <a:xfrm>
            <a:off x="1152525" y="692150"/>
            <a:ext cx="4552950" cy="3414713"/>
          </a:xfrm>
          <a:ln w="12700" cap="flat">
            <a:solidFill>
              <a:schemeClr val="tx1"/>
            </a:solidFill>
          </a:ln>
        </p:spPr>
      </p:sp>
      <p:sp>
        <p:nvSpPr>
          <p:cNvPr id="20484" name="Rectangle 3"/>
          <p:cNvSpPr>
            <a:spLocks noGrp="1" noChangeArrowheads="1"/>
          </p:cNvSpPr>
          <p:nvPr>
            <p:ph type="body" idx="1"/>
          </p:nvPr>
        </p:nvSpPr>
        <p:spPr>
          <a:xfrm>
            <a:off x="914400" y="4341813"/>
            <a:ext cx="5029200" cy="4116387"/>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2075" tIns="46038" rIns="92075" bIns="46038"/>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Narrow" pitchFamily="34" charset="0"/>
                <a:cs typeface="Arial" pitchFamily="34" charset="0"/>
              </a:defRPr>
            </a:lvl1pPr>
            <a:lvl2pPr marL="742950" indent="-285750" eaLnBrk="0" hangingPunct="0">
              <a:defRPr sz="2400">
                <a:solidFill>
                  <a:schemeClr val="tx1"/>
                </a:solidFill>
                <a:latin typeface="Arial Narrow" pitchFamily="34" charset="0"/>
                <a:cs typeface="Arial" pitchFamily="34" charset="0"/>
              </a:defRPr>
            </a:lvl2pPr>
            <a:lvl3pPr marL="1143000" indent="-228600" eaLnBrk="0" hangingPunct="0">
              <a:defRPr sz="2400">
                <a:solidFill>
                  <a:schemeClr val="tx1"/>
                </a:solidFill>
                <a:latin typeface="Arial Narrow" pitchFamily="34" charset="0"/>
                <a:cs typeface="Arial" pitchFamily="34" charset="0"/>
              </a:defRPr>
            </a:lvl3pPr>
            <a:lvl4pPr marL="1600200" indent="-228600" eaLnBrk="0" hangingPunct="0">
              <a:defRPr sz="2400">
                <a:solidFill>
                  <a:schemeClr val="tx1"/>
                </a:solidFill>
                <a:latin typeface="Arial Narrow" pitchFamily="34" charset="0"/>
                <a:cs typeface="Arial" pitchFamily="34" charset="0"/>
              </a:defRPr>
            </a:lvl4pPr>
            <a:lvl5pPr marL="2057400" indent="-228600" eaLnBrk="0" hangingPunct="0">
              <a:defRPr sz="2400">
                <a:solidFill>
                  <a:schemeClr val="tx1"/>
                </a:solidFill>
                <a:latin typeface="Arial Narrow" pitchFamily="34" charset="0"/>
                <a:cs typeface="Arial" pitchFamily="34" charset="0"/>
              </a:defRPr>
            </a:lvl5pPr>
            <a:lvl6pPr marL="2514600" indent="-228600" eaLnBrk="0" fontAlgn="base" hangingPunct="0">
              <a:spcBef>
                <a:spcPct val="0"/>
              </a:spcBef>
              <a:spcAft>
                <a:spcPct val="0"/>
              </a:spcAft>
              <a:defRPr sz="2400">
                <a:solidFill>
                  <a:schemeClr val="tx1"/>
                </a:solidFill>
                <a:latin typeface="Arial Narrow" pitchFamily="34" charset="0"/>
                <a:cs typeface="Arial" pitchFamily="34" charset="0"/>
              </a:defRPr>
            </a:lvl6pPr>
            <a:lvl7pPr marL="2971800" indent="-228600" eaLnBrk="0" fontAlgn="base" hangingPunct="0">
              <a:spcBef>
                <a:spcPct val="0"/>
              </a:spcBef>
              <a:spcAft>
                <a:spcPct val="0"/>
              </a:spcAft>
              <a:defRPr sz="2400">
                <a:solidFill>
                  <a:schemeClr val="tx1"/>
                </a:solidFill>
                <a:latin typeface="Arial Narrow" pitchFamily="34" charset="0"/>
                <a:cs typeface="Arial" pitchFamily="34" charset="0"/>
              </a:defRPr>
            </a:lvl7pPr>
            <a:lvl8pPr marL="3429000" indent="-228600" eaLnBrk="0" fontAlgn="base" hangingPunct="0">
              <a:spcBef>
                <a:spcPct val="0"/>
              </a:spcBef>
              <a:spcAft>
                <a:spcPct val="0"/>
              </a:spcAft>
              <a:defRPr sz="2400">
                <a:solidFill>
                  <a:schemeClr val="tx1"/>
                </a:solidFill>
                <a:latin typeface="Arial Narrow" pitchFamily="34" charset="0"/>
                <a:cs typeface="Arial" pitchFamily="34" charset="0"/>
              </a:defRPr>
            </a:lvl8pPr>
            <a:lvl9pPr marL="3886200" indent="-228600" eaLnBrk="0" fontAlgn="base" hangingPunct="0">
              <a:spcBef>
                <a:spcPct val="0"/>
              </a:spcBef>
              <a:spcAft>
                <a:spcPct val="0"/>
              </a:spcAft>
              <a:defRPr sz="2400">
                <a:solidFill>
                  <a:schemeClr val="tx1"/>
                </a:solidFill>
                <a:latin typeface="Arial Narrow" pitchFamily="34" charset="0"/>
                <a:cs typeface="Arial" pitchFamily="34" charset="0"/>
              </a:defRPr>
            </a:lvl9pPr>
          </a:lstStyle>
          <a:p>
            <a:pPr eaLnBrk="1" hangingPunct="1"/>
            <a:fld id="{D44E87EB-70E0-437B-BE42-BE3811E37665}" type="slidenum">
              <a:rPr lang="en-US" sz="1200">
                <a:latin typeface="Times New Roman" pitchFamily="18" charset="0"/>
              </a:rPr>
              <a:pPr eaLnBrk="1" hangingPunct="1"/>
              <a:t>15</a:t>
            </a:fld>
            <a:endParaRPr lang="en-US" sz="1200">
              <a:latin typeface="Times New Roman" pitchFamily="18" charset="0"/>
            </a:endParaRPr>
          </a:p>
        </p:txBody>
      </p:sp>
      <p:sp>
        <p:nvSpPr>
          <p:cNvPr id="66563" name="Rectangle 2"/>
          <p:cNvSpPr>
            <a:spLocks noGrp="1" noRot="1" noChangeAspect="1" noChangeArrowheads="1" noTextEdit="1"/>
          </p:cNvSpPr>
          <p:nvPr>
            <p:ph type="sldImg"/>
          </p:nvPr>
        </p:nvSpPr>
        <p:spPr>
          <a:xfrm>
            <a:off x="1152525" y="692150"/>
            <a:ext cx="4552950" cy="3414713"/>
          </a:xfrm>
          <a:ln w="12700" cap="flat">
            <a:solidFill>
              <a:schemeClr val="tx1"/>
            </a:solidFill>
          </a:ln>
        </p:spPr>
      </p:sp>
      <p:sp>
        <p:nvSpPr>
          <p:cNvPr id="66564" name="Rectangle 3"/>
          <p:cNvSpPr>
            <a:spLocks noGrp="1" noChangeArrowheads="1"/>
          </p:cNvSpPr>
          <p:nvPr>
            <p:ph type="body" idx="1"/>
          </p:nvPr>
        </p:nvSpPr>
        <p:spPr>
          <a:xfrm>
            <a:off x="914400" y="4341813"/>
            <a:ext cx="5029200" cy="4116387"/>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2075" tIns="46038" rIns="92075" bIns="46038"/>
          <a:lstStyle/>
          <a:p>
            <a:r>
              <a:rPr lang="en-US" smtClean="0"/>
              <a:t>CRI Steering committee of 4</a:t>
            </a:r>
          </a:p>
          <a:p>
            <a:endParaRPr lang="en-US" smtClean="0"/>
          </a:p>
          <a:p>
            <a:r>
              <a:rPr lang="en-US" smtClean="0"/>
              <a:t>sets directions, frequent interaction with employees, review performance daily, formal monthly evaluations and OFIs</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hasCustomPrompt="1"/>
          </p:nvPr>
        </p:nvSpPr>
        <p:spPr>
          <a:xfrm>
            <a:off x="1118081" y="1371600"/>
            <a:ext cx="6501919" cy="9906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dirty="0" smtClean="0"/>
              <a:t>PowerPoint Problems</a:t>
            </a:r>
            <a:endParaRPr kumimoji="0" lang="en-US" dirty="0"/>
          </a:p>
        </p:txBody>
      </p:sp>
      <p:sp>
        <p:nvSpPr>
          <p:cNvPr id="19" name="Footer Placeholder 18"/>
          <p:cNvSpPr>
            <a:spLocks noGrp="1"/>
          </p:cNvSpPr>
          <p:nvPr>
            <p:ph type="ftr" sz="quarter" idx="11"/>
          </p:nvPr>
        </p:nvSpPr>
        <p:spPr>
          <a:xfrm>
            <a:off x="304800" y="6248400"/>
            <a:ext cx="6858000" cy="457200"/>
          </a:xfrm>
        </p:spPr>
        <p:txBody>
          <a:bodyPr/>
          <a:lstStyle>
            <a:lvl1pPr>
              <a:defRPr>
                <a:solidFill>
                  <a:schemeClr val="tx1"/>
                </a:solidFill>
              </a:defRPr>
            </a:lvl1pPr>
          </a:lstStyle>
          <a:p>
            <a:r>
              <a:rPr lang="en-US" sz="900" dirty="0" smtClean="0">
                <a:solidFill>
                  <a:prstClr val="white"/>
                </a:solidFill>
              </a:rPr>
              <a:t>MANAGING FOR QUALITY AND PERFORMANCE EXCELLENCE, 10E, © 2017 Cengage Publishing, </a:t>
            </a:r>
            <a:endParaRPr lang="en-US" dirty="0">
              <a:solidFill>
                <a:prstClr val="white"/>
              </a:solidFill>
            </a:endParaRPr>
          </a:p>
        </p:txBody>
      </p:sp>
      <p:sp>
        <p:nvSpPr>
          <p:cNvPr id="27" name="Slide Number Placeholder 26"/>
          <p:cNvSpPr>
            <a:spLocks noGrp="1"/>
          </p:cNvSpPr>
          <p:nvPr>
            <p:ph type="sldNum" sz="quarter" idx="12"/>
          </p:nvPr>
        </p:nvSpPr>
        <p:spPr/>
        <p:txBody>
          <a:bodyPr/>
          <a:lstStyle/>
          <a:p>
            <a:fld id="{D91DE8FC-4B25-4166-B62D-B516E2600119}" type="slidenum">
              <a:rPr lang="en-US" smtClean="0">
                <a:solidFill>
                  <a:srgbClr val="DBF5F9">
                    <a:shade val="90000"/>
                  </a:srgbClr>
                </a:solidFill>
              </a:rPr>
              <a:pPr/>
              <a:t>‹#›</a:t>
            </a:fld>
            <a:endParaRPr lang="en-US">
              <a:solidFill>
                <a:srgbClr val="DBF5F9">
                  <a:shade val="90000"/>
                </a:srgbClr>
              </a:solidFill>
            </a:endParaRPr>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98239" y="3022852"/>
            <a:ext cx="2388561" cy="2996948"/>
          </a:xfrm>
          <a:prstGeom prst="rect">
            <a:avLst/>
          </a:prstGeom>
        </p:spPr>
      </p:pic>
    </p:spTree>
    <p:extLst>
      <p:ext uri="{BB962C8B-B14F-4D97-AF65-F5344CB8AC3E}">
        <p14:creationId xmlns:p14="http://schemas.microsoft.com/office/powerpoint/2010/main" val="398051690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dirty="0" smtClean="0"/>
              <a:t>Click to edit Master text styles</a:t>
            </a:r>
          </a:p>
          <a:p>
            <a:pPr lvl="1" eaLnBrk="1" latinLnBrk="0" hangingPunct="1"/>
            <a:r>
              <a:rPr lang="en-US" dirty="0" smtClean="0"/>
              <a:t>Second level</a:t>
            </a:r>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
        <p:nvSpPr>
          <p:cNvPr id="5" name="Footer Placeholder 4"/>
          <p:cNvSpPr>
            <a:spLocks noGrp="1"/>
          </p:cNvSpPr>
          <p:nvPr>
            <p:ph type="ftr" sz="quarter" idx="11"/>
          </p:nvPr>
        </p:nvSpPr>
        <p:spPr>
          <a:xfrm>
            <a:off x="457200" y="6477000"/>
            <a:ext cx="7162800" cy="304800"/>
          </a:xfrm>
        </p:spPr>
        <p:txBody>
          <a:bodyPr/>
          <a:lstStyle>
            <a:lvl1pPr>
              <a:defRPr sz="800">
                <a:solidFill>
                  <a:schemeClr val="tx1"/>
                </a:solidFill>
              </a:defRPr>
            </a:lvl1pPr>
          </a:lstStyle>
          <a:p>
            <a:r>
              <a:rPr lang="en-US" smtClean="0">
                <a:solidFill>
                  <a:prstClr val="black"/>
                </a:solidFill>
              </a:rPr>
              <a:t>© 2017 Cengage Publishing, ALL RIGHTS RESERVED. May not be scanned, copied or duplicated, or published to a publicly accessible website, in whole or in part.  </a:t>
            </a:r>
            <a:endParaRPr lang="en-US" dirty="0">
              <a:solidFill>
                <a:prstClr val="black"/>
              </a:solidFill>
            </a:endParaRPr>
          </a:p>
        </p:txBody>
      </p:sp>
      <p:sp>
        <p:nvSpPr>
          <p:cNvPr id="6" name="Slide Number Placeholder 5"/>
          <p:cNvSpPr>
            <a:spLocks noGrp="1"/>
          </p:cNvSpPr>
          <p:nvPr>
            <p:ph type="sldNum" sz="quarter" idx="12"/>
          </p:nvPr>
        </p:nvSpPr>
        <p:spPr/>
        <p:txBody>
          <a:bodyPr/>
          <a:lstStyle/>
          <a:p>
            <a:fld id="{D91DE8FC-4B25-4166-B62D-B516E2600119}" type="slidenum">
              <a:rPr lang="en-US" smtClean="0">
                <a:solidFill>
                  <a:srgbClr val="04617B">
                    <a:shade val="90000"/>
                  </a:srgbClr>
                </a:solidFill>
              </a:rPr>
              <a:pPr/>
              <a:t>‹#›</a:t>
            </a:fld>
            <a:endParaRPr lang="en-US">
              <a:solidFill>
                <a:srgbClr val="04617B">
                  <a:shade val="90000"/>
                </a:srgbClr>
              </a:solidFill>
            </a:endParaRPr>
          </a:p>
        </p:txBody>
      </p:sp>
    </p:spTree>
    <p:extLst>
      <p:ext uri="{BB962C8B-B14F-4D97-AF65-F5344CB8AC3E}">
        <p14:creationId xmlns:p14="http://schemas.microsoft.com/office/powerpoint/2010/main" val="370366186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endParaRPr lang="en-US">
              <a:solidFill>
                <a:srgbClr val="DBF5F9">
                  <a:shade val="90000"/>
                </a:srgbClr>
              </a:solidFill>
            </a:endParaRPr>
          </a:p>
        </p:txBody>
      </p:sp>
      <p:sp>
        <p:nvSpPr>
          <p:cNvPr id="5" name="Footer Placeholder 4"/>
          <p:cNvSpPr>
            <a:spLocks noGrp="1"/>
          </p:cNvSpPr>
          <p:nvPr>
            <p:ph type="ftr" sz="quarter" idx="11"/>
          </p:nvPr>
        </p:nvSpPr>
        <p:spPr/>
        <p:txBody>
          <a:bodyPr/>
          <a:lstStyle/>
          <a:p>
            <a:r>
              <a:rPr lang="en-US" smtClean="0">
                <a:solidFill>
                  <a:srgbClr val="DBF5F9">
                    <a:shade val="90000"/>
                  </a:srgbClr>
                </a:solidFill>
              </a:rPr>
              <a:t>© 2017 Cengage Publishing, ALL RIGHTS RESERVED. May not be scanned, copied or duplicated, or published to a publicly accessible website, in whole or in part.  </a:t>
            </a:r>
            <a:endParaRPr lang="en-US">
              <a:solidFill>
                <a:srgbClr val="DBF5F9">
                  <a:shade val="90000"/>
                </a:srgbClr>
              </a:solidFill>
            </a:endParaRPr>
          </a:p>
        </p:txBody>
      </p:sp>
      <p:sp>
        <p:nvSpPr>
          <p:cNvPr id="6" name="Slide Number Placeholder 5"/>
          <p:cNvSpPr>
            <a:spLocks noGrp="1"/>
          </p:cNvSpPr>
          <p:nvPr>
            <p:ph type="sldNum" sz="quarter" idx="12"/>
          </p:nvPr>
        </p:nvSpPr>
        <p:spPr/>
        <p:txBody>
          <a:bodyPr/>
          <a:lstStyle/>
          <a:p>
            <a:fld id="{D91DE8FC-4B25-4166-B62D-B516E2600119}" type="slidenum">
              <a:rPr lang="en-US" smtClean="0">
                <a:solidFill>
                  <a:srgbClr val="DBF5F9">
                    <a:shade val="90000"/>
                  </a:srgbClr>
                </a:solidFill>
              </a:rPr>
              <a:pPr/>
              <a:t>‹#›</a:t>
            </a:fld>
            <a:endParaRPr lang="en-US">
              <a:solidFill>
                <a:srgbClr val="DBF5F9">
                  <a:shade val="90000"/>
                </a:srgbClr>
              </a:solidFill>
            </a:endParaRPr>
          </a:p>
        </p:txBody>
      </p:sp>
    </p:spTree>
    <p:extLst>
      <p:ext uri="{BB962C8B-B14F-4D97-AF65-F5344CB8AC3E}">
        <p14:creationId xmlns:p14="http://schemas.microsoft.com/office/powerpoint/2010/main" val="114784293"/>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r>
              <a:rPr lang="en-US" smtClean="0">
                <a:solidFill>
                  <a:srgbClr val="04617B">
                    <a:shade val="90000"/>
                  </a:srgbClr>
                </a:solidFill>
              </a:rPr>
              <a:t>© 2017 Cengage Publishing, ALL RIGHTS RESERVED. May not be scanned, copied or duplicated, or published to a publicly accessible website, in whole or in part.  </a:t>
            </a:r>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D91DE8FC-4B25-4166-B62D-B516E2600119}" type="slidenum">
              <a:rPr lang="en-US" smtClean="0">
                <a:solidFill>
                  <a:srgbClr val="04617B">
                    <a:shade val="90000"/>
                  </a:srgbClr>
                </a:solidFill>
              </a:rPr>
              <a:pPr/>
              <a:t>‹#›</a:t>
            </a:fld>
            <a:endParaRPr lang="en-US">
              <a:solidFill>
                <a:srgbClr val="04617B">
                  <a:shade val="90000"/>
                </a:srgbClr>
              </a:solidFill>
            </a:endParaRPr>
          </a:p>
        </p:txBody>
      </p:sp>
    </p:spTree>
    <p:extLst>
      <p:ext uri="{BB962C8B-B14F-4D97-AF65-F5344CB8AC3E}">
        <p14:creationId xmlns:p14="http://schemas.microsoft.com/office/powerpoint/2010/main" val="7464128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endParaRPr lang="en-US">
              <a:solidFill>
                <a:srgbClr val="04617B">
                  <a:shade val="90000"/>
                </a:srgbClr>
              </a:solidFill>
            </a:endParaRPr>
          </a:p>
        </p:txBody>
      </p:sp>
      <p:sp>
        <p:nvSpPr>
          <p:cNvPr id="8" name="Footer Placeholder 7"/>
          <p:cNvSpPr>
            <a:spLocks noGrp="1"/>
          </p:cNvSpPr>
          <p:nvPr>
            <p:ph type="ftr" sz="quarter" idx="11"/>
          </p:nvPr>
        </p:nvSpPr>
        <p:spPr/>
        <p:txBody>
          <a:bodyPr/>
          <a:lstStyle/>
          <a:p>
            <a:r>
              <a:rPr lang="en-US" smtClean="0">
                <a:solidFill>
                  <a:srgbClr val="04617B">
                    <a:shade val="90000"/>
                  </a:srgbClr>
                </a:solidFill>
              </a:rPr>
              <a:t>© 2017 Cengage Publishing, ALL RIGHTS RESERVED. May not be scanned, copied or duplicated, or published to a publicly accessible website, in whole or in part.  </a:t>
            </a:r>
            <a:endParaRPr lang="en-US">
              <a:solidFill>
                <a:srgbClr val="04617B">
                  <a:shade val="90000"/>
                </a:srgbClr>
              </a:solidFill>
            </a:endParaRPr>
          </a:p>
        </p:txBody>
      </p:sp>
      <p:sp>
        <p:nvSpPr>
          <p:cNvPr id="9" name="Slide Number Placeholder 8"/>
          <p:cNvSpPr>
            <a:spLocks noGrp="1"/>
          </p:cNvSpPr>
          <p:nvPr>
            <p:ph type="sldNum" sz="quarter" idx="12"/>
          </p:nvPr>
        </p:nvSpPr>
        <p:spPr/>
        <p:txBody>
          <a:bodyPr/>
          <a:lstStyle/>
          <a:p>
            <a:fld id="{D91DE8FC-4B25-4166-B62D-B516E2600119}" type="slidenum">
              <a:rPr lang="en-US" smtClean="0">
                <a:solidFill>
                  <a:srgbClr val="04617B">
                    <a:shade val="90000"/>
                  </a:srgbClr>
                </a:solidFill>
              </a:rPr>
              <a:pPr/>
              <a:t>‹#›</a:t>
            </a:fld>
            <a:endParaRPr lang="en-US">
              <a:solidFill>
                <a:srgbClr val="04617B">
                  <a:shade val="90000"/>
                </a:srgbClr>
              </a:solidFill>
            </a:endParaRPr>
          </a:p>
        </p:txBody>
      </p:sp>
    </p:spTree>
    <p:extLst>
      <p:ext uri="{BB962C8B-B14F-4D97-AF65-F5344CB8AC3E}">
        <p14:creationId xmlns:p14="http://schemas.microsoft.com/office/powerpoint/2010/main" val="6751663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4" name="Footer Placeholder 3"/>
          <p:cNvSpPr>
            <a:spLocks noGrp="1"/>
          </p:cNvSpPr>
          <p:nvPr>
            <p:ph type="ftr" sz="quarter" idx="11"/>
          </p:nvPr>
        </p:nvSpPr>
        <p:spPr>
          <a:xfrm>
            <a:off x="457200" y="6629400"/>
            <a:ext cx="7239000" cy="244475"/>
          </a:xfrm>
        </p:spPr>
        <p:txBody>
          <a:bodyPr/>
          <a:lstStyle/>
          <a:p>
            <a:r>
              <a:rPr lang="en-US" dirty="0" smtClean="0">
                <a:solidFill>
                  <a:srgbClr val="04617B">
                    <a:shade val="90000"/>
                  </a:srgbClr>
                </a:solidFill>
              </a:rPr>
              <a:t>© </a:t>
            </a:r>
            <a:r>
              <a:rPr lang="en-US" sz="800" dirty="0" smtClean="0">
                <a:solidFill>
                  <a:prstClr val="black"/>
                </a:solidFill>
                <a:latin typeface="Times New Roman" panose="02020603050405020304" pitchFamily="18" charset="0"/>
                <a:cs typeface="Times New Roman" panose="02020603050405020304" pitchFamily="18" charset="0"/>
              </a:rPr>
              <a:t>2017 Cengage Publishing, ALL RIGHTS RESERVED. May not be scanned, copied or duplicated, or published to a publicly accessible website, in whole or in part. </a:t>
            </a:r>
          </a:p>
          <a:p>
            <a:endParaRPr lang="en-US" dirty="0">
              <a:solidFill>
                <a:srgbClr val="04617B">
                  <a:shade val="90000"/>
                </a:srgbClr>
              </a:solidFill>
            </a:endParaRPr>
          </a:p>
        </p:txBody>
      </p:sp>
      <p:sp>
        <p:nvSpPr>
          <p:cNvPr id="5" name="Slide Number Placeholder 4"/>
          <p:cNvSpPr>
            <a:spLocks noGrp="1"/>
          </p:cNvSpPr>
          <p:nvPr>
            <p:ph type="sldNum" sz="quarter" idx="12"/>
          </p:nvPr>
        </p:nvSpPr>
        <p:spPr/>
        <p:txBody>
          <a:bodyPr/>
          <a:lstStyle/>
          <a:p>
            <a:fld id="{D91DE8FC-4B25-4166-B62D-B516E2600119}" type="slidenum">
              <a:rPr lang="en-US" smtClean="0">
                <a:solidFill>
                  <a:srgbClr val="04617B">
                    <a:shade val="90000"/>
                  </a:srgbClr>
                </a:solidFill>
              </a:rPr>
              <a:pPr/>
              <a:t>‹#›</a:t>
            </a:fld>
            <a:endParaRPr lang="en-US">
              <a:solidFill>
                <a:srgbClr val="04617B">
                  <a:shade val="90000"/>
                </a:srgbClr>
              </a:solidFill>
            </a:endParaRPr>
          </a:p>
        </p:txBody>
      </p:sp>
    </p:spTree>
    <p:extLst>
      <p:ext uri="{BB962C8B-B14F-4D97-AF65-F5344CB8AC3E}">
        <p14:creationId xmlns:p14="http://schemas.microsoft.com/office/powerpoint/2010/main" val="4039020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solidFill>
                <a:srgbClr val="04617B">
                  <a:shade val="90000"/>
                </a:srgbClr>
              </a:solidFill>
            </a:endParaRPr>
          </a:p>
        </p:txBody>
      </p:sp>
      <p:sp>
        <p:nvSpPr>
          <p:cNvPr id="3" name="Footer Placeholder 2"/>
          <p:cNvSpPr>
            <a:spLocks noGrp="1"/>
          </p:cNvSpPr>
          <p:nvPr>
            <p:ph type="ftr" sz="quarter" idx="11"/>
          </p:nvPr>
        </p:nvSpPr>
        <p:spPr/>
        <p:txBody>
          <a:bodyPr/>
          <a:lstStyle/>
          <a:p>
            <a:r>
              <a:rPr lang="en-US" smtClean="0">
                <a:solidFill>
                  <a:srgbClr val="04617B">
                    <a:shade val="90000"/>
                  </a:srgbClr>
                </a:solidFill>
              </a:rPr>
              <a:t>© 2017 Cengage Publishing, ALL RIGHTS RESERVED. May not be scanned, copied or duplicated, or published to a publicly accessible website, in whole or in part.  </a:t>
            </a:r>
            <a:endParaRPr lang="en-US">
              <a:solidFill>
                <a:srgbClr val="04617B">
                  <a:shade val="90000"/>
                </a:srgbClr>
              </a:solidFill>
            </a:endParaRPr>
          </a:p>
        </p:txBody>
      </p:sp>
      <p:sp>
        <p:nvSpPr>
          <p:cNvPr id="4" name="Slide Number Placeholder 3"/>
          <p:cNvSpPr>
            <a:spLocks noGrp="1"/>
          </p:cNvSpPr>
          <p:nvPr>
            <p:ph type="sldNum" sz="quarter" idx="12"/>
          </p:nvPr>
        </p:nvSpPr>
        <p:spPr/>
        <p:txBody>
          <a:bodyPr/>
          <a:lstStyle/>
          <a:p>
            <a:fld id="{D91DE8FC-4B25-4166-B62D-B516E2600119}" type="slidenum">
              <a:rPr lang="en-US" smtClean="0">
                <a:solidFill>
                  <a:srgbClr val="04617B">
                    <a:shade val="90000"/>
                  </a:srgbClr>
                </a:solidFill>
              </a:rPr>
              <a:pPr/>
              <a:t>‹#›</a:t>
            </a:fld>
            <a:endParaRPr lang="en-US">
              <a:solidFill>
                <a:srgbClr val="04617B">
                  <a:shade val="90000"/>
                </a:srgbClr>
              </a:solidFill>
            </a:endParaRPr>
          </a:p>
        </p:txBody>
      </p:sp>
    </p:spTree>
    <p:extLst>
      <p:ext uri="{BB962C8B-B14F-4D97-AF65-F5344CB8AC3E}">
        <p14:creationId xmlns:p14="http://schemas.microsoft.com/office/powerpoint/2010/main" val="40805965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r>
              <a:rPr lang="en-US" smtClean="0">
                <a:solidFill>
                  <a:srgbClr val="04617B">
                    <a:shade val="90000"/>
                  </a:srgbClr>
                </a:solidFill>
              </a:rPr>
              <a:t>© 2017 Cengage Publishing, ALL RIGHTS RESERVED. May not be scanned, copied or duplicated, or published to a publicly accessible website, in whole or in part.  </a:t>
            </a:r>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D91DE8FC-4B25-4166-B62D-B516E2600119}" type="slidenum">
              <a:rPr lang="en-US" smtClean="0">
                <a:solidFill>
                  <a:srgbClr val="04617B">
                    <a:shade val="90000"/>
                  </a:srgbClr>
                </a:solidFill>
              </a:rPr>
              <a:pPr/>
              <a:t>‹#›</a:t>
            </a:fld>
            <a:endParaRPr lang="en-US">
              <a:solidFill>
                <a:srgbClr val="04617B">
                  <a:shade val="90000"/>
                </a:srgbClr>
              </a:solidFill>
            </a:endParaRPr>
          </a:p>
        </p:txBody>
      </p:sp>
    </p:spTree>
    <p:extLst>
      <p:ext uri="{BB962C8B-B14F-4D97-AF65-F5344CB8AC3E}">
        <p14:creationId xmlns:p14="http://schemas.microsoft.com/office/powerpoint/2010/main" val="21136867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r>
              <a:rPr lang="en-US" smtClean="0">
                <a:solidFill>
                  <a:srgbClr val="04617B">
                    <a:shade val="90000"/>
                  </a:srgbClr>
                </a:solidFill>
              </a:rPr>
              <a:t>© 2017 Cengage Publishing, ALL RIGHTS RESERVED. May not be scanned, copied or duplicated, or published to a publicly accessible website, in whole or in part.  </a:t>
            </a:r>
            <a:endParaRPr lang="en-US">
              <a:solidFill>
                <a:srgbClr val="04617B">
                  <a:shade val="90000"/>
                </a:srgbClr>
              </a:solidFill>
            </a:endParaRPr>
          </a:p>
        </p:txBody>
      </p:sp>
      <p:sp>
        <p:nvSpPr>
          <p:cNvPr id="7" name="Slide Number Placeholder 6"/>
          <p:cNvSpPr>
            <a:spLocks noGrp="1"/>
          </p:cNvSpPr>
          <p:nvPr>
            <p:ph type="sldNum" sz="quarter" idx="12"/>
          </p:nvPr>
        </p:nvSpPr>
        <p:spPr>
          <a:xfrm>
            <a:off x="8077200" y="6356350"/>
            <a:ext cx="609600" cy="365125"/>
          </a:xfrm>
        </p:spPr>
        <p:txBody>
          <a:bodyPr/>
          <a:lstStyle/>
          <a:p>
            <a:fld id="{D91DE8FC-4B25-4166-B62D-B516E2600119}" type="slidenum">
              <a:rPr lang="en-US" smtClean="0">
                <a:solidFill>
                  <a:srgbClr val="04617B">
                    <a:shade val="90000"/>
                  </a:srgbClr>
                </a:solidFill>
              </a:rPr>
              <a:pPr/>
              <a:t>‹#›</a:t>
            </a:fld>
            <a:endParaRPr lang="en-US">
              <a:solidFill>
                <a:srgbClr val="04617B">
                  <a:shade val="90000"/>
                </a:srgbClr>
              </a:solidFill>
            </a:endParaRP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2202441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r>
              <a:rPr lang="en-US" smtClean="0">
                <a:solidFill>
                  <a:srgbClr val="04617B">
                    <a:shade val="90000"/>
                  </a:srgbClr>
                </a:solidFill>
              </a:rPr>
              <a:t>© 2017 Cengage Publishing, ALL RIGHTS RESERVED. May not be scanned, copied or duplicated, or published to a publicly accessible website, in whole or in part.  </a:t>
            </a:r>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D91DE8FC-4B25-4166-B62D-B516E2600119}" type="slidenum">
              <a:rPr lang="en-US" smtClean="0">
                <a:solidFill>
                  <a:srgbClr val="04617B">
                    <a:shade val="90000"/>
                  </a:srgbClr>
                </a:solidFill>
              </a:rPr>
              <a:pPr/>
              <a:t>‹#›</a:t>
            </a:fld>
            <a:endParaRPr lang="en-US">
              <a:solidFill>
                <a:srgbClr val="04617B">
                  <a:shade val="90000"/>
                </a:srgbClr>
              </a:solidFill>
            </a:endParaRPr>
          </a:p>
        </p:txBody>
      </p:sp>
    </p:spTree>
    <p:extLst>
      <p:ext uri="{BB962C8B-B14F-4D97-AF65-F5344CB8AC3E}">
        <p14:creationId xmlns:p14="http://schemas.microsoft.com/office/powerpoint/2010/main" val="36632414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r>
              <a:rPr lang="en-US" smtClean="0">
                <a:solidFill>
                  <a:srgbClr val="04617B">
                    <a:shade val="90000"/>
                  </a:srgbClr>
                </a:solidFill>
              </a:rPr>
              <a:t>© 2017 Cengage Publishing, ALL RIGHTS RESERVED. May not be scanned, copied or duplicated, or published to a publicly accessible website, in whole or in part.  </a:t>
            </a:r>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D91DE8FC-4B25-4166-B62D-B516E2600119}" type="slidenum">
              <a:rPr lang="en-US" smtClean="0">
                <a:solidFill>
                  <a:srgbClr val="04617B">
                    <a:shade val="90000"/>
                  </a:srgbClr>
                </a:solidFill>
              </a:rPr>
              <a:pPr/>
              <a:t>‹#›</a:t>
            </a:fld>
            <a:endParaRPr lang="en-US">
              <a:solidFill>
                <a:srgbClr val="04617B">
                  <a:shade val="90000"/>
                </a:srgbClr>
              </a:solidFill>
            </a:endParaRPr>
          </a:p>
        </p:txBody>
      </p:sp>
    </p:spTree>
    <p:extLst>
      <p:ext uri="{BB962C8B-B14F-4D97-AF65-F5344CB8AC3E}">
        <p14:creationId xmlns:p14="http://schemas.microsoft.com/office/powerpoint/2010/main" val="7933727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solidFill>
                <a:srgbClr val="04617B">
                  <a:shade val="90000"/>
                </a:srgbClr>
              </a:solidFill>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r>
              <a:rPr lang="en-US" smtClean="0">
                <a:solidFill>
                  <a:srgbClr val="04617B">
                    <a:shade val="90000"/>
                  </a:srgbClr>
                </a:solidFill>
              </a:rPr>
              <a:t>© 2017 Cengage Publishing, ALL RIGHTS RESERVED. May not be scanned, copied or duplicated, or published to a publicly accessible website, in whole or in part.  </a:t>
            </a:r>
            <a:endParaRPr lang="en-US">
              <a:solidFill>
                <a:srgbClr val="04617B">
                  <a:shade val="90000"/>
                </a:srgbClr>
              </a:solidFill>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D91DE8FC-4B25-4166-B62D-B516E2600119}" type="slidenum">
              <a:rPr lang="en-US" smtClean="0">
                <a:solidFill>
                  <a:srgbClr val="04617B">
                    <a:shade val="90000"/>
                  </a:srgbClr>
                </a:solidFill>
              </a:rPr>
              <a:pPr/>
              <a:t>‹#›</a:t>
            </a:fld>
            <a:endParaRPr lang="en-US">
              <a:solidFill>
                <a:srgbClr val="04617B">
                  <a:shade val="90000"/>
                </a:srgbClr>
              </a:solidFill>
            </a:endParaRP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grpSp>
    </p:spTree>
    <p:extLst>
      <p:ext uri="{BB962C8B-B14F-4D97-AF65-F5344CB8AC3E}">
        <p14:creationId xmlns:p14="http://schemas.microsoft.com/office/powerpoint/2010/main" val="473468073"/>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dt="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ctrTitle"/>
          </p:nvPr>
        </p:nvSpPr>
        <p:spPr>
          <a:xfrm>
            <a:off x="914400" y="228600"/>
            <a:ext cx="7086600" cy="1431925"/>
          </a:xfrm>
          <a:ln>
            <a:miter lim="800000"/>
            <a:headEnd/>
            <a:tailEnd/>
          </a:ln>
          <a:effectLst>
            <a:outerShdw blurRad="63500" dist="13470" dir="2700000" algn="ctr" rotWithShape="0">
              <a:schemeClr val="bg2"/>
            </a:outerShdw>
          </a:effectLst>
        </p:spPr>
        <p:txBody>
          <a:bodyPr lIns="92075" tIns="46038" rIns="92075" bIns="46038"/>
          <a:lstStyle/>
          <a:p>
            <a:pPr algn="ctr" fontAlgn="auto">
              <a:spcAft>
                <a:spcPts val="0"/>
              </a:spcAft>
              <a:defRPr/>
            </a:pPr>
            <a:r>
              <a:rPr lang="en-US" dirty="0" smtClean="0"/>
              <a:t>Chapter 13</a:t>
            </a:r>
            <a:endParaRPr lang="en-US" dirty="0"/>
          </a:p>
        </p:txBody>
      </p:sp>
      <p:sp>
        <p:nvSpPr>
          <p:cNvPr id="14339" name="Rectangle 3"/>
          <p:cNvSpPr>
            <a:spLocks noGrp="1" noChangeArrowheads="1"/>
          </p:cNvSpPr>
          <p:nvPr>
            <p:ph type="subTitle" idx="4294967295"/>
          </p:nvPr>
        </p:nvSpPr>
        <p:spPr>
          <a:xfrm>
            <a:off x="1295400" y="2971800"/>
            <a:ext cx="4572000" cy="1752600"/>
          </a:xfrm>
        </p:spPr>
        <p:txBody>
          <a:bodyPr lIns="92075" tIns="46038" rIns="92075" bIns="46038">
            <a:normAutofit/>
          </a:bodyPr>
          <a:lstStyle/>
          <a:p>
            <a:pPr marL="0" indent="0">
              <a:buNone/>
            </a:pPr>
            <a:r>
              <a:rPr lang="en-US" sz="3600" dirty="0" smtClean="0">
                <a:solidFill>
                  <a:schemeClr val="tx2"/>
                </a:solidFill>
              </a:rPr>
              <a:t>Leadership for Performance Excellence</a:t>
            </a:r>
            <a:endParaRPr lang="en-US" sz="3600" dirty="0">
              <a:solidFill>
                <a:schemeClr val="tx2"/>
              </a:solidFill>
            </a:endParaRPr>
          </a:p>
        </p:txBody>
      </p:sp>
      <p:sp>
        <p:nvSpPr>
          <p:cNvPr id="4" name="Footer Placeholder 3"/>
          <p:cNvSpPr>
            <a:spLocks noGrp="1"/>
          </p:cNvSpPr>
          <p:nvPr>
            <p:ph type="ftr" sz="quarter" idx="11"/>
          </p:nvPr>
        </p:nvSpPr>
        <p:spPr/>
        <p:txBody>
          <a:bodyPr/>
          <a:lstStyle/>
          <a:p>
            <a:r>
              <a:rPr lang="en-US" sz="900" smtClean="0">
                <a:solidFill>
                  <a:prstClr val="white"/>
                </a:solidFill>
              </a:rPr>
              <a:t>MANAGING FOR QUALITY AND PERFORMANCE EXCELLENCE, 10E, © 2017 Cengage Publishing, </a:t>
            </a:r>
            <a:endParaRPr lang="en-US" dirty="0">
              <a:solidFill>
                <a:prstClr val="white"/>
              </a:solidFill>
            </a:endParaRPr>
          </a:p>
        </p:txBody>
      </p:sp>
    </p:spTree>
    <p:extLst>
      <p:ext uri="{BB962C8B-B14F-4D97-AF65-F5344CB8AC3E}">
        <p14:creationId xmlns:p14="http://schemas.microsoft.com/office/powerpoint/2010/main" val="2623067134"/>
      </p:ext>
    </p:extLst>
  </p:cSld>
  <p:clrMapOvr>
    <a:masterClrMapping/>
  </p:clrMapOvr>
  <p:transition spd="med">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1143000"/>
          </a:xfrm>
        </p:spPr>
        <p:txBody>
          <a:bodyPr>
            <a:normAutofit fontScale="90000"/>
          </a:bodyPr>
          <a:lstStyle/>
          <a:p>
            <a:r>
              <a:rPr lang="en-US" sz="4400" dirty="0" smtClean="0"/>
              <a:t>Role of Leadership in Quality and Performance Excellence</a:t>
            </a:r>
            <a:endParaRPr lang="en-US" sz="4400" dirty="0"/>
          </a:p>
        </p:txBody>
      </p:sp>
      <p:sp>
        <p:nvSpPr>
          <p:cNvPr id="3" name="Content Placeholder 2"/>
          <p:cNvSpPr>
            <a:spLocks noGrp="1"/>
          </p:cNvSpPr>
          <p:nvPr>
            <p:ph idx="1"/>
          </p:nvPr>
        </p:nvSpPr>
        <p:spPr>
          <a:xfrm>
            <a:off x="457200" y="2209800"/>
            <a:ext cx="8229600" cy="3551237"/>
          </a:xfrm>
        </p:spPr>
        <p:txBody>
          <a:bodyPr>
            <a:normAutofit lnSpcReduction="10000"/>
          </a:bodyPr>
          <a:lstStyle/>
          <a:p>
            <a:r>
              <a:rPr lang="en-US" sz="2400" dirty="0" smtClean="0"/>
              <a:t>The </a:t>
            </a:r>
            <a:r>
              <a:rPr lang="en-US" sz="2400" dirty="0" err="1" smtClean="0"/>
              <a:t>Juran</a:t>
            </a:r>
            <a:r>
              <a:rPr lang="en-US" sz="2400" dirty="0" smtClean="0"/>
              <a:t> </a:t>
            </a:r>
            <a:r>
              <a:rPr lang="en-US" sz="2400" dirty="0"/>
              <a:t>Center for Leadership in Quality at the University of Minnesota observed:</a:t>
            </a:r>
          </a:p>
          <a:p>
            <a:pPr lvl="1"/>
            <a:r>
              <a:rPr lang="en-US" sz="2000" dirty="0" smtClean="0"/>
              <a:t>Despite </a:t>
            </a:r>
            <a:r>
              <a:rPr lang="en-US" sz="2000" dirty="0"/>
              <a:t>substantial efforts, only a few U.S. organizations have reached world-</a:t>
            </a:r>
            <a:r>
              <a:rPr lang="en-US" sz="2000" dirty="0" smtClean="0"/>
              <a:t>class excellence</a:t>
            </a:r>
            <a:r>
              <a:rPr lang="en-US" sz="2000" dirty="0"/>
              <a:t>.</a:t>
            </a:r>
          </a:p>
          <a:p>
            <a:pPr lvl="1"/>
            <a:r>
              <a:rPr lang="en-US" sz="2000" dirty="0" smtClean="0"/>
              <a:t>Even </a:t>
            </a:r>
            <a:r>
              <a:rPr lang="en-US" sz="2000" dirty="0"/>
              <a:t>fewer companies have sustained such excellence during changes in leadership.</a:t>
            </a:r>
          </a:p>
          <a:p>
            <a:pPr lvl="1"/>
            <a:r>
              <a:rPr lang="en-US" sz="2000" dirty="0" smtClean="0"/>
              <a:t>Most </a:t>
            </a:r>
            <a:r>
              <a:rPr lang="en-US" sz="2000" dirty="0"/>
              <a:t>corporate quality failures rest with leadership</a:t>
            </a:r>
            <a:r>
              <a:rPr lang="en-US" sz="2000" dirty="0" smtClean="0"/>
              <a:t>.</a:t>
            </a:r>
          </a:p>
          <a:p>
            <a:r>
              <a:rPr lang="en-US" sz="2400" dirty="0"/>
              <a:t>Leadership is </a:t>
            </a:r>
            <a:r>
              <a:rPr lang="en-US" sz="2400" dirty="0" smtClean="0"/>
              <a:t>the </a:t>
            </a:r>
            <a:r>
              <a:rPr lang="en-US" sz="2400" dirty="0"/>
              <a:t>first category in the </a:t>
            </a:r>
            <a:r>
              <a:rPr lang="en-US" sz="2400" dirty="0" err="1"/>
              <a:t>Baldrige</a:t>
            </a:r>
            <a:r>
              <a:rPr lang="en-US" sz="2400" dirty="0"/>
              <a:t> framework, signifying its importance </a:t>
            </a:r>
            <a:r>
              <a:rPr lang="en-US" sz="2400" dirty="0" smtClean="0"/>
              <a:t>in driving </a:t>
            </a:r>
            <a:r>
              <a:rPr lang="en-US" sz="2400" dirty="0"/>
              <a:t>quality and performance excellence throughout an organization.</a:t>
            </a:r>
          </a:p>
        </p:txBody>
      </p:sp>
      <p:sp>
        <p:nvSpPr>
          <p:cNvPr id="4" name="Slide Number Placeholder 3"/>
          <p:cNvSpPr>
            <a:spLocks noGrp="1"/>
          </p:cNvSpPr>
          <p:nvPr>
            <p:ph type="sldNum" sz="quarter" idx="4294967295"/>
          </p:nvPr>
        </p:nvSpPr>
        <p:spPr>
          <a:xfrm>
            <a:off x="8382000" y="6477000"/>
            <a:ext cx="457200" cy="244475"/>
          </a:xfrm>
          <a:prstGeom prst="rect">
            <a:avLst/>
          </a:prstGeom>
        </p:spPr>
        <p:txBody>
          <a:bodyPr/>
          <a:lstStyle/>
          <a:p>
            <a:pPr>
              <a:defRPr/>
            </a:pPr>
            <a:fld id="{71624A92-FE6B-4C05-B625-D462161733B0}" type="slidenum">
              <a:rPr lang="en-US" sz="1600" smtClean="0">
                <a:latin typeface="Arial Narrow"/>
                <a:cs typeface="Arial Narrow"/>
              </a:rPr>
              <a:pPr>
                <a:defRPr/>
              </a:pPr>
              <a:t>2</a:t>
            </a:fld>
            <a:endParaRPr lang="en-US" sz="1600">
              <a:latin typeface="Arial Narrow"/>
              <a:cs typeface="Arial Narrow"/>
            </a:endParaRPr>
          </a:p>
        </p:txBody>
      </p:sp>
    </p:spTree>
    <p:extLst>
      <p:ext uri="{BB962C8B-B14F-4D97-AF65-F5344CB8AC3E}">
        <p14:creationId xmlns:p14="http://schemas.microsoft.com/office/powerpoint/2010/main" val="3486480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57200" y="1066800"/>
            <a:ext cx="8229600" cy="685800"/>
          </a:xfrm>
        </p:spPr>
        <p:txBody>
          <a:bodyPr>
            <a:normAutofit fontScale="90000"/>
          </a:bodyPr>
          <a:lstStyle/>
          <a:p>
            <a:r>
              <a:rPr lang="en-US" dirty="0" smtClean="0"/>
              <a:t>Leadership in Deming’s 14 Points</a:t>
            </a:r>
          </a:p>
        </p:txBody>
      </p:sp>
      <p:sp>
        <p:nvSpPr>
          <p:cNvPr id="17411" name="Content Placeholder 2"/>
          <p:cNvSpPr>
            <a:spLocks noGrp="1"/>
          </p:cNvSpPr>
          <p:nvPr>
            <p:ph idx="1"/>
          </p:nvPr>
        </p:nvSpPr>
        <p:spPr>
          <a:xfrm>
            <a:off x="457200" y="1905000"/>
            <a:ext cx="8458200" cy="3886200"/>
          </a:xfrm>
        </p:spPr>
        <p:txBody>
          <a:bodyPr>
            <a:normAutofit/>
          </a:bodyPr>
          <a:lstStyle/>
          <a:p>
            <a:r>
              <a:rPr lang="en-US" dirty="0" smtClean="0">
                <a:solidFill>
                  <a:srgbClr val="0F6FC6"/>
                </a:solidFill>
              </a:rPr>
              <a:t>Point 1. </a:t>
            </a:r>
            <a:r>
              <a:rPr lang="en-US" dirty="0" smtClean="0"/>
              <a:t>Create and publish to all employees a statement of the aims and purposes of the company or other organization. The management must demonstrate constantly their commitment to this statement.</a:t>
            </a:r>
          </a:p>
          <a:p>
            <a:r>
              <a:rPr lang="en-US" dirty="0" smtClean="0">
                <a:solidFill>
                  <a:srgbClr val="0F6FC6"/>
                </a:solidFill>
              </a:rPr>
              <a:t>Point 7. </a:t>
            </a:r>
            <a:r>
              <a:rPr lang="en-US" dirty="0" smtClean="0"/>
              <a:t>Teach and institute leadership.</a:t>
            </a:r>
          </a:p>
          <a:p>
            <a:r>
              <a:rPr lang="en-US" dirty="0" smtClean="0">
                <a:solidFill>
                  <a:srgbClr val="0F6FC6"/>
                </a:solidFill>
              </a:rPr>
              <a:t>Point 12. </a:t>
            </a:r>
            <a:r>
              <a:rPr lang="en-US" dirty="0" smtClean="0"/>
              <a:t>Remove barriers that rob people of pride of workmanship.</a:t>
            </a:r>
          </a:p>
          <a:p>
            <a:r>
              <a:rPr lang="en-US" dirty="0" smtClean="0">
                <a:solidFill>
                  <a:srgbClr val="0F6FC6"/>
                </a:solidFill>
              </a:rPr>
              <a:t>Point 14. </a:t>
            </a:r>
            <a:r>
              <a:rPr lang="en-US" dirty="0" smtClean="0"/>
              <a:t>Take action to accomplish the transformation.</a:t>
            </a:r>
          </a:p>
        </p:txBody>
      </p:sp>
      <p:sp>
        <p:nvSpPr>
          <p:cNvPr id="17412" name="Slide Number Placeholder 3"/>
          <p:cNvSpPr>
            <a:spLocks noGrp="1"/>
          </p:cNvSpPr>
          <p:nvPr>
            <p:ph type="sldNum" sz="quarter" idx="4294967295"/>
          </p:nvPr>
        </p:nvSpPr>
        <p:spPr bwMode="auto">
          <a:xfrm>
            <a:off x="8382000" y="6477000"/>
            <a:ext cx="304800" cy="244475"/>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Narrow" pitchFamily="34" charset="0"/>
                <a:cs typeface="Arial" pitchFamily="34" charset="0"/>
              </a:defRPr>
            </a:lvl1pPr>
            <a:lvl2pPr marL="742950" indent="-285750" eaLnBrk="0" hangingPunct="0">
              <a:defRPr sz="2400">
                <a:solidFill>
                  <a:schemeClr val="tx1"/>
                </a:solidFill>
                <a:latin typeface="Arial Narrow" pitchFamily="34" charset="0"/>
                <a:cs typeface="Arial" pitchFamily="34" charset="0"/>
              </a:defRPr>
            </a:lvl2pPr>
            <a:lvl3pPr marL="1143000" indent="-228600" eaLnBrk="0" hangingPunct="0">
              <a:defRPr sz="2400">
                <a:solidFill>
                  <a:schemeClr val="tx1"/>
                </a:solidFill>
                <a:latin typeface="Arial Narrow" pitchFamily="34" charset="0"/>
                <a:cs typeface="Arial" pitchFamily="34" charset="0"/>
              </a:defRPr>
            </a:lvl3pPr>
            <a:lvl4pPr marL="1600200" indent="-228600" eaLnBrk="0" hangingPunct="0">
              <a:defRPr sz="2400">
                <a:solidFill>
                  <a:schemeClr val="tx1"/>
                </a:solidFill>
                <a:latin typeface="Arial Narrow" pitchFamily="34" charset="0"/>
                <a:cs typeface="Arial" pitchFamily="34" charset="0"/>
              </a:defRPr>
            </a:lvl4pPr>
            <a:lvl5pPr marL="2057400" indent="-228600" eaLnBrk="0" hangingPunct="0">
              <a:defRPr sz="2400">
                <a:solidFill>
                  <a:schemeClr val="tx1"/>
                </a:solidFill>
                <a:latin typeface="Arial Narrow" pitchFamily="34" charset="0"/>
                <a:cs typeface="Arial" pitchFamily="34" charset="0"/>
              </a:defRPr>
            </a:lvl5pPr>
            <a:lvl6pPr marL="2514600" indent="-228600" eaLnBrk="0" fontAlgn="base" hangingPunct="0">
              <a:spcBef>
                <a:spcPct val="0"/>
              </a:spcBef>
              <a:spcAft>
                <a:spcPct val="0"/>
              </a:spcAft>
              <a:defRPr sz="2400">
                <a:solidFill>
                  <a:schemeClr val="tx1"/>
                </a:solidFill>
                <a:latin typeface="Arial Narrow" pitchFamily="34" charset="0"/>
                <a:cs typeface="Arial" pitchFamily="34" charset="0"/>
              </a:defRPr>
            </a:lvl6pPr>
            <a:lvl7pPr marL="2971800" indent="-228600" eaLnBrk="0" fontAlgn="base" hangingPunct="0">
              <a:spcBef>
                <a:spcPct val="0"/>
              </a:spcBef>
              <a:spcAft>
                <a:spcPct val="0"/>
              </a:spcAft>
              <a:defRPr sz="2400">
                <a:solidFill>
                  <a:schemeClr val="tx1"/>
                </a:solidFill>
                <a:latin typeface="Arial Narrow" pitchFamily="34" charset="0"/>
                <a:cs typeface="Arial" pitchFamily="34" charset="0"/>
              </a:defRPr>
            </a:lvl7pPr>
            <a:lvl8pPr marL="3429000" indent="-228600" eaLnBrk="0" fontAlgn="base" hangingPunct="0">
              <a:spcBef>
                <a:spcPct val="0"/>
              </a:spcBef>
              <a:spcAft>
                <a:spcPct val="0"/>
              </a:spcAft>
              <a:defRPr sz="2400">
                <a:solidFill>
                  <a:schemeClr val="tx1"/>
                </a:solidFill>
                <a:latin typeface="Arial Narrow" pitchFamily="34" charset="0"/>
                <a:cs typeface="Arial" pitchFamily="34" charset="0"/>
              </a:defRPr>
            </a:lvl8pPr>
            <a:lvl9pPr marL="3886200" indent="-228600" eaLnBrk="0" fontAlgn="base" hangingPunct="0">
              <a:spcBef>
                <a:spcPct val="0"/>
              </a:spcBef>
              <a:spcAft>
                <a:spcPct val="0"/>
              </a:spcAft>
              <a:defRPr sz="2400">
                <a:solidFill>
                  <a:schemeClr val="tx1"/>
                </a:solidFill>
                <a:latin typeface="Arial Narrow" pitchFamily="34" charset="0"/>
                <a:cs typeface="Arial" pitchFamily="34" charset="0"/>
              </a:defRPr>
            </a:lvl9pPr>
          </a:lstStyle>
          <a:p>
            <a:pPr eaLnBrk="1" hangingPunct="1"/>
            <a:fld id="{F04D58F1-CCC2-4675-B075-77A40EFE4FC2}" type="slidenum">
              <a:rPr lang="en-US" sz="1600">
                <a:solidFill>
                  <a:srgbClr val="045C75"/>
                </a:solidFill>
              </a:rPr>
              <a:pPr eaLnBrk="1" hangingPunct="1"/>
              <a:t>3</a:t>
            </a:fld>
            <a:endParaRPr lang="en-US" sz="1600">
              <a:solidFill>
                <a:srgbClr val="045C75"/>
              </a:solidFill>
            </a:endParaRPr>
          </a:p>
        </p:txBody>
      </p:sp>
    </p:spTree>
    <p:extLst>
      <p:ext uri="{BB962C8B-B14F-4D97-AF65-F5344CB8AC3E}">
        <p14:creationId xmlns:p14="http://schemas.microsoft.com/office/powerpoint/2010/main" val="26601931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850"/>
            <a:ext cx="8229600" cy="819150"/>
          </a:xfrm>
        </p:spPr>
        <p:txBody>
          <a:bodyPr/>
          <a:lstStyle/>
          <a:p>
            <a:r>
              <a:rPr lang="en-US" sz="4800" dirty="0" smtClean="0"/>
              <a:t>Quality Profile: The </a:t>
            </a:r>
            <a:r>
              <a:rPr lang="en-US" sz="4800" dirty="0" err="1" smtClean="0"/>
              <a:t>Studer</a:t>
            </a:r>
            <a:r>
              <a:rPr lang="en-US" sz="4800" dirty="0" smtClean="0"/>
              <a:t> Group</a:t>
            </a:r>
            <a:endParaRPr lang="en-US" sz="4800" dirty="0"/>
          </a:p>
        </p:txBody>
      </p:sp>
      <p:sp>
        <p:nvSpPr>
          <p:cNvPr id="3" name="Content Placeholder 2"/>
          <p:cNvSpPr>
            <a:spLocks noGrp="1"/>
          </p:cNvSpPr>
          <p:nvPr>
            <p:ph idx="1"/>
          </p:nvPr>
        </p:nvSpPr>
        <p:spPr>
          <a:xfrm>
            <a:off x="457200" y="1676401"/>
            <a:ext cx="8229600" cy="4800600"/>
          </a:xfrm>
        </p:spPr>
        <p:txBody>
          <a:bodyPr/>
          <a:lstStyle/>
          <a:p>
            <a:r>
              <a:rPr lang="en-US" dirty="0" err="1"/>
              <a:t>Studer</a:t>
            </a:r>
            <a:r>
              <a:rPr lang="en-US" dirty="0"/>
              <a:t> Group’s senior </a:t>
            </a:r>
            <a:r>
              <a:rPr lang="en-US" dirty="0" smtClean="0"/>
              <a:t>leadership has </a:t>
            </a:r>
            <a:r>
              <a:rPr lang="en-US" dirty="0"/>
              <a:t>embedded Evidence-Based Leadership (EBL</a:t>
            </a:r>
            <a:r>
              <a:rPr lang="en-US" dirty="0" smtClean="0"/>
              <a:t>) within </a:t>
            </a:r>
            <a:r>
              <a:rPr lang="en-US" dirty="0"/>
              <a:t>the organization to provide the framework </a:t>
            </a:r>
            <a:r>
              <a:rPr lang="en-US" dirty="0" smtClean="0"/>
              <a:t>for its </a:t>
            </a:r>
            <a:r>
              <a:rPr lang="en-US" dirty="0"/>
              <a:t>internal operations</a:t>
            </a:r>
            <a:r>
              <a:rPr lang="en-US" dirty="0" smtClean="0"/>
              <a:t>.</a:t>
            </a:r>
          </a:p>
          <a:p>
            <a:r>
              <a:rPr lang="en-US" dirty="0"/>
              <a:t>Senior leaders have created a culture at </a:t>
            </a:r>
            <a:r>
              <a:rPr lang="en-US" dirty="0" smtClean="0"/>
              <a:t>that </a:t>
            </a:r>
            <a:r>
              <a:rPr lang="en-US" dirty="0"/>
              <a:t>is values-driven, transparent, and </a:t>
            </a:r>
            <a:r>
              <a:rPr lang="en-US" dirty="0" smtClean="0"/>
              <a:t>fosters passion </a:t>
            </a:r>
            <a:r>
              <a:rPr lang="en-US" dirty="0"/>
              <a:t>for making a difference</a:t>
            </a:r>
            <a:r>
              <a:rPr lang="en-US" dirty="0" smtClean="0"/>
              <a:t>.</a:t>
            </a:r>
          </a:p>
          <a:p>
            <a:r>
              <a:rPr lang="en-US" dirty="0"/>
              <a:t>The firm models the Evidence-Based </a:t>
            </a:r>
            <a:r>
              <a:rPr lang="en-US" dirty="0" smtClean="0"/>
              <a:t>Leadership </a:t>
            </a:r>
            <a:r>
              <a:rPr lang="en-US" dirty="0"/>
              <a:t>service excellence it teaches and identifies its </a:t>
            </a:r>
            <a:r>
              <a:rPr lang="en-US" dirty="0" smtClean="0"/>
              <a:t>key support </a:t>
            </a:r>
            <a:r>
              <a:rPr lang="en-US" dirty="0"/>
              <a:t>mechanism as “people interacting </a:t>
            </a:r>
            <a:r>
              <a:rPr lang="en-US" dirty="0" smtClean="0"/>
              <a:t>with people</a:t>
            </a:r>
            <a:r>
              <a:rPr lang="en-US" dirty="0"/>
              <a:t>.”</a:t>
            </a:r>
          </a:p>
        </p:txBody>
      </p:sp>
      <p:sp>
        <p:nvSpPr>
          <p:cNvPr id="4" name="Slide Number Placeholder 3"/>
          <p:cNvSpPr>
            <a:spLocks noGrp="1"/>
          </p:cNvSpPr>
          <p:nvPr>
            <p:ph type="sldNum" sz="quarter" idx="4294967295"/>
          </p:nvPr>
        </p:nvSpPr>
        <p:spPr>
          <a:xfrm>
            <a:off x="8382000" y="6477000"/>
            <a:ext cx="457200" cy="244475"/>
          </a:xfrm>
          <a:prstGeom prst="rect">
            <a:avLst/>
          </a:prstGeom>
        </p:spPr>
        <p:txBody>
          <a:bodyPr/>
          <a:lstStyle/>
          <a:p>
            <a:pPr>
              <a:defRPr/>
            </a:pPr>
            <a:fld id="{71624A92-FE6B-4C05-B625-D462161733B0}" type="slidenum">
              <a:rPr lang="en-US" sz="1600" smtClean="0">
                <a:latin typeface="Arial Narrow"/>
                <a:cs typeface="Arial Narrow"/>
              </a:rPr>
              <a:pPr>
                <a:defRPr/>
              </a:pPr>
              <a:t>4</a:t>
            </a:fld>
            <a:endParaRPr lang="en-US" sz="1600" dirty="0">
              <a:latin typeface="Arial Narrow"/>
              <a:cs typeface="Arial Narrow"/>
            </a:endParaRPr>
          </a:p>
        </p:txBody>
      </p:sp>
    </p:spTree>
    <p:extLst>
      <p:ext uri="{BB962C8B-B14F-4D97-AF65-F5344CB8AC3E}">
        <p14:creationId xmlns:p14="http://schemas.microsoft.com/office/powerpoint/2010/main" val="40787127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850"/>
            <a:ext cx="8229600" cy="819150"/>
          </a:xfrm>
        </p:spPr>
        <p:txBody>
          <a:bodyPr/>
          <a:lstStyle/>
          <a:p>
            <a:r>
              <a:rPr lang="en-US" sz="4400" dirty="0" smtClean="0"/>
              <a:t>Quality Profile: St. Luke’s Hospital</a:t>
            </a:r>
            <a:endParaRPr lang="en-US" sz="4400" dirty="0"/>
          </a:p>
        </p:txBody>
      </p:sp>
      <p:sp>
        <p:nvSpPr>
          <p:cNvPr id="3" name="Content Placeholder 2"/>
          <p:cNvSpPr>
            <a:spLocks noGrp="1"/>
          </p:cNvSpPr>
          <p:nvPr>
            <p:ph idx="1"/>
          </p:nvPr>
        </p:nvSpPr>
        <p:spPr>
          <a:xfrm>
            <a:off x="457200" y="1676400"/>
            <a:ext cx="8229600" cy="4724399"/>
          </a:xfrm>
        </p:spPr>
        <p:txBody>
          <a:bodyPr/>
          <a:lstStyle/>
          <a:p>
            <a:r>
              <a:rPr lang="en-US" sz="2200" dirty="0"/>
              <a:t>SLH is driven by </a:t>
            </a:r>
            <a:r>
              <a:rPr lang="en-US" sz="2200" dirty="0" smtClean="0"/>
              <a:t>its vision</a:t>
            </a:r>
            <a:r>
              <a:rPr lang="en-US" sz="2200" dirty="0"/>
              <a:t>, “The Best Place to Get Care, The Best Place </a:t>
            </a:r>
            <a:r>
              <a:rPr lang="en-US" sz="2200" dirty="0" smtClean="0"/>
              <a:t>to Give </a:t>
            </a:r>
            <a:r>
              <a:rPr lang="en-US" sz="2200" dirty="0"/>
              <a:t>Care,” and its core values of Quality/Excellence</a:t>
            </a:r>
            <a:r>
              <a:rPr lang="en-US" sz="2200" dirty="0" smtClean="0"/>
              <a:t>, Customer </a:t>
            </a:r>
            <a:r>
              <a:rPr lang="en-US" sz="2200" dirty="0"/>
              <a:t>Focus, Resource Management, and Teamwork</a:t>
            </a:r>
            <a:r>
              <a:rPr lang="en-US" sz="2200" dirty="0" smtClean="0"/>
              <a:t>.</a:t>
            </a:r>
          </a:p>
          <a:p>
            <a:r>
              <a:rPr lang="en-US" sz="2200" dirty="0"/>
              <a:t>Saint Luke’s “Leadership for Performance </a:t>
            </a:r>
            <a:r>
              <a:rPr lang="en-US" sz="2200" dirty="0" smtClean="0"/>
              <a:t>Excellence Model</a:t>
            </a:r>
            <a:r>
              <a:rPr lang="en-US" sz="2200" dirty="0"/>
              <a:t>” captures all of the elements that </a:t>
            </a:r>
            <a:r>
              <a:rPr lang="en-US" sz="2200" dirty="0" smtClean="0"/>
              <a:t>drive its </a:t>
            </a:r>
            <a:r>
              <a:rPr lang="en-US" sz="2200" dirty="0"/>
              <a:t>focus on performance improvement and excellence</a:t>
            </a:r>
            <a:r>
              <a:rPr lang="en-US" sz="2200" dirty="0" smtClean="0"/>
              <a:t>, including </a:t>
            </a:r>
            <a:r>
              <a:rPr lang="en-US" sz="2200" dirty="0"/>
              <a:t>the strategic planning and </a:t>
            </a:r>
            <a:r>
              <a:rPr lang="en-US" sz="2200" dirty="0" smtClean="0"/>
              <a:t>performance management </a:t>
            </a:r>
            <a:r>
              <a:rPr lang="en-US" sz="2200" dirty="0"/>
              <a:t>process, process improvement model</a:t>
            </a:r>
            <a:r>
              <a:rPr lang="en-US" sz="2200" dirty="0" smtClean="0"/>
              <a:t>, and </a:t>
            </a:r>
            <a:r>
              <a:rPr lang="en-US" sz="2200" dirty="0"/>
              <a:t>a commitment to excellence assessment </a:t>
            </a:r>
            <a:r>
              <a:rPr lang="en-US" sz="2200" dirty="0" smtClean="0"/>
              <a:t>model based </a:t>
            </a:r>
            <a:r>
              <a:rPr lang="en-US" sz="2200" dirty="0"/>
              <a:t>on </a:t>
            </a:r>
            <a:r>
              <a:rPr lang="en-US" sz="2200" dirty="0" err="1" smtClean="0"/>
              <a:t>Baldrige</a:t>
            </a:r>
            <a:r>
              <a:rPr lang="en-US" sz="2200" dirty="0" smtClean="0"/>
              <a:t>.</a:t>
            </a:r>
          </a:p>
          <a:p>
            <a:r>
              <a:rPr lang="en-US" sz="2200" dirty="0"/>
              <a:t>At a series of retreats, the </a:t>
            </a:r>
            <a:r>
              <a:rPr lang="en-US" sz="2200" dirty="0" smtClean="0"/>
              <a:t>leadership team </a:t>
            </a:r>
            <a:r>
              <a:rPr lang="en-US" sz="2200" dirty="0"/>
              <a:t>develops strategy and uses a 90-day </a:t>
            </a:r>
            <a:r>
              <a:rPr lang="en-US" sz="2200" dirty="0" smtClean="0"/>
              <a:t>action planning </a:t>
            </a:r>
            <a:r>
              <a:rPr lang="en-US" sz="2200" dirty="0"/>
              <a:t>process to deploy the strategy to all departments.</a:t>
            </a:r>
          </a:p>
        </p:txBody>
      </p:sp>
      <p:sp>
        <p:nvSpPr>
          <p:cNvPr id="4" name="Slide Number Placeholder 3"/>
          <p:cNvSpPr>
            <a:spLocks noGrp="1"/>
          </p:cNvSpPr>
          <p:nvPr>
            <p:ph type="sldNum" sz="quarter" idx="4294967295"/>
          </p:nvPr>
        </p:nvSpPr>
        <p:spPr>
          <a:xfrm>
            <a:off x="8382000" y="6477000"/>
            <a:ext cx="533400" cy="244475"/>
          </a:xfrm>
          <a:prstGeom prst="rect">
            <a:avLst/>
          </a:prstGeom>
        </p:spPr>
        <p:txBody>
          <a:bodyPr/>
          <a:lstStyle/>
          <a:p>
            <a:pPr>
              <a:defRPr/>
            </a:pPr>
            <a:fld id="{71624A92-FE6B-4C05-B625-D462161733B0}" type="slidenum">
              <a:rPr lang="en-US" sz="1600" smtClean="0">
                <a:latin typeface="Arial Narrow"/>
                <a:cs typeface="Arial Narrow"/>
              </a:rPr>
              <a:pPr>
                <a:defRPr/>
              </a:pPr>
              <a:t>5</a:t>
            </a:fld>
            <a:endParaRPr lang="en-US" sz="1600" dirty="0">
              <a:latin typeface="Arial Narrow"/>
              <a:cs typeface="Arial Narrow"/>
            </a:endParaRPr>
          </a:p>
        </p:txBody>
      </p:sp>
    </p:spTree>
    <p:extLst>
      <p:ext uri="{BB962C8B-B14F-4D97-AF65-F5344CB8AC3E}">
        <p14:creationId xmlns:p14="http://schemas.microsoft.com/office/powerpoint/2010/main" val="10011181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381000" y="914400"/>
            <a:ext cx="8229600" cy="895350"/>
          </a:xfrm>
        </p:spPr>
        <p:txBody>
          <a:bodyPr/>
          <a:lstStyle/>
          <a:p>
            <a:r>
              <a:rPr lang="en-US" sz="4800" dirty="0" smtClean="0"/>
              <a:t>Leadership</a:t>
            </a:r>
          </a:p>
        </p:txBody>
      </p:sp>
      <p:sp>
        <p:nvSpPr>
          <p:cNvPr id="21507" name="Rectangle 3"/>
          <p:cNvSpPr>
            <a:spLocks noGrp="1" noChangeArrowheads="1"/>
          </p:cNvSpPr>
          <p:nvPr>
            <p:ph idx="1"/>
          </p:nvPr>
        </p:nvSpPr>
        <p:spPr>
          <a:xfrm>
            <a:off x="685800" y="2133600"/>
            <a:ext cx="7772400" cy="3581400"/>
          </a:xfrm>
        </p:spPr>
        <p:txBody>
          <a:bodyPr/>
          <a:lstStyle/>
          <a:p>
            <a:r>
              <a:rPr lang="en-US" sz="2800" dirty="0" smtClean="0"/>
              <a:t>…the ability to positively influence people and systems under one’s authority to have a meaningful impact and achieve important results</a:t>
            </a:r>
          </a:p>
          <a:p>
            <a:endParaRPr lang="en-US" sz="2800" dirty="0" smtClean="0"/>
          </a:p>
        </p:txBody>
      </p:sp>
      <p:sp>
        <p:nvSpPr>
          <p:cNvPr id="16388" name="Slide Number Placeholder 3"/>
          <p:cNvSpPr>
            <a:spLocks noGrp="1"/>
          </p:cNvSpPr>
          <p:nvPr>
            <p:ph type="sldNum" sz="quarter" idx="4294967295"/>
          </p:nvPr>
        </p:nvSpPr>
        <p:spPr bwMode="auto">
          <a:xfrm>
            <a:off x="8382000" y="6477000"/>
            <a:ext cx="304800" cy="244475"/>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Narrow" pitchFamily="34" charset="0"/>
                <a:cs typeface="Arial" pitchFamily="34" charset="0"/>
              </a:defRPr>
            </a:lvl1pPr>
            <a:lvl2pPr marL="742950" indent="-285750" eaLnBrk="0" hangingPunct="0">
              <a:defRPr sz="2400">
                <a:solidFill>
                  <a:schemeClr val="tx1"/>
                </a:solidFill>
                <a:latin typeface="Arial Narrow" pitchFamily="34" charset="0"/>
                <a:cs typeface="Arial" pitchFamily="34" charset="0"/>
              </a:defRPr>
            </a:lvl2pPr>
            <a:lvl3pPr marL="1143000" indent="-228600" eaLnBrk="0" hangingPunct="0">
              <a:defRPr sz="2400">
                <a:solidFill>
                  <a:schemeClr val="tx1"/>
                </a:solidFill>
                <a:latin typeface="Arial Narrow" pitchFamily="34" charset="0"/>
                <a:cs typeface="Arial" pitchFamily="34" charset="0"/>
              </a:defRPr>
            </a:lvl3pPr>
            <a:lvl4pPr marL="1600200" indent="-228600" eaLnBrk="0" hangingPunct="0">
              <a:defRPr sz="2400">
                <a:solidFill>
                  <a:schemeClr val="tx1"/>
                </a:solidFill>
                <a:latin typeface="Arial Narrow" pitchFamily="34" charset="0"/>
                <a:cs typeface="Arial" pitchFamily="34" charset="0"/>
              </a:defRPr>
            </a:lvl4pPr>
            <a:lvl5pPr marL="2057400" indent="-228600" eaLnBrk="0" hangingPunct="0">
              <a:defRPr sz="2400">
                <a:solidFill>
                  <a:schemeClr val="tx1"/>
                </a:solidFill>
                <a:latin typeface="Arial Narrow" pitchFamily="34" charset="0"/>
                <a:cs typeface="Arial" pitchFamily="34" charset="0"/>
              </a:defRPr>
            </a:lvl5pPr>
            <a:lvl6pPr marL="2514600" indent="-228600" eaLnBrk="0" fontAlgn="base" hangingPunct="0">
              <a:spcBef>
                <a:spcPct val="0"/>
              </a:spcBef>
              <a:spcAft>
                <a:spcPct val="0"/>
              </a:spcAft>
              <a:defRPr sz="2400">
                <a:solidFill>
                  <a:schemeClr val="tx1"/>
                </a:solidFill>
                <a:latin typeface="Arial Narrow" pitchFamily="34" charset="0"/>
                <a:cs typeface="Arial" pitchFamily="34" charset="0"/>
              </a:defRPr>
            </a:lvl6pPr>
            <a:lvl7pPr marL="2971800" indent="-228600" eaLnBrk="0" fontAlgn="base" hangingPunct="0">
              <a:spcBef>
                <a:spcPct val="0"/>
              </a:spcBef>
              <a:spcAft>
                <a:spcPct val="0"/>
              </a:spcAft>
              <a:defRPr sz="2400">
                <a:solidFill>
                  <a:schemeClr val="tx1"/>
                </a:solidFill>
                <a:latin typeface="Arial Narrow" pitchFamily="34" charset="0"/>
                <a:cs typeface="Arial" pitchFamily="34" charset="0"/>
              </a:defRPr>
            </a:lvl7pPr>
            <a:lvl8pPr marL="3429000" indent="-228600" eaLnBrk="0" fontAlgn="base" hangingPunct="0">
              <a:spcBef>
                <a:spcPct val="0"/>
              </a:spcBef>
              <a:spcAft>
                <a:spcPct val="0"/>
              </a:spcAft>
              <a:defRPr sz="2400">
                <a:solidFill>
                  <a:schemeClr val="tx1"/>
                </a:solidFill>
                <a:latin typeface="Arial Narrow" pitchFamily="34" charset="0"/>
                <a:cs typeface="Arial" pitchFamily="34" charset="0"/>
              </a:defRPr>
            </a:lvl8pPr>
            <a:lvl9pPr marL="3886200" indent="-228600" eaLnBrk="0" fontAlgn="base" hangingPunct="0">
              <a:spcBef>
                <a:spcPct val="0"/>
              </a:spcBef>
              <a:spcAft>
                <a:spcPct val="0"/>
              </a:spcAft>
              <a:defRPr sz="2400">
                <a:solidFill>
                  <a:schemeClr val="tx1"/>
                </a:solidFill>
                <a:latin typeface="Arial Narrow" pitchFamily="34" charset="0"/>
                <a:cs typeface="Arial" pitchFamily="34" charset="0"/>
              </a:defRPr>
            </a:lvl9pPr>
          </a:lstStyle>
          <a:p>
            <a:pPr eaLnBrk="1" hangingPunct="1"/>
            <a:fld id="{917CFCEC-8773-45A0-B998-8491EA577E83}" type="slidenum">
              <a:rPr lang="en-US" sz="1600">
                <a:solidFill>
                  <a:srgbClr val="045C75"/>
                </a:solidFill>
              </a:rPr>
              <a:pPr eaLnBrk="1" hangingPunct="1"/>
              <a:t>6</a:t>
            </a:fld>
            <a:endParaRPr lang="en-US" sz="1600">
              <a:solidFill>
                <a:srgbClr val="045C75"/>
              </a:solidFill>
            </a:endParaRPr>
          </a:p>
        </p:txBody>
      </p:sp>
    </p:spTree>
    <p:extLst>
      <p:ext uri="{BB962C8B-B14F-4D97-AF65-F5344CB8AC3E}">
        <p14:creationId xmlns:p14="http://schemas.microsoft.com/office/powerpoint/2010/main" val="1315717154"/>
      </p:ext>
    </p:extLst>
  </p:cSld>
  <p:clrMapOvr>
    <a:masterClrMapping/>
  </p:clrMapOvr>
  <p:transition>
    <p:blinds/>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Effect transition="in" filter="blinds(horizontal)">
                                      <p:cBhvr>
                                        <p:cTn id="7" dur="500"/>
                                        <p:tgtEl>
                                          <p:spTgt spid="2150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57200" y="381000"/>
            <a:ext cx="8229600" cy="1143000"/>
          </a:xfrm>
        </p:spPr>
        <p:txBody>
          <a:bodyPr/>
          <a:lstStyle/>
          <a:p>
            <a:r>
              <a:rPr lang="en-US" sz="4500" smtClean="0"/>
              <a:t>Six Key Leadership Competencies</a:t>
            </a:r>
          </a:p>
        </p:txBody>
      </p:sp>
      <p:sp>
        <p:nvSpPr>
          <p:cNvPr id="19459" name="Content Placeholder 3"/>
          <p:cNvSpPr>
            <a:spLocks noGrp="1"/>
          </p:cNvSpPr>
          <p:nvPr>
            <p:ph idx="1"/>
          </p:nvPr>
        </p:nvSpPr>
        <p:spPr>
          <a:xfrm>
            <a:off x="457200" y="1752600"/>
            <a:ext cx="8229600" cy="4191000"/>
          </a:xfrm>
        </p:spPr>
        <p:txBody>
          <a:bodyPr>
            <a:normAutofit fontScale="92500" lnSpcReduction="10000"/>
          </a:bodyPr>
          <a:lstStyle/>
          <a:p>
            <a:r>
              <a:rPr lang="en-US" sz="2400" dirty="0" smtClean="0">
                <a:solidFill>
                  <a:srgbClr val="0F6FC6"/>
                </a:solidFill>
              </a:rPr>
              <a:t>Navigator</a:t>
            </a:r>
            <a:r>
              <a:rPr lang="en-US" sz="2400" dirty="0" smtClean="0"/>
              <a:t>: Creates shared meaning and provides direction towards a vision, mission, goal or end-result.</a:t>
            </a:r>
          </a:p>
          <a:p>
            <a:r>
              <a:rPr lang="en-US" sz="2400" dirty="0" smtClean="0">
                <a:solidFill>
                  <a:srgbClr val="0F6FC6"/>
                </a:solidFill>
              </a:rPr>
              <a:t>Communicator</a:t>
            </a:r>
            <a:r>
              <a:rPr lang="en-US" sz="2400" dirty="0" smtClean="0"/>
              <a:t>: Effectively listens and articulates messages to provide shared meaning.</a:t>
            </a:r>
          </a:p>
          <a:p>
            <a:r>
              <a:rPr lang="en-US" sz="2400" dirty="0" smtClean="0">
                <a:solidFill>
                  <a:srgbClr val="0F6FC6"/>
                </a:solidFill>
              </a:rPr>
              <a:t>Mentor</a:t>
            </a:r>
            <a:r>
              <a:rPr lang="en-US" sz="2400" dirty="0" smtClean="0"/>
              <a:t>: Provides others with a role to guide their actions.</a:t>
            </a:r>
          </a:p>
          <a:p>
            <a:r>
              <a:rPr lang="en-US" sz="2400" dirty="0" smtClean="0">
                <a:solidFill>
                  <a:srgbClr val="0F6FC6"/>
                </a:solidFill>
              </a:rPr>
              <a:t>Learner</a:t>
            </a:r>
            <a:r>
              <a:rPr lang="en-US" sz="2400" dirty="0" smtClean="0"/>
              <a:t>: Continuously develops personal knowledge, skills, and abilities through formal study, experience, reflection, and recreation.</a:t>
            </a:r>
          </a:p>
          <a:p>
            <a:r>
              <a:rPr lang="en-US" sz="2400" dirty="0" smtClean="0">
                <a:solidFill>
                  <a:srgbClr val="0F6FC6"/>
                </a:solidFill>
              </a:rPr>
              <a:t>Builder</a:t>
            </a:r>
            <a:r>
              <a:rPr lang="en-US" sz="2400" dirty="0" smtClean="0"/>
              <a:t>: Shapes processes and structures to allow for the achievement of goals and outcomes.</a:t>
            </a:r>
          </a:p>
          <a:p>
            <a:r>
              <a:rPr lang="en-US" sz="2400" dirty="0" smtClean="0">
                <a:solidFill>
                  <a:srgbClr val="0F6FC6"/>
                </a:solidFill>
              </a:rPr>
              <a:t>Motivator</a:t>
            </a:r>
            <a:r>
              <a:rPr lang="en-US" sz="2400" dirty="0" smtClean="0"/>
              <a:t>: Influences others to take action in a desirable manner.</a:t>
            </a:r>
          </a:p>
        </p:txBody>
      </p:sp>
      <p:sp>
        <p:nvSpPr>
          <p:cNvPr id="19460" name="Slide Number Placeholder 2"/>
          <p:cNvSpPr>
            <a:spLocks noGrp="1"/>
          </p:cNvSpPr>
          <p:nvPr>
            <p:ph type="sldNum" sz="quarter" idx="4294967295"/>
          </p:nvPr>
        </p:nvSpPr>
        <p:spPr bwMode="auto">
          <a:xfrm>
            <a:off x="8382000" y="6477000"/>
            <a:ext cx="304800" cy="244475"/>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Narrow" pitchFamily="34" charset="0"/>
                <a:cs typeface="Arial" pitchFamily="34" charset="0"/>
              </a:defRPr>
            </a:lvl1pPr>
            <a:lvl2pPr marL="742950" indent="-285750" eaLnBrk="0" hangingPunct="0">
              <a:defRPr sz="2400">
                <a:solidFill>
                  <a:schemeClr val="tx1"/>
                </a:solidFill>
                <a:latin typeface="Arial Narrow" pitchFamily="34" charset="0"/>
                <a:cs typeface="Arial" pitchFamily="34" charset="0"/>
              </a:defRPr>
            </a:lvl2pPr>
            <a:lvl3pPr marL="1143000" indent="-228600" eaLnBrk="0" hangingPunct="0">
              <a:defRPr sz="2400">
                <a:solidFill>
                  <a:schemeClr val="tx1"/>
                </a:solidFill>
                <a:latin typeface="Arial Narrow" pitchFamily="34" charset="0"/>
                <a:cs typeface="Arial" pitchFamily="34" charset="0"/>
              </a:defRPr>
            </a:lvl3pPr>
            <a:lvl4pPr marL="1600200" indent="-228600" eaLnBrk="0" hangingPunct="0">
              <a:defRPr sz="2400">
                <a:solidFill>
                  <a:schemeClr val="tx1"/>
                </a:solidFill>
                <a:latin typeface="Arial Narrow" pitchFamily="34" charset="0"/>
                <a:cs typeface="Arial" pitchFamily="34" charset="0"/>
              </a:defRPr>
            </a:lvl4pPr>
            <a:lvl5pPr marL="2057400" indent="-228600" eaLnBrk="0" hangingPunct="0">
              <a:defRPr sz="2400">
                <a:solidFill>
                  <a:schemeClr val="tx1"/>
                </a:solidFill>
                <a:latin typeface="Arial Narrow" pitchFamily="34" charset="0"/>
                <a:cs typeface="Arial" pitchFamily="34" charset="0"/>
              </a:defRPr>
            </a:lvl5pPr>
            <a:lvl6pPr marL="2514600" indent="-228600" eaLnBrk="0" fontAlgn="base" hangingPunct="0">
              <a:spcBef>
                <a:spcPct val="0"/>
              </a:spcBef>
              <a:spcAft>
                <a:spcPct val="0"/>
              </a:spcAft>
              <a:defRPr sz="2400">
                <a:solidFill>
                  <a:schemeClr val="tx1"/>
                </a:solidFill>
                <a:latin typeface="Arial Narrow" pitchFamily="34" charset="0"/>
                <a:cs typeface="Arial" pitchFamily="34" charset="0"/>
              </a:defRPr>
            </a:lvl6pPr>
            <a:lvl7pPr marL="2971800" indent="-228600" eaLnBrk="0" fontAlgn="base" hangingPunct="0">
              <a:spcBef>
                <a:spcPct val="0"/>
              </a:spcBef>
              <a:spcAft>
                <a:spcPct val="0"/>
              </a:spcAft>
              <a:defRPr sz="2400">
                <a:solidFill>
                  <a:schemeClr val="tx1"/>
                </a:solidFill>
                <a:latin typeface="Arial Narrow" pitchFamily="34" charset="0"/>
                <a:cs typeface="Arial" pitchFamily="34" charset="0"/>
              </a:defRPr>
            </a:lvl7pPr>
            <a:lvl8pPr marL="3429000" indent="-228600" eaLnBrk="0" fontAlgn="base" hangingPunct="0">
              <a:spcBef>
                <a:spcPct val="0"/>
              </a:spcBef>
              <a:spcAft>
                <a:spcPct val="0"/>
              </a:spcAft>
              <a:defRPr sz="2400">
                <a:solidFill>
                  <a:schemeClr val="tx1"/>
                </a:solidFill>
                <a:latin typeface="Arial Narrow" pitchFamily="34" charset="0"/>
                <a:cs typeface="Arial" pitchFamily="34" charset="0"/>
              </a:defRPr>
            </a:lvl8pPr>
            <a:lvl9pPr marL="3886200" indent="-228600" eaLnBrk="0" fontAlgn="base" hangingPunct="0">
              <a:spcBef>
                <a:spcPct val="0"/>
              </a:spcBef>
              <a:spcAft>
                <a:spcPct val="0"/>
              </a:spcAft>
              <a:defRPr sz="2400">
                <a:solidFill>
                  <a:schemeClr val="tx1"/>
                </a:solidFill>
                <a:latin typeface="Arial Narrow" pitchFamily="34" charset="0"/>
                <a:cs typeface="Arial" pitchFamily="34" charset="0"/>
              </a:defRPr>
            </a:lvl9pPr>
          </a:lstStyle>
          <a:p>
            <a:pPr eaLnBrk="1" hangingPunct="1"/>
            <a:fld id="{CB6FFA07-D20F-4549-B9FB-642CF519B2E1}" type="slidenum">
              <a:rPr lang="en-US" sz="1600">
                <a:solidFill>
                  <a:srgbClr val="045C75"/>
                </a:solidFill>
              </a:rPr>
              <a:pPr eaLnBrk="1" hangingPunct="1"/>
              <a:t>7</a:t>
            </a:fld>
            <a:endParaRPr lang="en-US" sz="1600">
              <a:solidFill>
                <a:srgbClr val="045C75"/>
              </a:solidFill>
            </a:endParaRPr>
          </a:p>
        </p:txBody>
      </p:sp>
    </p:spTree>
    <p:extLst>
      <p:ext uri="{BB962C8B-B14F-4D97-AF65-F5344CB8AC3E}">
        <p14:creationId xmlns:p14="http://schemas.microsoft.com/office/powerpoint/2010/main" val="10345896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971550"/>
          </a:xfrm>
        </p:spPr>
        <p:txBody>
          <a:bodyPr>
            <a:normAutofit fontScale="90000"/>
          </a:bodyPr>
          <a:lstStyle/>
          <a:p>
            <a:r>
              <a:rPr lang="en-US" sz="4400" dirty="0" smtClean="0"/>
              <a:t>Personal Leadership Characteristics </a:t>
            </a:r>
            <a:br>
              <a:rPr lang="en-US" sz="4400" dirty="0" smtClean="0"/>
            </a:br>
            <a:r>
              <a:rPr lang="en-US" sz="2800" dirty="0" smtClean="0"/>
              <a:t>(1 of 2)</a:t>
            </a:r>
            <a:endParaRPr lang="en-US" sz="2800" dirty="0"/>
          </a:p>
        </p:txBody>
      </p:sp>
      <p:sp>
        <p:nvSpPr>
          <p:cNvPr id="3" name="Content Placeholder 2"/>
          <p:cNvSpPr>
            <a:spLocks noGrp="1"/>
          </p:cNvSpPr>
          <p:nvPr>
            <p:ph idx="1"/>
          </p:nvPr>
        </p:nvSpPr>
        <p:spPr/>
        <p:txBody>
          <a:bodyPr/>
          <a:lstStyle/>
          <a:p>
            <a:pPr marL="0" indent="0">
              <a:buNone/>
            </a:pPr>
            <a:r>
              <a:rPr lang="en-US" sz="2400" dirty="0"/>
              <a:t>1. </a:t>
            </a:r>
            <a:r>
              <a:rPr lang="en-US" sz="2400" dirty="0">
                <a:solidFill>
                  <a:srgbClr val="0F6FC6"/>
                </a:solidFill>
              </a:rPr>
              <a:t>Accountability</a:t>
            </a:r>
            <a:r>
              <a:rPr lang="en-US" sz="2400" dirty="0"/>
              <a:t>: Taking responsibility for the organization, community, or self </a:t>
            </a:r>
            <a:r>
              <a:rPr lang="en-US" sz="2400" dirty="0" smtClean="0"/>
              <a:t>that the </a:t>
            </a:r>
            <a:r>
              <a:rPr lang="en-US" sz="2400" dirty="0"/>
              <a:t>leader serves. </a:t>
            </a:r>
            <a:endParaRPr lang="en-US" sz="2400" dirty="0" smtClean="0"/>
          </a:p>
          <a:p>
            <a:pPr marL="0" indent="0">
              <a:buNone/>
            </a:pPr>
            <a:r>
              <a:rPr lang="en-US" sz="2400" dirty="0" smtClean="0"/>
              <a:t>2</a:t>
            </a:r>
            <a:r>
              <a:rPr lang="en-US" sz="2400" dirty="0"/>
              <a:t>. </a:t>
            </a:r>
            <a:r>
              <a:rPr lang="en-US" sz="2400" dirty="0">
                <a:solidFill>
                  <a:srgbClr val="0F6FC6"/>
                </a:solidFill>
              </a:rPr>
              <a:t>Courage</a:t>
            </a:r>
            <a:r>
              <a:rPr lang="en-US" sz="2400" dirty="0"/>
              <a:t>: The mental or moral strength to venture, persevere, and withstand danger</a:t>
            </a:r>
            <a:r>
              <a:rPr lang="en-US" sz="2400" dirty="0" smtClean="0"/>
              <a:t>, fear</a:t>
            </a:r>
            <a:r>
              <a:rPr lang="en-US" sz="2400" dirty="0"/>
              <a:t>, or difficulty with a firmness of mind and will, allowing leaders to navigate </a:t>
            </a:r>
            <a:r>
              <a:rPr lang="en-US" sz="2400" dirty="0" smtClean="0"/>
              <a:t>into the </a:t>
            </a:r>
            <a:r>
              <a:rPr lang="en-US" sz="2400" dirty="0"/>
              <a:t>unknown.</a:t>
            </a:r>
          </a:p>
          <a:p>
            <a:pPr marL="0" indent="0">
              <a:buNone/>
            </a:pPr>
            <a:r>
              <a:rPr lang="en-US" sz="2400" dirty="0"/>
              <a:t>3. </a:t>
            </a:r>
            <a:r>
              <a:rPr lang="en-US" sz="2400" dirty="0">
                <a:solidFill>
                  <a:srgbClr val="0F6FC6"/>
                </a:solidFill>
              </a:rPr>
              <a:t>Humility</a:t>
            </a:r>
            <a:r>
              <a:rPr lang="en-US" sz="2400" dirty="0"/>
              <a:t>: What gives excellent leaders their ability to mentor, communicate, </a:t>
            </a:r>
            <a:r>
              <a:rPr lang="en-US" sz="2400" dirty="0" smtClean="0"/>
              <a:t>and learn</a:t>
            </a:r>
            <a:r>
              <a:rPr lang="en-US" sz="2400" dirty="0"/>
              <a:t>, and understand that they are servants of those that follow.</a:t>
            </a:r>
          </a:p>
          <a:p>
            <a:pPr marL="0" indent="0">
              <a:buNone/>
            </a:pPr>
            <a:r>
              <a:rPr lang="en-US" sz="2400" dirty="0"/>
              <a:t>4. </a:t>
            </a:r>
            <a:r>
              <a:rPr lang="en-US" sz="2400" dirty="0">
                <a:solidFill>
                  <a:srgbClr val="0F6FC6"/>
                </a:solidFill>
              </a:rPr>
              <a:t>Integrity</a:t>
            </a:r>
            <a:r>
              <a:rPr lang="en-US" sz="2400" dirty="0"/>
              <a:t>: The ability to discern what is right from wrong and commit to the right path</a:t>
            </a:r>
            <a:r>
              <a:rPr lang="en-US" sz="2400" dirty="0" smtClean="0"/>
              <a:t>.</a:t>
            </a:r>
            <a:endParaRPr lang="en-US" sz="2400" dirty="0"/>
          </a:p>
        </p:txBody>
      </p:sp>
      <p:sp>
        <p:nvSpPr>
          <p:cNvPr id="4" name="Slide Number Placeholder 3"/>
          <p:cNvSpPr>
            <a:spLocks noGrp="1"/>
          </p:cNvSpPr>
          <p:nvPr>
            <p:ph type="sldNum" sz="quarter" idx="4294967295"/>
          </p:nvPr>
        </p:nvSpPr>
        <p:spPr>
          <a:xfrm>
            <a:off x="8382000" y="6477000"/>
            <a:ext cx="457200" cy="244475"/>
          </a:xfrm>
          <a:prstGeom prst="rect">
            <a:avLst/>
          </a:prstGeom>
        </p:spPr>
        <p:txBody>
          <a:bodyPr/>
          <a:lstStyle/>
          <a:p>
            <a:pPr>
              <a:defRPr/>
            </a:pPr>
            <a:fld id="{71624A92-FE6B-4C05-B625-D462161733B0}" type="slidenum">
              <a:rPr lang="en-US" sz="1600" smtClean="0">
                <a:latin typeface="Arial Narrow"/>
                <a:cs typeface="Arial Narrow"/>
              </a:rPr>
              <a:pPr>
                <a:defRPr/>
              </a:pPr>
              <a:t>8</a:t>
            </a:fld>
            <a:endParaRPr lang="en-US" sz="1600" dirty="0">
              <a:latin typeface="Arial Narrow"/>
              <a:cs typeface="Arial Narrow"/>
            </a:endParaRPr>
          </a:p>
        </p:txBody>
      </p:sp>
    </p:spTree>
    <p:extLst>
      <p:ext uri="{BB962C8B-B14F-4D97-AF65-F5344CB8AC3E}">
        <p14:creationId xmlns:p14="http://schemas.microsoft.com/office/powerpoint/2010/main" val="38498836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850"/>
            <a:ext cx="8229600" cy="971550"/>
          </a:xfrm>
        </p:spPr>
        <p:txBody>
          <a:bodyPr>
            <a:normAutofit fontScale="90000"/>
          </a:bodyPr>
          <a:lstStyle/>
          <a:p>
            <a:r>
              <a:rPr lang="en-US" sz="4400" dirty="0" smtClean="0"/>
              <a:t>Personal Leadership Characteristics </a:t>
            </a:r>
            <a:br>
              <a:rPr lang="en-US" sz="4400" dirty="0" smtClean="0"/>
            </a:br>
            <a:r>
              <a:rPr lang="en-US" sz="2800" dirty="0" smtClean="0"/>
              <a:t>(2 of 2)</a:t>
            </a:r>
            <a:endParaRPr lang="en-US" sz="2800" dirty="0"/>
          </a:p>
        </p:txBody>
      </p:sp>
      <p:sp>
        <p:nvSpPr>
          <p:cNvPr id="3" name="Content Placeholder 2"/>
          <p:cNvSpPr>
            <a:spLocks noGrp="1"/>
          </p:cNvSpPr>
          <p:nvPr>
            <p:ph idx="1"/>
          </p:nvPr>
        </p:nvSpPr>
        <p:spPr/>
        <p:txBody>
          <a:bodyPr/>
          <a:lstStyle/>
          <a:p>
            <a:pPr marL="0" indent="0">
              <a:buNone/>
            </a:pPr>
            <a:r>
              <a:rPr lang="en-US" sz="2400" dirty="0" smtClean="0"/>
              <a:t>5</a:t>
            </a:r>
            <a:r>
              <a:rPr lang="en-US" sz="2400" dirty="0"/>
              <a:t>. </a:t>
            </a:r>
            <a:r>
              <a:rPr lang="en-US" sz="2400" dirty="0">
                <a:solidFill>
                  <a:srgbClr val="0F6FC6"/>
                </a:solidFill>
              </a:rPr>
              <a:t>Creativity</a:t>
            </a:r>
            <a:r>
              <a:rPr lang="en-US" sz="2400" dirty="0"/>
              <a:t>: The ability to see possibilities, horizons, and futures that don’t yet exist</a:t>
            </a:r>
            <a:r>
              <a:rPr lang="en-US" sz="2400" dirty="0" smtClean="0"/>
              <a:t>, enabling </a:t>
            </a:r>
            <a:r>
              <a:rPr lang="en-US" sz="2400" dirty="0"/>
              <a:t>the leader to help create a shared vision.</a:t>
            </a:r>
          </a:p>
          <a:p>
            <a:pPr marL="0" indent="0">
              <a:buNone/>
            </a:pPr>
            <a:r>
              <a:rPr lang="en-US" sz="2400" dirty="0"/>
              <a:t>6. </a:t>
            </a:r>
            <a:r>
              <a:rPr lang="en-US" sz="2400" dirty="0">
                <a:solidFill>
                  <a:srgbClr val="0F6FC6"/>
                </a:solidFill>
              </a:rPr>
              <a:t>Perseverance</a:t>
            </a:r>
            <a:r>
              <a:rPr lang="en-US" sz="2400" dirty="0"/>
              <a:t>: Sticking to a task or purpose, no matter how hard or troublesome</a:t>
            </a:r>
            <a:r>
              <a:rPr lang="en-US" sz="2400" dirty="0" smtClean="0"/>
              <a:t>. </a:t>
            </a:r>
          </a:p>
          <a:p>
            <a:pPr marL="0" indent="0">
              <a:buNone/>
            </a:pPr>
            <a:r>
              <a:rPr lang="en-US" sz="2400" dirty="0" smtClean="0"/>
              <a:t>7</a:t>
            </a:r>
            <a:r>
              <a:rPr lang="en-US" sz="2400" dirty="0"/>
              <a:t>. </a:t>
            </a:r>
            <a:r>
              <a:rPr lang="en-US" sz="2400" dirty="0">
                <a:solidFill>
                  <a:srgbClr val="0F6FC6"/>
                </a:solidFill>
              </a:rPr>
              <a:t>Well-Being</a:t>
            </a:r>
            <a:r>
              <a:rPr lang="en-US" sz="2400" dirty="0"/>
              <a:t>: The ability to stay healthy in both work and play, demonstrating </a:t>
            </a:r>
            <a:r>
              <a:rPr lang="en-US" sz="2400" dirty="0" smtClean="0"/>
              <a:t>the importance </a:t>
            </a:r>
            <a:r>
              <a:rPr lang="en-US" sz="2400" dirty="0"/>
              <a:t>of being ready to implement leadership competencies when needed.</a:t>
            </a:r>
          </a:p>
        </p:txBody>
      </p:sp>
      <p:sp>
        <p:nvSpPr>
          <p:cNvPr id="4" name="Slide Number Placeholder 3"/>
          <p:cNvSpPr>
            <a:spLocks noGrp="1"/>
          </p:cNvSpPr>
          <p:nvPr>
            <p:ph type="sldNum" sz="quarter" idx="4294967295"/>
          </p:nvPr>
        </p:nvSpPr>
        <p:spPr>
          <a:xfrm>
            <a:off x="8382000" y="6477000"/>
            <a:ext cx="457200" cy="244475"/>
          </a:xfrm>
          <a:prstGeom prst="rect">
            <a:avLst/>
          </a:prstGeom>
        </p:spPr>
        <p:txBody>
          <a:bodyPr/>
          <a:lstStyle/>
          <a:p>
            <a:pPr>
              <a:defRPr/>
            </a:pPr>
            <a:fld id="{71624A92-FE6B-4C05-B625-D462161733B0}" type="slidenum">
              <a:rPr lang="en-US" sz="1600" smtClean="0">
                <a:latin typeface="Arial Narrow"/>
                <a:cs typeface="Arial Narrow"/>
              </a:rPr>
              <a:pPr>
                <a:defRPr/>
              </a:pPr>
              <a:t>9</a:t>
            </a:fld>
            <a:endParaRPr lang="en-US" sz="1600" dirty="0">
              <a:latin typeface="Arial Narrow"/>
              <a:cs typeface="Arial Narrow"/>
            </a:endParaRPr>
          </a:p>
        </p:txBody>
      </p:sp>
    </p:spTree>
    <p:extLst>
      <p:ext uri="{BB962C8B-B14F-4D97-AF65-F5344CB8AC3E}">
        <p14:creationId xmlns:p14="http://schemas.microsoft.com/office/powerpoint/2010/main" val="4512198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57200" y="704850"/>
            <a:ext cx="8229600" cy="1123950"/>
          </a:xfrm>
        </p:spPr>
        <p:txBody>
          <a:bodyPr>
            <a:normAutofit fontScale="90000"/>
          </a:bodyPr>
          <a:lstStyle/>
          <a:p>
            <a:r>
              <a:rPr lang="en-US" sz="4000" dirty="0" smtClean="0"/>
              <a:t>Key Practices for Performance Excellence Leadership </a:t>
            </a:r>
            <a:r>
              <a:rPr lang="en-US" sz="2400" dirty="0" smtClean="0"/>
              <a:t>(1 of 3)</a:t>
            </a:r>
            <a:endParaRPr lang="en-US" sz="4000" dirty="0" smtClean="0"/>
          </a:p>
        </p:txBody>
      </p:sp>
      <p:sp>
        <p:nvSpPr>
          <p:cNvPr id="20483" name="Content Placeholder 2"/>
          <p:cNvSpPr>
            <a:spLocks noGrp="1"/>
          </p:cNvSpPr>
          <p:nvPr>
            <p:ph idx="1"/>
          </p:nvPr>
        </p:nvSpPr>
        <p:spPr>
          <a:xfrm>
            <a:off x="457200" y="1981200"/>
            <a:ext cx="8229600" cy="4343400"/>
          </a:xfrm>
        </p:spPr>
        <p:txBody>
          <a:bodyPr/>
          <a:lstStyle/>
          <a:p>
            <a:r>
              <a:rPr lang="en-US" sz="2000" dirty="0" smtClean="0"/>
              <a:t>Set organizational vision and values and deploy them through the organization’s leadership system, to the workforce, to key suppliers and partners, and to customers and other stakeholders as appropriate.</a:t>
            </a:r>
          </a:p>
          <a:p>
            <a:r>
              <a:rPr lang="en-US" sz="2000" dirty="0" smtClean="0"/>
              <a:t>Demonstrate a commitment to organizational values through personal actions.</a:t>
            </a:r>
          </a:p>
          <a:p>
            <a:r>
              <a:rPr lang="en-US" sz="2000" dirty="0" smtClean="0"/>
              <a:t>Foster </a:t>
            </a:r>
            <a:r>
              <a:rPr lang="en-US" sz="2000" dirty="0"/>
              <a:t>a sustainable organization by creating (1) an environment for organizational performance improvement</a:t>
            </a:r>
            <a:r>
              <a:rPr lang="en-US" sz="2000" dirty="0" smtClean="0"/>
              <a:t>, the </a:t>
            </a:r>
            <a:r>
              <a:rPr lang="en-US" sz="2000" dirty="0"/>
              <a:t>accomplishment of the organization’s mission and strategic objectives, innovation, competitive </a:t>
            </a:r>
            <a:r>
              <a:rPr lang="en-US" sz="2000" dirty="0" smtClean="0"/>
              <a:t>or role</a:t>
            </a:r>
            <a:r>
              <a:rPr lang="en-US" sz="2000" dirty="0"/>
              <a:t>-model performance leadership, and organizational agility; (2) an environment for organizational </a:t>
            </a:r>
            <a:r>
              <a:rPr lang="en-US" sz="2000" dirty="0" smtClean="0"/>
              <a:t>and workforce </a:t>
            </a:r>
            <a:r>
              <a:rPr lang="en-US" sz="2000" dirty="0"/>
              <a:t>learning; (3) a culture that fosters customer engagement; and developing and </a:t>
            </a:r>
            <a:r>
              <a:rPr lang="en-US" sz="2000" dirty="0" smtClean="0"/>
              <a:t>enhancing leadership </a:t>
            </a:r>
            <a:r>
              <a:rPr lang="en-US" sz="2000" dirty="0"/>
              <a:t>skills and developing future organizational leaders.</a:t>
            </a:r>
            <a:endParaRPr lang="en-US" sz="2000" dirty="0" smtClean="0"/>
          </a:p>
        </p:txBody>
      </p:sp>
      <p:sp>
        <p:nvSpPr>
          <p:cNvPr id="20484" name="Slide Number Placeholder 3"/>
          <p:cNvSpPr>
            <a:spLocks noGrp="1"/>
          </p:cNvSpPr>
          <p:nvPr>
            <p:ph type="sldNum" sz="quarter" idx="4294967295"/>
          </p:nvPr>
        </p:nvSpPr>
        <p:spPr bwMode="auto">
          <a:xfrm>
            <a:off x="8382000" y="6477000"/>
            <a:ext cx="457200" cy="244475"/>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Narrow" pitchFamily="34" charset="0"/>
                <a:cs typeface="Arial" pitchFamily="34" charset="0"/>
              </a:defRPr>
            </a:lvl1pPr>
            <a:lvl2pPr marL="742950" indent="-285750" eaLnBrk="0" hangingPunct="0">
              <a:defRPr sz="2400">
                <a:solidFill>
                  <a:schemeClr val="tx1"/>
                </a:solidFill>
                <a:latin typeface="Arial Narrow" pitchFamily="34" charset="0"/>
                <a:cs typeface="Arial" pitchFamily="34" charset="0"/>
              </a:defRPr>
            </a:lvl2pPr>
            <a:lvl3pPr marL="1143000" indent="-228600" eaLnBrk="0" hangingPunct="0">
              <a:defRPr sz="2400">
                <a:solidFill>
                  <a:schemeClr val="tx1"/>
                </a:solidFill>
                <a:latin typeface="Arial Narrow" pitchFamily="34" charset="0"/>
                <a:cs typeface="Arial" pitchFamily="34" charset="0"/>
              </a:defRPr>
            </a:lvl3pPr>
            <a:lvl4pPr marL="1600200" indent="-228600" eaLnBrk="0" hangingPunct="0">
              <a:defRPr sz="2400">
                <a:solidFill>
                  <a:schemeClr val="tx1"/>
                </a:solidFill>
                <a:latin typeface="Arial Narrow" pitchFamily="34" charset="0"/>
                <a:cs typeface="Arial" pitchFamily="34" charset="0"/>
              </a:defRPr>
            </a:lvl4pPr>
            <a:lvl5pPr marL="2057400" indent="-228600" eaLnBrk="0" hangingPunct="0">
              <a:defRPr sz="2400">
                <a:solidFill>
                  <a:schemeClr val="tx1"/>
                </a:solidFill>
                <a:latin typeface="Arial Narrow" pitchFamily="34" charset="0"/>
                <a:cs typeface="Arial" pitchFamily="34" charset="0"/>
              </a:defRPr>
            </a:lvl5pPr>
            <a:lvl6pPr marL="2514600" indent="-228600" eaLnBrk="0" fontAlgn="base" hangingPunct="0">
              <a:spcBef>
                <a:spcPct val="0"/>
              </a:spcBef>
              <a:spcAft>
                <a:spcPct val="0"/>
              </a:spcAft>
              <a:defRPr sz="2400">
                <a:solidFill>
                  <a:schemeClr val="tx1"/>
                </a:solidFill>
                <a:latin typeface="Arial Narrow" pitchFamily="34" charset="0"/>
                <a:cs typeface="Arial" pitchFamily="34" charset="0"/>
              </a:defRPr>
            </a:lvl6pPr>
            <a:lvl7pPr marL="2971800" indent="-228600" eaLnBrk="0" fontAlgn="base" hangingPunct="0">
              <a:spcBef>
                <a:spcPct val="0"/>
              </a:spcBef>
              <a:spcAft>
                <a:spcPct val="0"/>
              </a:spcAft>
              <a:defRPr sz="2400">
                <a:solidFill>
                  <a:schemeClr val="tx1"/>
                </a:solidFill>
                <a:latin typeface="Arial Narrow" pitchFamily="34" charset="0"/>
                <a:cs typeface="Arial" pitchFamily="34" charset="0"/>
              </a:defRPr>
            </a:lvl7pPr>
            <a:lvl8pPr marL="3429000" indent="-228600" eaLnBrk="0" fontAlgn="base" hangingPunct="0">
              <a:spcBef>
                <a:spcPct val="0"/>
              </a:spcBef>
              <a:spcAft>
                <a:spcPct val="0"/>
              </a:spcAft>
              <a:defRPr sz="2400">
                <a:solidFill>
                  <a:schemeClr val="tx1"/>
                </a:solidFill>
                <a:latin typeface="Arial Narrow" pitchFamily="34" charset="0"/>
                <a:cs typeface="Arial" pitchFamily="34" charset="0"/>
              </a:defRPr>
            </a:lvl8pPr>
            <a:lvl9pPr marL="3886200" indent="-228600" eaLnBrk="0" fontAlgn="base" hangingPunct="0">
              <a:spcBef>
                <a:spcPct val="0"/>
              </a:spcBef>
              <a:spcAft>
                <a:spcPct val="0"/>
              </a:spcAft>
              <a:defRPr sz="2400">
                <a:solidFill>
                  <a:schemeClr val="tx1"/>
                </a:solidFill>
                <a:latin typeface="Arial Narrow" pitchFamily="34" charset="0"/>
                <a:cs typeface="Arial" pitchFamily="34" charset="0"/>
              </a:defRPr>
            </a:lvl9pPr>
          </a:lstStyle>
          <a:p>
            <a:pPr eaLnBrk="1" hangingPunct="1"/>
            <a:fld id="{D99717D0-E01B-4792-895A-4A190E500169}" type="slidenum">
              <a:rPr lang="en-US" sz="1600">
                <a:solidFill>
                  <a:srgbClr val="045C75"/>
                </a:solidFill>
              </a:rPr>
              <a:pPr eaLnBrk="1" hangingPunct="1"/>
              <a:t>10</a:t>
            </a:fld>
            <a:endParaRPr lang="en-US" sz="1600" dirty="0">
              <a:solidFill>
                <a:srgbClr val="045C75"/>
              </a:solidFill>
            </a:endParaRPr>
          </a:p>
        </p:txBody>
      </p:sp>
    </p:spTree>
    <p:extLst>
      <p:ext uri="{BB962C8B-B14F-4D97-AF65-F5344CB8AC3E}">
        <p14:creationId xmlns:p14="http://schemas.microsoft.com/office/powerpoint/2010/main" val="37108711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762000"/>
            <a:ext cx="8229600" cy="1143000"/>
          </a:xfrm>
        </p:spPr>
        <p:txBody>
          <a:bodyPr>
            <a:normAutofit fontScale="90000"/>
          </a:bodyPr>
          <a:lstStyle/>
          <a:p>
            <a:r>
              <a:rPr lang="en-US" sz="4000" dirty="0" smtClean="0"/>
              <a:t>Key Practices for Performance Excellence Leadership </a:t>
            </a:r>
            <a:r>
              <a:rPr lang="en-US" sz="2400" dirty="0" smtClean="0"/>
              <a:t>(2 of 3)</a:t>
            </a:r>
            <a:endParaRPr lang="en-US" sz="4000" dirty="0" smtClean="0"/>
          </a:p>
        </p:txBody>
      </p:sp>
      <p:sp>
        <p:nvSpPr>
          <p:cNvPr id="21507" name="Content Placeholder 2"/>
          <p:cNvSpPr>
            <a:spLocks noGrp="1"/>
          </p:cNvSpPr>
          <p:nvPr>
            <p:ph idx="1"/>
          </p:nvPr>
        </p:nvSpPr>
        <p:spPr>
          <a:xfrm>
            <a:off x="457200" y="1981200"/>
            <a:ext cx="8077200" cy="4191000"/>
          </a:xfrm>
        </p:spPr>
        <p:txBody>
          <a:bodyPr>
            <a:normAutofit lnSpcReduction="10000"/>
          </a:bodyPr>
          <a:lstStyle/>
          <a:p>
            <a:r>
              <a:rPr lang="en-US" sz="2200" dirty="0"/>
              <a:t>Promote an organizational environment that fosters, requires, and leads to legal and ethical behavior.</a:t>
            </a:r>
          </a:p>
          <a:p>
            <a:r>
              <a:rPr lang="en-US" sz="2200" dirty="0" smtClean="0"/>
              <a:t>Communicate </a:t>
            </a:r>
            <a:r>
              <a:rPr lang="en-US" sz="2200" dirty="0"/>
              <a:t>with and engage the entire workforce by encouraging frank, two-way </a:t>
            </a:r>
            <a:r>
              <a:rPr lang="en-US" sz="2200" dirty="0" smtClean="0"/>
              <a:t>communication throughout </a:t>
            </a:r>
            <a:r>
              <a:rPr lang="en-US" sz="2200" dirty="0"/>
              <a:t>the organization, communicating key decisions, and taking an active role in reward </a:t>
            </a:r>
            <a:r>
              <a:rPr lang="en-US" sz="2200" dirty="0" smtClean="0"/>
              <a:t>and recognition </a:t>
            </a:r>
            <a:r>
              <a:rPr lang="en-US" sz="2200" dirty="0"/>
              <a:t>programs to reinforce high performance and a customer and business focus.</a:t>
            </a:r>
          </a:p>
          <a:p>
            <a:r>
              <a:rPr lang="en-US" sz="2200" dirty="0" smtClean="0"/>
              <a:t>Create </a:t>
            </a:r>
            <a:r>
              <a:rPr lang="en-US" sz="2200" dirty="0"/>
              <a:t>a focus on action to accomplish the organization’s objectives, improve performance, and attain </a:t>
            </a:r>
            <a:r>
              <a:rPr lang="en-US" sz="2200" dirty="0" smtClean="0"/>
              <a:t>the organization’s </a:t>
            </a:r>
            <a:r>
              <a:rPr lang="en-US" sz="2200" dirty="0"/>
              <a:t>vision.</a:t>
            </a:r>
          </a:p>
          <a:p>
            <a:r>
              <a:rPr lang="en-US" sz="2200" dirty="0" smtClean="0"/>
              <a:t>Create </a:t>
            </a:r>
            <a:r>
              <a:rPr lang="en-US" sz="2200" dirty="0"/>
              <a:t>and balance value for customers and other stakeholders in their organizational performance expectations</a:t>
            </a:r>
            <a:r>
              <a:rPr lang="en-US" sz="2200" dirty="0" smtClean="0"/>
              <a:t>.</a:t>
            </a:r>
            <a:endParaRPr lang="en-US" sz="2200" dirty="0"/>
          </a:p>
        </p:txBody>
      </p:sp>
      <p:sp>
        <p:nvSpPr>
          <p:cNvPr id="21508" name="Slide Number Placeholder 3"/>
          <p:cNvSpPr>
            <a:spLocks noGrp="1"/>
          </p:cNvSpPr>
          <p:nvPr>
            <p:ph type="sldNum" sz="quarter" idx="4294967295"/>
          </p:nvPr>
        </p:nvSpPr>
        <p:spPr bwMode="auto">
          <a:xfrm>
            <a:off x="8382000" y="6477000"/>
            <a:ext cx="533400" cy="244475"/>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Narrow" pitchFamily="34" charset="0"/>
                <a:cs typeface="Arial" pitchFamily="34" charset="0"/>
              </a:defRPr>
            </a:lvl1pPr>
            <a:lvl2pPr marL="742950" indent="-285750" eaLnBrk="0" hangingPunct="0">
              <a:defRPr sz="2400">
                <a:solidFill>
                  <a:schemeClr val="tx1"/>
                </a:solidFill>
                <a:latin typeface="Arial Narrow" pitchFamily="34" charset="0"/>
                <a:cs typeface="Arial" pitchFamily="34" charset="0"/>
              </a:defRPr>
            </a:lvl2pPr>
            <a:lvl3pPr marL="1143000" indent="-228600" eaLnBrk="0" hangingPunct="0">
              <a:defRPr sz="2400">
                <a:solidFill>
                  <a:schemeClr val="tx1"/>
                </a:solidFill>
                <a:latin typeface="Arial Narrow" pitchFamily="34" charset="0"/>
                <a:cs typeface="Arial" pitchFamily="34" charset="0"/>
              </a:defRPr>
            </a:lvl3pPr>
            <a:lvl4pPr marL="1600200" indent="-228600" eaLnBrk="0" hangingPunct="0">
              <a:defRPr sz="2400">
                <a:solidFill>
                  <a:schemeClr val="tx1"/>
                </a:solidFill>
                <a:latin typeface="Arial Narrow" pitchFamily="34" charset="0"/>
                <a:cs typeface="Arial" pitchFamily="34" charset="0"/>
              </a:defRPr>
            </a:lvl4pPr>
            <a:lvl5pPr marL="2057400" indent="-228600" eaLnBrk="0" hangingPunct="0">
              <a:defRPr sz="2400">
                <a:solidFill>
                  <a:schemeClr val="tx1"/>
                </a:solidFill>
                <a:latin typeface="Arial Narrow" pitchFamily="34" charset="0"/>
                <a:cs typeface="Arial" pitchFamily="34" charset="0"/>
              </a:defRPr>
            </a:lvl5pPr>
            <a:lvl6pPr marL="2514600" indent="-228600" eaLnBrk="0" fontAlgn="base" hangingPunct="0">
              <a:spcBef>
                <a:spcPct val="0"/>
              </a:spcBef>
              <a:spcAft>
                <a:spcPct val="0"/>
              </a:spcAft>
              <a:defRPr sz="2400">
                <a:solidFill>
                  <a:schemeClr val="tx1"/>
                </a:solidFill>
                <a:latin typeface="Arial Narrow" pitchFamily="34" charset="0"/>
                <a:cs typeface="Arial" pitchFamily="34" charset="0"/>
              </a:defRPr>
            </a:lvl6pPr>
            <a:lvl7pPr marL="2971800" indent="-228600" eaLnBrk="0" fontAlgn="base" hangingPunct="0">
              <a:spcBef>
                <a:spcPct val="0"/>
              </a:spcBef>
              <a:spcAft>
                <a:spcPct val="0"/>
              </a:spcAft>
              <a:defRPr sz="2400">
                <a:solidFill>
                  <a:schemeClr val="tx1"/>
                </a:solidFill>
                <a:latin typeface="Arial Narrow" pitchFamily="34" charset="0"/>
                <a:cs typeface="Arial" pitchFamily="34" charset="0"/>
              </a:defRPr>
            </a:lvl7pPr>
            <a:lvl8pPr marL="3429000" indent="-228600" eaLnBrk="0" fontAlgn="base" hangingPunct="0">
              <a:spcBef>
                <a:spcPct val="0"/>
              </a:spcBef>
              <a:spcAft>
                <a:spcPct val="0"/>
              </a:spcAft>
              <a:defRPr sz="2400">
                <a:solidFill>
                  <a:schemeClr val="tx1"/>
                </a:solidFill>
                <a:latin typeface="Arial Narrow" pitchFamily="34" charset="0"/>
                <a:cs typeface="Arial" pitchFamily="34" charset="0"/>
              </a:defRPr>
            </a:lvl8pPr>
            <a:lvl9pPr marL="3886200" indent="-228600" eaLnBrk="0" fontAlgn="base" hangingPunct="0">
              <a:spcBef>
                <a:spcPct val="0"/>
              </a:spcBef>
              <a:spcAft>
                <a:spcPct val="0"/>
              </a:spcAft>
              <a:defRPr sz="2400">
                <a:solidFill>
                  <a:schemeClr val="tx1"/>
                </a:solidFill>
                <a:latin typeface="Arial Narrow" pitchFamily="34" charset="0"/>
                <a:cs typeface="Arial" pitchFamily="34" charset="0"/>
              </a:defRPr>
            </a:lvl9pPr>
          </a:lstStyle>
          <a:p>
            <a:pPr eaLnBrk="1" hangingPunct="1"/>
            <a:fld id="{31B17D6D-005E-4CAD-8C51-767BE2701CB7}" type="slidenum">
              <a:rPr lang="en-US" sz="1600">
                <a:solidFill>
                  <a:srgbClr val="045C75"/>
                </a:solidFill>
              </a:rPr>
              <a:pPr eaLnBrk="1" hangingPunct="1"/>
              <a:t>11</a:t>
            </a:fld>
            <a:endParaRPr lang="en-US" sz="1600" dirty="0">
              <a:solidFill>
                <a:srgbClr val="045C75"/>
              </a:solidFill>
            </a:endParaRPr>
          </a:p>
        </p:txBody>
      </p:sp>
    </p:spTree>
    <p:extLst>
      <p:ext uri="{BB962C8B-B14F-4D97-AF65-F5344CB8AC3E}">
        <p14:creationId xmlns:p14="http://schemas.microsoft.com/office/powerpoint/2010/main" val="16034097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762000"/>
            <a:ext cx="8229600" cy="1219200"/>
          </a:xfrm>
        </p:spPr>
        <p:txBody>
          <a:bodyPr>
            <a:normAutofit fontScale="90000"/>
          </a:bodyPr>
          <a:lstStyle/>
          <a:p>
            <a:r>
              <a:rPr lang="en-US" sz="4000" dirty="0" smtClean="0"/>
              <a:t>Key Practices for Performance Excellence Leadership </a:t>
            </a:r>
            <a:r>
              <a:rPr lang="en-US" sz="2400" dirty="0" smtClean="0"/>
              <a:t>(3 of </a:t>
            </a:r>
            <a:r>
              <a:rPr lang="en-US" sz="2400" dirty="0"/>
              <a:t>3</a:t>
            </a:r>
            <a:r>
              <a:rPr lang="en-US" sz="2400" dirty="0" smtClean="0"/>
              <a:t>)</a:t>
            </a:r>
            <a:endParaRPr lang="en-US" sz="4000" dirty="0" smtClean="0"/>
          </a:p>
        </p:txBody>
      </p:sp>
      <p:sp>
        <p:nvSpPr>
          <p:cNvPr id="21507" name="Content Placeholder 2"/>
          <p:cNvSpPr>
            <a:spLocks noGrp="1"/>
          </p:cNvSpPr>
          <p:nvPr>
            <p:ph idx="1"/>
          </p:nvPr>
        </p:nvSpPr>
        <p:spPr>
          <a:xfrm>
            <a:off x="457200" y="2133600"/>
            <a:ext cx="8077200" cy="4038600"/>
          </a:xfrm>
        </p:spPr>
        <p:txBody>
          <a:bodyPr/>
          <a:lstStyle/>
          <a:p>
            <a:r>
              <a:rPr lang="en-US" sz="2400" dirty="0"/>
              <a:t>Maintain an effective governance system that provides for accountability for management’s actions, transparency, and protection of stakeholder and stockholder interests.</a:t>
            </a:r>
          </a:p>
          <a:p>
            <a:r>
              <a:rPr lang="en-US" sz="2400" dirty="0" smtClean="0"/>
              <a:t>Evaluate </a:t>
            </a:r>
            <a:r>
              <a:rPr lang="en-US" sz="2400" dirty="0"/>
              <a:t>performance of senior leadership and use performance reviews to improve personal </a:t>
            </a:r>
            <a:r>
              <a:rPr lang="en-US" sz="2400" dirty="0" smtClean="0"/>
              <a:t>leadership effectiveness</a:t>
            </a:r>
            <a:r>
              <a:rPr lang="en-US" sz="2400" dirty="0"/>
              <a:t>.</a:t>
            </a:r>
          </a:p>
          <a:p>
            <a:r>
              <a:rPr lang="en-US" sz="2400" dirty="0" smtClean="0"/>
              <a:t>Actively </a:t>
            </a:r>
            <a:r>
              <a:rPr lang="en-US" sz="2400" dirty="0"/>
              <a:t>support and strengthen key communities such as charitable organizations, education, and others.</a:t>
            </a:r>
            <a:endParaRPr lang="en-US" sz="2400" dirty="0" smtClean="0"/>
          </a:p>
        </p:txBody>
      </p:sp>
      <p:sp>
        <p:nvSpPr>
          <p:cNvPr id="21508" name="Slide Number Placeholder 3"/>
          <p:cNvSpPr>
            <a:spLocks noGrp="1"/>
          </p:cNvSpPr>
          <p:nvPr>
            <p:ph type="sldNum" sz="quarter" idx="4294967295"/>
          </p:nvPr>
        </p:nvSpPr>
        <p:spPr bwMode="auto">
          <a:xfrm>
            <a:off x="8382000" y="6477000"/>
            <a:ext cx="381000" cy="244475"/>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Narrow" pitchFamily="34" charset="0"/>
                <a:cs typeface="Arial" pitchFamily="34" charset="0"/>
              </a:defRPr>
            </a:lvl1pPr>
            <a:lvl2pPr marL="742950" indent="-285750" eaLnBrk="0" hangingPunct="0">
              <a:defRPr sz="2400">
                <a:solidFill>
                  <a:schemeClr val="tx1"/>
                </a:solidFill>
                <a:latin typeface="Arial Narrow" pitchFamily="34" charset="0"/>
                <a:cs typeface="Arial" pitchFamily="34" charset="0"/>
              </a:defRPr>
            </a:lvl2pPr>
            <a:lvl3pPr marL="1143000" indent="-228600" eaLnBrk="0" hangingPunct="0">
              <a:defRPr sz="2400">
                <a:solidFill>
                  <a:schemeClr val="tx1"/>
                </a:solidFill>
                <a:latin typeface="Arial Narrow" pitchFamily="34" charset="0"/>
                <a:cs typeface="Arial" pitchFamily="34" charset="0"/>
              </a:defRPr>
            </a:lvl3pPr>
            <a:lvl4pPr marL="1600200" indent="-228600" eaLnBrk="0" hangingPunct="0">
              <a:defRPr sz="2400">
                <a:solidFill>
                  <a:schemeClr val="tx1"/>
                </a:solidFill>
                <a:latin typeface="Arial Narrow" pitchFamily="34" charset="0"/>
                <a:cs typeface="Arial" pitchFamily="34" charset="0"/>
              </a:defRPr>
            </a:lvl4pPr>
            <a:lvl5pPr marL="2057400" indent="-228600" eaLnBrk="0" hangingPunct="0">
              <a:defRPr sz="2400">
                <a:solidFill>
                  <a:schemeClr val="tx1"/>
                </a:solidFill>
                <a:latin typeface="Arial Narrow" pitchFamily="34" charset="0"/>
                <a:cs typeface="Arial" pitchFamily="34" charset="0"/>
              </a:defRPr>
            </a:lvl5pPr>
            <a:lvl6pPr marL="2514600" indent="-228600" eaLnBrk="0" fontAlgn="base" hangingPunct="0">
              <a:spcBef>
                <a:spcPct val="0"/>
              </a:spcBef>
              <a:spcAft>
                <a:spcPct val="0"/>
              </a:spcAft>
              <a:defRPr sz="2400">
                <a:solidFill>
                  <a:schemeClr val="tx1"/>
                </a:solidFill>
                <a:latin typeface="Arial Narrow" pitchFamily="34" charset="0"/>
                <a:cs typeface="Arial" pitchFamily="34" charset="0"/>
              </a:defRPr>
            </a:lvl6pPr>
            <a:lvl7pPr marL="2971800" indent="-228600" eaLnBrk="0" fontAlgn="base" hangingPunct="0">
              <a:spcBef>
                <a:spcPct val="0"/>
              </a:spcBef>
              <a:spcAft>
                <a:spcPct val="0"/>
              </a:spcAft>
              <a:defRPr sz="2400">
                <a:solidFill>
                  <a:schemeClr val="tx1"/>
                </a:solidFill>
                <a:latin typeface="Arial Narrow" pitchFamily="34" charset="0"/>
                <a:cs typeface="Arial" pitchFamily="34" charset="0"/>
              </a:defRPr>
            </a:lvl7pPr>
            <a:lvl8pPr marL="3429000" indent="-228600" eaLnBrk="0" fontAlgn="base" hangingPunct="0">
              <a:spcBef>
                <a:spcPct val="0"/>
              </a:spcBef>
              <a:spcAft>
                <a:spcPct val="0"/>
              </a:spcAft>
              <a:defRPr sz="2400">
                <a:solidFill>
                  <a:schemeClr val="tx1"/>
                </a:solidFill>
                <a:latin typeface="Arial Narrow" pitchFamily="34" charset="0"/>
                <a:cs typeface="Arial" pitchFamily="34" charset="0"/>
              </a:defRPr>
            </a:lvl8pPr>
            <a:lvl9pPr marL="3886200" indent="-228600" eaLnBrk="0" fontAlgn="base" hangingPunct="0">
              <a:spcBef>
                <a:spcPct val="0"/>
              </a:spcBef>
              <a:spcAft>
                <a:spcPct val="0"/>
              </a:spcAft>
              <a:defRPr sz="2400">
                <a:solidFill>
                  <a:schemeClr val="tx1"/>
                </a:solidFill>
                <a:latin typeface="Arial Narrow" pitchFamily="34" charset="0"/>
                <a:cs typeface="Arial" pitchFamily="34" charset="0"/>
              </a:defRPr>
            </a:lvl9pPr>
          </a:lstStyle>
          <a:p>
            <a:pPr eaLnBrk="1" hangingPunct="1"/>
            <a:fld id="{31B17D6D-005E-4CAD-8C51-767BE2701CB7}" type="slidenum">
              <a:rPr lang="en-US" sz="1600">
                <a:solidFill>
                  <a:srgbClr val="045C75"/>
                </a:solidFill>
              </a:rPr>
              <a:pPr eaLnBrk="1" hangingPunct="1"/>
              <a:t>12</a:t>
            </a:fld>
            <a:endParaRPr lang="en-US" sz="1600" dirty="0">
              <a:solidFill>
                <a:srgbClr val="045C75"/>
              </a:solidFill>
            </a:endParaRPr>
          </a:p>
        </p:txBody>
      </p:sp>
    </p:spTree>
    <p:extLst>
      <p:ext uri="{BB962C8B-B14F-4D97-AF65-F5344CB8AC3E}">
        <p14:creationId xmlns:p14="http://schemas.microsoft.com/office/powerpoint/2010/main" val="28748918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57200" y="381000"/>
            <a:ext cx="8229600" cy="1143000"/>
          </a:xfrm>
        </p:spPr>
        <p:txBody>
          <a:bodyPr/>
          <a:lstStyle/>
          <a:p>
            <a:r>
              <a:rPr lang="en-US" smtClean="0"/>
              <a:t>Strategic Leadership</a:t>
            </a:r>
          </a:p>
        </p:txBody>
      </p:sp>
      <p:sp>
        <p:nvSpPr>
          <p:cNvPr id="19459" name="Content Placeholder 2"/>
          <p:cNvSpPr>
            <a:spLocks noGrp="1"/>
          </p:cNvSpPr>
          <p:nvPr>
            <p:ph idx="1"/>
          </p:nvPr>
        </p:nvSpPr>
        <p:spPr>
          <a:xfrm>
            <a:off x="457200" y="1905000"/>
            <a:ext cx="8229600" cy="4038600"/>
          </a:xfrm>
        </p:spPr>
        <p:txBody>
          <a:bodyPr>
            <a:normAutofit lnSpcReduction="10000"/>
          </a:bodyPr>
          <a:lstStyle/>
          <a:p>
            <a:r>
              <a:rPr lang="en-US" sz="2400" dirty="0" smtClean="0"/>
              <a:t>For a strategy to be successful, senior leaders must have extensive involvement in the planning process, create an environment for competitive success and performance leadership, and guide the design of the work and leadership systems that will ensure that the strategy is carried out.</a:t>
            </a:r>
          </a:p>
          <a:p>
            <a:r>
              <a:rPr lang="en-US" sz="2400" b="1" dirty="0" smtClean="0">
                <a:solidFill>
                  <a:srgbClr val="0F6FC6"/>
                </a:solidFill>
              </a:rPr>
              <a:t>Strategic leadership </a:t>
            </a:r>
            <a:r>
              <a:rPr lang="en-US" sz="2400" dirty="0" smtClean="0"/>
              <a:t>is “a person’s ability to anticipate, envision, maintain flexibility, think strategically, and work with others to initiate changes that will create a viable future for the organization, and its competitive advantage to the organization in this way.”</a:t>
            </a:r>
          </a:p>
        </p:txBody>
      </p:sp>
      <p:sp>
        <p:nvSpPr>
          <p:cNvPr id="19460" name="Slide Number Placeholder 3"/>
          <p:cNvSpPr>
            <a:spLocks noGrp="1"/>
          </p:cNvSpPr>
          <p:nvPr>
            <p:ph type="sldNum" sz="quarter" idx="4294967295"/>
          </p:nvPr>
        </p:nvSpPr>
        <p:spPr bwMode="auto">
          <a:xfrm>
            <a:off x="8382000" y="6477000"/>
            <a:ext cx="381000" cy="244475"/>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Narrow" pitchFamily="34" charset="0"/>
                <a:cs typeface="Arial" pitchFamily="34" charset="0"/>
              </a:defRPr>
            </a:lvl1pPr>
            <a:lvl2pPr marL="742950" indent="-285750" eaLnBrk="0" hangingPunct="0">
              <a:defRPr sz="2400">
                <a:solidFill>
                  <a:schemeClr val="tx1"/>
                </a:solidFill>
                <a:latin typeface="Arial Narrow" pitchFamily="34" charset="0"/>
                <a:cs typeface="Arial" pitchFamily="34" charset="0"/>
              </a:defRPr>
            </a:lvl2pPr>
            <a:lvl3pPr marL="1143000" indent="-228600" eaLnBrk="0" hangingPunct="0">
              <a:defRPr sz="2400">
                <a:solidFill>
                  <a:schemeClr val="tx1"/>
                </a:solidFill>
                <a:latin typeface="Arial Narrow" pitchFamily="34" charset="0"/>
                <a:cs typeface="Arial" pitchFamily="34" charset="0"/>
              </a:defRPr>
            </a:lvl3pPr>
            <a:lvl4pPr marL="1600200" indent="-228600" eaLnBrk="0" hangingPunct="0">
              <a:defRPr sz="2400">
                <a:solidFill>
                  <a:schemeClr val="tx1"/>
                </a:solidFill>
                <a:latin typeface="Arial Narrow" pitchFamily="34" charset="0"/>
                <a:cs typeface="Arial" pitchFamily="34" charset="0"/>
              </a:defRPr>
            </a:lvl4pPr>
            <a:lvl5pPr marL="2057400" indent="-228600" eaLnBrk="0" hangingPunct="0">
              <a:defRPr sz="2400">
                <a:solidFill>
                  <a:schemeClr val="tx1"/>
                </a:solidFill>
                <a:latin typeface="Arial Narrow" pitchFamily="34" charset="0"/>
                <a:cs typeface="Arial" pitchFamily="34" charset="0"/>
              </a:defRPr>
            </a:lvl5pPr>
            <a:lvl6pPr marL="2514600" indent="-228600" eaLnBrk="0" fontAlgn="base" hangingPunct="0">
              <a:spcBef>
                <a:spcPct val="0"/>
              </a:spcBef>
              <a:spcAft>
                <a:spcPct val="0"/>
              </a:spcAft>
              <a:defRPr sz="2400">
                <a:solidFill>
                  <a:schemeClr val="tx1"/>
                </a:solidFill>
                <a:latin typeface="Arial Narrow" pitchFamily="34" charset="0"/>
                <a:cs typeface="Arial" pitchFamily="34" charset="0"/>
              </a:defRPr>
            </a:lvl6pPr>
            <a:lvl7pPr marL="2971800" indent="-228600" eaLnBrk="0" fontAlgn="base" hangingPunct="0">
              <a:spcBef>
                <a:spcPct val="0"/>
              </a:spcBef>
              <a:spcAft>
                <a:spcPct val="0"/>
              </a:spcAft>
              <a:defRPr sz="2400">
                <a:solidFill>
                  <a:schemeClr val="tx1"/>
                </a:solidFill>
                <a:latin typeface="Arial Narrow" pitchFamily="34" charset="0"/>
                <a:cs typeface="Arial" pitchFamily="34" charset="0"/>
              </a:defRPr>
            </a:lvl7pPr>
            <a:lvl8pPr marL="3429000" indent="-228600" eaLnBrk="0" fontAlgn="base" hangingPunct="0">
              <a:spcBef>
                <a:spcPct val="0"/>
              </a:spcBef>
              <a:spcAft>
                <a:spcPct val="0"/>
              </a:spcAft>
              <a:defRPr sz="2400">
                <a:solidFill>
                  <a:schemeClr val="tx1"/>
                </a:solidFill>
                <a:latin typeface="Arial Narrow" pitchFamily="34" charset="0"/>
                <a:cs typeface="Arial" pitchFamily="34" charset="0"/>
              </a:defRPr>
            </a:lvl8pPr>
            <a:lvl9pPr marL="3886200" indent="-228600" eaLnBrk="0" fontAlgn="base" hangingPunct="0">
              <a:spcBef>
                <a:spcPct val="0"/>
              </a:spcBef>
              <a:spcAft>
                <a:spcPct val="0"/>
              </a:spcAft>
              <a:defRPr sz="2400">
                <a:solidFill>
                  <a:schemeClr val="tx1"/>
                </a:solidFill>
                <a:latin typeface="Arial Narrow" pitchFamily="34" charset="0"/>
                <a:cs typeface="Arial" pitchFamily="34" charset="0"/>
              </a:defRPr>
            </a:lvl9pPr>
          </a:lstStyle>
          <a:p>
            <a:pPr eaLnBrk="1" hangingPunct="1"/>
            <a:fld id="{7A69ECCE-5716-4BCC-A825-FA27ADB398EF}" type="slidenum">
              <a:rPr lang="en-US" sz="1600">
                <a:solidFill>
                  <a:srgbClr val="045C75"/>
                </a:solidFill>
              </a:rPr>
              <a:pPr eaLnBrk="1" hangingPunct="1"/>
              <a:t>13</a:t>
            </a:fld>
            <a:endParaRPr lang="en-US" sz="1600" dirty="0">
              <a:solidFill>
                <a:srgbClr val="045C75"/>
              </a:solidFill>
            </a:endParaRPr>
          </a:p>
        </p:txBody>
      </p:sp>
    </p:spTree>
    <p:extLst>
      <p:ext uri="{BB962C8B-B14F-4D97-AF65-F5344CB8AC3E}">
        <p14:creationId xmlns:p14="http://schemas.microsoft.com/office/powerpoint/2010/main" val="33192427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57200" y="990600"/>
            <a:ext cx="8229600" cy="685800"/>
          </a:xfrm>
        </p:spPr>
        <p:txBody>
          <a:bodyPr>
            <a:normAutofit fontScale="90000"/>
          </a:bodyPr>
          <a:lstStyle/>
          <a:p>
            <a:r>
              <a:rPr lang="en-US" sz="4400" dirty="0" smtClean="0"/>
              <a:t>Characteristics of Strategic Leadership</a:t>
            </a:r>
          </a:p>
        </p:txBody>
      </p:sp>
      <p:sp>
        <p:nvSpPr>
          <p:cNvPr id="20483" name="Content Placeholder 2"/>
          <p:cNvSpPr>
            <a:spLocks noGrp="1"/>
          </p:cNvSpPr>
          <p:nvPr>
            <p:ph idx="1"/>
          </p:nvPr>
        </p:nvSpPr>
        <p:spPr>
          <a:xfrm>
            <a:off x="457200" y="1905000"/>
            <a:ext cx="8229600" cy="3962400"/>
          </a:xfrm>
        </p:spPr>
        <p:txBody>
          <a:bodyPr>
            <a:normAutofit/>
          </a:bodyPr>
          <a:lstStyle/>
          <a:p>
            <a:r>
              <a:rPr lang="en-US" sz="2000" dirty="0" smtClean="0"/>
              <a:t>Serving as both leaders and team members;</a:t>
            </a:r>
          </a:p>
          <a:p>
            <a:r>
              <a:rPr lang="en-US" sz="2000" dirty="0" smtClean="0"/>
              <a:t>Demonstrating the importance of integrity through actions rather than simply articulating it;</a:t>
            </a:r>
          </a:p>
          <a:p>
            <a:r>
              <a:rPr lang="en-US" sz="2000" dirty="0" smtClean="0"/>
              <a:t>Thinking in terms of processes rather than outcomes;</a:t>
            </a:r>
          </a:p>
          <a:p>
            <a:r>
              <a:rPr lang="en-US" sz="2000" dirty="0" smtClean="0"/>
              <a:t>Leveraging the collective knowledge of everyone in the organization;</a:t>
            </a:r>
          </a:p>
          <a:p>
            <a:r>
              <a:rPr lang="en-US" sz="2000" dirty="0" smtClean="0"/>
              <a:t>Designing work that reflects relationships rather than the organizational hierarchy;</a:t>
            </a:r>
          </a:p>
          <a:p>
            <a:r>
              <a:rPr lang="en-US" sz="2000" dirty="0" smtClean="0"/>
              <a:t>Anticipating environmental change rather than reacting to it;</a:t>
            </a:r>
          </a:p>
          <a:p>
            <a:r>
              <a:rPr lang="en-US" sz="2000" dirty="0" smtClean="0"/>
              <a:t>Viewing employees as organizational citizens rather than resources; and </a:t>
            </a:r>
          </a:p>
          <a:p>
            <a:r>
              <a:rPr lang="en-US" sz="2000" dirty="0" smtClean="0"/>
              <a:t>Operating with a global mindset rather than a domestic mindset.</a:t>
            </a:r>
          </a:p>
        </p:txBody>
      </p:sp>
      <p:sp>
        <p:nvSpPr>
          <p:cNvPr id="20484" name="Slide Number Placeholder 3"/>
          <p:cNvSpPr>
            <a:spLocks noGrp="1"/>
          </p:cNvSpPr>
          <p:nvPr>
            <p:ph type="sldNum" sz="quarter" idx="4294967295"/>
          </p:nvPr>
        </p:nvSpPr>
        <p:spPr bwMode="auto">
          <a:xfrm>
            <a:off x="8382000" y="6477000"/>
            <a:ext cx="457200" cy="244475"/>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Narrow" pitchFamily="34" charset="0"/>
                <a:cs typeface="Arial" pitchFamily="34" charset="0"/>
              </a:defRPr>
            </a:lvl1pPr>
            <a:lvl2pPr marL="742950" indent="-285750" eaLnBrk="0" hangingPunct="0">
              <a:defRPr sz="2400">
                <a:solidFill>
                  <a:schemeClr val="tx1"/>
                </a:solidFill>
                <a:latin typeface="Arial Narrow" pitchFamily="34" charset="0"/>
                <a:cs typeface="Arial" pitchFamily="34" charset="0"/>
              </a:defRPr>
            </a:lvl2pPr>
            <a:lvl3pPr marL="1143000" indent="-228600" eaLnBrk="0" hangingPunct="0">
              <a:defRPr sz="2400">
                <a:solidFill>
                  <a:schemeClr val="tx1"/>
                </a:solidFill>
                <a:latin typeface="Arial Narrow" pitchFamily="34" charset="0"/>
                <a:cs typeface="Arial" pitchFamily="34" charset="0"/>
              </a:defRPr>
            </a:lvl3pPr>
            <a:lvl4pPr marL="1600200" indent="-228600" eaLnBrk="0" hangingPunct="0">
              <a:defRPr sz="2400">
                <a:solidFill>
                  <a:schemeClr val="tx1"/>
                </a:solidFill>
                <a:latin typeface="Arial Narrow" pitchFamily="34" charset="0"/>
                <a:cs typeface="Arial" pitchFamily="34" charset="0"/>
              </a:defRPr>
            </a:lvl4pPr>
            <a:lvl5pPr marL="2057400" indent="-228600" eaLnBrk="0" hangingPunct="0">
              <a:defRPr sz="2400">
                <a:solidFill>
                  <a:schemeClr val="tx1"/>
                </a:solidFill>
                <a:latin typeface="Arial Narrow" pitchFamily="34" charset="0"/>
                <a:cs typeface="Arial" pitchFamily="34" charset="0"/>
              </a:defRPr>
            </a:lvl5pPr>
            <a:lvl6pPr marL="2514600" indent="-228600" eaLnBrk="0" fontAlgn="base" hangingPunct="0">
              <a:spcBef>
                <a:spcPct val="0"/>
              </a:spcBef>
              <a:spcAft>
                <a:spcPct val="0"/>
              </a:spcAft>
              <a:defRPr sz="2400">
                <a:solidFill>
                  <a:schemeClr val="tx1"/>
                </a:solidFill>
                <a:latin typeface="Arial Narrow" pitchFamily="34" charset="0"/>
                <a:cs typeface="Arial" pitchFamily="34" charset="0"/>
              </a:defRPr>
            </a:lvl6pPr>
            <a:lvl7pPr marL="2971800" indent="-228600" eaLnBrk="0" fontAlgn="base" hangingPunct="0">
              <a:spcBef>
                <a:spcPct val="0"/>
              </a:spcBef>
              <a:spcAft>
                <a:spcPct val="0"/>
              </a:spcAft>
              <a:defRPr sz="2400">
                <a:solidFill>
                  <a:schemeClr val="tx1"/>
                </a:solidFill>
                <a:latin typeface="Arial Narrow" pitchFamily="34" charset="0"/>
                <a:cs typeface="Arial" pitchFamily="34" charset="0"/>
              </a:defRPr>
            </a:lvl7pPr>
            <a:lvl8pPr marL="3429000" indent="-228600" eaLnBrk="0" fontAlgn="base" hangingPunct="0">
              <a:spcBef>
                <a:spcPct val="0"/>
              </a:spcBef>
              <a:spcAft>
                <a:spcPct val="0"/>
              </a:spcAft>
              <a:defRPr sz="2400">
                <a:solidFill>
                  <a:schemeClr val="tx1"/>
                </a:solidFill>
                <a:latin typeface="Arial Narrow" pitchFamily="34" charset="0"/>
                <a:cs typeface="Arial" pitchFamily="34" charset="0"/>
              </a:defRPr>
            </a:lvl8pPr>
            <a:lvl9pPr marL="3886200" indent="-228600" eaLnBrk="0" fontAlgn="base" hangingPunct="0">
              <a:spcBef>
                <a:spcPct val="0"/>
              </a:spcBef>
              <a:spcAft>
                <a:spcPct val="0"/>
              </a:spcAft>
              <a:defRPr sz="2400">
                <a:solidFill>
                  <a:schemeClr val="tx1"/>
                </a:solidFill>
                <a:latin typeface="Arial Narrow" pitchFamily="34" charset="0"/>
                <a:cs typeface="Arial" pitchFamily="34" charset="0"/>
              </a:defRPr>
            </a:lvl9pPr>
          </a:lstStyle>
          <a:p>
            <a:pPr eaLnBrk="1" hangingPunct="1"/>
            <a:fld id="{B96F652F-32C7-441C-86AD-0DC2CB58C89E}" type="slidenum">
              <a:rPr lang="en-US" sz="1600">
                <a:solidFill>
                  <a:srgbClr val="045C75"/>
                </a:solidFill>
              </a:rPr>
              <a:pPr eaLnBrk="1" hangingPunct="1"/>
              <a:t>14</a:t>
            </a:fld>
            <a:endParaRPr lang="en-US" sz="1600" dirty="0">
              <a:solidFill>
                <a:srgbClr val="045C75"/>
              </a:solidFill>
            </a:endParaRPr>
          </a:p>
        </p:txBody>
      </p:sp>
    </p:spTree>
    <p:extLst>
      <p:ext uri="{BB962C8B-B14F-4D97-AF65-F5344CB8AC3E}">
        <p14:creationId xmlns:p14="http://schemas.microsoft.com/office/powerpoint/2010/main" val="20696280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57200" y="533400"/>
            <a:ext cx="8229600" cy="1143000"/>
          </a:xfrm>
          <a:effectLst>
            <a:outerShdw blurRad="63500" dist="13470" dir="2700000" algn="ctr" rotWithShape="0">
              <a:schemeClr val="bg2"/>
            </a:outerShdw>
          </a:effectLst>
        </p:spPr>
        <p:txBody>
          <a:bodyPr lIns="92075" tIns="46038" rIns="92075" bIns="46038" anchor="ctr"/>
          <a:lstStyle/>
          <a:p>
            <a:pPr>
              <a:defRPr/>
            </a:pPr>
            <a:r>
              <a:rPr lang="en-US" dirty="0"/>
              <a:t>Leadership </a:t>
            </a:r>
            <a:r>
              <a:rPr lang="en-US" dirty="0" smtClean="0"/>
              <a:t>Systems</a:t>
            </a:r>
            <a:endParaRPr lang="en-US" dirty="0"/>
          </a:p>
        </p:txBody>
      </p:sp>
      <p:sp>
        <p:nvSpPr>
          <p:cNvPr id="31747" name="Rectangle 3"/>
          <p:cNvSpPr>
            <a:spLocks noGrp="1" noChangeArrowheads="1"/>
          </p:cNvSpPr>
          <p:nvPr>
            <p:ph idx="1"/>
          </p:nvPr>
        </p:nvSpPr>
        <p:spPr>
          <a:xfrm>
            <a:off x="609600" y="1524000"/>
            <a:ext cx="8077200" cy="4648200"/>
          </a:xfrm>
          <a:noFill/>
        </p:spPr>
        <p:txBody>
          <a:bodyPr lIns="92075" tIns="46038" rIns="92075" bIns="46038">
            <a:normAutofit lnSpcReduction="10000"/>
          </a:bodyPr>
          <a:lstStyle/>
          <a:p>
            <a:r>
              <a:rPr lang="en-US" sz="2200" dirty="0" smtClean="0">
                <a:solidFill>
                  <a:schemeClr val="accent1"/>
                </a:solidFill>
              </a:rPr>
              <a:t>Leadership system </a:t>
            </a:r>
            <a:r>
              <a:rPr lang="en-US" sz="2200" dirty="0" smtClean="0"/>
              <a:t>– how leadership is exercised, formally and informally, throughout an organization. These elements include how key decisions are made, communicated, and carried out at all levels.</a:t>
            </a:r>
          </a:p>
          <a:p>
            <a:r>
              <a:rPr lang="en-US" sz="2200" dirty="0" smtClean="0"/>
              <a:t>The leadership system includes structures and mechanisms for decision making, selection and development of leaders and managers, and reinforcement of values, directions, and performance expectations. </a:t>
            </a:r>
          </a:p>
          <a:p>
            <a:r>
              <a:rPr lang="en-US" sz="2200" dirty="0" smtClean="0"/>
              <a:t>It builds loyalties and teamwork based upon shared values, encourages initiative and risk taking, and subordinates organization to purpose and function. </a:t>
            </a:r>
          </a:p>
          <a:p>
            <a:r>
              <a:rPr lang="en-US" sz="2200" dirty="0" smtClean="0"/>
              <a:t>An effective leadership system also includes mechanisms for leaders’ self-examination and improvement.</a:t>
            </a:r>
          </a:p>
        </p:txBody>
      </p:sp>
      <p:sp>
        <p:nvSpPr>
          <p:cNvPr id="22532" name="Slide Number Placeholder 3"/>
          <p:cNvSpPr>
            <a:spLocks noGrp="1"/>
          </p:cNvSpPr>
          <p:nvPr>
            <p:ph type="sldNum" sz="quarter" idx="4294967295"/>
          </p:nvPr>
        </p:nvSpPr>
        <p:spPr bwMode="auto">
          <a:xfrm>
            <a:off x="8382000" y="6477000"/>
            <a:ext cx="457200" cy="244475"/>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Narrow" pitchFamily="34" charset="0"/>
                <a:cs typeface="Arial" pitchFamily="34" charset="0"/>
              </a:defRPr>
            </a:lvl1pPr>
            <a:lvl2pPr marL="742950" indent="-285750" eaLnBrk="0" hangingPunct="0">
              <a:defRPr sz="2400">
                <a:solidFill>
                  <a:schemeClr val="tx1"/>
                </a:solidFill>
                <a:latin typeface="Arial Narrow" pitchFamily="34" charset="0"/>
                <a:cs typeface="Arial" pitchFamily="34" charset="0"/>
              </a:defRPr>
            </a:lvl2pPr>
            <a:lvl3pPr marL="1143000" indent="-228600" eaLnBrk="0" hangingPunct="0">
              <a:defRPr sz="2400">
                <a:solidFill>
                  <a:schemeClr val="tx1"/>
                </a:solidFill>
                <a:latin typeface="Arial Narrow" pitchFamily="34" charset="0"/>
                <a:cs typeface="Arial" pitchFamily="34" charset="0"/>
              </a:defRPr>
            </a:lvl3pPr>
            <a:lvl4pPr marL="1600200" indent="-228600" eaLnBrk="0" hangingPunct="0">
              <a:defRPr sz="2400">
                <a:solidFill>
                  <a:schemeClr val="tx1"/>
                </a:solidFill>
                <a:latin typeface="Arial Narrow" pitchFamily="34" charset="0"/>
                <a:cs typeface="Arial" pitchFamily="34" charset="0"/>
              </a:defRPr>
            </a:lvl4pPr>
            <a:lvl5pPr marL="2057400" indent="-228600" eaLnBrk="0" hangingPunct="0">
              <a:defRPr sz="2400">
                <a:solidFill>
                  <a:schemeClr val="tx1"/>
                </a:solidFill>
                <a:latin typeface="Arial Narrow" pitchFamily="34" charset="0"/>
                <a:cs typeface="Arial" pitchFamily="34" charset="0"/>
              </a:defRPr>
            </a:lvl5pPr>
            <a:lvl6pPr marL="2514600" indent="-228600" eaLnBrk="0" fontAlgn="base" hangingPunct="0">
              <a:spcBef>
                <a:spcPct val="0"/>
              </a:spcBef>
              <a:spcAft>
                <a:spcPct val="0"/>
              </a:spcAft>
              <a:defRPr sz="2400">
                <a:solidFill>
                  <a:schemeClr val="tx1"/>
                </a:solidFill>
                <a:latin typeface="Arial Narrow" pitchFamily="34" charset="0"/>
                <a:cs typeface="Arial" pitchFamily="34" charset="0"/>
              </a:defRPr>
            </a:lvl6pPr>
            <a:lvl7pPr marL="2971800" indent="-228600" eaLnBrk="0" fontAlgn="base" hangingPunct="0">
              <a:spcBef>
                <a:spcPct val="0"/>
              </a:spcBef>
              <a:spcAft>
                <a:spcPct val="0"/>
              </a:spcAft>
              <a:defRPr sz="2400">
                <a:solidFill>
                  <a:schemeClr val="tx1"/>
                </a:solidFill>
                <a:latin typeface="Arial Narrow" pitchFamily="34" charset="0"/>
                <a:cs typeface="Arial" pitchFamily="34" charset="0"/>
              </a:defRPr>
            </a:lvl7pPr>
            <a:lvl8pPr marL="3429000" indent="-228600" eaLnBrk="0" fontAlgn="base" hangingPunct="0">
              <a:spcBef>
                <a:spcPct val="0"/>
              </a:spcBef>
              <a:spcAft>
                <a:spcPct val="0"/>
              </a:spcAft>
              <a:defRPr sz="2400">
                <a:solidFill>
                  <a:schemeClr val="tx1"/>
                </a:solidFill>
                <a:latin typeface="Arial Narrow" pitchFamily="34" charset="0"/>
                <a:cs typeface="Arial" pitchFamily="34" charset="0"/>
              </a:defRPr>
            </a:lvl8pPr>
            <a:lvl9pPr marL="3886200" indent="-228600" eaLnBrk="0" fontAlgn="base" hangingPunct="0">
              <a:spcBef>
                <a:spcPct val="0"/>
              </a:spcBef>
              <a:spcAft>
                <a:spcPct val="0"/>
              </a:spcAft>
              <a:defRPr sz="2400">
                <a:solidFill>
                  <a:schemeClr val="tx1"/>
                </a:solidFill>
                <a:latin typeface="Arial Narrow" pitchFamily="34" charset="0"/>
                <a:cs typeface="Arial" pitchFamily="34" charset="0"/>
              </a:defRPr>
            </a:lvl9pPr>
          </a:lstStyle>
          <a:p>
            <a:pPr eaLnBrk="1" hangingPunct="1"/>
            <a:fld id="{17A3DB23-0E47-4A18-9AF2-73A8EBD3B652}" type="slidenum">
              <a:rPr lang="en-US" sz="1600">
                <a:solidFill>
                  <a:srgbClr val="045C75"/>
                </a:solidFill>
              </a:rPr>
              <a:pPr eaLnBrk="1" hangingPunct="1"/>
              <a:t>15</a:t>
            </a:fld>
            <a:endParaRPr lang="en-US" sz="1600" dirty="0">
              <a:solidFill>
                <a:srgbClr val="045C75"/>
              </a:solidFill>
            </a:endParaRPr>
          </a:p>
        </p:txBody>
      </p:sp>
    </p:spTree>
    <p:extLst>
      <p:ext uri="{BB962C8B-B14F-4D97-AF65-F5344CB8AC3E}">
        <p14:creationId xmlns:p14="http://schemas.microsoft.com/office/powerpoint/2010/main" val="3688129406"/>
      </p:ext>
    </p:extLst>
  </p:cSld>
  <p:clrMapOvr>
    <a:masterClrMapping/>
  </p:clrMapOvr>
  <p:transition>
    <p:blinds/>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1747">
                                            <p:txEl>
                                              <p:pRg st="0" end="0"/>
                                            </p:txEl>
                                          </p:spTgt>
                                        </p:tgtEl>
                                        <p:attrNameLst>
                                          <p:attrName>style.visibility</p:attrName>
                                        </p:attrNameLst>
                                      </p:cBhvr>
                                      <p:to>
                                        <p:strVal val="visible"/>
                                      </p:to>
                                    </p:set>
                                    <p:anim calcmode="lin" valueType="num">
                                      <p:cBhvr additive="base">
                                        <p:cTn id="7" dur="500" fill="hold"/>
                                        <p:tgtEl>
                                          <p:spTgt spid="3174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174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1747">
                                            <p:txEl>
                                              <p:pRg st="1" end="1"/>
                                            </p:txEl>
                                          </p:spTgt>
                                        </p:tgtEl>
                                        <p:attrNameLst>
                                          <p:attrName>style.visibility</p:attrName>
                                        </p:attrNameLst>
                                      </p:cBhvr>
                                      <p:to>
                                        <p:strVal val="visible"/>
                                      </p:to>
                                    </p:set>
                                    <p:anim calcmode="lin" valueType="num">
                                      <p:cBhvr additive="base">
                                        <p:cTn id="13" dur="500" fill="hold"/>
                                        <p:tgtEl>
                                          <p:spTgt spid="31747">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174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1747">
                                            <p:txEl>
                                              <p:pRg st="2" end="2"/>
                                            </p:txEl>
                                          </p:spTgt>
                                        </p:tgtEl>
                                        <p:attrNameLst>
                                          <p:attrName>style.visibility</p:attrName>
                                        </p:attrNameLst>
                                      </p:cBhvr>
                                      <p:to>
                                        <p:strVal val="visible"/>
                                      </p:to>
                                    </p:set>
                                    <p:anim calcmode="lin" valueType="num">
                                      <p:cBhvr additive="base">
                                        <p:cTn id="19" dur="500" fill="hold"/>
                                        <p:tgtEl>
                                          <p:spTgt spid="31747">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174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1747">
                                            <p:txEl>
                                              <p:pRg st="3" end="3"/>
                                            </p:txEl>
                                          </p:spTgt>
                                        </p:tgtEl>
                                        <p:attrNameLst>
                                          <p:attrName>style.visibility</p:attrName>
                                        </p:attrNameLst>
                                      </p:cBhvr>
                                      <p:to>
                                        <p:strVal val="visible"/>
                                      </p:to>
                                    </p:set>
                                    <p:anim calcmode="lin" valueType="num">
                                      <p:cBhvr additive="base">
                                        <p:cTn id="25" dur="500" fill="hold"/>
                                        <p:tgtEl>
                                          <p:spTgt spid="31747">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1747">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a:xfrm>
            <a:off x="8382000" y="6477000"/>
            <a:ext cx="457200" cy="244475"/>
          </a:xfrm>
          <a:prstGeom prst="rect">
            <a:avLst/>
          </a:prstGeom>
        </p:spPr>
        <p:txBody>
          <a:bodyPr/>
          <a:lstStyle/>
          <a:p>
            <a:pPr>
              <a:defRPr/>
            </a:pPr>
            <a:fld id="{71624A92-FE6B-4C05-B625-D462161733B0}" type="slidenum">
              <a:rPr lang="en-US" sz="1600" smtClean="0">
                <a:latin typeface="Arial Narrow"/>
                <a:cs typeface="Arial Narrow"/>
              </a:rPr>
              <a:pPr>
                <a:defRPr/>
              </a:pPr>
              <a:t>16</a:t>
            </a:fld>
            <a:endParaRPr lang="en-US" sz="1600" dirty="0">
              <a:latin typeface="Arial Narrow"/>
              <a:cs typeface="Arial Narrow"/>
            </a:endParaRPr>
          </a:p>
        </p:txBody>
      </p:sp>
      <p:pic>
        <p:nvPicPr>
          <p:cNvPr id="6" name="Picture 5"/>
          <p:cNvPicPr>
            <a:picLocks noChangeAspect="1"/>
          </p:cNvPicPr>
          <p:nvPr/>
        </p:nvPicPr>
        <p:blipFill>
          <a:blip r:embed="rId2"/>
          <a:stretch>
            <a:fillRect/>
          </a:stretch>
        </p:blipFill>
        <p:spPr>
          <a:xfrm>
            <a:off x="1905000" y="152400"/>
            <a:ext cx="5157156" cy="6324600"/>
          </a:xfrm>
          <a:prstGeom prst="rect">
            <a:avLst/>
          </a:prstGeom>
        </p:spPr>
      </p:pic>
    </p:spTree>
    <p:extLst>
      <p:ext uri="{BB962C8B-B14F-4D97-AF65-F5344CB8AC3E}">
        <p14:creationId xmlns:p14="http://schemas.microsoft.com/office/powerpoint/2010/main" val="30868938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Slide Number Placeholder 2"/>
          <p:cNvSpPr>
            <a:spLocks noGrp="1"/>
          </p:cNvSpPr>
          <p:nvPr>
            <p:ph type="sldNum" sz="quarter" idx="4294967295"/>
          </p:nvPr>
        </p:nvSpPr>
        <p:spPr bwMode="auto">
          <a:xfrm>
            <a:off x="8382000" y="6477000"/>
            <a:ext cx="381000" cy="244475"/>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Narrow" pitchFamily="34" charset="0"/>
                <a:cs typeface="Arial" pitchFamily="34" charset="0"/>
              </a:defRPr>
            </a:lvl1pPr>
            <a:lvl2pPr marL="742950" indent="-285750" eaLnBrk="0" hangingPunct="0">
              <a:defRPr sz="2400">
                <a:solidFill>
                  <a:schemeClr val="tx1"/>
                </a:solidFill>
                <a:latin typeface="Arial Narrow" pitchFamily="34" charset="0"/>
                <a:cs typeface="Arial" pitchFamily="34" charset="0"/>
              </a:defRPr>
            </a:lvl2pPr>
            <a:lvl3pPr marL="1143000" indent="-228600" eaLnBrk="0" hangingPunct="0">
              <a:defRPr sz="2400">
                <a:solidFill>
                  <a:schemeClr val="tx1"/>
                </a:solidFill>
                <a:latin typeface="Arial Narrow" pitchFamily="34" charset="0"/>
                <a:cs typeface="Arial" pitchFamily="34" charset="0"/>
              </a:defRPr>
            </a:lvl3pPr>
            <a:lvl4pPr marL="1600200" indent="-228600" eaLnBrk="0" hangingPunct="0">
              <a:defRPr sz="2400">
                <a:solidFill>
                  <a:schemeClr val="tx1"/>
                </a:solidFill>
                <a:latin typeface="Arial Narrow" pitchFamily="34" charset="0"/>
                <a:cs typeface="Arial" pitchFamily="34" charset="0"/>
              </a:defRPr>
            </a:lvl4pPr>
            <a:lvl5pPr marL="2057400" indent="-228600" eaLnBrk="0" hangingPunct="0">
              <a:defRPr sz="2400">
                <a:solidFill>
                  <a:schemeClr val="tx1"/>
                </a:solidFill>
                <a:latin typeface="Arial Narrow" pitchFamily="34" charset="0"/>
                <a:cs typeface="Arial" pitchFamily="34" charset="0"/>
              </a:defRPr>
            </a:lvl5pPr>
            <a:lvl6pPr marL="2514600" indent="-228600" eaLnBrk="0" fontAlgn="base" hangingPunct="0">
              <a:spcBef>
                <a:spcPct val="0"/>
              </a:spcBef>
              <a:spcAft>
                <a:spcPct val="0"/>
              </a:spcAft>
              <a:defRPr sz="2400">
                <a:solidFill>
                  <a:schemeClr val="tx1"/>
                </a:solidFill>
                <a:latin typeface="Arial Narrow" pitchFamily="34" charset="0"/>
                <a:cs typeface="Arial" pitchFamily="34" charset="0"/>
              </a:defRPr>
            </a:lvl6pPr>
            <a:lvl7pPr marL="2971800" indent="-228600" eaLnBrk="0" fontAlgn="base" hangingPunct="0">
              <a:spcBef>
                <a:spcPct val="0"/>
              </a:spcBef>
              <a:spcAft>
                <a:spcPct val="0"/>
              </a:spcAft>
              <a:defRPr sz="2400">
                <a:solidFill>
                  <a:schemeClr val="tx1"/>
                </a:solidFill>
                <a:latin typeface="Arial Narrow" pitchFamily="34" charset="0"/>
                <a:cs typeface="Arial" pitchFamily="34" charset="0"/>
              </a:defRPr>
            </a:lvl7pPr>
            <a:lvl8pPr marL="3429000" indent="-228600" eaLnBrk="0" fontAlgn="base" hangingPunct="0">
              <a:spcBef>
                <a:spcPct val="0"/>
              </a:spcBef>
              <a:spcAft>
                <a:spcPct val="0"/>
              </a:spcAft>
              <a:defRPr sz="2400">
                <a:solidFill>
                  <a:schemeClr val="tx1"/>
                </a:solidFill>
                <a:latin typeface="Arial Narrow" pitchFamily="34" charset="0"/>
                <a:cs typeface="Arial" pitchFamily="34" charset="0"/>
              </a:defRPr>
            </a:lvl8pPr>
            <a:lvl9pPr marL="3886200" indent="-228600" eaLnBrk="0" fontAlgn="base" hangingPunct="0">
              <a:spcBef>
                <a:spcPct val="0"/>
              </a:spcBef>
              <a:spcAft>
                <a:spcPct val="0"/>
              </a:spcAft>
              <a:defRPr sz="2400">
                <a:solidFill>
                  <a:schemeClr val="tx1"/>
                </a:solidFill>
                <a:latin typeface="Arial Narrow" pitchFamily="34" charset="0"/>
                <a:cs typeface="Arial" pitchFamily="34" charset="0"/>
              </a:defRPr>
            </a:lvl9pPr>
          </a:lstStyle>
          <a:p>
            <a:pPr eaLnBrk="1" hangingPunct="1"/>
            <a:fld id="{8BC9CB81-CDBA-486C-A8F0-92B694D21725}" type="slidenum">
              <a:rPr lang="en-US" sz="1600">
                <a:solidFill>
                  <a:srgbClr val="045C75"/>
                </a:solidFill>
              </a:rPr>
              <a:pPr eaLnBrk="1" hangingPunct="1"/>
              <a:t>17</a:t>
            </a:fld>
            <a:endParaRPr lang="en-US" sz="1600" dirty="0">
              <a:solidFill>
                <a:srgbClr val="045C75"/>
              </a:solidFill>
            </a:endParaRPr>
          </a:p>
        </p:txBody>
      </p:sp>
      <p:pic>
        <p:nvPicPr>
          <p:cNvPr id="5" name="Picture 4"/>
          <p:cNvPicPr>
            <a:picLocks noChangeAspect="1"/>
          </p:cNvPicPr>
          <p:nvPr/>
        </p:nvPicPr>
        <p:blipFill>
          <a:blip r:embed="rId2"/>
          <a:stretch>
            <a:fillRect/>
          </a:stretch>
        </p:blipFill>
        <p:spPr>
          <a:xfrm>
            <a:off x="0" y="787400"/>
            <a:ext cx="9144000" cy="5275709"/>
          </a:xfrm>
          <a:prstGeom prst="rect">
            <a:avLst/>
          </a:prstGeom>
        </p:spPr>
      </p:pic>
    </p:spTree>
    <p:extLst>
      <p:ext uri="{BB962C8B-B14F-4D97-AF65-F5344CB8AC3E}">
        <p14:creationId xmlns:p14="http://schemas.microsoft.com/office/powerpoint/2010/main" val="20793875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457200" y="704850"/>
            <a:ext cx="8229600" cy="895350"/>
          </a:xfrm>
        </p:spPr>
        <p:txBody>
          <a:bodyPr/>
          <a:lstStyle/>
          <a:p>
            <a:r>
              <a:rPr lang="en-US" smtClean="0"/>
              <a:t>Situational Leadership Theory</a:t>
            </a:r>
          </a:p>
        </p:txBody>
      </p:sp>
      <p:sp>
        <p:nvSpPr>
          <p:cNvPr id="31747" name="Content Placeholder 3"/>
          <p:cNvSpPr>
            <a:spLocks noGrp="1"/>
          </p:cNvSpPr>
          <p:nvPr>
            <p:ph idx="1"/>
          </p:nvPr>
        </p:nvSpPr>
        <p:spPr>
          <a:xfrm>
            <a:off x="457200" y="1752600"/>
            <a:ext cx="8229600" cy="4724400"/>
          </a:xfrm>
        </p:spPr>
        <p:txBody>
          <a:bodyPr/>
          <a:lstStyle/>
          <a:p>
            <a:r>
              <a:rPr lang="en-US" sz="2400" dirty="0" smtClean="0"/>
              <a:t>Leadership styles might vary from one person to another, depending on the “readiness” of subordinates, which is characterized by their skills and abilities to perform the work, and their confidence, commitment, and motivation to do it.</a:t>
            </a:r>
          </a:p>
          <a:p>
            <a:r>
              <a:rPr lang="en-US" sz="2400" dirty="0" smtClean="0"/>
              <a:t>Four levels of follower maturity (readiness) and associated leadership styles:</a:t>
            </a:r>
          </a:p>
          <a:p>
            <a:pPr>
              <a:buFont typeface="Wingdings 2" pitchFamily="18" charset="2"/>
              <a:buNone/>
            </a:pPr>
            <a:r>
              <a:rPr lang="en-US" sz="2400" dirty="0" smtClean="0"/>
              <a:t>		1. Unable and unwilling – “directing” style</a:t>
            </a:r>
          </a:p>
          <a:p>
            <a:pPr>
              <a:buFont typeface="Wingdings 2" pitchFamily="18" charset="2"/>
              <a:buNone/>
            </a:pPr>
            <a:r>
              <a:rPr lang="en-US" sz="2400" dirty="0" smtClean="0"/>
              <a:t>		2. Unable but willing – “coaching” style</a:t>
            </a:r>
          </a:p>
          <a:p>
            <a:pPr>
              <a:buFont typeface="Wingdings 2" pitchFamily="18" charset="2"/>
              <a:buNone/>
            </a:pPr>
            <a:r>
              <a:rPr lang="en-US" sz="2400" dirty="0" smtClean="0"/>
              <a:t>		3. Able but unwilling – “supporting” style</a:t>
            </a:r>
          </a:p>
          <a:p>
            <a:pPr>
              <a:buFont typeface="Wingdings 2" pitchFamily="18" charset="2"/>
              <a:buNone/>
            </a:pPr>
            <a:r>
              <a:rPr lang="en-US" sz="2400" dirty="0" smtClean="0"/>
              <a:t>		4. Able and willing – “delegating” style</a:t>
            </a:r>
          </a:p>
        </p:txBody>
      </p:sp>
      <p:sp>
        <p:nvSpPr>
          <p:cNvPr id="31748" name="Slide Number Placeholder 2"/>
          <p:cNvSpPr>
            <a:spLocks noGrp="1"/>
          </p:cNvSpPr>
          <p:nvPr>
            <p:ph type="sldNum" sz="quarter" idx="4294967295"/>
          </p:nvPr>
        </p:nvSpPr>
        <p:spPr bwMode="auto">
          <a:xfrm>
            <a:off x="8382000" y="6477000"/>
            <a:ext cx="381000" cy="244475"/>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Narrow" pitchFamily="34" charset="0"/>
                <a:cs typeface="Arial" pitchFamily="34" charset="0"/>
              </a:defRPr>
            </a:lvl1pPr>
            <a:lvl2pPr marL="742950" indent="-285750" eaLnBrk="0" hangingPunct="0">
              <a:defRPr sz="2400">
                <a:solidFill>
                  <a:schemeClr val="tx1"/>
                </a:solidFill>
                <a:latin typeface="Arial Narrow" pitchFamily="34" charset="0"/>
                <a:cs typeface="Arial" pitchFamily="34" charset="0"/>
              </a:defRPr>
            </a:lvl2pPr>
            <a:lvl3pPr marL="1143000" indent="-228600" eaLnBrk="0" hangingPunct="0">
              <a:defRPr sz="2400">
                <a:solidFill>
                  <a:schemeClr val="tx1"/>
                </a:solidFill>
                <a:latin typeface="Arial Narrow" pitchFamily="34" charset="0"/>
                <a:cs typeface="Arial" pitchFamily="34" charset="0"/>
              </a:defRPr>
            </a:lvl3pPr>
            <a:lvl4pPr marL="1600200" indent="-228600" eaLnBrk="0" hangingPunct="0">
              <a:defRPr sz="2400">
                <a:solidFill>
                  <a:schemeClr val="tx1"/>
                </a:solidFill>
                <a:latin typeface="Arial Narrow" pitchFamily="34" charset="0"/>
                <a:cs typeface="Arial" pitchFamily="34" charset="0"/>
              </a:defRPr>
            </a:lvl4pPr>
            <a:lvl5pPr marL="2057400" indent="-228600" eaLnBrk="0" hangingPunct="0">
              <a:defRPr sz="2400">
                <a:solidFill>
                  <a:schemeClr val="tx1"/>
                </a:solidFill>
                <a:latin typeface="Arial Narrow" pitchFamily="34" charset="0"/>
                <a:cs typeface="Arial" pitchFamily="34" charset="0"/>
              </a:defRPr>
            </a:lvl5pPr>
            <a:lvl6pPr marL="2514600" indent="-228600" eaLnBrk="0" fontAlgn="base" hangingPunct="0">
              <a:spcBef>
                <a:spcPct val="0"/>
              </a:spcBef>
              <a:spcAft>
                <a:spcPct val="0"/>
              </a:spcAft>
              <a:defRPr sz="2400">
                <a:solidFill>
                  <a:schemeClr val="tx1"/>
                </a:solidFill>
                <a:latin typeface="Arial Narrow" pitchFamily="34" charset="0"/>
                <a:cs typeface="Arial" pitchFamily="34" charset="0"/>
              </a:defRPr>
            </a:lvl6pPr>
            <a:lvl7pPr marL="2971800" indent="-228600" eaLnBrk="0" fontAlgn="base" hangingPunct="0">
              <a:spcBef>
                <a:spcPct val="0"/>
              </a:spcBef>
              <a:spcAft>
                <a:spcPct val="0"/>
              </a:spcAft>
              <a:defRPr sz="2400">
                <a:solidFill>
                  <a:schemeClr val="tx1"/>
                </a:solidFill>
                <a:latin typeface="Arial Narrow" pitchFamily="34" charset="0"/>
                <a:cs typeface="Arial" pitchFamily="34" charset="0"/>
              </a:defRPr>
            </a:lvl7pPr>
            <a:lvl8pPr marL="3429000" indent="-228600" eaLnBrk="0" fontAlgn="base" hangingPunct="0">
              <a:spcBef>
                <a:spcPct val="0"/>
              </a:spcBef>
              <a:spcAft>
                <a:spcPct val="0"/>
              </a:spcAft>
              <a:defRPr sz="2400">
                <a:solidFill>
                  <a:schemeClr val="tx1"/>
                </a:solidFill>
                <a:latin typeface="Arial Narrow" pitchFamily="34" charset="0"/>
                <a:cs typeface="Arial" pitchFamily="34" charset="0"/>
              </a:defRPr>
            </a:lvl8pPr>
            <a:lvl9pPr marL="3886200" indent="-228600" eaLnBrk="0" fontAlgn="base" hangingPunct="0">
              <a:spcBef>
                <a:spcPct val="0"/>
              </a:spcBef>
              <a:spcAft>
                <a:spcPct val="0"/>
              </a:spcAft>
              <a:defRPr sz="2400">
                <a:solidFill>
                  <a:schemeClr val="tx1"/>
                </a:solidFill>
                <a:latin typeface="Arial Narrow" pitchFamily="34" charset="0"/>
                <a:cs typeface="Arial" pitchFamily="34" charset="0"/>
              </a:defRPr>
            </a:lvl9pPr>
          </a:lstStyle>
          <a:p>
            <a:pPr eaLnBrk="1" hangingPunct="1"/>
            <a:fld id="{91D2BE78-1ED8-46E7-B402-5D31D93BC19E}" type="slidenum">
              <a:rPr lang="en-US" sz="1600">
                <a:solidFill>
                  <a:srgbClr val="045C75"/>
                </a:solidFill>
              </a:rPr>
              <a:pPr eaLnBrk="1" hangingPunct="1"/>
              <a:t>18</a:t>
            </a:fld>
            <a:endParaRPr lang="en-US" sz="1600" dirty="0">
              <a:solidFill>
                <a:srgbClr val="045C75"/>
              </a:solidFill>
            </a:endParaRPr>
          </a:p>
        </p:txBody>
      </p:sp>
    </p:spTree>
    <p:extLst>
      <p:ext uri="{BB962C8B-B14F-4D97-AF65-F5344CB8AC3E}">
        <p14:creationId xmlns:p14="http://schemas.microsoft.com/office/powerpoint/2010/main" val="29969014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457200" y="457200"/>
            <a:ext cx="8229600" cy="1143000"/>
          </a:xfrm>
        </p:spPr>
        <p:txBody>
          <a:bodyPr/>
          <a:lstStyle/>
          <a:p>
            <a:r>
              <a:rPr lang="en-US" smtClean="0"/>
              <a:t>Situational Leadership Styles</a:t>
            </a:r>
          </a:p>
        </p:txBody>
      </p:sp>
      <p:sp>
        <p:nvSpPr>
          <p:cNvPr id="32771" name="Content Placeholder 2"/>
          <p:cNvSpPr>
            <a:spLocks noGrp="1"/>
          </p:cNvSpPr>
          <p:nvPr>
            <p:ph idx="1"/>
          </p:nvPr>
        </p:nvSpPr>
        <p:spPr>
          <a:xfrm>
            <a:off x="457200" y="1828800"/>
            <a:ext cx="8229600" cy="4114800"/>
          </a:xfrm>
        </p:spPr>
        <p:txBody>
          <a:bodyPr>
            <a:normAutofit lnSpcReduction="10000"/>
          </a:bodyPr>
          <a:lstStyle/>
          <a:p>
            <a:r>
              <a:rPr lang="en-US" sz="2400" dirty="0" smtClean="0">
                <a:solidFill>
                  <a:srgbClr val="0F6FC6"/>
                </a:solidFill>
              </a:rPr>
              <a:t>Directing</a:t>
            </a:r>
            <a:r>
              <a:rPr lang="en-US" sz="2400" dirty="0" smtClean="0"/>
              <a:t>. In this style of leadership, managers define tasks and roles, and closely supervise work.</a:t>
            </a:r>
          </a:p>
          <a:p>
            <a:r>
              <a:rPr lang="en-US" sz="2400" dirty="0" smtClean="0">
                <a:solidFill>
                  <a:srgbClr val="0F6FC6"/>
                </a:solidFill>
              </a:rPr>
              <a:t>Coaching</a:t>
            </a:r>
            <a:r>
              <a:rPr lang="en-US" sz="2400" dirty="0" smtClean="0"/>
              <a:t>. In this style, leaders set the overall approach and direction but work with subordinates and allow them to manage the details.</a:t>
            </a:r>
          </a:p>
          <a:p>
            <a:r>
              <a:rPr lang="en-US" sz="2400" dirty="0" smtClean="0">
                <a:solidFill>
                  <a:srgbClr val="0F6FC6"/>
                </a:solidFill>
              </a:rPr>
              <a:t>Supporting</a:t>
            </a:r>
            <a:r>
              <a:rPr lang="en-US" sz="2400" dirty="0" smtClean="0"/>
              <a:t>. Here, leaders allocate tasks and set direction, but the subordinate has full control over the performance of the work.</a:t>
            </a:r>
          </a:p>
          <a:p>
            <a:r>
              <a:rPr lang="en-US" sz="2400" dirty="0" smtClean="0">
                <a:solidFill>
                  <a:srgbClr val="0F6FC6"/>
                </a:solidFill>
              </a:rPr>
              <a:t>Delegating</a:t>
            </a:r>
            <a:r>
              <a:rPr lang="en-US" sz="2400" dirty="0" smtClean="0"/>
              <a:t>. In this style, subordinates can do their work with little supervision or support (minimal task-oriented behavior).</a:t>
            </a:r>
          </a:p>
        </p:txBody>
      </p:sp>
      <p:sp>
        <p:nvSpPr>
          <p:cNvPr id="32772" name="Slide Number Placeholder 3"/>
          <p:cNvSpPr>
            <a:spLocks noGrp="1"/>
          </p:cNvSpPr>
          <p:nvPr>
            <p:ph type="sldNum" sz="quarter" idx="4294967295"/>
          </p:nvPr>
        </p:nvSpPr>
        <p:spPr bwMode="auto">
          <a:xfrm>
            <a:off x="8382000" y="6477000"/>
            <a:ext cx="457200" cy="244475"/>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Narrow" pitchFamily="34" charset="0"/>
                <a:cs typeface="Arial" pitchFamily="34" charset="0"/>
              </a:defRPr>
            </a:lvl1pPr>
            <a:lvl2pPr marL="742950" indent="-285750" eaLnBrk="0" hangingPunct="0">
              <a:defRPr sz="2400">
                <a:solidFill>
                  <a:schemeClr val="tx1"/>
                </a:solidFill>
                <a:latin typeface="Arial Narrow" pitchFamily="34" charset="0"/>
                <a:cs typeface="Arial" pitchFamily="34" charset="0"/>
              </a:defRPr>
            </a:lvl2pPr>
            <a:lvl3pPr marL="1143000" indent="-228600" eaLnBrk="0" hangingPunct="0">
              <a:defRPr sz="2400">
                <a:solidFill>
                  <a:schemeClr val="tx1"/>
                </a:solidFill>
                <a:latin typeface="Arial Narrow" pitchFamily="34" charset="0"/>
                <a:cs typeface="Arial" pitchFamily="34" charset="0"/>
              </a:defRPr>
            </a:lvl3pPr>
            <a:lvl4pPr marL="1600200" indent="-228600" eaLnBrk="0" hangingPunct="0">
              <a:defRPr sz="2400">
                <a:solidFill>
                  <a:schemeClr val="tx1"/>
                </a:solidFill>
                <a:latin typeface="Arial Narrow" pitchFamily="34" charset="0"/>
                <a:cs typeface="Arial" pitchFamily="34" charset="0"/>
              </a:defRPr>
            </a:lvl4pPr>
            <a:lvl5pPr marL="2057400" indent="-228600" eaLnBrk="0" hangingPunct="0">
              <a:defRPr sz="2400">
                <a:solidFill>
                  <a:schemeClr val="tx1"/>
                </a:solidFill>
                <a:latin typeface="Arial Narrow" pitchFamily="34" charset="0"/>
                <a:cs typeface="Arial" pitchFamily="34" charset="0"/>
              </a:defRPr>
            </a:lvl5pPr>
            <a:lvl6pPr marL="2514600" indent="-228600" eaLnBrk="0" fontAlgn="base" hangingPunct="0">
              <a:spcBef>
                <a:spcPct val="0"/>
              </a:spcBef>
              <a:spcAft>
                <a:spcPct val="0"/>
              </a:spcAft>
              <a:defRPr sz="2400">
                <a:solidFill>
                  <a:schemeClr val="tx1"/>
                </a:solidFill>
                <a:latin typeface="Arial Narrow" pitchFamily="34" charset="0"/>
                <a:cs typeface="Arial" pitchFamily="34" charset="0"/>
              </a:defRPr>
            </a:lvl6pPr>
            <a:lvl7pPr marL="2971800" indent="-228600" eaLnBrk="0" fontAlgn="base" hangingPunct="0">
              <a:spcBef>
                <a:spcPct val="0"/>
              </a:spcBef>
              <a:spcAft>
                <a:spcPct val="0"/>
              </a:spcAft>
              <a:defRPr sz="2400">
                <a:solidFill>
                  <a:schemeClr val="tx1"/>
                </a:solidFill>
                <a:latin typeface="Arial Narrow" pitchFamily="34" charset="0"/>
                <a:cs typeface="Arial" pitchFamily="34" charset="0"/>
              </a:defRPr>
            </a:lvl7pPr>
            <a:lvl8pPr marL="3429000" indent="-228600" eaLnBrk="0" fontAlgn="base" hangingPunct="0">
              <a:spcBef>
                <a:spcPct val="0"/>
              </a:spcBef>
              <a:spcAft>
                <a:spcPct val="0"/>
              </a:spcAft>
              <a:defRPr sz="2400">
                <a:solidFill>
                  <a:schemeClr val="tx1"/>
                </a:solidFill>
                <a:latin typeface="Arial Narrow" pitchFamily="34" charset="0"/>
                <a:cs typeface="Arial" pitchFamily="34" charset="0"/>
              </a:defRPr>
            </a:lvl8pPr>
            <a:lvl9pPr marL="3886200" indent="-228600" eaLnBrk="0" fontAlgn="base" hangingPunct="0">
              <a:spcBef>
                <a:spcPct val="0"/>
              </a:spcBef>
              <a:spcAft>
                <a:spcPct val="0"/>
              </a:spcAft>
              <a:defRPr sz="2400">
                <a:solidFill>
                  <a:schemeClr val="tx1"/>
                </a:solidFill>
                <a:latin typeface="Arial Narrow" pitchFamily="34" charset="0"/>
                <a:cs typeface="Arial" pitchFamily="34" charset="0"/>
              </a:defRPr>
            </a:lvl9pPr>
          </a:lstStyle>
          <a:p>
            <a:pPr eaLnBrk="1" hangingPunct="1"/>
            <a:fld id="{89C5262A-BF65-4CDF-87F0-E8652F89BC45}" type="slidenum">
              <a:rPr lang="en-US" sz="1600">
                <a:solidFill>
                  <a:srgbClr val="045C75"/>
                </a:solidFill>
              </a:rPr>
              <a:pPr eaLnBrk="1" hangingPunct="1"/>
              <a:t>19</a:t>
            </a:fld>
            <a:endParaRPr lang="en-US" sz="1600" dirty="0">
              <a:solidFill>
                <a:srgbClr val="045C75"/>
              </a:solidFill>
            </a:endParaRPr>
          </a:p>
        </p:txBody>
      </p:sp>
    </p:spTree>
    <p:extLst>
      <p:ext uri="{BB962C8B-B14F-4D97-AF65-F5344CB8AC3E}">
        <p14:creationId xmlns:p14="http://schemas.microsoft.com/office/powerpoint/2010/main" val="28842879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457200" y="990600"/>
            <a:ext cx="8229600" cy="685800"/>
          </a:xfrm>
        </p:spPr>
        <p:txBody>
          <a:bodyPr>
            <a:normAutofit fontScale="90000"/>
          </a:bodyPr>
          <a:lstStyle/>
          <a:p>
            <a:r>
              <a:rPr lang="en-US" smtClean="0"/>
              <a:t>Transactional Leadership</a:t>
            </a:r>
          </a:p>
        </p:txBody>
      </p:sp>
      <p:sp>
        <p:nvSpPr>
          <p:cNvPr id="33795" name="Content Placeholder 2"/>
          <p:cNvSpPr>
            <a:spLocks noGrp="1"/>
          </p:cNvSpPr>
          <p:nvPr>
            <p:ph idx="1"/>
          </p:nvPr>
        </p:nvSpPr>
        <p:spPr>
          <a:xfrm>
            <a:off x="533400" y="2057400"/>
            <a:ext cx="7924800" cy="3352800"/>
          </a:xfrm>
        </p:spPr>
        <p:txBody>
          <a:bodyPr/>
          <a:lstStyle/>
          <a:p>
            <a:r>
              <a:rPr lang="en-US" sz="2800" dirty="0" smtClean="0">
                <a:solidFill>
                  <a:srgbClr val="0F6FC6"/>
                </a:solidFill>
              </a:rPr>
              <a:t>Transactional leadership theory </a:t>
            </a:r>
            <a:r>
              <a:rPr lang="en-US" sz="2800" dirty="0" smtClean="0"/>
              <a:t>assumes that certain leaders may develop the ability to inspire their subordinates to exert extraordinary efforts to achieve organizational goals through behaviors that may include contingent rewards, and active and passive management by exception.</a:t>
            </a:r>
          </a:p>
        </p:txBody>
      </p:sp>
      <p:sp>
        <p:nvSpPr>
          <p:cNvPr id="33796" name="Slide Number Placeholder 3"/>
          <p:cNvSpPr>
            <a:spLocks noGrp="1"/>
          </p:cNvSpPr>
          <p:nvPr>
            <p:ph type="sldNum" sz="quarter" idx="4294967295"/>
          </p:nvPr>
        </p:nvSpPr>
        <p:spPr bwMode="auto">
          <a:xfrm>
            <a:off x="8382000" y="6477000"/>
            <a:ext cx="457200" cy="244475"/>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Narrow" pitchFamily="34" charset="0"/>
                <a:cs typeface="Arial" pitchFamily="34" charset="0"/>
              </a:defRPr>
            </a:lvl1pPr>
            <a:lvl2pPr marL="742950" indent="-285750" eaLnBrk="0" hangingPunct="0">
              <a:defRPr sz="2400">
                <a:solidFill>
                  <a:schemeClr val="tx1"/>
                </a:solidFill>
                <a:latin typeface="Arial Narrow" pitchFamily="34" charset="0"/>
                <a:cs typeface="Arial" pitchFamily="34" charset="0"/>
              </a:defRPr>
            </a:lvl2pPr>
            <a:lvl3pPr marL="1143000" indent="-228600" eaLnBrk="0" hangingPunct="0">
              <a:defRPr sz="2400">
                <a:solidFill>
                  <a:schemeClr val="tx1"/>
                </a:solidFill>
                <a:latin typeface="Arial Narrow" pitchFamily="34" charset="0"/>
                <a:cs typeface="Arial" pitchFamily="34" charset="0"/>
              </a:defRPr>
            </a:lvl3pPr>
            <a:lvl4pPr marL="1600200" indent="-228600" eaLnBrk="0" hangingPunct="0">
              <a:defRPr sz="2400">
                <a:solidFill>
                  <a:schemeClr val="tx1"/>
                </a:solidFill>
                <a:latin typeface="Arial Narrow" pitchFamily="34" charset="0"/>
                <a:cs typeface="Arial" pitchFamily="34" charset="0"/>
              </a:defRPr>
            </a:lvl4pPr>
            <a:lvl5pPr marL="2057400" indent="-228600" eaLnBrk="0" hangingPunct="0">
              <a:defRPr sz="2400">
                <a:solidFill>
                  <a:schemeClr val="tx1"/>
                </a:solidFill>
                <a:latin typeface="Arial Narrow" pitchFamily="34" charset="0"/>
                <a:cs typeface="Arial" pitchFamily="34" charset="0"/>
              </a:defRPr>
            </a:lvl5pPr>
            <a:lvl6pPr marL="2514600" indent="-228600" eaLnBrk="0" fontAlgn="base" hangingPunct="0">
              <a:spcBef>
                <a:spcPct val="0"/>
              </a:spcBef>
              <a:spcAft>
                <a:spcPct val="0"/>
              </a:spcAft>
              <a:defRPr sz="2400">
                <a:solidFill>
                  <a:schemeClr val="tx1"/>
                </a:solidFill>
                <a:latin typeface="Arial Narrow" pitchFamily="34" charset="0"/>
                <a:cs typeface="Arial" pitchFamily="34" charset="0"/>
              </a:defRPr>
            </a:lvl6pPr>
            <a:lvl7pPr marL="2971800" indent="-228600" eaLnBrk="0" fontAlgn="base" hangingPunct="0">
              <a:spcBef>
                <a:spcPct val="0"/>
              </a:spcBef>
              <a:spcAft>
                <a:spcPct val="0"/>
              </a:spcAft>
              <a:defRPr sz="2400">
                <a:solidFill>
                  <a:schemeClr val="tx1"/>
                </a:solidFill>
                <a:latin typeface="Arial Narrow" pitchFamily="34" charset="0"/>
                <a:cs typeface="Arial" pitchFamily="34" charset="0"/>
              </a:defRPr>
            </a:lvl7pPr>
            <a:lvl8pPr marL="3429000" indent="-228600" eaLnBrk="0" fontAlgn="base" hangingPunct="0">
              <a:spcBef>
                <a:spcPct val="0"/>
              </a:spcBef>
              <a:spcAft>
                <a:spcPct val="0"/>
              </a:spcAft>
              <a:defRPr sz="2400">
                <a:solidFill>
                  <a:schemeClr val="tx1"/>
                </a:solidFill>
                <a:latin typeface="Arial Narrow" pitchFamily="34" charset="0"/>
                <a:cs typeface="Arial" pitchFamily="34" charset="0"/>
              </a:defRPr>
            </a:lvl8pPr>
            <a:lvl9pPr marL="3886200" indent="-228600" eaLnBrk="0" fontAlgn="base" hangingPunct="0">
              <a:spcBef>
                <a:spcPct val="0"/>
              </a:spcBef>
              <a:spcAft>
                <a:spcPct val="0"/>
              </a:spcAft>
              <a:defRPr sz="2400">
                <a:solidFill>
                  <a:schemeClr val="tx1"/>
                </a:solidFill>
                <a:latin typeface="Arial Narrow" pitchFamily="34" charset="0"/>
                <a:cs typeface="Arial" pitchFamily="34" charset="0"/>
              </a:defRPr>
            </a:lvl9pPr>
          </a:lstStyle>
          <a:p>
            <a:pPr eaLnBrk="1" hangingPunct="1"/>
            <a:fld id="{1B8FE278-CE7F-4B38-A569-3749C175A685}" type="slidenum">
              <a:rPr lang="en-US" sz="1600">
                <a:solidFill>
                  <a:srgbClr val="045C75"/>
                </a:solidFill>
              </a:rPr>
              <a:pPr eaLnBrk="1" hangingPunct="1"/>
              <a:t>20</a:t>
            </a:fld>
            <a:endParaRPr lang="en-US" sz="1600" dirty="0">
              <a:solidFill>
                <a:srgbClr val="045C75"/>
              </a:solidFill>
            </a:endParaRPr>
          </a:p>
        </p:txBody>
      </p:sp>
    </p:spTree>
    <p:extLst>
      <p:ext uri="{BB962C8B-B14F-4D97-AF65-F5344CB8AC3E}">
        <p14:creationId xmlns:p14="http://schemas.microsoft.com/office/powerpoint/2010/main" val="1418375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457200" y="838200"/>
            <a:ext cx="8229600" cy="762000"/>
          </a:xfrm>
        </p:spPr>
        <p:txBody>
          <a:bodyPr>
            <a:normAutofit fontScale="90000"/>
          </a:bodyPr>
          <a:lstStyle/>
          <a:p>
            <a:r>
              <a:rPr lang="en-US" dirty="0" smtClean="0"/>
              <a:t>Transformational Leadership</a:t>
            </a:r>
          </a:p>
        </p:txBody>
      </p:sp>
      <p:sp>
        <p:nvSpPr>
          <p:cNvPr id="34819" name="Content Placeholder 2"/>
          <p:cNvSpPr>
            <a:spLocks noGrp="1"/>
          </p:cNvSpPr>
          <p:nvPr>
            <p:ph idx="1"/>
          </p:nvPr>
        </p:nvSpPr>
        <p:spPr>
          <a:xfrm>
            <a:off x="457200" y="1752600"/>
            <a:ext cx="8001000" cy="4191000"/>
          </a:xfrm>
        </p:spPr>
        <p:txBody>
          <a:bodyPr>
            <a:normAutofit/>
          </a:bodyPr>
          <a:lstStyle/>
          <a:p>
            <a:r>
              <a:rPr lang="en-US" sz="2400" dirty="0" smtClean="0">
                <a:solidFill>
                  <a:srgbClr val="0F6FC6"/>
                </a:solidFill>
              </a:rPr>
              <a:t>Transformational leadership theory </a:t>
            </a:r>
            <a:r>
              <a:rPr lang="en-US" sz="2400" dirty="0" smtClean="0"/>
              <a:t>suggests that leaders adopt behaviors such as: idealized influence, individualized consideration, inspirational motivation, and intellectual stimulation, and have a long-term perspective, focus on customers, promote a shared vision and values, work to stimulate their organizations </a:t>
            </a:r>
            <a:r>
              <a:rPr lang="en-US" sz="2400" dirty="0"/>
              <a:t>intellectually, invest in training, take some risks, and </a:t>
            </a:r>
            <a:r>
              <a:rPr lang="en-US" sz="2400" dirty="0" smtClean="0"/>
              <a:t>treat employees as individuals.</a:t>
            </a:r>
          </a:p>
          <a:p>
            <a:r>
              <a:rPr lang="en-US" sz="2400" dirty="0"/>
              <a:t>Transformational leadership is more aligned with organizational change required </a:t>
            </a:r>
            <a:r>
              <a:rPr lang="en-US" sz="2400" dirty="0" smtClean="0"/>
              <a:t>by total </a:t>
            </a:r>
            <a:r>
              <a:rPr lang="en-US" sz="2400" dirty="0"/>
              <a:t>quality and </a:t>
            </a:r>
            <a:r>
              <a:rPr lang="en-US" sz="2400" dirty="0" err="1"/>
              <a:t>Baldrige</a:t>
            </a:r>
            <a:r>
              <a:rPr lang="en-US" sz="2400" dirty="0"/>
              <a:t>-like performance excellence models.</a:t>
            </a:r>
            <a:endParaRPr lang="en-US" sz="2400" dirty="0" smtClean="0"/>
          </a:p>
        </p:txBody>
      </p:sp>
      <p:sp>
        <p:nvSpPr>
          <p:cNvPr id="34820" name="Slide Number Placeholder 3"/>
          <p:cNvSpPr>
            <a:spLocks noGrp="1"/>
          </p:cNvSpPr>
          <p:nvPr>
            <p:ph type="sldNum" sz="quarter" idx="4294967295"/>
          </p:nvPr>
        </p:nvSpPr>
        <p:spPr bwMode="auto">
          <a:xfrm>
            <a:off x="8382000" y="6477000"/>
            <a:ext cx="381000" cy="244475"/>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Narrow" pitchFamily="34" charset="0"/>
                <a:cs typeface="Arial" pitchFamily="34" charset="0"/>
              </a:defRPr>
            </a:lvl1pPr>
            <a:lvl2pPr marL="742950" indent="-285750" eaLnBrk="0" hangingPunct="0">
              <a:defRPr sz="2400">
                <a:solidFill>
                  <a:schemeClr val="tx1"/>
                </a:solidFill>
                <a:latin typeface="Arial Narrow" pitchFamily="34" charset="0"/>
                <a:cs typeface="Arial" pitchFamily="34" charset="0"/>
              </a:defRPr>
            </a:lvl2pPr>
            <a:lvl3pPr marL="1143000" indent="-228600" eaLnBrk="0" hangingPunct="0">
              <a:defRPr sz="2400">
                <a:solidFill>
                  <a:schemeClr val="tx1"/>
                </a:solidFill>
                <a:latin typeface="Arial Narrow" pitchFamily="34" charset="0"/>
                <a:cs typeface="Arial" pitchFamily="34" charset="0"/>
              </a:defRPr>
            </a:lvl3pPr>
            <a:lvl4pPr marL="1600200" indent="-228600" eaLnBrk="0" hangingPunct="0">
              <a:defRPr sz="2400">
                <a:solidFill>
                  <a:schemeClr val="tx1"/>
                </a:solidFill>
                <a:latin typeface="Arial Narrow" pitchFamily="34" charset="0"/>
                <a:cs typeface="Arial" pitchFamily="34" charset="0"/>
              </a:defRPr>
            </a:lvl4pPr>
            <a:lvl5pPr marL="2057400" indent="-228600" eaLnBrk="0" hangingPunct="0">
              <a:defRPr sz="2400">
                <a:solidFill>
                  <a:schemeClr val="tx1"/>
                </a:solidFill>
                <a:latin typeface="Arial Narrow" pitchFamily="34" charset="0"/>
                <a:cs typeface="Arial" pitchFamily="34" charset="0"/>
              </a:defRPr>
            </a:lvl5pPr>
            <a:lvl6pPr marL="2514600" indent="-228600" eaLnBrk="0" fontAlgn="base" hangingPunct="0">
              <a:spcBef>
                <a:spcPct val="0"/>
              </a:spcBef>
              <a:spcAft>
                <a:spcPct val="0"/>
              </a:spcAft>
              <a:defRPr sz="2400">
                <a:solidFill>
                  <a:schemeClr val="tx1"/>
                </a:solidFill>
                <a:latin typeface="Arial Narrow" pitchFamily="34" charset="0"/>
                <a:cs typeface="Arial" pitchFamily="34" charset="0"/>
              </a:defRPr>
            </a:lvl6pPr>
            <a:lvl7pPr marL="2971800" indent="-228600" eaLnBrk="0" fontAlgn="base" hangingPunct="0">
              <a:spcBef>
                <a:spcPct val="0"/>
              </a:spcBef>
              <a:spcAft>
                <a:spcPct val="0"/>
              </a:spcAft>
              <a:defRPr sz="2400">
                <a:solidFill>
                  <a:schemeClr val="tx1"/>
                </a:solidFill>
                <a:latin typeface="Arial Narrow" pitchFamily="34" charset="0"/>
                <a:cs typeface="Arial" pitchFamily="34" charset="0"/>
              </a:defRPr>
            </a:lvl7pPr>
            <a:lvl8pPr marL="3429000" indent="-228600" eaLnBrk="0" fontAlgn="base" hangingPunct="0">
              <a:spcBef>
                <a:spcPct val="0"/>
              </a:spcBef>
              <a:spcAft>
                <a:spcPct val="0"/>
              </a:spcAft>
              <a:defRPr sz="2400">
                <a:solidFill>
                  <a:schemeClr val="tx1"/>
                </a:solidFill>
                <a:latin typeface="Arial Narrow" pitchFamily="34" charset="0"/>
                <a:cs typeface="Arial" pitchFamily="34" charset="0"/>
              </a:defRPr>
            </a:lvl8pPr>
            <a:lvl9pPr marL="3886200" indent="-228600" eaLnBrk="0" fontAlgn="base" hangingPunct="0">
              <a:spcBef>
                <a:spcPct val="0"/>
              </a:spcBef>
              <a:spcAft>
                <a:spcPct val="0"/>
              </a:spcAft>
              <a:defRPr sz="2400">
                <a:solidFill>
                  <a:schemeClr val="tx1"/>
                </a:solidFill>
                <a:latin typeface="Arial Narrow" pitchFamily="34" charset="0"/>
                <a:cs typeface="Arial" pitchFamily="34" charset="0"/>
              </a:defRPr>
            </a:lvl9pPr>
          </a:lstStyle>
          <a:p>
            <a:pPr eaLnBrk="1" hangingPunct="1"/>
            <a:fld id="{9CCED48F-8143-4AD8-8D9F-549BC1D5C142}" type="slidenum">
              <a:rPr lang="en-US" sz="1600">
                <a:solidFill>
                  <a:srgbClr val="045C75"/>
                </a:solidFill>
              </a:rPr>
              <a:pPr eaLnBrk="1" hangingPunct="1"/>
              <a:t>21</a:t>
            </a:fld>
            <a:endParaRPr lang="en-US" sz="1600" dirty="0">
              <a:solidFill>
                <a:srgbClr val="045C75"/>
              </a:solidFill>
            </a:endParaRPr>
          </a:p>
        </p:txBody>
      </p:sp>
    </p:spTree>
    <p:extLst>
      <p:ext uri="{BB962C8B-B14F-4D97-AF65-F5344CB8AC3E}">
        <p14:creationId xmlns:p14="http://schemas.microsoft.com/office/powerpoint/2010/main" val="11473078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457200" y="990600"/>
            <a:ext cx="8229600" cy="1143000"/>
          </a:xfrm>
        </p:spPr>
        <p:txBody>
          <a:bodyPr>
            <a:normAutofit fontScale="90000"/>
          </a:bodyPr>
          <a:lstStyle/>
          <a:p>
            <a:r>
              <a:rPr lang="en-US" sz="4400" dirty="0" smtClean="0"/>
              <a:t>Leadership, Governance, and Societal Responsibilities</a:t>
            </a:r>
          </a:p>
        </p:txBody>
      </p:sp>
      <p:sp>
        <p:nvSpPr>
          <p:cNvPr id="24579" name="Rectangle 3"/>
          <p:cNvSpPr>
            <a:spLocks noGrp="1" noChangeArrowheads="1"/>
          </p:cNvSpPr>
          <p:nvPr>
            <p:ph idx="1"/>
          </p:nvPr>
        </p:nvSpPr>
        <p:spPr>
          <a:xfrm>
            <a:off x="685800" y="2667000"/>
            <a:ext cx="7924800" cy="3733800"/>
          </a:xfrm>
        </p:spPr>
        <p:txBody>
          <a:bodyPr/>
          <a:lstStyle/>
          <a:p>
            <a:r>
              <a:rPr lang="en-US" sz="2800" smtClean="0"/>
              <a:t>“Good leaders give back . . . It’s up to us to use our platform to be a good citizen. Because not only is it a nice thing to do, it’s a business imperative.” 							– Jeffrey Immelt, General Electric</a:t>
            </a:r>
          </a:p>
        </p:txBody>
      </p:sp>
      <p:sp>
        <p:nvSpPr>
          <p:cNvPr id="24580" name="Slide Number Placeholder 3"/>
          <p:cNvSpPr>
            <a:spLocks noGrp="1"/>
          </p:cNvSpPr>
          <p:nvPr>
            <p:ph type="sldNum" sz="quarter" idx="4294967295"/>
          </p:nvPr>
        </p:nvSpPr>
        <p:spPr bwMode="auto">
          <a:xfrm>
            <a:off x="8382000" y="6477000"/>
            <a:ext cx="533400" cy="244475"/>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Narrow" pitchFamily="34" charset="0"/>
                <a:cs typeface="Arial" pitchFamily="34" charset="0"/>
              </a:defRPr>
            </a:lvl1pPr>
            <a:lvl2pPr marL="742950" indent="-285750" eaLnBrk="0" hangingPunct="0">
              <a:defRPr sz="2400">
                <a:solidFill>
                  <a:schemeClr val="tx1"/>
                </a:solidFill>
                <a:latin typeface="Arial Narrow" pitchFamily="34" charset="0"/>
                <a:cs typeface="Arial" pitchFamily="34" charset="0"/>
              </a:defRPr>
            </a:lvl2pPr>
            <a:lvl3pPr marL="1143000" indent="-228600" eaLnBrk="0" hangingPunct="0">
              <a:defRPr sz="2400">
                <a:solidFill>
                  <a:schemeClr val="tx1"/>
                </a:solidFill>
                <a:latin typeface="Arial Narrow" pitchFamily="34" charset="0"/>
                <a:cs typeface="Arial" pitchFamily="34" charset="0"/>
              </a:defRPr>
            </a:lvl3pPr>
            <a:lvl4pPr marL="1600200" indent="-228600" eaLnBrk="0" hangingPunct="0">
              <a:defRPr sz="2400">
                <a:solidFill>
                  <a:schemeClr val="tx1"/>
                </a:solidFill>
                <a:latin typeface="Arial Narrow" pitchFamily="34" charset="0"/>
                <a:cs typeface="Arial" pitchFamily="34" charset="0"/>
              </a:defRPr>
            </a:lvl4pPr>
            <a:lvl5pPr marL="2057400" indent="-228600" eaLnBrk="0" hangingPunct="0">
              <a:defRPr sz="2400">
                <a:solidFill>
                  <a:schemeClr val="tx1"/>
                </a:solidFill>
                <a:latin typeface="Arial Narrow" pitchFamily="34" charset="0"/>
                <a:cs typeface="Arial" pitchFamily="34" charset="0"/>
              </a:defRPr>
            </a:lvl5pPr>
            <a:lvl6pPr marL="2514600" indent="-228600" eaLnBrk="0" fontAlgn="base" hangingPunct="0">
              <a:spcBef>
                <a:spcPct val="0"/>
              </a:spcBef>
              <a:spcAft>
                <a:spcPct val="0"/>
              </a:spcAft>
              <a:defRPr sz="2400">
                <a:solidFill>
                  <a:schemeClr val="tx1"/>
                </a:solidFill>
                <a:latin typeface="Arial Narrow" pitchFamily="34" charset="0"/>
                <a:cs typeface="Arial" pitchFamily="34" charset="0"/>
              </a:defRPr>
            </a:lvl6pPr>
            <a:lvl7pPr marL="2971800" indent="-228600" eaLnBrk="0" fontAlgn="base" hangingPunct="0">
              <a:spcBef>
                <a:spcPct val="0"/>
              </a:spcBef>
              <a:spcAft>
                <a:spcPct val="0"/>
              </a:spcAft>
              <a:defRPr sz="2400">
                <a:solidFill>
                  <a:schemeClr val="tx1"/>
                </a:solidFill>
                <a:latin typeface="Arial Narrow" pitchFamily="34" charset="0"/>
                <a:cs typeface="Arial" pitchFamily="34" charset="0"/>
              </a:defRPr>
            </a:lvl7pPr>
            <a:lvl8pPr marL="3429000" indent="-228600" eaLnBrk="0" fontAlgn="base" hangingPunct="0">
              <a:spcBef>
                <a:spcPct val="0"/>
              </a:spcBef>
              <a:spcAft>
                <a:spcPct val="0"/>
              </a:spcAft>
              <a:defRPr sz="2400">
                <a:solidFill>
                  <a:schemeClr val="tx1"/>
                </a:solidFill>
                <a:latin typeface="Arial Narrow" pitchFamily="34" charset="0"/>
                <a:cs typeface="Arial" pitchFamily="34" charset="0"/>
              </a:defRPr>
            </a:lvl8pPr>
            <a:lvl9pPr marL="3886200" indent="-228600" eaLnBrk="0" fontAlgn="base" hangingPunct="0">
              <a:spcBef>
                <a:spcPct val="0"/>
              </a:spcBef>
              <a:spcAft>
                <a:spcPct val="0"/>
              </a:spcAft>
              <a:defRPr sz="2400">
                <a:solidFill>
                  <a:schemeClr val="tx1"/>
                </a:solidFill>
                <a:latin typeface="Arial Narrow" pitchFamily="34" charset="0"/>
                <a:cs typeface="Arial" pitchFamily="34" charset="0"/>
              </a:defRPr>
            </a:lvl9pPr>
          </a:lstStyle>
          <a:p>
            <a:pPr eaLnBrk="1" hangingPunct="1"/>
            <a:fld id="{C83ABB66-D472-4EBE-B849-73A9F0AE58C5}" type="slidenum">
              <a:rPr lang="en-US" sz="1600">
                <a:solidFill>
                  <a:srgbClr val="045C75"/>
                </a:solidFill>
              </a:rPr>
              <a:pPr eaLnBrk="1" hangingPunct="1"/>
              <a:t>22</a:t>
            </a:fld>
            <a:endParaRPr lang="en-US" sz="1600">
              <a:solidFill>
                <a:srgbClr val="045C75"/>
              </a:solidFill>
            </a:endParaRPr>
          </a:p>
        </p:txBody>
      </p:sp>
    </p:spTree>
    <p:extLst>
      <p:ext uri="{BB962C8B-B14F-4D97-AF65-F5344CB8AC3E}">
        <p14:creationId xmlns:p14="http://schemas.microsoft.com/office/powerpoint/2010/main" val="35523414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850"/>
            <a:ext cx="8229600" cy="819150"/>
          </a:xfrm>
        </p:spPr>
        <p:txBody>
          <a:bodyPr/>
          <a:lstStyle/>
          <a:p>
            <a:r>
              <a:rPr lang="en-US" sz="4000" dirty="0" smtClean="0"/>
              <a:t>Corporate Social Responsibility (CSR)</a:t>
            </a:r>
            <a:endParaRPr lang="en-US" sz="4000" dirty="0"/>
          </a:p>
        </p:txBody>
      </p:sp>
      <p:sp>
        <p:nvSpPr>
          <p:cNvPr id="3" name="Content Placeholder 2"/>
          <p:cNvSpPr>
            <a:spLocks noGrp="1"/>
          </p:cNvSpPr>
          <p:nvPr>
            <p:ph idx="1"/>
          </p:nvPr>
        </p:nvSpPr>
        <p:spPr>
          <a:xfrm>
            <a:off x="457200" y="1676400"/>
            <a:ext cx="8229600" cy="4267199"/>
          </a:xfrm>
        </p:spPr>
        <p:txBody>
          <a:bodyPr>
            <a:normAutofit fontScale="92500"/>
          </a:bodyPr>
          <a:lstStyle/>
          <a:p>
            <a:r>
              <a:rPr lang="en-US" sz="2300" dirty="0" smtClean="0"/>
              <a:t>…</a:t>
            </a:r>
            <a:r>
              <a:rPr lang="en-US" sz="2300" dirty="0"/>
              <a:t>the “responsibility of enterprises for their impacts on society.</a:t>
            </a:r>
            <a:r>
              <a:rPr lang="en-US" sz="2300" dirty="0" smtClean="0"/>
              <a:t>”</a:t>
            </a:r>
          </a:p>
          <a:p>
            <a:r>
              <a:rPr lang="en-US" sz="2300" dirty="0" smtClean="0"/>
              <a:t>Organizations must </a:t>
            </a:r>
            <a:r>
              <a:rPr lang="en-US" sz="2300" dirty="0"/>
              <a:t>behave ethically and be sensitive of social, cultural, economic, and </a:t>
            </a:r>
            <a:r>
              <a:rPr lang="en-US" sz="2300" dirty="0" smtClean="0"/>
              <a:t>environmental issues</a:t>
            </a:r>
            <a:r>
              <a:rPr lang="en-US" sz="2300" dirty="0"/>
              <a:t>. This includes compliance with legal and ethical standards, corporate governance</a:t>
            </a:r>
            <a:r>
              <a:rPr lang="en-US" sz="2300" dirty="0" smtClean="0"/>
              <a:t>, and </a:t>
            </a:r>
            <a:r>
              <a:rPr lang="en-US" sz="2300" dirty="0"/>
              <a:t>protection of public health, safety, and environmental protection</a:t>
            </a:r>
            <a:r>
              <a:rPr lang="en-US" sz="2300" dirty="0" smtClean="0"/>
              <a:t>.</a:t>
            </a:r>
          </a:p>
          <a:p>
            <a:r>
              <a:rPr lang="en-US" sz="2300" dirty="0"/>
              <a:t>Item 1.2 in the Leadership </a:t>
            </a:r>
            <a:r>
              <a:rPr lang="en-US" sz="2300" dirty="0" smtClean="0"/>
              <a:t>category of </a:t>
            </a:r>
            <a:r>
              <a:rPr lang="en-US" sz="2300" dirty="0"/>
              <a:t>the </a:t>
            </a:r>
            <a:r>
              <a:rPr lang="en-US" sz="2300" dirty="0" err="1"/>
              <a:t>Baldrige</a:t>
            </a:r>
            <a:r>
              <a:rPr lang="en-US" sz="2300" dirty="0"/>
              <a:t> Criteria </a:t>
            </a:r>
            <a:r>
              <a:rPr lang="en-US" sz="2300" dirty="0" smtClean="0"/>
              <a:t>is focused </a:t>
            </a:r>
            <a:r>
              <a:rPr lang="en-US" sz="2300" dirty="0"/>
              <a:t>exclusively on CSR as </a:t>
            </a:r>
            <a:r>
              <a:rPr lang="en-US" sz="2300" dirty="0" smtClean="0"/>
              <a:t>well as </a:t>
            </a:r>
            <a:r>
              <a:rPr lang="en-US" sz="2300" dirty="0"/>
              <a:t>organizational governance. </a:t>
            </a:r>
            <a:r>
              <a:rPr lang="en-US" sz="2300" dirty="0" smtClean="0"/>
              <a:t>The item </a:t>
            </a:r>
            <a:r>
              <a:rPr lang="en-US" sz="2300" dirty="0"/>
              <a:t>addresses an </a:t>
            </a:r>
            <a:r>
              <a:rPr lang="en-US" sz="2300" dirty="0" smtClean="0"/>
              <a:t>organization’s governance </a:t>
            </a:r>
            <a:r>
              <a:rPr lang="en-US" sz="2300" dirty="0"/>
              <a:t>system; </a:t>
            </a:r>
            <a:r>
              <a:rPr lang="en-US" sz="2300" dirty="0" smtClean="0"/>
              <a:t>performance evaluation</a:t>
            </a:r>
            <a:r>
              <a:rPr lang="en-US" sz="2300" dirty="0"/>
              <a:t>; legal, regulatory, </a:t>
            </a:r>
            <a:r>
              <a:rPr lang="en-US" sz="2300" dirty="0" smtClean="0"/>
              <a:t>and ethical </a:t>
            </a:r>
            <a:r>
              <a:rPr lang="en-US" sz="2300" dirty="0"/>
              <a:t>behavior; societal </a:t>
            </a:r>
            <a:r>
              <a:rPr lang="en-US" sz="2300" dirty="0" smtClean="0"/>
              <a:t>well-being; and </a:t>
            </a:r>
            <a:r>
              <a:rPr lang="en-US" sz="2300" dirty="0"/>
              <a:t>community support.</a:t>
            </a:r>
            <a:endParaRPr lang="en-US" sz="2300" dirty="0" smtClean="0"/>
          </a:p>
          <a:p>
            <a:endParaRPr lang="en-US" sz="2300" dirty="0"/>
          </a:p>
        </p:txBody>
      </p:sp>
      <p:sp>
        <p:nvSpPr>
          <p:cNvPr id="4" name="Slide Number Placeholder 3"/>
          <p:cNvSpPr>
            <a:spLocks noGrp="1"/>
          </p:cNvSpPr>
          <p:nvPr>
            <p:ph type="sldNum" sz="quarter" idx="4294967295"/>
          </p:nvPr>
        </p:nvSpPr>
        <p:spPr>
          <a:xfrm>
            <a:off x="8382000" y="6477000"/>
            <a:ext cx="457200" cy="244475"/>
          </a:xfrm>
          <a:prstGeom prst="rect">
            <a:avLst/>
          </a:prstGeom>
        </p:spPr>
        <p:txBody>
          <a:bodyPr/>
          <a:lstStyle/>
          <a:p>
            <a:pPr>
              <a:defRPr/>
            </a:pPr>
            <a:fld id="{71624A92-FE6B-4C05-B625-D462161733B0}" type="slidenum">
              <a:rPr lang="en-US" sz="1600" smtClean="0">
                <a:latin typeface="Arial Narrow"/>
                <a:cs typeface="Arial Narrow"/>
              </a:rPr>
              <a:pPr>
                <a:defRPr/>
              </a:pPr>
              <a:t>23</a:t>
            </a:fld>
            <a:endParaRPr lang="en-US" sz="1600" dirty="0">
              <a:latin typeface="Arial Narrow"/>
              <a:cs typeface="Arial Narrow"/>
            </a:endParaRPr>
          </a:p>
        </p:txBody>
      </p:sp>
    </p:spTree>
    <p:extLst>
      <p:ext uri="{BB962C8B-B14F-4D97-AF65-F5344CB8AC3E}">
        <p14:creationId xmlns:p14="http://schemas.microsoft.com/office/powerpoint/2010/main" val="31073870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57200" y="704850"/>
            <a:ext cx="8229600" cy="895350"/>
          </a:xfrm>
        </p:spPr>
        <p:txBody>
          <a:bodyPr/>
          <a:lstStyle/>
          <a:p>
            <a:r>
              <a:rPr lang="en-US" dirty="0" smtClean="0"/>
              <a:t>Organizational Governance</a:t>
            </a:r>
          </a:p>
        </p:txBody>
      </p:sp>
      <p:sp>
        <p:nvSpPr>
          <p:cNvPr id="26627" name="Rectangle 3"/>
          <p:cNvSpPr>
            <a:spLocks noGrp="1" noChangeArrowheads="1"/>
          </p:cNvSpPr>
          <p:nvPr>
            <p:ph idx="1"/>
          </p:nvPr>
        </p:nvSpPr>
        <p:spPr>
          <a:xfrm>
            <a:off x="762000" y="1828800"/>
            <a:ext cx="7772400" cy="4419600"/>
          </a:xfrm>
        </p:spPr>
        <p:txBody>
          <a:bodyPr/>
          <a:lstStyle/>
          <a:p>
            <a:pPr>
              <a:lnSpc>
                <a:spcPct val="90000"/>
              </a:lnSpc>
            </a:pPr>
            <a:r>
              <a:rPr lang="en-US" sz="2800" dirty="0" smtClean="0">
                <a:solidFill>
                  <a:srgbClr val="0F6FC6"/>
                </a:solidFill>
              </a:rPr>
              <a:t>Governance </a:t>
            </a:r>
            <a:r>
              <a:rPr lang="en-US" sz="2800" dirty="0" smtClean="0"/>
              <a:t>– the system of management and controls exercised in the stewardship of an organization.</a:t>
            </a:r>
          </a:p>
          <a:p>
            <a:pPr lvl="1">
              <a:lnSpc>
                <a:spcPct val="90000"/>
              </a:lnSpc>
            </a:pPr>
            <a:r>
              <a:rPr lang="en-US" dirty="0" smtClean="0"/>
              <a:t>Approving strategic direction</a:t>
            </a:r>
          </a:p>
          <a:p>
            <a:pPr lvl="1">
              <a:lnSpc>
                <a:spcPct val="90000"/>
              </a:lnSpc>
            </a:pPr>
            <a:r>
              <a:rPr lang="en-US" dirty="0" smtClean="0"/>
              <a:t>Monitoring and evaluating CEO performance</a:t>
            </a:r>
          </a:p>
          <a:p>
            <a:pPr lvl="1">
              <a:lnSpc>
                <a:spcPct val="90000"/>
              </a:lnSpc>
            </a:pPr>
            <a:r>
              <a:rPr lang="en-US" dirty="0" smtClean="0"/>
              <a:t>Succession planning</a:t>
            </a:r>
          </a:p>
          <a:p>
            <a:pPr lvl="1">
              <a:lnSpc>
                <a:spcPct val="90000"/>
              </a:lnSpc>
            </a:pPr>
            <a:r>
              <a:rPr lang="en-US" dirty="0" smtClean="0"/>
              <a:t>Financial auditing</a:t>
            </a:r>
          </a:p>
          <a:p>
            <a:pPr lvl="1">
              <a:lnSpc>
                <a:spcPct val="90000"/>
              </a:lnSpc>
            </a:pPr>
            <a:r>
              <a:rPr lang="en-US" dirty="0" smtClean="0"/>
              <a:t>Executive compensation</a:t>
            </a:r>
          </a:p>
          <a:p>
            <a:pPr lvl="1">
              <a:lnSpc>
                <a:spcPct val="90000"/>
              </a:lnSpc>
            </a:pPr>
            <a:r>
              <a:rPr lang="en-US" dirty="0" smtClean="0"/>
              <a:t>Disclosure</a:t>
            </a:r>
          </a:p>
          <a:p>
            <a:pPr lvl="1">
              <a:lnSpc>
                <a:spcPct val="90000"/>
              </a:lnSpc>
            </a:pPr>
            <a:r>
              <a:rPr lang="en-US" dirty="0" smtClean="0"/>
              <a:t>Shareholder reporting</a:t>
            </a:r>
          </a:p>
        </p:txBody>
      </p:sp>
      <p:sp>
        <p:nvSpPr>
          <p:cNvPr id="26628" name="Slide Number Placeholder 3"/>
          <p:cNvSpPr>
            <a:spLocks noGrp="1"/>
          </p:cNvSpPr>
          <p:nvPr>
            <p:ph type="sldNum" sz="quarter" idx="4294967295"/>
          </p:nvPr>
        </p:nvSpPr>
        <p:spPr bwMode="auto">
          <a:xfrm>
            <a:off x="8382000" y="6477000"/>
            <a:ext cx="457200" cy="244475"/>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Narrow" pitchFamily="34" charset="0"/>
                <a:cs typeface="Arial" pitchFamily="34" charset="0"/>
              </a:defRPr>
            </a:lvl1pPr>
            <a:lvl2pPr marL="742950" indent="-285750" eaLnBrk="0" hangingPunct="0">
              <a:defRPr sz="2400">
                <a:solidFill>
                  <a:schemeClr val="tx1"/>
                </a:solidFill>
                <a:latin typeface="Arial Narrow" pitchFamily="34" charset="0"/>
                <a:cs typeface="Arial" pitchFamily="34" charset="0"/>
              </a:defRPr>
            </a:lvl2pPr>
            <a:lvl3pPr marL="1143000" indent="-228600" eaLnBrk="0" hangingPunct="0">
              <a:defRPr sz="2400">
                <a:solidFill>
                  <a:schemeClr val="tx1"/>
                </a:solidFill>
                <a:latin typeface="Arial Narrow" pitchFamily="34" charset="0"/>
                <a:cs typeface="Arial" pitchFamily="34" charset="0"/>
              </a:defRPr>
            </a:lvl3pPr>
            <a:lvl4pPr marL="1600200" indent="-228600" eaLnBrk="0" hangingPunct="0">
              <a:defRPr sz="2400">
                <a:solidFill>
                  <a:schemeClr val="tx1"/>
                </a:solidFill>
                <a:latin typeface="Arial Narrow" pitchFamily="34" charset="0"/>
                <a:cs typeface="Arial" pitchFamily="34" charset="0"/>
              </a:defRPr>
            </a:lvl4pPr>
            <a:lvl5pPr marL="2057400" indent="-228600" eaLnBrk="0" hangingPunct="0">
              <a:defRPr sz="2400">
                <a:solidFill>
                  <a:schemeClr val="tx1"/>
                </a:solidFill>
                <a:latin typeface="Arial Narrow" pitchFamily="34" charset="0"/>
                <a:cs typeface="Arial" pitchFamily="34" charset="0"/>
              </a:defRPr>
            </a:lvl5pPr>
            <a:lvl6pPr marL="2514600" indent="-228600" eaLnBrk="0" fontAlgn="base" hangingPunct="0">
              <a:spcBef>
                <a:spcPct val="0"/>
              </a:spcBef>
              <a:spcAft>
                <a:spcPct val="0"/>
              </a:spcAft>
              <a:defRPr sz="2400">
                <a:solidFill>
                  <a:schemeClr val="tx1"/>
                </a:solidFill>
                <a:latin typeface="Arial Narrow" pitchFamily="34" charset="0"/>
                <a:cs typeface="Arial" pitchFamily="34" charset="0"/>
              </a:defRPr>
            </a:lvl6pPr>
            <a:lvl7pPr marL="2971800" indent="-228600" eaLnBrk="0" fontAlgn="base" hangingPunct="0">
              <a:spcBef>
                <a:spcPct val="0"/>
              </a:spcBef>
              <a:spcAft>
                <a:spcPct val="0"/>
              </a:spcAft>
              <a:defRPr sz="2400">
                <a:solidFill>
                  <a:schemeClr val="tx1"/>
                </a:solidFill>
                <a:latin typeface="Arial Narrow" pitchFamily="34" charset="0"/>
                <a:cs typeface="Arial" pitchFamily="34" charset="0"/>
              </a:defRPr>
            </a:lvl7pPr>
            <a:lvl8pPr marL="3429000" indent="-228600" eaLnBrk="0" fontAlgn="base" hangingPunct="0">
              <a:spcBef>
                <a:spcPct val="0"/>
              </a:spcBef>
              <a:spcAft>
                <a:spcPct val="0"/>
              </a:spcAft>
              <a:defRPr sz="2400">
                <a:solidFill>
                  <a:schemeClr val="tx1"/>
                </a:solidFill>
                <a:latin typeface="Arial Narrow" pitchFamily="34" charset="0"/>
                <a:cs typeface="Arial" pitchFamily="34" charset="0"/>
              </a:defRPr>
            </a:lvl8pPr>
            <a:lvl9pPr marL="3886200" indent="-228600" eaLnBrk="0" fontAlgn="base" hangingPunct="0">
              <a:spcBef>
                <a:spcPct val="0"/>
              </a:spcBef>
              <a:spcAft>
                <a:spcPct val="0"/>
              </a:spcAft>
              <a:defRPr sz="2400">
                <a:solidFill>
                  <a:schemeClr val="tx1"/>
                </a:solidFill>
                <a:latin typeface="Arial Narrow" pitchFamily="34" charset="0"/>
                <a:cs typeface="Arial" pitchFamily="34" charset="0"/>
              </a:defRPr>
            </a:lvl9pPr>
          </a:lstStyle>
          <a:p>
            <a:pPr eaLnBrk="1" hangingPunct="1"/>
            <a:fld id="{FF4B39E0-5309-49BA-951C-BDFF836F394E}" type="slidenum">
              <a:rPr lang="en-US" sz="1600">
                <a:solidFill>
                  <a:srgbClr val="045C75"/>
                </a:solidFill>
              </a:rPr>
              <a:pPr eaLnBrk="1" hangingPunct="1"/>
              <a:t>24</a:t>
            </a:fld>
            <a:endParaRPr lang="en-US" sz="1600" dirty="0">
              <a:solidFill>
                <a:srgbClr val="045C75"/>
              </a:solidFill>
            </a:endParaRPr>
          </a:p>
        </p:txBody>
      </p:sp>
    </p:spTree>
    <p:extLst>
      <p:ext uri="{BB962C8B-B14F-4D97-AF65-F5344CB8AC3E}">
        <p14:creationId xmlns:p14="http://schemas.microsoft.com/office/powerpoint/2010/main" val="37191857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609600" y="762000"/>
            <a:ext cx="8153400" cy="838200"/>
          </a:xfrm>
        </p:spPr>
        <p:txBody>
          <a:bodyPr/>
          <a:lstStyle/>
          <a:p>
            <a:r>
              <a:rPr lang="en-US" dirty="0" smtClean="0"/>
              <a:t>Societal Responsibilities </a:t>
            </a:r>
          </a:p>
        </p:txBody>
      </p:sp>
      <p:sp>
        <p:nvSpPr>
          <p:cNvPr id="28675" name="Rectangle 3"/>
          <p:cNvSpPr>
            <a:spLocks noGrp="1" noChangeArrowheads="1"/>
          </p:cNvSpPr>
          <p:nvPr>
            <p:ph idx="1"/>
          </p:nvPr>
        </p:nvSpPr>
        <p:spPr>
          <a:xfrm>
            <a:off x="609600" y="1828800"/>
            <a:ext cx="7848600" cy="3886200"/>
          </a:xfrm>
        </p:spPr>
        <p:txBody>
          <a:bodyPr/>
          <a:lstStyle/>
          <a:p>
            <a:r>
              <a:rPr lang="en-US" dirty="0" smtClean="0"/>
              <a:t>Safety in product design and manufacturing</a:t>
            </a:r>
          </a:p>
          <a:p>
            <a:pPr lvl="1"/>
            <a:r>
              <a:rPr lang="en-US" dirty="0" smtClean="0"/>
              <a:t>Planning activities </a:t>
            </a:r>
            <a:r>
              <a:rPr lang="en-US" dirty="0"/>
              <a:t>such as product design should anticipate adverse impacts from production, distribution</a:t>
            </a:r>
            <a:r>
              <a:rPr lang="en-US" dirty="0" smtClean="0"/>
              <a:t>, transportation</a:t>
            </a:r>
            <a:r>
              <a:rPr lang="en-US" dirty="0"/>
              <a:t>, use, and disposal of a company’s products to protect the </a:t>
            </a:r>
            <a:r>
              <a:rPr lang="en-US" dirty="0" smtClean="0"/>
              <a:t>welfare of </a:t>
            </a:r>
            <a:r>
              <a:rPr lang="en-US" dirty="0"/>
              <a:t>consumers and society.</a:t>
            </a:r>
            <a:endParaRPr lang="en-US" dirty="0" smtClean="0"/>
          </a:p>
          <a:p>
            <a:r>
              <a:rPr lang="en-US" dirty="0" smtClean="0"/>
              <a:t>Security of sensitive information</a:t>
            </a:r>
          </a:p>
          <a:p>
            <a:r>
              <a:rPr lang="en-US" dirty="0" smtClean="0"/>
              <a:t>Environmental sustainability</a:t>
            </a:r>
          </a:p>
          <a:p>
            <a:r>
              <a:rPr lang="en-US" dirty="0" smtClean="0"/>
              <a:t>Community support</a:t>
            </a:r>
          </a:p>
        </p:txBody>
      </p:sp>
      <p:sp>
        <p:nvSpPr>
          <p:cNvPr id="28677" name="Slide Number Placeholder 4"/>
          <p:cNvSpPr>
            <a:spLocks noGrp="1"/>
          </p:cNvSpPr>
          <p:nvPr>
            <p:ph type="sldNum" sz="quarter" idx="4294967295"/>
          </p:nvPr>
        </p:nvSpPr>
        <p:spPr bwMode="auto">
          <a:xfrm>
            <a:off x="8382000" y="6477000"/>
            <a:ext cx="457200" cy="244475"/>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Narrow" pitchFamily="34" charset="0"/>
                <a:cs typeface="Arial" pitchFamily="34" charset="0"/>
              </a:defRPr>
            </a:lvl1pPr>
            <a:lvl2pPr marL="742950" indent="-285750" eaLnBrk="0" hangingPunct="0">
              <a:defRPr sz="2400">
                <a:solidFill>
                  <a:schemeClr val="tx1"/>
                </a:solidFill>
                <a:latin typeface="Arial Narrow" pitchFamily="34" charset="0"/>
                <a:cs typeface="Arial" pitchFamily="34" charset="0"/>
              </a:defRPr>
            </a:lvl2pPr>
            <a:lvl3pPr marL="1143000" indent="-228600" eaLnBrk="0" hangingPunct="0">
              <a:defRPr sz="2400">
                <a:solidFill>
                  <a:schemeClr val="tx1"/>
                </a:solidFill>
                <a:latin typeface="Arial Narrow" pitchFamily="34" charset="0"/>
                <a:cs typeface="Arial" pitchFamily="34" charset="0"/>
              </a:defRPr>
            </a:lvl3pPr>
            <a:lvl4pPr marL="1600200" indent="-228600" eaLnBrk="0" hangingPunct="0">
              <a:defRPr sz="2400">
                <a:solidFill>
                  <a:schemeClr val="tx1"/>
                </a:solidFill>
                <a:latin typeface="Arial Narrow" pitchFamily="34" charset="0"/>
                <a:cs typeface="Arial" pitchFamily="34" charset="0"/>
              </a:defRPr>
            </a:lvl4pPr>
            <a:lvl5pPr marL="2057400" indent="-228600" eaLnBrk="0" hangingPunct="0">
              <a:defRPr sz="2400">
                <a:solidFill>
                  <a:schemeClr val="tx1"/>
                </a:solidFill>
                <a:latin typeface="Arial Narrow" pitchFamily="34" charset="0"/>
                <a:cs typeface="Arial" pitchFamily="34" charset="0"/>
              </a:defRPr>
            </a:lvl5pPr>
            <a:lvl6pPr marL="2514600" indent="-228600" eaLnBrk="0" fontAlgn="base" hangingPunct="0">
              <a:spcBef>
                <a:spcPct val="0"/>
              </a:spcBef>
              <a:spcAft>
                <a:spcPct val="0"/>
              </a:spcAft>
              <a:defRPr sz="2400">
                <a:solidFill>
                  <a:schemeClr val="tx1"/>
                </a:solidFill>
                <a:latin typeface="Arial Narrow" pitchFamily="34" charset="0"/>
                <a:cs typeface="Arial" pitchFamily="34" charset="0"/>
              </a:defRPr>
            </a:lvl6pPr>
            <a:lvl7pPr marL="2971800" indent="-228600" eaLnBrk="0" fontAlgn="base" hangingPunct="0">
              <a:spcBef>
                <a:spcPct val="0"/>
              </a:spcBef>
              <a:spcAft>
                <a:spcPct val="0"/>
              </a:spcAft>
              <a:defRPr sz="2400">
                <a:solidFill>
                  <a:schemeClr val="tx1"/>
                </a:solidFill>
                <a:latin typeface="Arial Narrow" pitchFamily="34" charset="0"/>
                <a:cs typeface="Arial" pitchFamily="34" charset="0"/>
              </a:defRPr>
            </a:lvl7pPr>
            <a:lvl8pPr marL="3429000" indent="-228600" eaLnBrk="0" fontAlgn="base" hangingPunct="0">
              <a:spcBef>
                <a:spcPct val="0"/>
              </a:spcBef>
              <a:spcAft>
                <a:spcPct val="0"/>
              </a:spcAft>
              <a:defRPr sz="2400">
                <a:solidFill>
                  <a:schemeClr val="tx1"/>
                </a:solidFill>
                <a:latin typeface="Arial Narrow" pitchFamily="34" charset="0"/>
                <a:cs typeface="Arial" pitchFamily="34" charset="0"/>
              </a:defRPr>
            </a:lvl8pPr>
            <a:lvl9pPr marL="3886200" indent="-228600" eaLnBrk="0" fontAlgn="base" hangingPunct="0">
              <a:spcBef>
                <a:spcPct val="0"/>
              </a:spcBef>
              <a:spcAft>
                <a:spcPct val="0"/>
              </a:spcAft>
              <a:defRPr sz="2400">
                <a:solidFill>
                  <a:schemeClr val="tx1"/>
                </a:solidFill>
                <a:latin typeface="Arial Narrow" pitchFamily="34" charset="0"/>
                <a:cs typeface="Arial" pitchFamily="34" charset="0"/>
              </a:defRPr>
            </a:lvl9pPr>
          </a:lstStyle>
          <a:p>
            <a:pPr eaLnBrk="1" hangingPunct="1"/>
            <a:fld id="{AA409368-58F3-46D5-B2D8-93AC792C8B21}" type="slidenum">
              <a:rPr lang="en-US" sz="1600">
                <a:solidFill>
                  <a:srgbClr val="045C75"/>
                </a:solidFill>
              </a:rPr>
              <a:pPr eaLnBrk="1" hangingPunct="1"/>
              <a:t>25</a:t>
            </a:fld>
            <a:endParaRPr lang="en-US" sz="1600" dirty="0">
              <a:solidFill>
                <a:srgbClr val="045C75"/>
              </a:solidFill>
            </a:endParaRPr>
          </a:p>
        </p:txBody>
      </p:sp>
    </p:spTree>
    <p:extLst>
      <p:ext uri="{BB962C8B-B14F-4D97-AF65-F5344CB8AC3E}">
        <p14:creationId xmlns:p14="http://schemas.microsoft.com/office/powerpoint/2010/main" val="4095155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3_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2414</TotalTime>
  <Words>1880</Words>
  <Application>Microsoft Office PowerPoint</Application>
  <PresentationFormat>On-screen Show (4:3)</PresentationFormat>
  <Paragraphs>137</Paragraphs>
  <Slides>25</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25</vt:i4>
      </vt:variant>
    </vt:vector>
  </HeadingPairs>
  <TitlesOfParts>
    <vt:vector size="33" baseType="lpstr">
      <vt:lpstr>MS PGothic</vt:lpstr>
      <vt:lpstr>Arial</vt:lpstr>
      <vt:lpstr>Arial Narrow</vt:lpstr>
      <vt:lpstr>Calibri</vt:lpstr>
      <vt:lpstr>Constantia</vt:lpstr>
      <vt:lpstr>Times New Roman</vt:lpstr>
      <vt:lpstr>Wingdings 2</vt:lpstr>
      <vt:lpstr>3_Flow</vt:lpstr>
      <vt:lpstr>Chapter 13</vt:lpstr>
      <vt:lpstr>Role of Leadership in Quality and Performance Excellence</vt:lpstr>
      <vt:lpstr>Leadership in Deming’s 14 Points</vt:lpstr>
      <vt:lpstr>Quality Profile: The Studer Group</vt:lpstr>
      <vt:lpstr>Quality Profile: St. Luke’s Hospital</vt:lpstr>
      <vt:lpstr>Leadership</vt:lpstr>
      <vt:lpstr>Six Key Leadership Competencies</vt:lpstr>
      <vt:lpstr>Personal Leadership Characteristics  (1 of 2)</vt:lpstr>
      <vt:lpstr>Personal Leadership Characteristics  (2 of 2)</vt:lpstr>
      <vt:lpstr>Key Practices for Performance Excellence Leadership (1 of 3)</vt:lpstr>
      <vt:lpstr>Key Practices for Performance Excellence Leadership (2 of 3)</vt:lpstr>
      <vt:lpstr>Key Practices for Performance Excellence Leadership (3 of 3)</vt:lpstr>
      <vt:lpstr>Strategic Leadership</vt:lpstr>
      <vt:lpstr>Characteristics of Strategic Leadership</vt:lpstr>
      <vt:lpstr>Leadership Systems</vt:lpstr>
      <vt:lpstr>PowerPoint Presentation</vt:lpstr>
      <vt:lpstr>PowerPoint Presentation</vt:lpstr>
      <vt:lpstr>Situational Leadership Theory</vt:lpstr>
      <vt:lpstr>Situational Leadership Styles</vt:lpstr>
      <vt:lpstr>Transactional Leadership</vt:lpstr>
      <vt:lpstr>Transformational Leadership</vt:lpstr>
      <vt:lpstr>Leadership, Governance, and Societal Responsibilities</vt:lpstr>
      <vt:lpstr>Corporate Social Responsibility (CSR)</vt:lpstr>
      <vt:lpstr>Organizational Governance</vt:lpstr>
      <vt:lpstr>Societal Responsibilities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Bill</dc:creator>
  <cp:lastModifiedBy>Irina Neaga</cp:lastModifiedBy>
  <cp:revision>37</cp:revision>
  <dcterms:created xsi:type="dcterms:W3CDTF">2015-07-15T14:53:42Z</dcterms:created>
  <dcterms:modified xsi:type="dcterms:W3CDTF">2020-02-14T09:35:04Z</dcterms:modified>
</cp:coreProperties>
</file>