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783761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839821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974640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96877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4107588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425290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848002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605370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651486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956150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419290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37218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8673823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3433473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4082262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8461393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415940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ADF8F9-F981-40AE-9AA0-1512AC8515BF}" type="datetimeFigureOut">
              <a:rPr lang="en-GB" altLang="en-GB" smtClean="0"/>
              <a:t>30/10/2022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476C3C-A8A7-40BA-BE5A-5C7C2FA41B2D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7095900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  <p:sldLayoutId id="2147483901" r:id="rId12"/>
    <p:sldLayoutId id="2147483902" r:id="rId13"/>
    <p:sldLayoutId id="2147483903" r:id="rId14"/>
    <p:sldLayoutId id="2147483904" r:id="rId15"/>
    <p:sldLayoutId id="2147483905" r:id="rId16"/>
    <p:sldLayoutId id="2147483906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A4C57FD-7F21-9A50-2145-BE1C7E69E9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267760"/>
            <a:ext cx="9144000" cy="1655762"/>
          </a:xfrm>
        </p:spPr>
        <p:txBody>
          <a:bodyPr numCol="1">
            <a:normAutofit fontScale="77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Name: Mihaela Birgau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Number: 2133440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Chijioke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 Uba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Module: BMSW 4004 Problem Solving and Decision Making</a:t>
            </a:r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096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1BCD6-3143-956E-1646-8E560010D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3575" y="-223935"/>
            <a:ext cx="10018713" cy="1752599"/>
          </a:xfrm>
        </p:spPr>
        <p:txBody>
          <a:bodyPr numCol="1"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Profit Decline in TM Lewin</a:t>
            </a:r>
            <a:endParaRPr lang="en-GB" alt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9C7DD-2892-2C77-E756-355AAB8BA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380" y="1164520"/>
            <a:ext cx="10515600" cy="4893957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Nature of the Problem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har char="•"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 Due to the COVID-19 pandemic, the retail sector has suffered massive losses. </a:t>
            </a:r>
          </a:p>
          <a:p>
            <a:pPr marL="0" indent="0">
              <a:buChar char="•"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TM Lewin profit decline caused by many factors</a:t>
            </a:r>
          </a:p>
          <a:p>
            <a:pPr marL="0" indent="0">
              <a:buChar char="•"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The problem affects the entire company</a:t>
            </a:r>
          </a:p>
          <a:p>
            <a:pPr marL="0" indent="0">
              <a:buChar char="•"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 Impact of the problem</a:t>
            </a:r>
          </a:p>
          <a:p>
            <a:pPr marL="0" indent="0">
              <a:buChar char="•"/>
            </a:pP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That, combined with rising living costs, rising inflation and a sharp decline in consumer disposable income has led to the closing of many businesses and institutions, while others that managed to stay afloat are still trying to recover. </a:t>
            </a:r>
          </a:p>
          <a:p>
            <a:pPr marL="0" indent="0">
              <a:buNone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Such is the case with TM Lewin. As outlined in the case-study, </a:t>
            </a:r>
          </a:p>
          <a:p>
            <a:pPr marL="0" indent="0">
              <a:buChar char="•"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work-from-home measures and event restrictions meant the demand for men’s apparel and formalwear that TM Lewin made in particular experienced a sharp decline. </a:t>
            </a:r>
          </a:p>
          <a:p>
            <a:pPr marL="0" indent="0"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results in a sharp decline in profits for the company, which in turns results in lower wages for the employees. Moreover, TM Lewin as a company will experience major setbacks, possibly and most likely in the R&amp;D department / sector as they will have to focus more on staying afloat in the current market conditions.</a:t>
            </a:r>
          </a:p>
        </p:txBody>
      </p:sp>
    </p:spTree>
    <p:extLst>
      <p:ext uri="{BB962C8B-B14F-4D97-AF65-F5344CB8AC3E}">
        <p14:creationId xmlns:p14="http://schemas.microsoft.com/office/powerpoint/2010/main" val="3627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937-8525-8B4B-2ADA-9C502D0CD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>
            <a:norm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Identifying 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causes of profit decline for T M Lewin</a:t>
            </a:r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79B04-79E9-1BC2-B443-61A335F92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4398042"/>
          </a:xfrm>
        </p:spPr>
        <p:txBody>
          <a:bodyPr numCol="1"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The causes of the problem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ust be identified to be able to solve it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PESTLE and fishbone have been used to do this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PESTL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enables us to understand the external factors linked to the proble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</a:p>
          <a:p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Fishbone diagram shows a cause-effect relationship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937-8525-8B4B-2ADA-9C502D0CD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702" y="293914"/>
            <a:ext cx="10794776" cy="1752599"/>
          </a:xfrm>
        </p:spPr>
        <p:txBody>
          <a:bodyPr>
            <a:norm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Pestle analysis of external factors causing profit decline for TM Lewin</a:t>
            </a:r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79B04-79E9-1BC2-B443-61A335F92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514" y="2489717"/>
            <a:ext cx="6418719" cy="3124201"/>
          </a:xfrm>
        </p:spPr>
        <p:txBody>
          <a:bodyPr>
            <a:norm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Political -government COVID lockdown rules</a:t>
            </a:r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Economic-cost of living crisis and inflation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Social factor-staying home and ban of public events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Technological factors-remote working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Legal – supply chain issues, imports / exports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Environmental factor-no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applicable here</a:t>
            </a:r>
          </a:p>
        </p:txBody>
      </p:sp>
      <p:pic>
        <p:nvPicPr>
          <p:cNvPr id="1026" name="Picture 2" descr="PESTLE Analysis — Impact Innovation &amp; Growth Services Ltd. Business  Management Consultants in Wales. Tel: 01633 215545">
            <a:extLst>
              <a:ext uri="{FF2B5EF4-FFF2-40B4-BE49-F238E27FC236}">
                <a16:creationId xmlns:a16="http://schemas.microsoft.com/office/drawing/2014/main" id="{357B1EBD-1E2F-C63D-D514-373BD7899B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497" y="2743101"/>
            <a:ext cx="4381006" cy="2617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937-8525-8B4B-2ADA-9C502D0CD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92240" y="357751"/>
            <a:ext cx="10018713" cy="1752599"/>
          </a:xfrm>
        </p:spPr>
        <p:txBody>
          <a:bodyPr/>
          <a:lstStyle/>
          <a:p>
            <a:r>
              <a:rPr dirty="0"/>
              <a:t>Fishbone analysis</a:t>
            </a:r>
            <a:endParaRPr lang="en-GB" alt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79B04-79E9-1BC2-B443-61A335F927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GB" dirty="0"/>
              <a:t>Products – Less in demand, generally expensive and for specific people and events – can’t be used because of lockdown</a:t>
            </a:r>
          </a:p>
          <a:p>
            <a:r>
              <a:rPr lang="en-GB" altLang="en-GB" dirty="0"/>
              <a:t>Customers – can’t enter shops in person, have less money to spend on commodities</a:t>
            </a:r>
          </a:p>
          <a:p>
            <a:r>
              <a:rPr lang="en-GB" altLang="en-GB" dirty="0"/>
              <a:t>Employees – lower morale, lower salaries</a:t>
            </a:r>
          </a:p>
          <a:p>
            <a:r>
              <a:rPr lang="en-GB" altLang="en-GB" dirty="0"/>
              <a:t> Rising costs – living, commodities and inflation are all rising</a:t>
            </a:r>
          </a:p>
          <a:p>
            <a:r>
              <a:rPr lang="en-GB" altLang="en-GB" dirty="0"/>
              <a:t>Other factors – supply chain issues world-wide</a:t>
            </a:r>
          </a:p>
          <a:p>
            <a:r>
              <a:rPr lang="en-GB" altLang="en-GB" dirty="0"/>
              <a:t>Government / Political – lockdown is mandatory, and most people earn 20% less because of furlough</a:t>
            </a:r>
          </a:p>
        </p:txBody>
      </p:sp>
      <p:pic>
        <p:nvPicPr>
          <p:cNvPr id="2050" name="Picture 2" descr="Fishbone Diagram - How to Use it for Root Cause Analysis">
            <a:extLst>
              <a:ext uri="{FF2B5EF4-FFF2-40B4-BE49-F238E27FC236}">
                <a16:creationId xmlns:a16="http://schemas.microsoft.com/office/drawing/2014/main" id="{E1690E5E-E724-EADB-E050-A92E45EC54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041" y="296297"/>
            <a:ext cx="3092224" cy="177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937-8525-8B4B-2ADA-9C502D0CD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-5663"/>
            <a:ext cx="10018713" cy="1752599"/>
          </a:xfrm>
        </p:spPr>
        <p:txBody>
          <a:bodyPr numCol="1"/>
          <a:lstStyle/>
          <a:p>
            <a:r>
              <a:rPr dirty="0"/>
              <a:t>Fishbone diagram</a:t>
            </a:r>
            <a:endParaRPr lang="en-GB" altLang="en-GB" dirty="0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DB17CB32-ADBD-7247-D02D-2D888A31ACB1}"/>
              </a:ext>
            </a:extLst>
          </p:cNvPr>
          <p:cNvGrpSpPr/>
          <p:nvPr/>
        </p:nvGrpSpPr>
        <p:grpSpPr>
          <a:xfrm>
            <a:off x="1484152" y="1520236"/>
            <a:ext cx="9606094" cy="4414936"/>
            <a:chOff x="1484152" y="1520236"/>
            <a:chExt cx="9606094" cy="4414936"/>
          </a:xfrm>
          <a:solidFill>
            <a:schemeClr val="accent2">
              <a:lumMod val="75000"/>
            </a:schemeClr>
          </a:solidFill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AFE9CEB6-A2A7-BB50-4507-5AFC629B1819}"/>
                </a:ext>
              </a:extLst>
            </p:cNvPr>
            <p:cNvSpPr/>
            <p:nvPr/>
          </p:nvSpPr>
          <p:spPr>
            <a:xfrm>
              <a:off x="9672506" y="3435262"/>
              <a:ext cx="1417740" cy="494943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400" b="1" dirty="0"/>
                <a:t>Profit Decline in TM Lewin</a:t>
              </a:r>
              <a:endParaRPr lang="en-GB" sz="1400" b="1" dirty="0"/>
            </a:p>
          </p:txBody>
        </p: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AC78EB58-E4A2-5E96-E598-785459E7A1F4}"/>
                </a:ext>
              </a:extLst>
            </p:cNvPr>
            <p:cNvCxnSpPr>
              <a:cxnSpLocks/>
              <a:stCxn id="4" idx="1"/>
            </p:cNvCxnSpPr>
            <p:nvPr/>
          </p:nvCxnSpPr>
          <p:spPr>
            <a:xfrm flipH="1" flipV="1">
              <a:off x="1484152" y="3680514"/>
              <a:ext cx="8188354" cy="222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625A1E0-4AFA-F793-7B6D-FDF7FB77274D}"/>
                </a:ext>
              </a:extLst>
            </p:cNvPr>
            <p:cNvCxnSpPr/>
            <p:nvPr/>
          </p:nvCxnSpPr>
          <p:spPr>
            <a:xfrm flipH="1" flipV="1">
              <a:off x="6096000" y="2072081"/>
              <a:ext cx="959141" cy="1610686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2F5E372-CC07-08C5-5653-72FCB388729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300132" y="3696502"/>
              <a:ext cx="755009" cy="1609164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E412D7D-2422-6760-244E-47E23791B4B2}"/>
                </a:ext>
              </a:extLst>
            </p:cNvPr>
            <p:cNvSpPr/>
            <p:nvPr/>
          </p:nvSpPr>
          <p:spPr>
            <a:xfrm>
              <a:off x="5485002" y="1552334"/>
              <a:ext cx="1221996" cy="512880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100" b="1" dirty="0"/>
                <a:t>Rising Costs</a:t>
              </a:r>
              <a:endParaRPr lang="en-GB" sz="1100" b="1" dirty="0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3F4C01F-1C70-8DB2-9E09-7A23F4D35F4C}"/>
                </a:ext>
              </a:extLst>
            </p:cNvPr>
            <p:cNvCxnSpPr/>
            <p:nvPr/>
          </p:nvCxnSpPr>
          <p:spPr>
            <a:xfrm>
              <a:off x="5469622" y="2399251"/>
              <a:ext cx="830510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0B3DE73-5EEF-8621-632B-C37E7A112484}"/>
                </a:ext>
              </a:extLst>
            </p:cNvPr>
            <p:cNvSpPr/>
            <p:nvPr/>
          </p:nvSpPr>
          <p:spPr>
            <a:xfrm>
              <a:off x="4307747" y="2183995"/>
              <a:ext cx="1161876" cy="400966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Rising Living Costs</a:t>
              </a:r>
              <a:endParaRPr lang="en-GB" sz="1050" b="1" dirty="0"/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166051D-C8BB-A8FB-8CE1-F5AC04CDAA0B}"/>
                </a:ext>
              </a:extLst>
            </p:cNvPr>
            <p:cNvCxnSpPr/>
            <p:nvPr/>
          </p:nvCxnSpPr>
          <p:spPr>
            <a:xfrm>
              <a:off x="5766033" y="2920767"/>
              <a:ext cx="830510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973CBDEF-71AE-89B9-DADE-557B38E5B7B8}"/>
                </a:ext>
              </a:extLst>
            </p:cNvPr>
            <p:cNvSpPr/>
            <p:nvPr/>
          </p:nvSpPr>
          <p:spPr>
            <a:xfrm>
              <a:off x="4806891" y="2725706"/>
              <a:ext cx="959142" cy="38210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Rising Inflation</a:t>
              </a:r>
              <a:endParaRPr lang="en-GB" sz="1050" b="1" dirty="0"/>
            </a:p>
          </p:txBody>
        </p: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C84063C-E729-8111-575E-E3A134631ECD}"/>
                </a:ext>
              </a:extLst>
            </p:cNvPr>
            <p:cNvCxnSpPr/>
            <p:nvPr/>
          </p:nvCxnSpPr>
          <p:spPr>
            <a:xfrm>
              <a:off x="6079222" y="3429000"/>
              <a:ext cx="830510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C2FB338-4F95-B8C1-EF9B-52A7ACB31206}"/>
                </a:ext>
              </a:extLst>
            </p:cNvPr>
            <p:cNvSpPr/>
            <p:nvPr/>
          </p:nvSpPr>
          <p:spPr>
            <a:xfrm>
              <a:off x="5286462" y="3234737"/>
              <a:ext cx="959142" cy="38210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Rising Inflation</a:t>
              </a:r>
              <a:endParaRPr lang="en-GB" sz="1050" b="1" dirty="0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CD9BA2CD-EA3C-D672-F382-9FF11B3B9156}"/>
                </a:ext>
              </a:extLst>
            </p:cNvPr>
            <p:cNvSpPr/>
            <p:nvPr/>
          </p:nvSpPr>
          <p:spPr>
            <a:xfrm>
              <a:off x="5634606" y="5319401"/>
              <a:ext cx="1221996" cy="512880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100" b="1" dirty="0"/>
                <a:t>Government / Political</a:t>
              </a:r>
              <a:endParaRPr lang="en-GB" sz="1100" b="1" dirty="0"/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9485EADA-15E4-718F-EBA5-CEA1F38AE9E9}"/>
                </a:ext>
              </a:extLst>
            </p:cNvPr>
            <p:cNvCxnSpPr/>
            <p:nvPr/>
          </p:nvCxnSpPr>
          <p:spPr>
            <a:xfrm>
              <a:off x="5649985" y="4923844"/>
              <a:ext cx="830510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2D990D66-BCD9-25BD-593C-60515BB9D4C2}"/>
                </a:ext>
              </a:extLst>
            </p:cNvPr>
            <p:cNvSpPr/>
            <p:nvPr/>
          </p:nvSpPr>
          <p:spPr>
            <a:xfrm>
              <a:off x="4840447" y="4729581"/>
              <a:ext cx="959142" cy="38210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Lockdown</a:t>
              </a:r>
              <a:endParaRPr lang="en-GB" sz="1050" b="1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38734269-1DF4-5A4C-5F90-404944655C27}"/>
                </a:ext>
              </a:extLst>
            </p:cNvPr>
            <p:cNvSpPr/>
            <p:nvPr/>
          </p:nvSpPr>
          <p:spPr>
            <a:xfrm>
              <a:off x="5090719" y="4219785"/>
              <a:ext cx="959142" cy="38210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Furlough</a:t>
              </a:r>
              <a:endParaRPr lang="en-GB" sz="1050" b="1" dirty="0"/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28B06A5-3D65-5103-4EC7-E724ADDD0289}"/>
                </a:ext>
              </a:extLst>
            </p:cNvPr>
            <p:cNvCxnSpPr>
              <a:cxnSpLocks/>
            </p:cNvCxnSpPr>
            <p:nvPr/>
          </p:nvCxnSpPr>
          <p:spPr>
            <a:xfrm>
              <a:off x="6026092" y="4410839"/>
              <a:ext cx="680906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778E3738-710A-D403-6E9A-5B05EB338E19}"/>
                </a:ext>
              </a:extLst>
            </p:cNvPr>
            <p:cNvSpPr/>
            <p:nvPr/>
          </p:nvSpPr>
          <p:spPr>
            <a:xfrm>
              <a:off x="2533474" y="1520236"/>
              <a:ext cx="1221996" cy="512880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100" b="1" dirty="0"/>
                <a:t>Customers</a:t>
              </a:r>
              <a:endParaRPr lang="en-GB" sz="1100" b="1" dirty="0"/>
            </a:p>
          </p:txBody>
        </p: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6AD267CE-D105-EC9D-00CC-AA07B4A9BCD7}"/>
                </a:ext>
              </a:extLst>
            </p:cNvPr>
            <p:cNvCxnSpPr/>
            <p:nvPr/>
          </p:nvCxnSpPr>
          <p:spPr>
            <a:xfrm>
              <a:off x="2518094" y="2367153"/>
              <a:ext cx="830510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2E4F23EC-555D-B265-CCC7-4166549D7C36}"/>
                </a:ext>
              </a:extLst>
            </p:cNvPr>
            <p:cNvSpPr/>
            <p:nvPr/>
          </p:nvSpPr>
          <p:spPr>
            <a:xfrm>
              <a:off x="1558952" y="2088778"/>
              <a:ext cx="959142" cy="464085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Can’t physically be in shops</a:t>
              </a:r>
              <a:endParaRPr lang="en-GB" sz="1050" b="1" dirty="0"/>
            </a:p>
          </p:txBody>
        </p: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F5C54A42-321D-4A5A-7DF6-238F27E05B59}"/>
                </a:ext>
              </a:extLst>
            </p:cNvPr>
            <p:cNvCxnSpPr/>
            <p:nvPr/>
          </p:nvCxnSpPr>
          <p:spPr>
            <a:xfrm>
              <a:off x="2814505" y="2888669"/>
              <a:ext cx="830510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D1EF6D0D-3F8C-B254-125B-111C232C7290}"/>
                </a:ext>
              </a:extLst>
            </p:cNvPr>
            <p:cNvSpPr/>
            <p:nvPr/>
          </p:nvSpPr>
          <p:spPr>
            <a:xfrm>
              <a:off x="1855363" y="2693608"/>
              <a:ext cx="959142" cy="38210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Have less money</a:t>
              </a:r>
              <a:endParaRPr lang="en-GB" sz="1050" b="1" dirty="0"/>
            </a:p>
          </p:txBody>
        </p: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DDC3075B-4AA0-969C-D71C-CA5690DFB297}"/>
                </a:ext>
              </a:extLst>
            </p:cNvPr>
            <p:cNvCxnSpPr/>
            <p:nvPr/>
          </p:nvCxnSpPr>
          <p:spPr>
            <a:xfrm>
              <a:off x="3127694" y="3396902"/>
              <a:ext cx="830510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E5DE87CD-6EBA-B150-08DD-B28527B47A1E}"/>
                </a:ext>
              </a:extLst>
            </p:cNvPr>
            <p:cNvSpPr/>
            <p:nvPr/>
          </p:nvSpPr>
          <p:spPr>
            <a:xfrm>
              <a:off x="1912690" y="3199697"/>
              <a:ext cx="1381386" cy="385051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Have less need for formal attire</a:t>
              </a:r>
              <a:endParaRPr lang="en-GB" sz="1050" b="1" dirty="0"/>
            </a:p>
          </p:txBody>
        </p: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5CFB66E8-E921-46DB-8434-CA193443F0CB}"/>
                </a:ext>
              </a:extLst>
            </p:cNvPr>
            <p:cNvCxnSpPr/>
            <p:nvPr/>
          </p:nvCxnSpPr>
          <p:spPr>
            <a:xfrm flipH="1" flipV="1">
              <a:off x="3172436" y="2056126"/>
              <a:ext cx="959141" cy="1610686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6723C692-7F94-FCFB-8DF4-80CF60486CC8}"/>
                </a:ext>
              </a:extLst>
            </p:cNvPr>
            <p:cNvSpPr/>
            <p:nvPr/>
          </p:nvSpPr>
          <p:spPr>
            <a:xfrm>
              <a:off x="2904688" y="5321192"/>
              <a:ext cx="1221996" cy="512880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100" b="1" dirty="0"/>
                <a:t>Employees</a:t>
              </a:r>
              <a:endParaRPr lang="en-GB" sz="1100" b="1" dirty="0"/>
            </a:p>
          </p:txBody>
        </p: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D30A3FF0-2B77-D3E6-F5FB-E51687823898}"/>
                </a:ext>
              </a:extLst>
            </p:cNvPr>
            <p:cNvCxnSpPr/>
            <p:nvPr/>
          </p:nvCxnSpPr>
          <p:spPr>
            <a:xfrm>
              <a:off x="2745296" y="4990956"/>
              <a:ext cx="830510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6803964E-A912-F480-F27D-A66E2962BE1D}"/>
                </a:ext>
              </a:extLst>
            </p:cNvPr>
            <p:cNvSpPr/>
            <p:nvPr/>
          </p:nvSpPr>
          <p:spPr>
            <a:xfrm>
              <a:off x="1853965" y="4821859"/>
              <a:ext cx="959142" cy="38210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Lack of motivation</a:t>
              </a:r>
              <a:endParaRPr lang="en-GB" sz="1050" b="1" dirty="0"/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225F0FBD-1902-26F2-2469-395D6703FCE2}"/>
                </a:ext>
              </a:extLst>
            </p:cNvPr>
            <p:cNvSpPr/>
            <p:nvPr/>
          </p:nvSpPr>
          <p:spPr>
            <a:xfrm>
              <a:off x="1758891" y="4219785"/>
              <a:ext cx="1363910" cy="45760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Less demand for their products</a:t>
              </a:r>
              <a:endParaRPr lang="en-GB" sz="1050" b="1" dirty="0"/>
            </a:p>
          </p:txBody>
        </p: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9BD37B73-7778-ED48-810D-4462864792BB}"/>
                </a:ext>
              </a:extLst>
            </p:cNvPr>
            <p:cNvCxnSpPr>
              <a:cxnSpLocks/>
            </p:cNvCxnSpPr>
            <p:nvPr/>
          </p:nvCxnSpPr>
          <p:spPr>
            <a:xfrm>
              <a:off x="3108819" y="4477951"/>
              <a:ext cx="680906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12AB44D-08CA-5807-FCC3-AF9041E876D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373072" y="3696502"/>
              <a:ext cx="755009" cy="1609164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35672A47-7113-3175-DF8A-8F14CAC67BAC}"/>
                </a:ext>
              </a:extLst>
            </p:cNvPr>
            <p:cNvSpPr/>
            <p:nvPr/>
          </p:nvSpPr>
          <p:spPr>
            <a:xfrm>
              <a:off x="2430358" y="3721213"/>
              <a:ext cx="959142" cy="412315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Lower salaries</a:t>
              </a:r>
              <a:endParaRPr lang="en-GB" sz="1050" b="1" dirty="0"/>
            </a:p>
          </p:txBody>
        </p: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02B9DCC5-7567-3ECF-7BD0-86AD76311C8A}"/>
                </a:ext>
              </a:extLst>
            </p:cNvPr>
            <p:cNvCxnSpPr>
              <a:cxnSpLocks/>
            </p:cNvCxnSpPr>
            <p:nvPr/>
          </p:nvCxnSpPr>
          <p:spPr>
            <a:xfrm>
              <a:off x="3373072" y="3935387"/>
              <a:ext cx="680906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4A946A6B-3E87-F9A8-E632-F1D9443FD56A}"/>
                </a:ext>
              </a:extLst>
            </p:cNvPr>
            <p:cNvSpPr/>
            <p:nvPr/>
          </p:nvSpPr>
          <p:spPr>
            <a:xfrm>
              <a:off x="7757020" y="5422292"/>
              <a:ext cx="1221996" cy="512880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100" b="1" dirty="0"/>
                <a:t>Products</a:t>
              </a:r>
              <a:endParaRPr lang="en-GB" sz="1100" b="1" dirty="0"/>
            </a:p>
          </p:txBody>
        </p: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1529ECF-9119-C224-2108-293C995E9E03}"/>
                </a:ext>
              </a:extLst>
            </p:cNvPr>
            <p:cNvCxnSpPr/>
            <p:nvPr/>
          </p:nvCxnSpPr>
          <p:spPr>
            <a:xfrm>
              <a:off x="7772399" y="5026735"/>
              <a:ext cx="830510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5F41DEA1-9301-C689-5C05-0709364FBB0A}"/>
                </a:ext>
              </a:extLst>
            </p:cNvPr>
            <p:cNvSpPr/>
            <p:nvPr/>
          </p:nvSpPr>
          <p:spPr>
            <a:xfrm>
              <a:off x="6962861" y="4832472"/>
              <a:ext cx="959142" cy="38210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Niche</a:t>
              </a:r>
              <a:endParaRPr lang="en-GB" sz="1050" b="1" dirty="0"/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034ED4F9-F170-DF0E-4457-938AB6839D1B}"/>
                </a:ext>
              </a:extLst>
            </p:cNvPr>
            <p:cNvSpPr/>
            <p:nvPr/>
          </p:nvSpPr>
          <p:spPr>
            <a:xfrm>
              <a:off x="7213133" y="4322676"/>
              <a:ext cx="959142" cy="38210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Expensive</a:t>
              </a:r>
              <a:endParaRPr lang="en-GB" sz="1050" b="1" dirty="0"/>
            </a:p>
          </p:txBody>
        </p: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794ED91C-81E5-C347-C097-253267B5F531}"/>
                </a:ext>
              </a:extLst>
            </p:cNvPr>
            <p:cNvCxnSpPr>
              <a:cxnSpLocks/>
            </p:cNvCxnSpPr>
            <p:nvPr/>
          </p:nvCxnSpPr>
          <p:spPr>
            <a:xfrm>
              <a:off x="8148506" y="4513730"/>
              <a:ext cx="680906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EA319070-ECB8-754F-3726-73C3BDF3A739}"/>
                </a:ext>
              </a:extLst>
            </p:cNvPr>
            <p:cNvSpPr/>
            <p:nvPr/>
          </p:nvSpPr>
          <p:spPr>
            <a:xfrm>
              <a:off x="7213133" y="3778500"/>
              <a:ext cx="1252757" cy="441285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Not needed because of remote working</a:t>
              </a:r>
              <a:endParaRPr lang="en-GB" sz="1050" b="1" dirty="0"/>
            </a:p>
          </p:txBody>
        </p: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489656E0-DD36-14FD-3179-4398D789F98B}"/>
                </a:ext>
              </a:extLst>
            </p:cNvPr>
            <p:cNvCxnSpPr>
              <a:cxnSpLocks/>
            </p:cNvCxnSpPr>
            <p:nvPr/>
          </p:nvCxnSpPr>
          <p:spPr>
            <a:xfrm>
              <a:off x="8442121" y="4028730"/>
              <a:ext cx="626378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4CF336C-079E-D02A-8E4D-65373313460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405069" y="3696436"/>
              <a:ext cx="778079" cy="173646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31DE8ED3-E996-9330-2D09-92DD2EE7F21C}"/>
                </a:ext>
              </a:extLst>
            </p:cNvPr>
            <p:cNvCxnSpPr>
              <a:cxnSpLocks/>
            </p:cNvCxnSpPr>
            <p:nvPr/>
          </p:nvCxnSpPr>
          <p:spPr>
            <a:xfrm>
              <a:off x="8210027" y="2022982"/>
              <a:ext cx="973819" cy="1673454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D1DA6B1F-B2A3-6106-4CEC-C3FE1B844311}"/>
                </a:ext>
              </a:extLst>
            </p:cNvPr>
            <p:cNvSpPr/>
            <p:nvPr/>
          </p:nvSpPr>
          <p:spPr>
            <a:xfrm>
              <a:off x="7607416" y="1520236"/>
              <a:ext cx="1221996" cy="512880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100" b="1" dirty="0"/>
                <a:t>Other factors</a:t>
              </a:r>
              <a:endParaRPr lang="en-GB" sz="1100" b="1" dirty="0"/>
            </a:p>
          </p:txBody>
        </p: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56598937-E5D2-2540-231F-90893DBB4A1F}"/>
                </a:ext>
              </a:extLst>
            </p:cNvPr>
            <p:cNvCxnSpPr/>
            <p:nvPr/>
          </p:nvCxnSpPr>
          <p:spPr>
            <a:xfrm>
              <a:off x="7609513" y="2407408"/>
              <a:ext cx="830510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7F8FE225-5F6F-62BF-97D5-D7C9F6D7A3E4}"/>
                </a:ext>
              </a:extLst>
            </p:cNvPr>
            <p:cNvSpPr/>
            <p:nvPr/>
          </p:nvSpPr>
          <p:spPr>
            <a:xfrm>
              <a:off x="6480496" y="2192152"/>
              <a:ext cx="1129018" cy="400966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Supply chain issues</a:t>
              </a:r>
              <a:endParaRPr lang="en-GB" sz="1050" b="1" dirty="0"/>
            </a:p>
          </p:txBody>
        </p: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83670254-CF53-EAD0-47EC-C0054B44DB57}"/>
                </a:ext>
              </a:extLst>
            </p:cNvPr>
            <p:cNvCxnSpPr/>
            <p:nvPr/>
          </p:nvCxnSpPr>
          <p:spPr>
            <a:xfrm>
              <a:off x="7861185" y="2911904"/>
              <a:ext cx="830510" cy="0"/>
            </a:xfrm>
            <a:prstGeom prst="line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Rectangle 69">
              <a:extLst>
                <a:ext uri="{FF2B5EF4-FFF2-40B4-BE49-F238E27FC236}">
                  <a16:creationId xmlns:a16="http://schemas.microsoft.com/office/drawing/2014/main" id="{5927C45D-0148-5DB0-916F-83E57A8D7296}"/>
                </a:ext>
              </a:extLst>
            </p:cNvPr>
            <p:cNvSpPr/>
            <p:nvPr/>
          </p:nvSpPr>
          <p:spPr>
            <a:xfrm>
              <a:off x="6902042" y="2696647"/>
              <a:ext cx="973819" cy="43201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/>
                <a:t>Brick and mortar business</a:t>
              </a:r>
              <a:endParaRPr lang="en-GB" sz="1050" b="1" dirty="0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937-8525-8B4B-2ADA-9C502D0CD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>
            <a:normAutofit fontScale="90000"/>
          </a:bodyPr>
          <a:lstStyle/>
          <a:p>
            <a:r>
              <a:rPr dirty="0"/>
              <a:t>Identification of possible solution to ad</a:t>
            </a:r>
            <a:r>
              <a:rPr lang="en-US" dirty="0"/>
              <a:t>d</a:t>
            </a:r>
            <a:r>
              <a:rPr dirty="0"/>
              <a:t>ress profit declin</a:t>
            </a:r>
            <a:r>
              <a:rPr lang="en-US" dirty="0"/>
              <a:t>e</a:t>
            </a:r>
            <a:r>
              <a:rPr dirty="0"/>
              <a:t> for TM Lewin</a:t>
            </a:r>
            <a:endParaRPr lang="en-GB" alt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79B04-79E9-1BC2-B443-61A335F92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666999"/>
            <a:ext cx="5784236" cy="3124201"/>
          </a:xfrm>
        </p:spPr>
        <p:txBody>
          <a:bodyPr numCol="1">
            <a:normAutofit fontScale="85000" lnSpcReduction="10000"/>
          </a:bodyPr>
          <a:lstStyle/>
          <a:p>
            <a:r>
              <a:rPr lang="en-US" altLang="en-GB" dirty="0"/>
              <a:t>Switch to become an online-retailer</a:t>
            </a:r>
          </a:p>
          <a:p>
            <a:endParaRPr lang="en-US" altLang="en-GB" dirty="0"/>
          </a:p>
          <a:p>
            <a:r>
              <a:rPr lang="en-US" altLang="en-GB" dirty="0"/>
              <a:t>Invest in R&amp;D</a:t>
            </a:r>
          </a:p>
          <a:p>
            <a:endParaRPr lang="en-US" altLang="en-GB" dirty="0"/>
          </a:p>
          <a:p>
            <a:r>
              <a:rPr lang="en-US" altLang="en-GB" dirty="0"/>
              <a:t>Invest in new advertising style</a:t>
            </a:r>
          </a:p>
          <a:p>
            <a:endParaRPr lang="en-US" altLang="en-GB" dirty="0"/>
          </a:p>
          <a:p>
            <a:r>
              <a:rPr lang="en-US" altLang="en-GB" dirty="0"/>
              <a:t>Increase the value of products rather than the price</a:t>
            </a:r>
            <a:endParaRPr lang="en-GB" altLang="en-GB" dirty="0"/>
          </a:p>
        </p:txBody>
      </p:sp>
      <p:pic>
        <p:nvPicPr>
          <p:cNvPr id="3076" name="Picture 4" descr="Downward Chart Images – Browse 84,957 Stock Photos, Vectors, and Video |  Adobe Stock">
            <a:extLst>
              <a:ext uri="{FF2B5EF4-FFF2-40B4-BE49-F238E27FC236}">
                <a16:creationId xmlns:a16="http://schemas.microsoft.com/office/drawing/2014/main" id="{E44BCD06-DE06-7260-6917-4CBC2B35C4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795" y="2846614"/>
            <a:ext cx="3610948" cy="2708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D13A89-14D7-F242-62B7-937404D11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11" y="37603"/>
            <a:ext cx="10515600" cy="1325563"/>
          </a:xfrm>
        </p:spPr>
        <p:txBody>
          <a:bodyPr numCol="1">
            <a:normAutofit/>
          </a:bodyPr>
          <a:lstStyle/>
          <a:p>
            <a:r>
              <a:rPr lang="en-US" dirty="0"/>
              <a:t>PMI Analysis</a:t>
            </a:r>
            <a:r>
              <a:rPr dirty="0"/>
              <a:t> of possible solution to ad</a:t>
            </a:r>
            <a:r>
              <a:rPr lang="en-US" dirty="0"/>
              <a:t>d</a:t>
            </a:r>
            <a:r>
              <a:rPr dirty="0"/>
              <a:t>ress profit declin</a:t>
            </a:r>
            <a:r>
              <a:rPr lang="en-US" dirty="0"/>
              <a:t>e</a:t>
            </a:r>
            <a:r>
              <a:rPr dirty="0"/>
              <a:t> for TM Lewin</a:t>
            </a:r>
            <a:endParaRPr lang="en-GB" alt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A1F8E1C4-40B8-D5AF-1167-9A61C6DD3C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9946778"/>
              </p:ext>
            </p:extLst>
          </p:nvPr>
        </p:nvGraphicFramePr>
        <p:xfrm>
          <a:off x="67111" y="1291906"/>
          <a:ext cx="11912368" cy="54848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78092">
                  <a:extLst>
                    <a:ext uri="{9D8B030D-6E8A-4147-A177-3AD203B41FA5}">
                      <a16:colId xmlns:a16="http://schemas.microsoft.com/office/drawing/2014/main" val="4050021000"/>
                    </a:ext>
                  </a:extLst>
                </a:gridCol>
                <a:gridCol w="2978092">
                  <a:extLst>
                    <a:ext uri="{9D8B030D-6E8A-4147-A177-3AD203B41FA5}">
                      <a16:colId xmlns:a16="http://schemas.microsoft.com/office/drawing/2014/main" val="3742008587"/>
                    </a:ext>
                  </a:extLst>
                </a:gridCol>
                <a:gridCol w="2978092">
                  <a:extLst>
                    <a:ext uri="{9D8B030D-6E8A-4147-A177-3AD203B41FA5}">
                      <a16:colId xmlns:a16="http://schemas.microsoft.com/office/drawing/2014/main" val="1878414693"/>
                    </a:ext>
                  </a:extLst>
                </a:gridCol>
                <a:gridCol w="2978092">
                  <a:extLst>
                    <a:ext uri="{9D8B030D-6E8A-4147-A177-3AD203B41FA5}">
                      <a16:colId xmlns:a16="http://schemas.microsoft.com/office/drawing/2014/main" val="3567682094"/>
                    </a:ext>
                  </a:extLst>
                </a:gridCol>
              </a:tblGrid>
              <a:tr h="340446">
                <a:tc>
                  <a:txBody>
                    <a:bodyPr/>
                    <a:lstStyle/>
                    <a:p>
                      <a:r>
                        <a:rPr lang="en-US" dirty="0"/>
                        <a:t>Solution</a:t>
                      </a: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Plus</a:t>
                      </a: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Minus</a:t>
                      </a:r>
                      <a:endParaRPr lang="en-GB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Interesting</a:t>
                      </a: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596930"/>
                  </a:ext>
                </a:extLst>
              </a:tr>
              <a:tr h="9320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en-GB" dirty="0"/>
                        <a:t>Switch to become an online-retailer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Consumers won’t need to go into physical shops anymore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It will take time, high investments and re-branding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Retailers such as Amazon have seen huge increases in sales volume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9767368"/>
                  </a:ext>
                </a:extLst>
              </a:tr>
              <a:tr h="11068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en-GB" dirty="0"/>
                        <a:t>Invest in R&amp;D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Could help come up with new innovative products that boost sales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It will take time and money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Since a lot of businesses are losing profit, investing in R&amp;D is less popular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0583358"/>
                  </a:ext>
                </a:extLst>
              </a:tr>
              <a:tr h="14563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en-GB" dirty="0"/>
                        <a:t>Invest in new advertising style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Could spread interest among new audiences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If it fails, a massive amount of capital will be lost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Dating app Thursday has become popular through guerilla marketing, so similar tactics could be used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5697146"/>
                  </a:ext>
                </a:extLst>
              </a:tr>
              <a:tr h="161711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en-GB" dirty="0"/>
                        <a:t>Increase the value of products rather than the price</a:t>
                      </a:r>
                      <a:endParaRPr lang="en-GB" alt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If the products are known to be of high value / quality, customers will respond in kind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It will involve R&amp;D, which not only can be a hit or miss, but will take a massive investment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Clothing brand Burberry has refused to lower price of excess clothes, instead burning them to maintain their high value facade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823948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CDDE8-EF15-A1A2-9FDC-F864E8331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9FCCD-4BA8-9D3F-A0ED-2D34B7D77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conclusion, switching to also being an online retailer is the best solution for TM Lewin in order to recover from their financial decline. </a:t>
            </a:r>
          </a:p>
          <a:p>
            <a:r>
              <a:rPr lang="en-US" dirty="0"/>
              <a:t>This is because many people are still working remotely even after the government restrictions have eased, and the popularity of online retailers has grown exponentially over the last two years.</a:t>
            </a:r>
          </a:p>
          <a:p>
            <a:r>
              <a:rPr lang="en-US" dirty="0"/>
              <a:t>Moreover, online retailers now have less competition in the form of brick-and-mortar businesses, as many of them have failed to recover post the COVID-19 pandemic and restrictions.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3337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80</TotalTime>
  <Words>790</Words>
  <Application>Microsoft Office PowerPoint</Application>
  <PresentationFormat>Widescreen</PresentationFormat>
  <Paragraphs>94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Bookman Old Style</vt:lpstr>
      <vt:lpstr>Rockwell</vt:lpstr>
      <vt:lpstr>Damask</vt:lpstr>
      <vt:lpstr>PowerPoint Presentation</vt:lpstr>
      <vt:lpstr>Profit Decline in TM Lewin</vt:lpstr>
      <vt:lpstr>Identifying the causes of profit decline for T M Lewin</vt:lpstr>
      <vt:lpstr>Pestle analysis of external factors causing profit decline for TM Lewin</vt:lpstr>
      <vt:lpstr>Fishbone analysis</vt:lpstr>
      <vt:lpstr>Fishbone diagram</vt:lpstr>
      <vt:lpstr>Identification of possible solution to address profit decline for TM Lewin</vt:lpstr>
      <vt:lpstr>PMI Analysis of possible solution to address profit decline for TM Lewin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Tudor Birgau</dc:creator>
  <cp:lastModifiedBy>Tudor Birgau</cp:lastModifiedBy>
  <cp:revision>42</cp:revision>
  <dcterms:created xsi:type="dcterms:W3CDTF">2022-10-23T00:29:56Z</dcterms:created>
  <dcterms:modified xsi:type="dcterms:W3CDTF">2022-10-30T23:05:52Z</dcterms:modified>
</cp:coreProperties>
</file>