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4"/>
  </p:sldMasterIdLst>
  <p:sldIdLst>
    <p:sldId id="257" r:id="rId5"/>
    <p:sldId id="291" r:id="rId6"/>
    <p:sldId id="292" r:id="rId7"/>
    <p:sldId id="293" r:id="rId8"/>
    <p:sldId id="294" r:id="rId9"/>
    <p:sldId id="295" r:id="rId10"/>
    <p:sldId id="266" r:id="rId11"/>
    <p:sldId id="296" r:id="rId12"/>
    <p:sldId id="272" r:id="rId13"/>
    <p:sldId id="297" r:id="rId14"/>
    <p:sldId id="298" r:id="rId15"/>
    <p:sldId id="299" r:id="rId16"/>
    <p:sldId id="282" r:id="rId17"/>
    <p:sldId id="300" r:id="rId18"/>
    <p:sldId id="305" r:id="rId19"/>
    <p:sldId id="301" r:id="rId20"/>
    <p:sldId id="302" r:id="rId21"/>
    <p:sldId id="303" r:id="rId22"/>
    <p:sldId id="306" r:id="rId23"/>
    <p:sldId id="304" r:id="rId24"/>
    <p:sldId id="29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77761" autoAdjust="0"/>
  </p:normalViewPr>
  <p:slideViewPr>
    <p:cSldViewPr snapToGrid="0">
      <p:cViewPr>
        <p:scale>
          <a:sx n="71" d="100"/>
          <a:sy n="71" d="100"/>
        </p:scale>
        <p:origin x="630"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1744292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2366101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2881516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3BB728C-31C7-4F40-8E52-97D98358E47E}"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4246333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3BB728C-31C7-4F40-8E52-97D98358E47E}"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4176970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3BB728C-31C7-4F40-8E52-97D98358E47E}"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1898915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BB728C-31C7-4F40-8E52-97D98358E47E}"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3249966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BB728C-31C7-4F40-8E52-97D98358E47E}"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2351995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56FE73-4B54-4136-B39E-AA7361701D35}" type="slidenum">
              <a:rPr lang="en-GB" smtClean="0"/>
              <a:t>‹#›</a:t>
            </a:fld>
            <a:endParaRPr lang="en-GB"/>
          </a:p>
        </p:txBody>
      </p:sp>
      <p:sp>
        <p:nvSpPr>
          <p:cNvPr id="5" name="Date Placeholder 4"/>
          <p:cNvSpPr>
            <a:spLocks noGrp="1"/>
          </p:cNvSpPr>
          <p:nvPr>
            <p:ph type="dt" sz="half" idx="10"/>
          </p:nvPr>
        </p:nvSpPr>
        <p:spPr/>
        <p:txBody>
          <a:bodyPr/>
          <a:lstStyle/>
          <a:p>
            <a:fld id="{43BB728C-31C7-4F40-8E52-97D98358E47E}" type="datetimeFigureOut">
              <a:rPr lang="en-GB" smtClean="0"/>
              <a:t>01/03/2021</a:t>
            </a:fld>
            <a:endParaRPr lang="en-GB"/>
          </a:p>
        </p:txBody>
      </p:sp>
    </p:spTree>
    <p:extLst>
      <p:ext uri="{BB962C8B-B14F-4D97-AF65-F5344CB8AC3E}">
        <p14:creationId xmlns:p14="http://schemas.microsoft.com/office/powerpoint/2010/main" val="1736166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3530043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43765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3578289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87441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2794769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3644970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3BB728C-31C7-4F40-8E52-97D98358E47E}"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56FE73-4B54-4136-B39E-AA7361701D35}" type="slidenum">
              <a:rPr lang="en-GB" smtClean="0"/>
              <a:t>‹#›</a:t>
            </a:fld>
            <a:endParaRPr lang="en-GB"/>
          </a:p>
        </p:txBody>
      </p:sp>
    </p:spTree>
    <p:extLst>
      <p:ext uri="{BB962C8B-B14F-4D97-AF65-F5344CB8AC3E}">
        <p14:creationId xmlns:p14="http://schemas.microsoft.com/office/powerpoint/2010/main" val="1618103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3BB728C-31C7-4F40-8E52-97D98358E47E}" type="datetimeFigureOut">
              <a:rPr lang="en-GB" smtClean="0"/>
              <a:t>01/03/2021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156FE73-4B54-4136-B39E-AA7361701D35}" type="slidenum">
              <a:rPr lang="en-GB" smtClean="0"/>
              <a:t>‹#›</a:t>
            </a:fld>
            <a:endParaRPr lang="en-GB"/>
          </a:p>
        </p:txBody>
      </p:sp>
    </p:spTree>
    <p:extLst>
      <p:ext uri="{BB962C8B-B14F-4D97-AF65-F5344CB8AC3E}">
        <p14:creationId xmlns:p14="http://schemas.microsoft.com/office/powerpoint/2010/main" val="844799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ice.org.uk/about/nice-communities/social-care/quick-guides/person-centred-future-planning"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helensandersonassociates.co.uk/person-centred-practice/map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helensandersonassociates.co.uk/person-centred-practice/path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7.xml"/><Relationship Id="rId1" Type="http://schemas.openxmlformats.org/officeDocument/2006/relationships/video" Target="https://www.youtube.com/embed/fnaKnVWFh44"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7.xml"/><Relationship Id="rId1" Type="http://schemas.openxmlformats.org/officeDocument/2006/relationships/video" Target="https://www.youtube.com/embed/u5ft4Hbyoe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YpRz-YEwkP8"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helensandersonassociates.co.uk/" TargetMode="External"/><Relationship Id="rId2" Type="http://schemas.openxmlformats.org/officeDocument/2006/relationships/hyperlink" Target="http://www.helensandersonassociates.co.uk/media/43014/outcomefocusedreviews2.pdf" TargetMode="External"/><Relationship Id="rId1" Type="http://schemas.openxmlformats.org/officeDocument/2006/relationships/slideLayout" Target="../slideLayouts/slideLayout2.xml"/><Relationship Id="rId4" Type="http://schemas.openxmlformats.org/officeDocument/2006/relationships/hyperlink" Target="https://www.youtube.com/watch?v=fnaKnVWFh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78182" y="1676400"/>
            <a:ext cx="7904018" cy="1524000"/>
          </a:xfrm>
        </p:spPr>
        <p:txBody>
          <a:bodyPr>
            <a:normAutofit fontScale="90000"/>
          </a:bodyPr>
          <a:lstStyle/>
          <a:p>
            <a:pPr algn="l"/>
            <a:r>
              <a:rPr lang="en-GB" dirty="0"/>
              <a:t/>
            </a:r>
            <a:br>
              <a:rPr lang="en-GB" dirty="0"/>
            </a:br>
            <a:r>
              <a:rPr lang="en-GB" dirty="0"/>
              <a:t>ECES6009/C</a:t>
            </a:r>
            <a:br>
              <a:rPr lang="en-GB" dirty="0"/>
            </a:br>
            <a:r>
              <a:rPr lang="en-GB" dirty="0" smtClean="0"/>
              <a:t>Person </a:t>
            </a:r>
            <a:r>
              <a:rPr lang="en-GB" dirty="0"/>
              <a:t>centred planning</a:t>
            </a:r>
          </a:p>
        </p:txBody>
      </p:sp>
      <p:sp>
        <p:nvSpPr>
          <p:cNvPr id="3" name="Subtitle 2"/>
          <p:cNvSpPr>
            <a:spLocks noGrp="1"/>
          </p:cNvSpPr>
          <p:nvPr>
            <p:ph type="subTitle" idx="1"/>
          </p:nvPr>
        </p:nvSpPr>
        <p:spPr/>
        <p:txBody>
          <a:bodyPr/>
          <a:lstStyle/>
          <a:p>
            <a:r>
              <a:rPr lang="en-GB" dirty="0" smtClean="0"/>
              <a:t>Asynchronous Learning</a:t>
            </a:r>
            <a:endParaRPr lang="en-GB" dirty="0"/>
          </a:p>
        </p:txBody>
      </p:sp>
    </p:spTree>
    <p:extLst>
      <p:ext uri="{BB962C8B-B14F-4D97-AF65-F5344CB8AC3E}">
        <p14:creationId xmlns:p14="http://schemas.microsoft.com/office/powerpoint/2010/main" val="2085351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Overview</a:t>
            </a:r>
            <a:endParaRPr lang="en-GB" dirty="0"/>
          </a:p>
        </p:txBody>
      </p:sp>
      <p:sp>
        <p:nvSpPr>
          <p:cNvPr id="3" name="Content Placeholder 2"/>
          <p:cNvSpPr>
            <a:spLocks noGrp="1"/>
          </p:cNvSpPr>
          <p:nvPr>
            <p:ph idx="1"/>
          </p:nvPr>
        </p:nvSpPr>
        <p:spPr/>
        <p:txBody>
          <a:bodyPr/>
          <a:lstStyle/>
          <a:p>
            <a:r>
              <a:rPr lang="en-GB" i="1" dirty="0" smtClean="0">
                <a:latin typeface="Arial" panose="020B0604020202020204" pitchFamily="34" charset="0"/>
                <a:cs typeface="Arial" panose="020B0604020202020204" pitchFamily="34" charset="0"/>
              </a:rPr>
              <a:t>This PowerPoint will be discussing Person </a:t>
            </a:r>
            <a:r>
              <a:rPr lang="en-GB" i="1" dirty="0">
                <a:latin typeface="Arial" panose="020B0604020202020204" pitchFamily="34" charset="0"/>
                <a:cs typeface="Arial" panose="020B0604020202020204" pitchFamily="34" charset="0"/>
              </a:rPr>
              <a:t>Centred Planning </a:t>
            </a:r>
            <a:r>
              <a:rPr lang="en-GB" i="1" dirty="0" smtClean="0">
                <a:latin typeface="Arial" panose="020B0604020202020204" pitchFamily="34" charset="0"/>
                <a:cs typeface="Arial" panose="020B0604020202020204" pitchFamily="34" charset="0"/>
              </a:rPr>
              <a:t>Approaches with a view to … </a:t>
            </a:r>
            <a:endParaRPr lang="en-GB" i="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44891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Similarities between </a:t>
            </a:r>
            <a:r>
              <a:rPr lang="en-GB" dirty="0" smtClean="0"/>
              <a:t>approaches</a:t>
            </a:r>
            <a:endParaRPr lang="en-GB" dirty="0"/>
          </a:p>
        </p:txBody>
      </p:sp>
      <p:sp>
        <p:nvSpPr>
          <p:cNvPr id="3" name="Content Placeholder 2"/>
          <p:cNvSpPr>
            <a:spLocks noGrp="1"/>
          </p:cNvSpPr>
          <p:nvPr>
            <p:ph idx="1"/>
          </p:nvPr>
        </p:nvSpPr>
        <p:spPr/>
        <p:txBody>
          <a:bodyPr/>
          <a:lstStyle/>
          <a:p>
            <a:r>
              <a:rPr lang="en-GB" i="1" dirty="0" smtClean="0"/>
              <a:t>All of the approaches to person </a:t>
            </a:r>
            <a:r>
              <a:rPr lang="en-GB" i="1" dirty="0" err="1" smtClean="0"/>
              <a:t>centered</a:t>
            </a:r>
            <a:r>
              <a:rPr lang="en-GB" i="1" dirty="0" smtClean="0"/>
              <a:t> planning aim to enable the individual to:</a:t>
            </a:r>
          </a:p>
          <a:p>
            <a:pPr lvl="1"/>
            <a:r>
              <a:rPr lang="en-GB" i="1" dirty="0" smtClean="0"/>
              <a:t>Be </a:t>
            </a:r>
            <a:r>
              <a:rPr lang="en-GB" i="1" dirty="0"/>
              <a:t>part of and participate in community life</a:t>
            </a:r>
          </a:p>
          <a:p>
            <a:pPr lvl="1"/>
            <a:r>
              <a:rPr lang="en-GB" i="1" dirty="0"/>
              <a:t>Gain and maintain satisfying relationships</a:t>
            </a:r>
          </a:p>
          <a:p>
            <a:pPr lvl="1"/>
            <a:r>
              <a:rPr lang="en-GB" i="1" dirty="0"/>
              <a:t>Express preferences and make choices in everyday life</a:t>
            </a:r>
          </a:p>
          <a:p>
            <a:pPr lvl="1"/>
            <a:r>
              <a:rPr lang="en-GB" i="1" dirty="0"/>
              <a:t>Have opportunities to </a:t>
            </a:r>
            <a:r>
              <a:rPr lang="en-GB" i="1" dirty="0" smtClean="0"/>
              <a:t>fulfil </a:t>
            </a:r>
            <a:r>
              <a:rPr lang="en-GB" i="1" dirty="0"/>
              <a:t>respected roles and to live with dignity</a:t>
            </a:r>
          </a:p>
          <a:p>
            <a:pPr lvl="1"/>
            <a:r>
              <a:rPr lang="en-GB" i="1" dirty="0"/>
              <a:t>Continue to develop personal competencies</a:t>
            </a:r>
          </a:p>
          <a:p>
            <a:pPr algn="r"/>
            <a:endParaRPr lang="en-GB" sz="1700" dirty="0" smtClean="0"/>
          </a:p>
          <a:p>
            <a:pPr algn="r"/>
            <a:r>
              <a:rPr lang="en-GB" sz="1700" dirty="0" smtClean="0"/>
              <a:t>(Kincaid </a:t>
            </a:r>
            <a:r>
              <a:rPr lang="en-GB" sz="1700" dirty="0"/>
              <a:t>1996 cited in </a:t>
            </a:r>
            <a:r>
              <a:rPr lang="en-GB" sz="1700" dirty="0" err="1"/>
              <a:t>Holburn</a:t>
            </a:r>
            <a:r>
              <a:rPr lang="en-GB" sz="1700" dirty="0"/>
              <a:t> &amp; Vietze,2002, p. 33)</a:t>
            </a:r>
            <a:endParaRPr lang="cy-GB" sz="1700" dirty="0"/>
          </a:p>
          <a:p>
            <a:endParaRPr lang="en-GB" dirty="0"/>
          </a:p>
        </p:txBody>
      </p:sp>
    </p:spTree>
    <p:extLst>
      <p:ext uri="{BB962C8B-B14F-4D97-AF65-F5344CB8AC3E}">
        <p14:creationId xmlns:p14="http://schemas.microsoft.com/office/powerpoint/2010/main" val="2967428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approaches?</a:t>
            </a:r>
            <a:endParaRPr lang="en-GB" dirty="0"/>
          </a:p>
        </p:txBody>
      </p:sp>
      <p:sp>
        <p:nvSpPr>
          <p:cNvPr id="3" name="Content Placeholder 2"/>
          <p:cNvSpPr>
            <a:spLocks noGrp="1"/>
          </p:cNvSpPr>
          <p:nvPr>
            <p:ph idx="1"/>
          </p:nvPr>
        </p:nvSpPr>
        <p:spPr/>
        <p:txBody>
          <a:bodyPr/>
          <a:lstStyle/>
          <a:p>
            <a:r>
              <a:rPr lang="en-GB" dirty="0"/>
              <a:t>Personal Futures Planning</a:t>
            </a:r>
          </a:p>
          <a:p>
            <a:r>
              <a:rPr lang="en-GB" dirty="0"/>
              <a:t>MAPS</a:t>
            </a:r>
          </a:p>
          <a:p>
            <a:r>
              <a:rPr lang="en-GB" dirty="0"/>
              <a:t>PATH</a:t>
            </a:r>
          </a:p>
          <a:p>
            <a:r>
              <a:rPr lang="en-GB" dirty="0"/>
              <a:t>Essential Lifestyle Planning</a:t>
            </a:r>
          </a:p>
          <a:p>
            <a:pPr algn="r"/>
            <a:r>
              <a:rPr lang="en-GB" dirty="0"/>
              <a:t>(</a:t>
            </a:r>
            <a:r>
              <a:rPr lang="en-GB" dirty="0" err="1"/>
              <a:t>Holburn</a:t>
            </a:r>
            <a:r>
              <a:rPr lang="en-GB" dirty="0"/>
              <a:t> &amp; </a:t>
            </a:r>
            <a:r>
              <a:rPr lang="en-GB" dirty="0" err="1"/>
              <a:t>Vietze</a:t>
            </a:r>
            <a:r>
              <a:rPr lang="en-GB" dirty="0"/>
              <a:t>, 2002)</a:t>
            </a:r>
          </a:p>
          <a:p>
            <a:r>
              <a:rPr lang="en-GB" dirty="0"/>
              <a:t>One Page Profiles</a:t>
            </a:r>
          </a:p>
          <a:p>
            <a:r>
              <a:rPr lang="en-GB" dirty="0"/>
              <a:t>Person Centred Reviews</a:t>
            </a:r>
          </a:p>
          <a:p>
            <a:pPr algn="r"/>
            <a:r>
              <a:rPr lang="en-GB" dirty="0" smtClean="0"/>
              <a:t>(Sanderson, 2015)</a:t>
            </a:r>
          </a:p>
          <a:p>
            <a:endParaRPr lang="en-GB" dirty="0"/>
          </a:p>
        </p:txBody>
      </p:sp>
      <p:pic>
        <p:nvPicPr>
          <p:cNvPr id="4" name="Picture 2" descr="C:\Users\l.roberts\AppData\Local\Microsoft\Windows\Temporary Internet Files\Content.IE5\FDGQFACQ\Stakeholder-Relationship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9763" y="5545235"/>
            <a:ext cx="7848600" cy="1218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5348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futures planning</a:t>
            </a:r>
          </a:p>
        </p:txBody>
      </p:sp>
      <p:sp>
        <p:nvSpPr>
          <p:cNvPr id="3" name="Content Placeholder 2"/>
          <p:cNvSpPr>
            <a:spLocks noGrp="1"/>
          </p:cNvSpPr>
          <p:nvPr>
            <p:ph idx="1"/>
          </p:nvPr>
        </p:nvSpPr>
        <p:spPr/>
        <p:txBody>
          <a:bodyPr/>
          <a:lstStyle/>
          <a:p>
            <a:r>
              <a:rPr lang="en-US" b="1" dirty="0"/>
              <a:t>"The personal futures planning process suggests a series of tasks and provides a set of tools to help us begin the process with people to uncover their capacities, to discover opportunities in the local community, and to invent new service responses that help more than get in the way" </a:t>
            </a:r>
            <a:endParaRPr lang="en-US" b="1" dirty="0">
              <a:cs typeface="Arial"/>
            </a:endParaRPr>
          </a:p>
          <a:p>
            <a:pPr marL="68580" indent="0" algn="r">
              <a:buNone/>
            </a:pPr>
            <a:r>
              <a:rPr lang="en-US" b="1" dirty="0"/>
              <a:t>   (Mount, 1992, cited in Sanderson, </a:t>
            </a:r>
            <a:r>
              <a:rPr lang="en-US" b="1" dirty="0" smtClean="0"/>
              <a:t>2015)</a:t>
            </a:r>
          </a:p>
          <a:p>
            <a:pPr marL="354330" indent="-285750"/>
            <a:r>
              <a:rPr lang="en-GB" b="1" dirty="0" smtClean="0">
                <a:cs typeface="Arial"/>
              </a:rPr>
              <a:t>A </a:t>
            </a:r>
            <a:r>
              <a:rPr lang="en-GB" b="1" dirty="0">
                <a:cs typeface="Arial"/>
              </a:rPr>
              <a:t>planning process that is about:</a:t>
            </a:r>
          </a:p>
          <a:p>
            <a:pPr marL="754380" lvl="1"/>
            <a:r>
              <a:rPr lang="en-GB" b="1" dirty="0" smtClean="0">
                <a:cs typeface="Arial"/>
              </a:rPr>
              <a:t>Getting </a:t>
            </a:r>
            <a:r>
              <a:rPr lang="en-GB" b="1" dirty="0">
                <a:cs typeface="Arial"/>
              </a:rPr>
              <a:t>to know the person and what their life is like now</a:t>
            </a:r>
          </a:p>
          <a:p>
            <a:pPr marL="754380" lvl="1"/>
            <a:r>
              <a:rPr lang="en-GB" b="1" dirty="0">
                <a:cs typeface="Arial"/>
              </a:rPr>
              <a:t>Developing ideas about what they would like in the future</a:t>
            </a:r>
          </a:p>
          <a:p>
            <a:pPr marL="754380" lvl="1"/>
            <a:r>
              <a:rPr lang="en-GB" b="1" dirty="0">
                <a:cs typeface="Arial"/>
              </a:rPr>
              <a:t>Taking action towards this including what resources are available in the community to enable change to happen</a:t>
            </a:r>
          </a:p>
          <a:p>
            <a:pPr marL="68580" indent="0">
              <a:buNone/>
            </a:pPr>
            <a:endParaRPr lang="en-US" b="1" dirty="0" smtClean="0">
              <a:cs typeface="Arial"/>
            </a:endParaRPr>
          </a:p>
          <a:p>
            <a:endParaRPr lang="en-GB" dirty="0"/>
          </a:p>
        </p:txBody>
      </p:sp>
      <p:pic>
        <p:nvPicPr>
          <p:cNvPr id="4" name="Picture 3" descr="C:\Users\l.roberts\AppData\Local\Microsoft\Windows\Temporary Internet Files\Content.IE5\VT7L4AUG\future-direction-sig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5825" y="721710"/>
            <a:ext cx="1452180" cy="1208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762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677334" y="2160589"/>
            <a:ext cx="8104716" cy="3880773"/>
          </a:xfrm>
        </p:spPr>
        <p:txBody>
          <a:bodyPr/>
          <a:lstStyle/>
          <a:p>
            <a:r>
              <a:rPr lang="en-GB" dirty="0" smtClean="0"/>
              <a:t>Using the </a:t>
            </a:r>
            <a:r>
              <a:rPr lang="en-GB" dirty="0"/>
              <a:t>NICE website - </a:t>
            </a:r>
            <a:r>
              <a:rPr lang="en-GB" dirty="0">
                <a:hlinkClick r:id="rId2"/>
              </a:rPr>
              <a:t>https://</a:t>
            </a:r>
            <a:r>
              <a:rPr lang="en-GB" dirty="0" smtClean="0">
                <a:hlinkClick r:id="rId2"/>
              </a:rPr>
              <a:t>www.nice.org.uk/about/nice-communities/social-care/quick-guides/person-centred-future-planning</a:t>
            </a:r>
            <a:r>
              <a:rPr lang="en-GB" dirty="0"/>
              <a:t> </a:t>
            </a:r>
            <a:r>
              <a:rPr lang="en-GB" dirty="0" smtClean="0"/>
              <a:t>and your own research.</a:t>
            </a:r>
          </a:p>
          <a:p>
            <a:endParaRPr lang="en-GB" dirty="0"/>
          </a:p>
          <a:p>
            <a:r>
              <a:rPr lang="en-GB" dirty="0" smtClean="0"/>
              <a:t>Consider, what </a:t>
            </a:r>
            <a:r>
              <a:rPr lang="en-GB" dirty="0"/>
              <a:t>are the </a:t>
            </a:r>
            <a:endParaRPr lang="en-GB" dirty="0" smtClean="0"/>
          </a:p>
          <a:p>
            <a:pPr lvl="1"/>
            <a:r>
              <a:rPr lang="en-GB" i="1" dirty="0"/>
              <a:t>Opportunities?</a:t>
            </a:r>
          </a:p>
          <a:p>
            <a:pPr lvl="1"/>
            <a:r>
              <a:rPr lang="en-GB" i="1" dirty="0"/>
              <a:t>Barriers?</a:t>
            </a:r>
          </a:p>
          <a:p>
            <a:pPr lvl="1"/>
            <a:r>
              <a:rPr lang="en-GB" dirty="0" smtClean="0"/>
              <a:t>Any other pros and cons of this approach </a:t>
            </a:r>
          </a:p>
          <a:p>
            <a:r>
              <a:rPr lang="en-GB" dirty="0" smtClean="0"/>
              <a:t>Add your comments to the forum on moodle.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82050" y="1825438"/>
            <a:ext cx="2857500" cy="2857500"/>
          </a:xfrm>
          <a:prstGeom prst="rect">
            <a:avLst/>
          </a:prstGeom>
        </p:spPr>
      </p:pic>
      <p:pic>
        <p:nvPicPr>
          <p:cNvPr id="5" name="Picture 3" descr="C:\Users\l.roberts\AppData\Local\Microsoft\Windows\Temporary Internet Files\Content.IE5\VT7L4AUG\future-direction-sig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20435" y="301438"/>
            <a:ext cx="18288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6605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MAPs</a:t>
            </a:r>
            <a:endParaRPr lang="cy-GB" dirty="0"/>
          </a:p>
        </p:txBody>
      </p:sp>
      <p:sp>
        <p:nvSpPr>
          <p:cNvPr id="5" name="Content Placeholder 4"/>
          <p:cNvSpPr>
            <a:spLocks noGrp="1"/>
          </p:cNvSpPr>
          <p:nvPr>
            <p:ph idx="1"/>
          </p:nvPr>
        </p:nvSpPr>
        <p:spPr>
          <a:xfrm>
            <a:off x="2209800" y="1600200"/>
            <a:ext cx="7772400" cy="4061372"/>
          </a:xfrm>
        </p:spPr>
        <p:txBody>
          <a:bodyPr vert="horz" lIns="0" tIns="45720" rIns="0" bIns="45720" rtlCol="0" anchor="t">
            <a:noAutofit/>
          </a:bodyPr>
          <a:lstStyle/>
          <a:p>
            <a:r>
              <a:rPr lang="en-US" dirty="0"/>
              <a:t>MAPs is a planning style developed by Judith Snow, Jack </a:t>
            </a:r>
            <a:r>
              <a:rPr lang="en-US" dirty="0" err="1"/>
              <a:t>Pearpoint</a:t>
            </a:r>
            <a:r>
              <a:rPr lang="en-US" dirty="0"/>
              <a:t> and Marsha Forest with support from John O'Brien and others. It was used first as a tool for helping disabled children integrate into mainstream schools, but is now used more widely in person </a:t>
            </a:r>
            <a:r>
              <a:rPr lang="en-US" dirty="0" smtClean="0"/>
              <a:t>centered </a:t>
            </a:r>
            <a:r>
              <a:rPr lang="en-US" dirty="0"/>
              <a:t>planning with children and adults.</a:t>
            </a:r>
            <a:endParaRPr lang="en-US" dirty="0">
              <a:cs typeface="Arial"/>
            </a:endParaRPr>
          </a:p>
          <a:p>
            <a:endParaRPr lang="en-US" dirty="0"/>
          </a:p>
          <a:p>
            <a:r>
              <a:rPr lang="en-US" dirty="0"/>
              <a:t>MAPs is typically used in a meeting lasting 2-3 hours with the person and those close to them. It can also be used on a one to </a:t>
            </a:r>
            <a:r>
              <a:rPr lang="en-US" dirty="0" smtClean="0"/>
              <a:t>one basis</a:t>
            </a:r>
            <a:r>
              <a:rPr lang="en-US" dirty="0"/>
              <a:t>. If used in a meeting it is essential that there are two facilitators, one to guide the process and the second to record it graphically. The MAPs process has eight steps.</a:t>
            </a:r>
            <a:endParaRPr lang="en-US" dirty="0">
              <a:cs typeface="Arial"/>
            </a:endParaRPr>
          </a:p>
          <a:p>
            <a:pPr marL="68580" indent="0" algn="r">
              <a:buNone/>
            </a:pPr>
            <a:r>
              <a:rPr lang="en-US" dirty="0"/>
              <a:t>    (Sanderson 2015)</a:t>
            </a:r>
            <a:endParaRPr lang="en-US" dirty="0">
              <a:cs typeface="Arial"/>
            </a:endParaRPr>
          </a:p>
          <a:p>
            <a:endParaRPr lang="cy-GB" sz="2400" dirty="0"/>
          </a:p>
        </p:txBody>
      </p:sp>
      <p:pic>
        <p:nvPicPr>
          <p:cNvPr id="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276386"/>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2928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Using </a:t>
            </a:r>
            <a:r>
              <a:rPr lang="en-GB" dirty="0" smtClean="0"/>
              <a:t>the Helen Sanderson Associates Website  </a:t>
            </a:r>
            <a:r>
              <a:rPr lang="en-GB" dirty="0">
                <a:hlinkClick r:id="rId2"/>
              </a:rPr>
              <a:t>http://helensandersonassociates.co.uk/person-centred-practice/maps</a:t>
            </a:r>
            <a:r>
              <a:rPr lang="en-GB" dirty="0" smtClean="0">
                <a:hlinkClick r:id="rId2"/>
              </a:rPr>
              <a:t>/</a:t>
            </a:r>
            <a:r>
              <a:rPr lang="en-GB" dirty="0" smtClean="0"/>
              <a:t> and </a:t>
            </a:r>
            <a:r>
              <a:rPr lang="en-GB" dirty="0"/>
              <a:t>your own research.</a:t>
            </a:r>
          </a:p>
          <a:p>
            <a:endParaRPr lang="en-GB" dirty="0"/>
          </a:p>
          <a:p>
            <a:r>
              <a:rPr lang="en-GB" dirty="0" smtClean="0"/>
              <a:t>Consider, what are the </a:t>
            </a:r>
            <a:endParaRPr lang="en-GB" dirty="0"/>
          </a:p>
          <a:p>
            <a:pPr lvl="1"/>
            <a:r>
              <a:rPr lang="en-GB" i="1" dirty="0"/>
              <a:t>Opportunities?</a:t>
            </a:r>
          </a:p>
          <a:p>
            <a:pPr lvl="1"/>
            <a:r>
              <a:rPr lang="en-GB" i="1" dirty="0"/>
              <a:t>Barriers?</a:t>
            </a:r>
          </a:p>
          <a:p>
            <a:pPr lvl="1"/>
            <a:r>
              <a:rPr lang="en-GB" dirty="0"/>
              <a:t>Any other pros and cons of this approach </a:t>
            </a:r>
          </a:p>
          <a:p>
            <a:r>
              <a:rPr lang="en-GB" dirty="0"/>
              <a:t>Add your comments to the forum on moodle.</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4338" y="2981886"/>
            <a:ext cx="2857500" cy="2857500"/>
          </a:xfrm>
          <a:prstGeom prst="rect">
            <a:avLst/>
          </a:prstGeom>
        </p:spPr>
      </p:pic>
    </p:spTree>
    <p:extLst>
      <p:ext uri="{BB962C8B-B14F-4D97-AF65-F5344CB8AC3E}">
        <p14:creationId xmlns:p14="http://schemas.microsoft.com/office/powerpoint/2010/main" val="1839944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Path</a:t>
            </a:r>
            <a:endParaRPr lang="cy-GB" dirty="0"/>
          </a:p>
        </p:txBody>
      </p:sp>
      <p:sp>
        <p:nvSpPr>
          <p:cNvPr id="5" name="Content Placeholder 4"/>
          <p:cNvSpPr>
            <a:spLocks noGrp="1"/>
          </p:cNvSpPr>
          <p:nvPr>
            <p:ph idx="1"/>
          </p:nvPr>
        </p:nvSpPr>
        <p:spPr/>
        <p:txBody>
          <a:bodyPr vert="horz" lIns="0" tIns="45720" rIns="0" bIns="45720" rtlCol="0" anchor="t">
            <a:normAutofit fontScale="92500" lnSpcReduction="10000"/>
          </a:bodyPr>
          <a:lstStyle/>
          <a:p>
            <a:r>
              <a:rPr lang="en-US" sz="2400" dirty="0"/>
              <a:t>PATH was developed by Jack </a:t>
            </a:r>
            <a:r>
              <a:rPr lang="en-US" sz="2400" dirty="0" err="1"/>
              <a:t>Pearpoint</a:t>
            </a:r>
            <a:r>
              <a:rPr lang="en-US" sz="2400" dirty="0"/>
              <a:t>, Marsha Forest and John O'Brien from 1991 onwards. It can be used as a planning style with individuals and with </a:t>
            </a:r>
            <a:r>
              <a:rPr lang="en-US" sz="2400" dirty="0" err="1"/>
              <a:t>organisations</a:t>
            </a:r>
            <a:r>
              <a:rPr lang="en-US" sz="2400" dirty="0"/>
              <a:t>. When used in person </a:t>
            </a:r>
            <a:r>
              <a:rPr lang="en-US" sz="2400" dirty="0" err="1"/>
              <a:t>centred</a:t>
            </a:r>
            <a:r>
              <a:rPr lang="en-US" sz="2400" dirty="0"/>
              <a:t> planning, the person and the people they wants to invite meet together with two facilitators to work through the process.</a:t>
            </a:r>
          </a:p>
          <a:p>
            <a:r>
              <a:rPr lang="en-US" sz="2400" dirty="0"/>
              <a:t>PATH works well when an individual has a group of people around them who are committed to making things happen. Using the PATH process enables people to understand and take control of the situation.</a:t>
            </a:r>
          </a:p>
          <a:p>
            <a:endParaRPr lang="en-US" sz="2400" b="1" dirty="0"/>
          </a:p>
          <a:p>
            <a:r>
              <a:rPr lang="en-US" dirty="0"/>
              <a:t>Sanderson 2015</a:t>
            </a:r>
          </a:p>
          <a:p>
            <a:endParaRPr lang="cy-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5952" y="4899212"/>
            <a:ext cx="3810000"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8148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Using the Helen Sanderson Associates Website  </a:t>
            </a:r>
            <a:r>
              <a:rPr lang="en-GB" dirty="0">
                <a:hlinkClick r:id="rId2"/>
              </a:rPr>
              <a:t>http://helensandersonassociates.co.uk/person-centred-practice/paths</a:t>
            </a:r>
            <a:r>
              <a:rPr lang="en-GB" dirty="0" smtClean="0">
                <a:hlinkClick r:id="rId2"/>
              </a:rPr>
              <a:t>/</a:t>
            </a:r>
            <a:r>
              <a:rPr lang="en-GB" dirty="0" smtClean="0"/>
              <a:t> and </a:t>
            </a:r>
            <a:r>
              <a:rPr lang="en-GB" dirty="0"/>
              <a:t>your own research.</a:t>
            </a:r>
          </a:p>
          <a:p>
            <a:endParaRPr lang="en-GB" dirty="0"/>
          </a:p>
          <a:p>
            <a:r>
              <a:rPr lang="en-GB" dirty="0"/>
              <a:t>Consider, what are the </a:t>
            </a:r>
          </a:p>
          <a:p>
            <a:pPr lvl="1"/>
            <a:r>
              <a:rPr lang="en-GB" i="1" dirty="0"/>
              <a:t>Opportunities?</a:t>
            </a:r>
          </a:p>
          <a:p>
            <a:pPr lvl="1"/>
            <a:r>
              <a:rPr lang="en-GB" i="1" dirty="0"/>
              <a:t>Barriers?</a:t>
            </a:r>
          </a:p>
          <a:p>
            <a:pPr lvl="1"/>
            <a:r>
              <a:rPr lang="en-GB" dirty="0"/>
              <a:t>Any other pros and cons of this approach </a:t>
            </a:r>
          </a:p>
          <a:p>
            <a:r>
              <a:rPr lang="en-GB" dirty="0"/>
              <a:t>Add your comments to the forum on moodle.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1474" y="3123079"/>
            <a:ext cx="2857500" cy="2857500"/>
          </a:xfrm>
          <a:prstGeom prst="rect">
            <a:avLst/>
          </a:prstGeom>
        </p:spPr>
      </p:pic>
    </p:spTree>
    <p:extLst>
      <p:ext uri="{BB962C8B-B14F-4D97-AF65-F5344CB8AC3E}">
        <p14:creationId xmlns:p14="http://schemas.microsoft.com/office/powerpoint/2010/main" val="4232631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Essential lifestyle planning</a:t>
            </a:r>
          </a:p>
        </p:txBody>
      </p:sp>
      <p:sp>
        <p:nvSpPr>
          <p:cNvPr id="3" name="Content Placeholder 2"/>
          <p:cNvSpPr>
            <a:spLocks noGrp="1"/>
          </p:cNvSpPr>
          <p:nvPr>
            <p:ph idx="1"/>
          </p:nvPr>
        </p:nvSpPr>
        <p:spPr/>
        <p:txBody>
          <a:bodyPr/>
          <a:lstStyle/>
          <a:p>
            <a:r>
              <a:rPr lang="en-US" dirty="0"/>
              <a:t>Essential Lifestyle Planning is a guided process for learning how someone wants to live and developing a plan to help make it happen.</a:t>
            </a:r>
          </a:p>
          <a:p>
            <a:r>
              <a:rPr lang="en-US" dirty="0"/>
              <a:t>An essential lifestyle plan is useful for anyone where it is helpful to:</a:t>
            </a:r>
          </a:p>
          <a:p>
            <a:r>
              <a:rPr lang="en-US" dirty="0"/>
              <a:t>Discover what is important to a person in everyday life: and</a:t>
            </a:r>
          </a:p>
          <a:p>
            <a:r>
              <a:rPr lang="en-US" dirty="0"/>
              <a:t>Identify what support the person requires and any issues of health and safety (from the perspective of the person)</a:t>
            </a:r>
          </a:p>
          <a:p>
            <a:r>
              <a:rPr lang="en-US" dirty="0"/>
              <a:t>Describe what you have learned in a way that is easily understood by those who will enable the person to get what is important to them.</a:t>
            </a:r>
          </a:p>
          <a:p>
            <a:pPr algn="r"/>
            <a:r>
              <a:rPr lang="en-US" dirty="0"/>
              <a:t>Sanderson, 2015</a:t>
            </a:r>
          </a:p>
          <a:p>
            <a:endParaRPr lang="en-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94481" y="461681"/>
            <a:ext cx="2534745" cy="1371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13504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Using the Essential Lifestyle Plan </a:t>
            </a:r>
            <a:r>
              <a:rPr lang="en-GB" dirty="0" smtClean="0"/>
              <a:t>PDF in this </a:t>
            </a:r>
            <a:r>
              <a:rPr lang="en-GB" dirty="0" err="1" smtClean="0"/>
              <a:t>wakelet</a:t>
            </a:r>
            <a:r>
              <a:rPr lang="en-GB" dirty="0" smtClean="0"/>
              <a:t> and </a:t>
            </a:r>
            <a:r>
              <a:rPr lang="en-GB" dirty="0"/>
              <a:t>your own research.</a:t>
            </a:r>
          </a:p>
          <a:p>
            <a:endParaRPr lang="en-GB" dirty="0"/>
          </a:p>
          <a:p>
            <a:r>
              <a:rPr lang="en-GB" dirty="0"/>
              <a:t>Consider, what are the </a:t>
            </a:r>
          </a:p>
          <a:p>
            <a:pPr lvl="1"/>
            <a:r>
              <a:rPr lang="en-GB" i="1" dirty="0"/>
              <a:t>Opportunities?</a:t>
            </a:r>
          </a:p>
          <a:p>
            <a:pPr lvl="1"/>
            <a:r>
              <a:rPr lang="en-GB" i="1" dirty="0"/>
              <a:t>Barriers?</a:t>
            </a:r>
          </a:p>
          <a:p>
            <a:pPr lvl="1"/>
            <a:r>
              <a:rPr lang="en-GB" dirty="0"/>
              <a:t>Any other pros and cons of this approach </a:t>
            </a:r>
          </a:p>
          <a:p>
            <a:r>
              <a:rPr lang="en-GB" dirty="0"/>
              <a:t>Add your comments to the forum on moodle.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1474" y="3123079"/>
            <a:ext cx="2857500" cy="2857500"/>
          </a:xfrm>
          <a:prstGeom prst="rect">
            <a:avLst/>
          </a:prstGeom>
        </p:spPr>
      </p:pic>
    </p:spTree>
    <p:extLst>
      <p:ext uri="{BB962C8B-B14F-4D97-AF65-F5344CB8AC3E}">
        <p14:creationId xmlns:p14="http://schemas.microsoft.com/office/powerpoint/2010/main" val="3083995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 page profiles</a:t>
            </a:r>
            <a:endParaRPr lang="cy-GB" dirty="0"/>
          </a:p>
        </p:txBody>
      </p:sp>
      <p:sp>
        <p:nvSpPr>
          <p:cNvPr id="5" name="Content Placeholder 4"/>
          <p:cNvSpPr>
            <a:spLocks noGrp="1"/>
          </p:cNvSpPr>
          <p:nvPr>
            <p:ph idx="1"/>
          </p:nvPr>
        </p:nvSpPr>
        <p:spPr/>
        <p:txBody>
          <a:bodyPr>
            <a:normAutofit/>
          </a:bodyPr>
          <a:lstStyle/>
          <a:p>
            <a:r>
              <a:rPr lang="en-US" dirty="0"/>
              <a:t>The foundation of a Person </a:t>
            </a:r>
            <a:r>
              <a:rPr lang="en-US" dirty="0" err="1"/>
              <a:t>Centred</a:t>
            </a:r>
            <a:r>
              <a:rPr lang="en-US" dirty="0"/>
              <a:t> Plan (Essential Lifestyle Plan) is a One Page Profile. This is a record of what is important to someone, and how to best support them.</a:t>
            </a:r>
          </a:p>
          <a:p>
            <a:endParaRPr lang="en-US" dirty="0"/>
          </a:p>
          <a:p>
            <a:r>
              <a:rPr lang="en-US" dirty="0"/>
              <a:t>From a one page profile, you can use the 'working and not working' person </a:t>
            </a:r>
            <a:r>
              <a:rPr lang="en-US" dirty="0" err="1"/>
              <a:t>centred</a:t>
            </a:r>
            <a:r>
              <a:rPr lang="en-US" dirty="0"/>
              <a:t> thinking tool to create actions that build on what is working and address what is not working. You can then use information about what is not working to help you to decide which person </a:t>
            </a:r>
            <a:r>
              <a:rPr lang="en-US" dirty="0" err="1"/>
              <a:t>centred</a:t>
            </a:r>
            <a:r>
              <a:rPr lang="en-US" dirty="0"/>
              <a:t> thinking tool to use next.</a:t>
            </a:r>
          </a:p>
          <a:p>
            <a:r>
              <a:rPr lang="en-GB" dirty="0"/>
              <a:t>( Sanderson , 2015)</a:t>
            </a:r>
          </a:p>
          <a:p>
            <a:pPr marL="0" indent="0">
              <a:buNone/>
            </a:pPr>
            <a:endParaRPr lang="en-GB" dirty="0"/>
          </a:p>
        </p:txBody>
      </p:sp>
      <p:pic>
        <p:nvPicPr>
          <p:cNvPr id="4098" name="Picture 2" descr="C:\Users\l.roberts\AppData\Local\Microsoft\Windows\Temporary Internet Files\Content.IE5\UU4Z21D1\44_person_centred_plann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5929" y="5221941"/>
            <a:ext cx="3441700"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307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naKnVWFh44"/>
          <p:cNvPicPr>
            <a:picLocks noRot="1" noChangeAspect="1"/>
          </p:cNvPicPr>
          <p:nvPr>
            <a:videoFile r:link="rId1"/>
          </p:nvPr>
        </p:nvPicPr>
        <p:blipFill>
          <a:blip r:embed="rId3"/>
          <a:stretch>
            <a:fillRect/>
          </a:stretch>
        </p:blipFill>
        <p:spPr>
          <a:xfrm>
            <a:off x="1027950" y="578224"/>
            <a:ext cx="10136100" cy="5701552"/>
          </a:xfrm>
          <a:prstGeom prst="rect">
            <a:avLst/>
          </a:prstGeom>
        </p:spPr>
      </p:pic>
    </p:spTree>
    <p:extLst>
      <p:ext uri="{BB962C8B-B14F-4D97-AF65-F5344CB8AC3E}">
        <p14:creationId xmlns:p14="http://schemas.microsoft.com/office/powerpoint/2010/main" val="2803585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Watch the video on the next slide (12 </a:t>
            </a:r>
            <a:r>
              <a:rPr lang="en-GB" dirty="0" err="1"/>
              <a:t>mins</a:t>
            </a:r>
            <a:r>
              <a:rPr lang="en-GB" dirty="0"/>
              <a:t>)</a:t>
            </a:r>
          </a:p>
          <a:p>
            <a:r>
              <a:rPr lang="en-GB" dirty="0"/>
              <a:t>Consider the approaches described </a:t>
            </a:r>
          </a:p>
          <a:p>
            <a:r>
              <a:rPr lang="en-GB" dirty="0"/>
              <a:t>In the forum on moodle discuss the application of this approach in schools. </a:t>
            </a:r>
          </a:p>
          <a:p>
            <a:r>
              <a:rPr lang="en-GB" dirty="0"/>
              <a:t>Consider the following</a:t>
            </a:r>
          </a:p>
          <a:p>
            <a:pPr lvl="1"/>
            <a:r>
              <a:rPr lang="en-GB" dirty="0"/>
              <a:t>Opportunities?</a:t>
            </a:r>
          </a:p>
          <a:p>
            <a:pPr lvl="1"/>
            <a:r>
              <a:rPr lang="en-GB" dirty="0"/>
              <a:t>Barriers?</a:t>
            </a:r>
          </a:p>
          <a:p>
            <a:r>
              <a:rPr lang="en-GB" dirty="0"/>
              <a:t>Any other pros and cons.</a:t>
            </a:r>
          </a:p>
          <a:p>
            <a:r>
              <a:rPr lang="en-GB" dirty="0" smtClean="0"/>
              <a:t>Have </a:t>
            </a:r>
            <a:r>
              <a:rPr lang="en-GB" dirty="0"/>
              <a:t>you observed similar practice in Welsh schools?</a:t>
            </a:r>
          </a:p>
          <a:p>
            <a:endParaRPr lang="en-GB" dirty="0"/>
          </a:p>
        </p:txBody>
      </p:sp>
    </p:spTree>
    <p:extLst>
      <p:ext uri="{BB962C8B-B14F-4D97-AF65-F5344CB8AC3E}">
        <p14:creationId xmlns:p14="http://schemas.microsoft.com/office/powerpoint/2010/main" val="31960691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u5ft4Hbyoes"/>
          <p:cNvPicPr>
            <a:picLocks noRot="1" noChangeAspect="1"/>
          </p:cNvPicPr>
          <p:nvPr>
            <a:videoFile r:link="rId1"/>
          </p:nvPr>
        </p:nvPicPr>
        <p:blipFill>
          <a:blip r:embed="rId3"/>
          <a:stretch>
            <a:fillRect/>
          </a:stretch>
        </p:blipFill>
        <p:spPr>
          <a:xfrm>
            <a:off x="992090" y="558053"/>
            <a:ext cx="10207820" cy="5741894"/>
          </a:xfrm>
          <a:prstGeom prst="rect">
            <a:avLst/>
          </a:prstGeom>
        </p:spPr>
      </p:pic>
    </p:spTree>
    <p:extLst>
      <p:ext uri="{BB962C8B-B14F-4D97-AF65-F5344CB8AC3E}">
        <p14:creationId xmlns:p14="http://schemas.microsoft.com/office/powerpoint/2010/main" val="14849923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i="1" dirty="0"/>
              <a:t>Take the opportunity to consider the provided examples of One Page Profiles</a:t>
            </a:r>
          </a:p>
          <a:p>
            <a:r>
              <a:rPr lang="en-GB" i="1" dirty="0"/>
              <a:t>Write your </a:t>
            </a:r>
            <a:r>
              <a:rPr lang="en-GB" i="1" dirty="0" smtClean="0"/>
              <a:t>own one page profile</a:t>
            </a:r>
            <a:endParaRPr lang="en-GB" i="1" dirty="0"/>
          </a:p>
        </p:txBody>
      </p:sp>
      <p:pic>
        <p:nvPicPr>
          <p:cNvPr id="4" name="Picture 3"/>
          <p:cNvPicPr>
            <a:picLocks noChangeAspect="1"/>
          </p:cNvPicPr>
          <p:nvPr/>
        </p:nvPicPr>
        <p:blipFill>
          <a:blip r:embed="rId2"/>
          <a:stretch>
            <a:fillRect/>
          </a:stretch>
        </p:blipFill>
        <p:spPr>
          <a:xfrm>
            <a:off x="4190835" y="3505201"/>
            <a:ext cx="3810330" cy="2209799"/>
          </a:xfrm>
          <a:prstGeom prst="rect">
            <a:avLst/>
          </a:prstGeom>
        </p:spPr>
      </p:pic>
    </p:spTree>
    <p:extLst>
      <p:ext uri="{BB962C8B-B14F-4D97-AF65-F5344CB8AC3E}">
        <p14:creationId xmlns:p14="http://schemas.microsoft.com/office/powerpoint/2010/main" val="3819699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reviews</a:t>
            </a:r>
          </a:p>
        </p:txBody>
      </p:sp>
      <p:sp>
        <p:nvSpPr>
          <p:cNvPr id="3" name="Content Placeholder 2"/>
          <p:cNvSpPr>
            <a:spLocks noGrp="1"/>
          </p:cNvSpPr>
          <p:nvPr>
            <p:ph idx="1"/>
          </p:nvPr>
        </p:nvSpPr>
        <p:spPr/>
        <p:txBody>
          <a:bodyPr/>
          <a:lstStyle/>
          <a:p>
            <a:r>
              <a:rPr lang="en-US" dirty="0"/>
              <a:t>Most services have regular reviews. A person centered review uses person centered thinking tools to explore what is happening from the person and other people's perspectives, and to agree actions for change.</a:t>
            </a:r>
          </a:p>
          <a:p>
            <a:r>
              <a:rPr lang="en-US" dirty="0"/>
              <a:t>( Sanderson, 2015)</a:t>
            </a:r>
            <a:endParaRPr lang="cy-GB" dirty="0"/>
          </a:p>
          <a:p>
            <a:endParaRPr lang="en-GB" dirty="0"/>
          </a:p>
        </p:txBody>
      </p:sp>
      <p:pic>
        <p:nvPicPr>
          <p:cNvPr id="4" name="Picture 3"/>
          <p:cNvPicPr>
            <a:picLocks noChangeAspect="1"/>
          </p:cNvPicPr>
          <p:nvPr/>
        </p:nvPicPr>
        <p:blipFill>
          <a:blip r:embed="rId2"/>
          <a:stretch>
            <a:fillRect/>
          </a:stretch>
        </p:blipFill>
        <p:spPr>
          <a:xfrm>
            <a:off x="4190835" y="3505201"/>
            <a:ext cx="3810330" cy="2209799"/>
          </a:xfrm>
          <a:prstGeom prst="rect">
            <a:avLst/>
          </a:prstGeom>
        </p:spPr>
      </p:pic>
    </p:spTree>
    <p:extLst>
      <p:ext uri="{BB962C8B-B14F-4D97-AF65-F5344CB8AC3E}">
        <p14:creationId xmlns:p14="http://schemas.microsoft.com/office/powerpoint/2010/main" val="406029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Watch the video on the next slide </a:t>
            </a:r>
            <a:endParaRPr lang="en-GB" dirty="0" smtClean="0"/>
          </a:p>
          <a:p>
            <a:r>
              <a:rPr lang="en-GB" dirty="0" smtClean="0"/>
              <a:t>Consider </a:t>
            </a:r>
            <a:r>
              <a:rPr lang="en-GB" dirty="0"/>
              <a:t>the </a:t>
            </a:r>
            <a:r>
              <a:rPr lang="en-GB" dirty="0" err="1" smtClean="0"/>
              <a:t>approache</a:t>
            </a:r>
            <a:r>
              <a:rPr lang="en-GB" dirty="0" smtClean="0"/>
              <a:t> </a:t>
            </a:r>
            <a:r>
              <a:rPr lang="en-GB" dirty="0"/>
              <a:t>described </a:t>
            </a:r>
          </a:p>
          <a:p>
            <a:r>
              <a:rPr lang="en-GB" dirty="0"/>
              <a:t>In the forum on moodle discuss the </a:t>
            </a:r>
            <a:r>
              <a:rPr lang="en-GB" dirty="0" smtClean="0"/>
              <a:t>possible application </a:t>
            </a:r>
            <a:r>
              <a:rPr lang="en-GB" dirty="0"/>
              <a:t>of this approach in schools. </a:t>
            </a:r>
          </a:p>
          <a:p>
            <a:r>
              <a:rPr lang="en-GB" dirty="0" smtClean="0"/>
              <a:t>Consider the following</a:t>
            </a:r>
          </a:p>
          <a:p>
            <a:pPr lvl="1"/>
            <a:r>
              <a:rPr lang="en-GB" dirty="0" smtClean="0"/>
              <a:t>Opportunities</a:t>
            </a:r>
            <a:r>
              <a:rPr lang="en-GB" dirty="0"/>
              <a:t>?</a:t>
            </a:r>
          </a:p>
          <a:p>
            <a:pPr lvl="1"/>
            <a:r>
              <a:rPr lang="en-GB" dirty="0"/>
              <a:t>Barriers?</a:t>
            </a:r>
          </a:p>
          <a:p>
            <a:r>
              <a:rPr lang="en-GB" dirty="0" smtClean="0"/>
              <a:t>Any other pros and cons.</a:t>
            </a:r>
            <a:endParaRPr lang="en-GB" dirty="0"/>
          </a:p>
          <a:p>
            <a:r>
              <a:rPr lang="en-GB" dirty="0"/>
              <a:t>Have you observed similar practice in Welsh schools?</a:t>
            </a:r>
          </a:p>
          <a:p>
            <a:endParaRPr lang="en-GB" dirty="0"/>
          </a:p>
        </p:txBody>
      </p:sp>
    </p:spTree>
    <p:extLst>
      <p:ext uri="{BB962C8B-B14F-4D97-AF65-F5344CB8AC3E}">
        <p14:creationId xmlns:p14="http://schemas.microsoft.com/office/powerpoint/2010/main" val="23995848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YpRz-YEwkP8"/>
          <p:cNvPicPr>
            <a:picLocks noRot="1" noChangeAspect="1"/>
          </p:cNvPicPr>
          <p:nvPr>
            <a:videoFile r:link="rId1"/>
          </p:nvPr>
        </p:nvPicPr>
        <p:blipFill>
          <a:blip r:embed="rId3"/>
          <a:stretch>
            <a:fillRect/>
          </a:stretch>
        </p:blipFill>
        <p:spPr>
          <a:xfrm>
            <a:off x="708212" y="398372"/>
            <a:ext cx="10775576" cy="6061256"/>
          </a:xfrm>
          <a:prstGeom prst="rect">
            <a:avLst/>
          </a:prstGeom>
        </p:spPr>
      </p:pic>
    </p:spTree>
    <p:extLst>
      <p:ext uri="{BB962C8B-B14F-4D97-AF65-F5344CB8AC3E}">
        <p14:creationId xmlns:p14="http://schemas.microsoft.com/office/powerpoint/2010/main" val="25801963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862458" y="274638"/>
            <a:ext cx="8119742" cy="1143000"/>
          </a:xfrm>
        </p:spPr>
        <p:txBody>
          <a:bodyPr>
            <a:normAutofit/>
          </a:bodyPr>
          <a:lstStyle/>
          <a:p>
            <a:r>
              <a:rPr lang="en-GB" dirty="0" err="1"/>
              <a:t>Rhestr</a:t>
            </a:r>
            <a:r>
              <a:rPr lang="en-GB" dirty="0"/>
              <a:t> </a:t>
            </a:r>
            <a:r>
              <a:rPr lang="en-GB" dirty="0" err="1"/>
              <a:t>gyfeirnodi</a:t>
            </a:r>
            <a:r>
              <a:rPr lang="en-GB" dirty="0"/>
              <a:t>/reference list</a:t>
            </a:r>
            <a:endParaRPr lang="cy-GB" dirty="0"/>
          </a:p>
        </p:txBody>
      </p:sp>
      <p:sp>
        <p:nvSpPr>
          <p:cNvPr id="9" name="Content Placeholder 8"/>
          <p:cNvSpPr>
            <a:spLocks noGrp="1"/>
          </p:cNvSpPr>
          <p:nvPr>
            <p:ph idx="1"/>
          </p:nvPr>
        </p:nvSpPr>
        <p:spPr/>
        <p:txBody>
          <a:bodyPr>
            <a:noAutofit/>
          </a:bodyPr>
          <a:lstStyle/>
          <a:p>
            <a:r>
              <a:rPr lang="en-US" sz="1800" dirty="0"/>
              <a:t>Bennett, T.,  Cattermole, M. &amp; Sanderson, H.  ( 2009) </a:t>
            </a:r>
            <a:r>
              <a:rPr lang="en-US" sz="1800" i="1" dirty="0"/>
              <a:t>Outcome Focused Reviews: A Practical Guide</a:t>
            </a:r>
            <a:r>
              <a:rPr lang="en-US" sz="1800" dirty="0"/>
              <a:t>. London: Department of Health. Available at </a:t>
            </a:r>
            <a:r>
              <a:rPr lang="en-US" sz="1800" dirty="0">
                <a:hlinkClick r:id="rId2"/>
              </a:rPr>
              <a:t>http://www.helensandersonassociates.co.uk/media/43014/outcomefocusedreviews2.pdf</a:t>
            </a:r>
            <a:r>
              <a:rPr lang="en-US" sz="1800" dirty="0"/>
              <a:t> ( Accessed 16.2.15)</a:t>
            </a:r>
          </a:p>
          <a:p>
            <a:r>
              <a:rPr lang="en-US" sz="1800" dirty="0" err="1"/>
              <a:t>Hagner</a:t>
            </a:r>
            <a:r>
              <a:rPr lang="en-US" sz="1800" dirty="0"/>
              <a:t>, D, Helm, D, &amp; Butterworth, J 1996, '“This is your meeting”: a qualitative study of person-centered planning', </a:t>
            </a:r>
            <a:r>
              <a:rPr lang="en-US" sz="1800" i="1" dirty="0"/>
              <a:t>Mental Retardation</a:t>
            </a:r>
            <a:r>
              <a:rPr lang="en-US" sz="1800" dirty="0"/>
              <a:t>, 34, 3, pp. 159-171, Education Source, </a:t>
            </a:r>
            <a:r>
              <a:rPr lang="en-US" sz="1800" dirty="0" err="1"/>
              <a:t>EBSCO</a:t>
            </a:r>
            <a:r>
              <a:rPr lang="en-US" sz="1800" i="1" dirty="0" err="1"/>
              <a:t>host</a:t>
            </a:r>
            <a:r>
              <a:rPr lang="en-US" sz="1800" dirty="0"/>
              <a:t>, viewed 16 February 2015.</a:t>
            </a:r>
          </a:p>
          <a:p>
            <a:r>
              <a:rPr lang="en-US" sz="1800" dirty="0" err="1">
                <a:latin typeface="Arial" panose="020B0604020202020204" pitchFamily="34" charset="0"/>
                <a:cs typeface="Arial" panose="020B0604020202020204" pitchFamily="34" charset="0"/>
              </a:rPr>
              <a:t>Holburn.S</a:t>
            </a:r>
            <a:r>
              <a:rPr lang="en-US" sz="1800" dirty="0">
                <a:latin typeface="Arial" panose="020B0604020202020204" pitchFamily="34" charset="0"/>
                <a:cs typeface="Arial" panose="020B0604020202020204" pitchFamily="34" charset="0"/>
              </a:rPr>
              <a:t>. and </a:t>
            </a:r>
            <a:r>
              <a:rPr lang="en-US" sz="1800" dirty="0" err="1">
                <a:latin typeface="Arial" panose="020B0604020202020204" pitchFamily="34" charset="0"/>
                <a:cs typeface="Arial" panose="020B0604020202020204" pitchFamily="34" charset="0"/>
              </a:rPr>
              <a:t>Vietze</a:t>
            </a:r>
            <a:r>
              <a:rPr lang="en-US" sz="1800" dirty="0">
                <a:latin typeface="Arial" panose="020B0604020202020204" pitchFamily="34" charset="0"/>
                <a:cs typeface="Arial" panose="020B0604020202020204" pitchFamily="34" charset="0"/>
              </a:rPr>
              <a:t>, P. ( 2002) </a:t>
            </a:r>
            <a:r>
              <a:rPr lang="en-US" sz="1800" i="1" dirty="0">
                <a:latin typeface="Arial" panose="020B0604020202020204" pitchFamily="34" charset="0"/>
                <a:cs typeface="Arial" panose="020B0604020202020204" pitchFamily="34" charset="0"/>
              </a:rPr>
              <a:t>Person centered planning: research, practice, and future directions</a:t>
            </a:r>
            <a:r>
              <a:rPr lang="en-US" sz="1800" dirty="0">
                <a:latin typeface="Arial" panose="020B0604020202020204" pitchFamily="34" charset="0"/>
                <a:cs typeface="Arial" panose="020B0604020202020204" pitchFamily="34" charset="0"/>
              </a:rPr>
              <a:t>. Baltimore: Paul H Brookes Publishers</a:t>
            </a:r>
          </a:p>
          <a:p>
            <a:r>
              <a:rPr lang="en-GB" sz="1800" dirty="0" err="1">
                <a:latin typeface="Arial" panose="020B0604020202020204" pitchFamily="34" charset="0"/>
                <a:cs typeface="Arial" panose="020B0604020202020204" pitchFamily="34" charset="0"/>
              </a:rPr>
              <a:t>O’Brien.J</a:t>
            </a:r>
            <a:r>
              <a:rPr lang="en-GB" sz="1800" dirty="0">
                <a:latin typeface="Arial" panose="020B0604020202020204" pitchFamily="34" charset="0"/>
                <a:cs typeface="Arial" panose="020B0604020202020204" pitchFamily="34" charset="0"/>
              </a:rPr>
              <a:t>. &amp; O’Brien, C.L ( 2000) </a:t>
            </a:r>
            <a:r>
              <a:rPr lang="en-GB" sz="1800" i="1" dirty="0">
                <a:latin typeface="Arial" panose="020B0604020202020204" pitchFamily="34" charset="0"/>
                <a:cs typeface="Arial" panose="020B0604020202020204" pitchFamily="34" charset="0"/>
              </a:rPr>
              <a:t>A Little Book About Person Centred Planning</a:t>
            </a:r>
            <a:r>
              <a:rPr lang="en-GB" sz="1800" dirty="0">
                <a:latin typeface="Arial" panose="020B0604020202020204" pitchFamily="34" charset="0"/>
                <a:cs typeface="Arial" panose="020B0604020202020204" pitchFamily="34" charset="0"/>
              </a:rPr>
              <a:t>. Ontario: Inclusion Press</a:t>
            </a:r>
          </a:p>
          <a:p>
            <a:r>
              <a:rPr lang="en-GB" sz="1800" dirty="0">
                <a:latin typeface="Arial" panose="020B0604020202020204" pitchFamily="34" charset="0"/>
                <a:cs typeface="Arial" panose="020B0604020202020204" pitchFamily="34" charset="0"/>
              </a:rPr>
              <a:t>Sanderson, H. ( 2015) </a:t>
            </a:r>
            <a:r>
              <a:rPr lang="en-GB" sz="1800" i="1" dirty="0">
                <a:latin typeface="Arial" panose="020B0604020202020204" pitchFamily="34" charset="0"/>
                <a:cs typeface="Arial" panose="020B0604020202020204" pitchFamily="34" charset="0"/>
              </a:rPr>
              <a:t>Helen Sanderson Associates</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3"/>
              </a:rPr>
              <a:t>http://www.helensandersonassociates.co.uk/</a:t>
            </a:r>
            <a:r>
              <a:rPr lang="en-GB" sz="1800" dirty="0">
                <a:latin typeface="Arial" panose="020B0604020202020204" pitchFamily="34" charset="0"/>
                <a:cs typeface="Arial" panose="020B0604020202020204" pitchFamily="34" charset="0"/>
              </a:rPr>
              <a:t>. ( Accessed 16.2.15)</a:t>
            </a:r>
          </a:p>
          <a:p>
            <a:r>
              <a:rPr lang="en-GB" sz="1800" dirty="0">
                <a:latin typeface="Arial" panose="020B0604020202020204" pitchFamily="34" charset="0"/>
                <a:cs typeface="Arial" panose="020B0604020202020204" pitchFamily="34" charset="0"/>
              </a:rPr>
              <a:t>Sanderson, H ( 2012) </a:t>
            </a:r>
            <a:r>
              <a:rPr lang="en-GB" sz="1800" i="1" dirty="0">
                <a:latin typeface="Arial" panose="020B0604020202020204" pitchFamily="34" charset="0"/>
                <a:cs typeface="Arial" panose="020B0604020202020204" pitchFamily="34" charset="0"/>
              </a:rPr>
              <a:t>One page profiles – personalisation</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https://www.youtube.com/watch?v=fnaKnVWFh44</a:t>
            </a:r>
            <a:r>
              <a:rPr lang="en-GB" sz="1800" dirty="0">
                <a:latin typeface="Arial" panose="020B0604020202020204" pitchFamily="34" charset="0"/>
                <a:cs typeface="Arial" panose="020B0604020202020204" pitchFamily="34" charset="0"/>
              </a:rPr>
              <a:t> </a:t>
            </a:r>
            <a:r>
              <a:rPr lang="en-GB" sz="1800">
                <a:latin typeface="Arial" panose="020B0604020202020204" pitchFamily="34" charset="0"/>
                <a:cs typeface="Arial" panose="020B0604020202020204" pitchFamily="34" charset="0"/>
              </a:rPr>
              <a:t>( Accessed 17.02.17)</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Taylor ,C ( 2014) </a:t>
            </a:r>
            <a:r>
              <a:rPr lang="en-GB" sz="1800" i="1" dirty="0">
                <a:latin typeface="Arial" panose="020B0604020202020204" pitchFamily="34" charset="0"/>
                <a:cs typeface="Arial" panose="020B0604020202020204" pitchFamily="34" charset="0"/>
              </a:rPr>
              <a:t>Person Centred Reviews</a:t>
            </a:r>
            <a:r>
              <a:rPr lang="en-GB" sz="1800" dirty="0">
                <a:latin typeface="Arial" panose="020B0604020202020204" pitchFamily="34" charset="0"/>
                <a:cs typeface="Arial" panose="020B0604020202020204" pitchFamily="34" charset="0"/>
              </a:rPr>
              <a:t>. Unpublished</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308823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6124B5F-3CA3-4875-9AB9-6D87E76996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A24B92-09E2-47F7-8DE3-1891429FFE67}">
  <ds:schemaRefs>
    <ds:schemaRef ds:uri="http://schemas.microsoft.com/sharepoint/v3/contenttype/forms"/>
  </ds:schemaRefs>
</ds:datastoreItem>
</file>

<file path=customXml/itemProps3.xml><?xml version="1.0" encoding="utf-8"?>
<ds:datastoreItem xmlns:ds="http://schemas.openxmlformats.org/officeDocument/2006/customXml" ds:itemID="{FE953721-4129-4742-9D54-4574A5AD47F9}">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86807d6d-212c-47c2-9ccb-06e47adbafa4"/>
    <ds:schemaRef ds:uri="b0eec7eb-90c5-4dfa-b4c7-29fb51310a2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Facet</Template>
  <TotalTime>216</TotalTime>
  <Words>1191</Words>
  <Application>Microsoft Office PowerPoint</Application>
  <PresentationFormat>Widescreen</PresentationFormat>
  <Paragraphs>115</Paragraphs>
  <Slides>21</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Trebuchet MS</vt:lpstr>
      <vt:lpstr>Wingdings 3</vt:lpstr>
      <vt:lpstr>Facet</vt:lpstr>
      <vt:lpstr> ECES6009/C Person centred planning</vt:lpstr>
      <vt:lpstr>Overview</vt:lpstr>
      <vt:lpstr>Similarities between approaches</vt:lpstr>
      <vt:lpstr>What are the approaches?</vt:lpstr>
      <vt:lpstr>Personal futures planning</vt:lpstr>
      <vt:lpstr>Task</vt:lpstr>
      <vt:lpstr>MAPs</vt:lpstr>
      <vt:lpstr>Task</vt:lpstr>
      <vt:lpstr>Path</vt:lpstr>
      <vt:lpstr>Task</vt:lpstr>
      <vt:lpstr>Essential lifestyle planning</vt:lpstr>
      <vt:lpstr>Task</vt:lpstr>
      <vt:lpstr>One page profiles</vt:lpstr>
      <vt:lpstr>PowerPoint Presentation</vt:lpstr>
      <vt:lpstr>TASK</vt:lpstr>
      <vt:lpstr>PowerPoint Presentation</vt:lpstr>
      <vt:lpstr>Task</vt:lpstr>
      <vt:lpstr>Person centred reviews</vt:lpstr>
      <vt:lpstr>TASK</vt:lpstr>
      <vt:lpstr>PowerPoint Presentation</vt:lpstr>
      <vt:lpstr>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Phillips</dc:creator>
  <cp:lastModifiedBy>Ross Phillips</cp:lastModifiedBy>
  <cp:revision>12</cp:revision>
  <dcterms:created xsi:type="dcterms:W3CDTF">2021-03-01T10:56:49Z</dcterms:created>
  <dcterms:modified xsi:type="dcterms:W3CDTF">2021-03-01T14:33:31Z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