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62" r:id="rId1"/>
  </p:sldMasterIdLst>
  <p:notesMasterIdLst>
    <p:notesMasterId r:id="rId46"/>
  </p:notesMasterIdLst>
  <p:sldIdLst>
    <p:sldId id="256" r:id="rId2"/>
    <p:sldId id="315" r:id="rId3"/>
    <p:sldId id="259" r:id="rId4"/>
    <p:sldId id="268" r:id="rId5"/>
    <p:sldId id="260" r:id="rId6"/>
    <p:sldId id="261" r:id="rId7"/>
    <p:sldId id="262" r:id="rId8"/>
    <p:sldId id="263" r:id="rId9"/>
    <p:sldId id="264" r:id="rId10"/>
    <p:sldId id="265" r:id="rId11"/>
    <p:sldId id="269" r:id="rId12"/>
    <p:sldId id="257" r:id="rId13"/>
    <p:sldId id="258" r:id="rId14"/>
    <p:sldId id="278" r:id="rId15"/>
    <p:sldId id="279" r:id="rId16"/>
    <p:sldId id="280" r:id="rId17"/>
    <p:sldId id="281" r:id="rId18"/>
    <p:sldId id="282" r:id="rId19"/>
    <p:sldId id="285" r:id="rId20"/>
    <p:sldId id="306" r:id="rId21"/>
    <p:sldId id="307" r:id="rId22"/>
    <p:sldId id="308" r:id="rId23"/>
    <p:sldId id="309" r:id="rId24"/>
    <p:sldId id="310" r:id="rId25"/>
    <p:sldId id="311" r:id="rId26"/>
    <p:sldId id="312" r:id="rId27"/>
    <p:sldId id="295" r:id="rId28"/>
    <p:sldId id="286" r:id="rId29"/>
    <p:sldId id="287" r:id="rId30"/>
    <p:sldId id="288" r:id="rId31"/>
    <p:sldId id="289" r:id="rId32"/>
    <p:sldId id="290" r:id="rId33"/>
    <p:sldId id="291" r:id="rId34"/>
    <p:sldId id="292" r:id="rId35"/>
    <p:sldId id="270" r:id="rId36"/>
    <p:sldId id="296" r:id="rId37"/>
    <p:sldId id="297" r:id="rId38"/>
    <p:sldId id="298" r:id="rId39"/>
    <p:sldId id="299" r:id="rId40"/>
    <p:sldId id="300" r:id="rId41"/>
    <p:sldId id="301" r:id="rId42"/>
    <p:sldId id="302" r:id="rId43"/>
    <p:sldId id="316" r:id="rId44"/>
    <p:sldId id="267" r:id="rId45"/>
  </p:sldIdLst>
  <p:sldSz cx="18288000" cy="10287000"/>
  <p:notesSz cx="6858000" cy="9144000"/>
  <p:embeddedFontLst>
    <p:embeddedFont>
      <p:font typeface="Baskerville Display PT Bold Italics" panose="020B0604020202020204" charset="0"/>
      <p:regular r:id="rId47"/>
    </p:embeddedFont>
    <p:embeddedFont>
      <p:font typeface="Assistant Bold" panose="020B0604020202020204" charset="-79"/>
      <p:regular r:id="rId48"/>
    </p:embeddedFont>
    <p:embeddedFont>
      <p:font typeface="Century Gothic" panose="020B0502020202020204" pitchFamily="34" charset="0"/>
      <p:regular r:id="rId49"/>
      <p:bold r:id="rId50"/>
      <p:italic r:id="rId51"/>
      <p:boldItalic r:id="rId52"/>
    </p:embeddedFont>
    <p:embeddedFont>
      <p:font typeface="Calibri" panose="020F0502020204030204" pitchFamily="34" charset="0"/>
      <p:regular r:id="rId53"/>
      <p:bold r:id="rId54"/>
      <p:italic r:id="rId55"/>
      <p:boldItalic r:id="rId56"/>
    </p:embeddedFont>
    <p:embeddedFont>
      <p:font typeface="Garamond" panose="02020404030301010803" pitchFamily="18" charset="0"/>
      <p:regular r:id="rId57"/>
      <p:bold r:id="rId58"/>
      <p:italic r:id="rId59"/>
    </p:embeddedFont>
    <p:embeddedFont>
      <p:font typeface="Tahoma" panose="020B0604030504040204" pitchFamily="34" charset="0"/>
      <p:regular r:id="rId60"/>
      <p:bold r:id="rId61"/>
    </p:embeddedFont>
    <p:embeddedFont>
      <p:font typeface="Poppins Ultra-Bold" panose="020B0604020202020204" charset="0"/>
      <p:regular r:id="rId62"/>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577" autoAdjust="0"/>
    <p:restoredTop sz="81523" autoAdjust="0"/>
  </p:normalViewPr>
  <p:slideViewPr>
    <p:cSldViewPr>
      <p:cViewPr>
        <p:scale>
          <a:sx n="50" d="100"/>
          <a:sy n="50" d="100"/>
        </p:scale>
        <p:origin x="994" y="-3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font" Target="fonts/font1.fntdata"/><Relationship Id="rId50" Type="http://schemas.openxmlformats.org/officeDocument/2006/relationships/font" Target="fonts/font4.fntdata"/><Relationship Id="rId55" Type="http://schemas.openxmlformats.org/officeDocument/2006/relationships/font" Target="fonts/font9.fntdata"/><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font" Target="fonts/font8.fntdata"/><Relationship Id="rId62" Type="http://schemas.openxmlformats.org/officeDocument/2006/relationships/font" Target="fonts/font1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font" Target="fonts/font7.fntdata"/><Relationship Id="rId58" Type="http://schemas.openxmlformats.org/officeDocument/2006/relationships/font" Target="fonts/font12.fntdata"/><Relationship Id="rId66"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3.fntdata"/><Relationship Id="rId57" Type="http://schemas.openxmlformats.org/officeDocument/2006/relationships/font" Target="fonts/font11.fntdata"/><Relationship Id="rId61" Type="http://schemas.openxmlformats.org/officeDocument/2006/relationships/font" Target="fonts/font15.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font" Target="fonts/font6.fntdata"/><Relationship Id="rId60" Type="http://schemas.openxmlformats.org/officeDocument/2006/relationships/font" Target="fonts/font14.fntdata"/><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font" Target="fonts/font2.fntdata"/><Relationship Id="rId56" Type="http://schemas.openxmlformats.org/officeDocument/2006/relationships/font" Target="fonts/font10.fntdata"/><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font" Target="fonts/font5.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59" Type="http://schemas.openxmlformats.org/officeDocument/2006/relationships/font" Target="fonts/font13.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6593FC-663C-4FD4-8131-1C74E247D5C6}" type="datetimeFigureOut">
              <a:rPr lang="en-US" smtClean="0"/>
              <a:t>11/3/2025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B0E60C-1864-4B3E-934E-D7620DCA54F6}" type="slidenum">
              <a:rPr lang="en-US" smtClean="0"/>
              <a:t>‹#›</a:t>
            </a:fld>
            <a:endParaRPr lang="en-US"/>
          </a:p>
        </p:txBody>
      </p:sp>
    </p:spTree>
    <p:extLst>
      <p:ext uri="{BB962C8B-B14F-4D97-AF65-F5344CB8AC3E}">
        <p14:creationId xmlns:p14="http://schemas.microsoft.com/office/powerpoint/2010/main" val="284490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Our group presentation on Microsoft’s Human Capital Management and its role in supporting its global strategy. Microsoft has created a full-fledged HR framework that links hire, learn, perform, digitize and workplace. We want to illustrate how all these spaces link back to the goal of empowerment and innovation. In the presentation, we will go through the HR policies in place in Microsoft along with the role of the line managers, relevant HRM theories and best practice recommendations that sustain the leadership status of the organization in the technology industry.</a:t>
            </a:r>
            <a:endParaRPr lang="en-US" dirty="0"/>
          </a:p>
        </p:txBody>
      </p:sp>
      <p:sp>
        <p:nvSpPr>
          <p:cNvPr id="4" name="Slide Number Placeholder 3"/>
          <p:cNvSpPr>
            <a:spLocks noGrp="1"/>
          </p:cNvSpPr>
          <p:nvPr>
            <p:ph type="sldNum" sz="quarter" idx="5"/>
          </p:nvPr>
        </p:nvSpPr>
        <p:spPr/>
        <p:txBody>
          <a:bodyPr/>
          <a:lstStyle/>
          <a:p>
            <a:fld id="{ABB0E60C-1864-4B3E-934E-D7620DCA54F6}" type="slidenum">
              <a:rPr lang="en-US" smtClean="0"/>
              <a:t>2</a:t>
            </a:fld>
            <a:endParaRPr lang="en-US"/>
          </a:p>
        </p:txBody>
      </p:sp>
    </p:spTree>
    <p:extLst>
      <p:ext uri="{BB962C8B-B14F-4D97-AF65-F5344CB8AC3E}">
        <p14:creationId xmlns:p14="http://schemas.microsoft.com/office/powerpoint/2010/main" val="21067550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10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Microsoft system of recruitment brags of focusing on fairness, diversity, and innovation. It includes predictive and structured interviews to match candidates to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organisational</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culture and skills requirements. It tries to attract creative, flexible and team players which are imperative in the mission of Microsoft to enable every person and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to do more with technology-based solutions.</a:t>
            </a:r>
          </a:p>
          <a:p>
            <a:endParaRPr lang="en-US" dirty="0"/>
          </a:p>
        </p:txBody>
      </p:sp>
      <p:sp>
        <p:nvSpPr>
          <p:cNvPr id="4" name="Slide Number Placeholder 3"/>
          <p:cNvSpPr>
            <a:spLocks noGrp="1"/>
          </p:cNvSpPr>
          <p:nvPr>
            <p:ph type="sldNum" sz="quarter" idx="5"/>
          </p:nvPr>
        </p:nvSpPr>
        <p:spPr/>
        <p:txBody>
          <a:bodyPr/>
          <a:lstStyle/>
          <a:p>
            <a:fld id="{ABB0E60C-1864-4B3E-934E-D7620DCA54F6}" type="slidenum">
              <a:rPr lang="en-US" smtClean="0"/>
              <a:t>3</a:t>
            </a:fld>
            <a:endParaRPr lang="en-US"/>
          </a:p>
        </p:txBody>
      </p:sp>
    </p:spTree>
    <p:extLst>
      <p:ext uri="{BB962C8B-B14F-4D97-AF65-F5344CB8AC3E}">
        <p14:creationId xmlns:p14="http://schemas.microsoft.com/office/powerpoint/2010/main" val="115667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16423C5A-3A18-20B2-4D3E-ACCA82D818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438EADD9-EA31-BD28-C4A5-C0EB5982ED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72543E4B-B27C-58AD-9AF5-D8AAA5162700}"/>
              </a:ext>
            </a:extLst>
          </p:cNvPr>
          <p:cNvSpPr>
            <a:spLocks noGrp="1"/>
          </p:cNvSpPr>
          <p:nvPr>
            <p:ph type="body" idx="1"/>
          </p:nvPr>
        </p:nvSpPr>
        <p:spPr/>
        <p:txBody>
          <a:bodyPr/>
          <a:lstStyle/>
          <a:p>
            <a:pPr marL="0" marR="0" algn="just">
              <a:lnSpc>
                <a:spcPct val="150000"/>
              </a:lnSpc>
              <a:spcAft>
                <a:spcPts val="10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Microsoft system of recruitment brags of focusing on fairness, diversity, and innovation. It includes predictive and structured interviews to match candidates to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organisational</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culture and skills requirements. It tries to attract creative, flexible and team players which are imperative in the mission of Microsoft to enable every person and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to do more with technology-based solutions.</a:t>
            </a:r>
          </a:p>
          <a:p>
            <a:endParaRPr lang="en-US" dirty="0"/>
          </a:p>
        </p:txBody>
      </p:sp>
      <p:sp>
        <p:nvSpPr>
          <p:cNvPr id="4" name="Slide Number Placeholder 3">
            <a:extLst>
              <a:ext uri="{FF2B5EF4-FFF2-40B4-BE49-F238E27FC236}">
                <a16:creationId xmlns:a16="http://schemas.microsoft.com/office/drawing/2014/main" xmlns="" id="{0C6F6A3C-C4B4-9DBF-1DE6-A16E96C992B9}"/>
              </a:ext>
            </a:extLst>
          </p:cNvPr>
          <p:cNvSpPr>
            <a:spLocks noGrp="1"/>
          </p:cNvSpPr>
          <p:nvPr>
            <p:ph type="sldNum" sz="quarter" idx="5"/>
          </p:nvPr>
        </p:nvSpPr>
        <p:spPr/>
        <p:txBody>
          <a:bodyPr/>
          <a:lstStyle/>
          <a:p>
            <a:fld id="{ABB0E60C-1864-4B3E-934E-D7620DCA54F6}" type="slidenum">
              <a:rPr lang="en-US" smtClean="0"/>
              <a:t>4</a:t>
            </a:fld>
            <a:endParaRPr lang="en-US"/>
          </a:p>
        </p:txBody>
      </p:sp>
    </p:spTree>
    <p:extLst>
      <p:ext uri="{BB962C8B-B14F-4D97-AF65-F5344CB8AC3E}">
        <p14:creationId xmlns:p14="http://schemas.microsoft.com/office/powerpoint/2010/main" val="17360048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0" dirty="0">
                <a:effectLst/>
                <a:latin typeface="Times New Roman" panose="02020603050405020304" pitchFamily="18" charset="0"/>
                <a:ea typeface="Calibri" panose="020F0502020204030204" pitchFamily="34" charset="0"/>
              </a:rPr>
              <a:t>The policies of recruitment hinge on equality and fairness of hiring irrespective of regions. The HR applies digital analytics and global networks to access a variety of talent pools. Regular compliance audits provide assurance of adherence on local and international </a:t>
            </a:r>
            <a:r>
              <a:rPr lang="en-US" sz="1200" kern="0" dirty="0" err="1">
                <a:effectLst/>
                <a:latin typeface="Times New Roman" panose="02020603050405020304" pitchFamily="18" charset="0"/>
                <a:ea typeface="Calibri" panose="020F0502020204030204" pitchFamily="34" charset="0"/>
              </a:rPr>
              <a:t>labour</a:t>
            </a:r>
            <a:r>
              <a:rPr lang="en-US" sz="1200" kern="0" dirty="0">
                <a:effectLst/>
                <a:latin typeface="Times New Roman" panose="02020603050405020304" pitchFamily="18" charset="0"/>
                <a:ea typeface="Calibri" panose="020F0502020204030204" pitchFamily="34" charset="0"/>
              </a:rPr>
              <a:t> standards. These policies align with the international DEI system of the company, where inclusivity and responsibility occur at all stages of hiring</a:t>
            </a:r>
            <a:endParaRPr lang="en-US" dirty="0"/>
          </a:p>
        </p:txBody>
      </p:sp>
      <p:sp>
        <p:nvSpPr>
          <p:cNvPr id="4" name="Slide Number Placeholder 3"/>
          <p:cNvSpPr>
            <a:spLocks noGrp="1"/>
          </p:cNvSpPr>
          <p:nvPr>
            <p:ph type="sldNum" sz="quarter" idx="5"/>
          </p:nvPr>
        </p:nvSpPr>
        <p:spPr/>
        <p:txBody>
          <a:bodyPr/>
          <a:lstStyle/>
          <a:p>
            <a:fld id="{ABB0E60C-1864-4B3E-934E-D7620DCA54F6}" type="slidenum">
              <a:rPr lang="en-US" smtClean="0"/>
              <a:t>5</a:t>
            </a:fld>
            <a:endParaRPr lang="en-US"/>
          </a:p>
        </p:txBody>
      </p:sp>
    </p:spTree>
    <p:extLst>
      <p:ext uri="{BB962C8B-B14F-4D97-AF65-F5344CB8AC3E}">
        <p14:creationId xmlns:p14="http://schemas.microsoft.com/office/powerpoint/2010/main" val="18736062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0" dirty="0">
                <a:effectLst/>
                <a:latin typeface="Times New Roman" panose="02020603050405020304" pitchFamily="18" charset="0"/>
                <a:ea typeface="Calibri" panose="020F0502020204030204" pitchFamily="34" charset="0"/>
              </a:rPr>
              <a:t>The recruitment cycle at Microsoft involves the line managers. They demystify the workplace and identify technical and cultural competencies of employees through interviews and examinations. Their availability allows alignment between project requirements and new hires. Managers also will liaise with the Human Resources to talk about recruitment results, thus helping to refine talent acquisition policies and achieve a higher performance and retention rate.</a:t>
            </a:r>
            <a:endParaRPr lang="en-US" dirty="0"/>
          </a:p>
        </p:txBody>
      </p:sp>
      <p:sp>
        <p:nvSpPr>
          <p:cNvPr id="4" name="Slide Number Placeholder 3"/>
          <p:cNvSpPr>
            <a:spLocks noGrp="1"/>
          </p:cNvSpPr>
          <p:nvPr>
            <p:ph type="sldNum" sz="quarter" idx="5"/>
          </p:nvPr>
        </p:nvSpPr>
        <p:spPr/>
        <p:txBody>
          <a:bodyPr/>
          <a:lstStyle/>
          <a:p>
            <a:fld id="{ABB0E60C-1864-4B3E-934E-D7620DCA54F6}" type="slidenum">
              <a:rPr lang="en-US" smtClean="0"/>
              <a:t>6</a:t>
            </a:fld>
            <a:endParaRPr lang="en-US"/>
          </a:p>
        </p:txBody>
      </p:sp>
    </p:spTree>
    <p:extLst>
      <p:ext uri="{BB962C8B-B14F-4D97-AF65-F5344CB8AC3E}">
        <p14:creationId xmlns:p14="http://schemas.microsoft.com/office/powerpoint/2010/main" val="15792359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10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Microsoft focuses its recruitment strategy based on its business priorities like AI leadership and cloud dominance. HR collaborates with strategic planning units to preempt talent needs hence future readiness. Microsoft recruit adopts tech innovators and embraces diversity to increase its global competitiveness and employer brand. This fit is one of the strategic human resource managements that is used to enhance the business performance.</a:t>
            </a:r>
          </a:p>
        </p:txBody>
      </p:sp>
      <p:sp>
        <p:nvSpPr>
          <p:cNvPr id="4" name="Slide Number Placeholder 3"/>
          <p:cNvSpPr>
            <a:spLocks noGrp="1"/>
          </p:cNvSpPr>
          <p:nvPr>
            <p:ph type="sldNum" sz="quarter" idx="5"/>
          </p:nvPr>
        </p:nvSpPr>
        <p:spPr/>
        <p:txBody>
          <a:bodyPr/>
          <a:lstStyle/>
          <a:p>
            <a:fld id="{ABB0E60C-1864-4B3E-934E-D7620DCA54F6}" type="slidenum">
              <a:rPr lang="en-US" smtClean="0"/>
              <a:t>7</a:t>
            </a:fld>
            <a:endParaRPr lang="en-US"/>
          </a:p>
        </p:txBody>
      </p:sp>
    </p:spTree>
    <p:extLst>
      <p:ext uri="{BB962C8B-B14F-4D97-AF65-F5344CB8AC3E}">
        <p14:creationId xmlns:p14="http://schemas.microsoft.com/office/powerpoint/2010/main" val="15257680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10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Competition in AI and cloud computing is intense at Microsoft. Its international staffing policies must address regulatory and cultural challenges, necessitating flexible people management practices and over-recruitment criteria. Microsoft uses technology, analytics, and proactive staff development to fulfill these needs.</a:t>
            </a:r>
          </a:p>
          <a:p>
            <a:endParaRPr lang="en-US" dirty="0"/>
          </a:p>
        </p:txBody>
      </p:sp>
      <p:sp>
        <p:nvSpPr>
          <p:cNvPr id="4" name="Slide Number Placeholder 3"/>
          <p:cNvSpPr>
            <a:spLocks noGrp="1"/>
          </p:cNvSpPr>
          <p:nvPr>
            <p:ph type="sldNum" sz="quarter" idx="5"/>
          </p:nvPr>
        </p:nvSpPr>
        <p:spPr/>
        <p:txBody>
          <a:bodyPr/>
          <a:lstStyle/>
          <a:p>
            <a:fld id="{ABB0E60C-1864-4B3E-934E-D7620DCA54F6}" type="slidenum">
              <a:rPr lang="en-US" smtClean="0"/>
              <a:t>8</a:t>
            </a:fld>
            <a:endParaRPr lang="en-US"/>
          </a:p>
        </p:txBody>
      </p:sp>
    </p:spTree>
    <p:extLst>
      <p:ext uri="{BB962C8B-B14F-4D97-AF65-F5344CB8AC3E}">
        <p14:creationId xmlns:p14="http://schemas.microsoft.com/office/powerpoint/2010/main" val="23256293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10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Microsoft employment strategy is founded on the Resource-Based View (RBV), which views human capital as a strategic resource. Through the Harvard Model, it merges culture and decisions and reduces bias with analytics and optimizes operations with training. These strategies render people management to facilitate business objectives.</a:t>
            </a:r>
          </a:p>
          <a:p>
            <a:endParaRPr lang="en-US" dirty="0"/>
          </a:p>
        </p:txBody>
      </p:sp>
      <p:sp>
        <p:nvSpPr>
          <p:cNvPr id="4" name="Slide Number Placeholder 3"/>
          <p:cNvSpPr>
            <a:spLocks noGrp="1"/>
          </p:cNvSpPr>
          <p:nvPr>
            <p:ph type="sldNum" sz="quarter" idx="5"/>
          </p:nvPr>
        </p:nvSpPr>
        <p:spPr/>
        <p:txBody>
          <a:bodyPr/>
          <a:lstStyle/>
          <a:p>
            <a:fld id="{ABB0E60C-1864-4B3E-934E-D7620DCA54F6}" type="slidenum">
              <a:rPr lang="en-US" smtClean="0"/>
              <a:t>9</a:t>
            </a:fld>
            <a:endParaRPr lang="en-US"/>
          </a:p>
        </p:txBody>
      </p:sp>
    </p:spTree>
    <p:extLst>
      <p:ext uri="{BB962C8B-B14F-4D97-AF65-F5344CB8AC3E}">
        <p14:creationId xmlns:p14="http://schemas.microsoft.com/office/powerpoint/2010/main" val="1095895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BB0E60C-1864-4B3E-934E-D7620DCA54F6}" type="slidenum">
              <a:rPr lang="en-US" smtClean="0"/>
              <a:t>10</a:t>
            </a:fld>
            <a:endParaRPr lang="en-US"/>
          </a:p>
        </p:txBody>
      </p:sp>
    </p:spTree>
    <p:extLst>
      <p:ext uri="{BB962C8B-B14F-4D97-AF65-F5344CB8AC3E}">
        <p14:creationId xmlns:p14="http://schemas.microsoft.com/office/powerpoint/2010/main" val="38682834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10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On the Microsoft training side, the philosophy is one of constant learning as a driver of innovation. It contributes to the employee development attitude that is conducive to experimentation and reflection. In personalized learning courses, Microsoft is launching training in technical and soft skills that provide the employees with the ability to meet new technologies and to remain competitive during the global digitalization process.</a:t>
            </a:r>
          </a:p>
        </p:txBody>
      </p:sp>
      <p:sp>
        <p:nvSpPr>
          <p:cNvPr id="4" name="Slide Number Placeholder 3"/>
          <p:cNvSpPr>
            <a:spLocks noGrp="1"/>
          </p:cNvSpPr>
          <p:nvPr>
            <p:ph type="sldNum" sz="quarter" idx="5"/>
          </p:nvPr>
        </p:nvSpPr>
        <p:spPr/>
        <p:txBody>
          <a:bodyPr/>
          <a:lstStyle/>
          <a:p>
            <a:fld id="{67C66953-74D0-46BD-B621-E698578D4D9E}" type="slidenum">
              <a:rPr lang="en-US" smtClean="0"/>
              <a:t>12</a:t>
            </a:fld>
            <a:endParaRPr lang="en-US"/>
          </a:p>
        </p:txBody>
      </p:sp>
    </p:spTree>
    <p:extLst>
      <p:ext uri="{BB962C8B-B14F-4D97-AF65-F5344CB8AC3E}">
        <p14:creationId xmlns:p14="http://schemas.microsoft.com/office/powerpoint/2010/main" val="29046314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10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Employment policies at Microsoft promote balanced growth opportunities through systematic international conferences. Employees participate in career development training. Aspire also produces future individual leaders, and related LinkedIn Learning integration enables progress monitoring and analytics measurement. These programs transform Microsoft into a future-oriented firm capable of handling the technological discontinuities with a well-trained workforce.</a:t>
            </a:r>
          </a:p>
        </p:txBody>
      </p:sp>
      <p:sp>
        <p:nvSpPr>
          <p:cNvPr id="4" name="Slide Number Placeholder 3"/>
          <p:cNvSpPr>
            <a:spLocks noGrp="1"/>
          </p:cNvSpPr>
          <p:nvPr>
            <p:ph type="sldNum" sz="quarter" idx="5"/>
          </p:nvPr>
        </p:nvSpPr>
        <p:spPr/>
        <p:txBody>
          <a:bodyPr/>
          <a:lstStyle/>
          <a:p>
            <a:fld id="{67C66953-74D0-46BD-B621-E698578D4D9E}" type="slidenum">
              <a:rPr lang="en-US" smtClean="0"/>
              <a:t>13</a:t>
            </a:fld>
            <a:endParaRPr lang="en-US"/>
          </a:p>
        </p:txBody>
      </p:sp>
    </p:spTree>
    <p:extLst>
      <p:ext uri="{BB962C8B-B14F-4D97-AF65-F5344CB8AC3E}">
        <p14:creationId xmlns:p14="http://schemas.microsoft.com/office/powerpoint/2010/main" val="7269782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10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Training ecosystem within Microsoft involves the line manager. Training will bring quantifiable productivity and innovation returns to departments by having managers check on results of training and measuring performance through Microsoft Viva analytics by mentoring employees.</a:t>
            </a:r>
          </a:p>
        </p:txBody>
      </p:sp>
      <p:sp>
        <p:nvSpPr>
          <p:cNvPr id="4" name="Slide Number Placeholder 3"/>
          <p:cNvSpPr>
            <a:spLocks noGrp="1"/>
          </p:cNvSpPr>
          <p:nvPr>
            <p:ph type="sldNum" sz="quarter" idx="5"/>
          </p:nvPr>
        </p:nvSpPr>
        <p:spPr/>
        <p:txBody>
          <a:bodyPr/>
          <a:lstStyle/>
          <a:p>
            <a:fld id="{67C66953-74D0-46BD-B621-E698578D4D9E}" type="slidenum">
              <a:rPr lang="en-US" smtClean="0"/>
              <a:t>14</a:t>
            </a:fld>
            <a:endParaRPr lang="en-US"/>
          </a:p>
        </p:txBody>
      </p:sp>
    </p:spTree>
    <p:extLst>
      <p:ext uri="{BB962C8B-B14F-4D97-AF65-F5344CB8AC3E}">
        <p14:creationId xmlns:p14="http://schemas.microsoft.com/office/powerpoint/2010/main" val="8075406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10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organisational</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goals of technology and sustainable development are directly associated with Microsoft training strategy. The new science, including AI and cybersecurity, is becoming more visible in the curricula to meet the demands of the new market. It is the fit and capability of people that is the root of corporate innovation, long-term leadership sustainability and competitiveness that cuts across the business segments.</a:t>
            </a:r>
          </a:p>
        </p:txBody>
      </p:sp>
      <p:sp>
        <p:nvSpPr>
          <p:cNvPr id="4" name="Slide Number Placeholder 3"/>
          <p:cNvSpPr>
            <a:spLocks noGrp="1"/>
          </p:cNvSpPr>
          <p:nvPr>
            <p:ph type="sldNum" sz="quarter" idx="5"/>
          </p:nvPr>
        </p:nvSpPr>
        <p:spPr/>
        <p:txBody>
          <a:bodyPr/>
          <a:lstStyle/>
          <a:p>
            <a:fld id="{67C66953-74D0-46BD-B621-E698578D4D9E}" type="slidenum">
              <a:rPr lang="en-US" smtClean="0"/>
              <a:t>15</a:t>
            </a:fld>
            <a:endParaRPr lang="en-US"/>
          </a:p>
        </p:txBody>
      </p:sp>
    </p:spTree>
    <p:extLst>
      <p:ext uri="{BB962C8B-B14F-4D97-AF65-F5344CB8AC3E}">
        <p14:creationId xmlns:p14="http://schemas.microsoft.com/office/powerpoint/2010/main" val="26903381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10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In a rapidly changing technology world, Microsoft is struggling to keep up with new learning programs. Workers lack control over their training and work requirements. To address these problems, new and available learning systems and administrative support should be embraced to promote the ongoing use of growth resources.</a:t>
            </a:r>
          </a:p>
        </p:txBody>
      </p:sp>
      <p:sp>
        <p:nvSpPr>
          <p:cNvPr id="4" name="Slide Number Placeholder 3"/>
          <p:cNvSpPr>
            <a:spLocks noGrp="1"/>
          </p:cNvSpPr>
          <p:nvPr>
            <p:ph type="sldNum" sz="quarter" idx="5"/>
          </p:nvPr>
        </p:nvSpPr>
        <p:spPr/>
        <p:txBody>
          <a:bodyPr/>
          <a:lstStyle/>
          <a:p>
            <a:fld id="{67C66953-74D0-46BD-B621-E698578D4D9E}" type="slidenum">
              <a:rPr lang="en-US" smtClean="0"/>
              <a:t>16</a:t>
            </a:fld>
            <a:endParaRPr lang="en-US"/>
          </a:p>
        </p:txBody>
      </p:sp>
    </p:spTree>
    <p:extLst>
      <p:ext uri="{BB962C8B-B14F-4D97-AF65-F5344CB8AC3E}">
        <p14:creationId xmlns:p14="http://schemas.microsoft.com/office/powerpoint/2010/main" val="39268441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10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Training strategy in use in Microsoft upholds HRM principles.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Kolkb</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model promotes hands-on learning that enhances memorability. Kirkpatrick model allows measuring training performance and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behaviour</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outcome. Based on the RBV theory, Microsoft currently perceives its talent as one of its assets hence it is constantly investing in it to ensure that it has a competitive edge in the global market.</a:t>
            </a:r>
          </a:p>
        </p:txBody>
      </p:sp>
      <p:sp>
        <p:nvSpPr>
          <p:cNvPr id="4" name="Slide Number Placeholder 3"/>
          <p:cNvSpPr>
            <a:spLocks noGrp="1"/>
          </p:cNvSpPr>
          <p:nvPr>
            <p:ph type="sldNum" sz="quarter" idx="5"/>
          </p:nvPr>
        </p:nvSpPr>
        <p:spPr/>
        <p:txBody>
          <a:bodyPr/>
          <a:lstStyle/>
          <a:p>
            <a:fld id="{67C66953-74D0-46BD-B621-E698578D4D9E}" type="slidenum">
              <a:rPr lang="en-US" smtClean="0"/>
              <a:t>17</a:t>
            </a:fld>
            <a:endParaRPr lang="en-US"/>
          </a:p>
        </p:txBody>
      </p:sp>
    </p:spTree>
    <p:extLst>
      <p:ext uri="{BB962C8B-B14F-4D97-AF65-F5344CB8AC3E}">
        <p14:creationId xmlns:p14="http://schemas.microsoft.com/office/powerpoint/2010/main" val="39482692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1000"/>
              </a:spcAft>
              <a:buNone/>
            </a:pP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7C66953-74D0-46BD-B621-E698578D4D9E}" type="slidenum">
              <a:rPr lang="en-US" smtClean="0"/>
              <a:t>18</a:t>
            </a:fld>
            <a:endParaRPr lang="en-US"/>
          </a:p>
        </p:txBody>
      </p:sp>
    </p:spTree>
    <p:extLst>
      <p:ext uri="{BB962C8B-B14F-4D97-AF65-F5344CB8AC3E}">
        <p14:creationId xmlns:p14="http://schemas.microsoft.com/office/powerpoint/2010/main" val="24172092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10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Microsoft performance management model allows life-long learning and career development.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Connecteds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model promotes the feedback on a real-time level, contrary to the antiquity of the annual reviews. It echoes the Satya Nadella vision of creating a growth mindset culture, performance judgments based on impact, teamwork and potential rather than strict numerical marks, in which fairness and engagement ought to thrive in global teams.</a:t>
            </a:r>
          </a:p>
        </p:txBody>
      </p:sp>
      <p:sp>
        <p:nvSpPr>
          <p:cNvPr id="4" name="Slide Number Placeholder 3"/>
          <p:cNvSpPr>
            <a:spLocks noGrp="1"/>
          </p:cNvSpPr>
          <p:nvPr>
            <p:ph type="sldNum" sz="quarter" idx="5"/>
          </p:nvPr>
        </p:nvSpPr>
        <p:spPr/>
        <p:txBody>
          <a:bodyPr/>
          <a:lstStyle/>
          <a:p>
            <a:fld id="{F8C482C6-236A-45EB-8CC0-CDC575506DB3}" type="slidenum">
              <a:rPr lang="en-US" smtClean="0"/>
              <a:t>20</a:t>
            </a:fld>
            <a:endParaRPr lang="en-US"/>
          </a:p>
        </p:txBody>
      </p:sp>
    </p:spTree>
    <p:extLst>
      <p:ext uri="{BB962C8B-B14F-4D97-AF65-F5344CB8AC3E}">
        <p14:creationId xmlns:p14="http://schemas.microsoft.com/office/powerpoint/2010/main" val="33343456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10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Inclusivity and transparency in performance appraisal are also part of the HR policies of Microsoft. Full-time revelations are provided by frequent check-ins and peer feedback and AI-powered dashboards. The employees who perform well are given a chance to develop their career and rewards based on equity. This will ensure that performance management contributes to personal development and to the technology innovation and employee satisfaction world leadership of the company.</a:t>
            </a:r>
          </a:p>
        </p:txBody>
      </p:sp>
      <p:sp>
        <p:nvSpPr>
          <p:cNvPr id="4" name="Slide Number Placeholder 3"/>
          <p:cNvSpPr>
            <a:spLocks noGrp="1"/>
          </p:cNvSpPr>
          <p:nvPr>
            <p:ph type="sldNum" sz="quarter" idx="5"/>
          </p:nvPr>
        </p:nvSpPr>
        <p:spPr/>
        <p:txBody>
          <a:bodyPr/>
          <a:lstStyle/>
          <a:p>
            <a:fld id="{F8C482C6-236A-45EB-8CC0-CDC575506DB3}" type="slidenum">
              <a:rPr lang="en-US" smtClean="0"/>
              <a:t>21</a:t>
            </a:fld>
            <a:endParaRPr lang="en-US"/>
          </a:p>
        </p:txBody>
      </p:sp>
    </p:spTree>
    <p:extLst>
      <p:ext uri="{BB962C8B-B14F-4D97-AF65-F5344CB8AC3E}">
        <p14:creationId xmlns:p14="http://schemas.microsoft.com/office/powerpoint/2010/main" val="28723994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10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Line managers are some of the key agents of the culture of performance at Microsoft. Their developmental talks help employees tie the individual targets and strategic ambitions. Constant feedback and coaching enable managers to identify potential and track progress, such as calibration meetings. </a:t>
            </a:r>
          </a:p>
        </p:txBody>
      </p:sp>
      <p:sp>
        <p:nvSpPr>
          <p:cNvPr id="4" name="Slide Number Placeholder 3"/>
          <p:cNvSpPr>
            <a:spLocks noGrp="1"/>
          </p:cNvSpPr>
          <p:nvPr>
            <p:ph type="sldNum" sz="quarter" idx="5"/>
          </p:nvPr>
        </p:nvSpPr>
        <p:spPr/>
        <p:txBody>
          <a:bodyPr/>
          <a:lstStyle/>
          <a:p>
            <a:fld id="{F8C482C6-236A-45EB-8CC0-CDC575506DB3}" type="slidenum">
              <a:rPr lang="en-US" smtClean="0"/>
              <a:t>22</a:t>
            </a:fld>
            <a:endParaRPr lang="en-US"/>
          </a:p>
        </p:txBody>
      </p:sp>
    </p:spTree>
    <p:extLst>
      <p:ext uri="{BB962C8B-B14F-4D97-AF65-F5344CB8AC3E}">
        <p14:creationId xmlns:p14="http://schemas.microsoft.com/office/powerpoint/2010/main" val="38023541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10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performance framework of Microsoft is working well within its mission and business objectives. The process boosts accountability, innovativeness and collaboration. Employees are not only evaluated on what they achieve but how they achieve it and this promotes integrity and inclusion. </a:t>
            </a:r>
          </a:p>
        </p:txBody>
      </p:sp>
      <p:sp>
        <p:nvSpPr>
          <p:cNvPr id="4" name="Slide Number Placeholder 3"/>
          <p:cNvSpPr>
            <a:spLocks noGrp="1"/>
          </p:cNvSpPr>
          <p:nvPr>
            <p:ph type="sldNum" sz="quarter" idx="5"/>
          </p:nvPr>
        </p:nvSpPr>
        <p:spPr/>
        <p:txBody>
          <a:bodyPr/>
          <a:lstStyle/>
          <a:p>
            <a:fld id="{F8C482C6-236A-45EB-8CC0-CDC575506DB3}" type="slidenum">
              <a:rPr lang="en-US" smtClean="0"/>
              <a:t>23</a:t>
            </a:fld>
            <a:endParaRPr lang="en-US"/>
          </a:p>
        </p:txBody>
      </p:sp>
    </p:spTree>
    <p:extLst>
      <p:ext uri="{BB962C8B-B14F-4D97-AF65-F5344CB8AC3E}">
        <p14:creationId xmlns:p14="http://schemas.microsoft.com/office/powerpoint/2010/main" val="17804305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10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Microsoft is not without weaknesses even though it possesses strong points as it fights to guarantee similar standards of assessment worldwide. Cultural diversity may influence feedback perception. Managerial bias on fairness is not removed through training. The obstacles to these issues can be addressed through the continuous enhancement of bias training, digital programs, and engagement initiatives.</a:t>
            </a:r>
          </a:p>
        </p:txBody>
      </p:sp>
      <p:sp>
        <p:nvSpPr>
          <p:cNvPr id="4" name="Slide Number Placeholder 3"/>
          <p:cNvSpPr>
            <a:spLocks noGrp="1"/>
          </p:cNvSpPr>
          <p:nvPr>
            <p:ph type="sldNum" sz="quarter" idx="5"/>
          </p:nvPr>
        </p:nvSpPr>
        <p:spPr/>
        <p:txBody>
          <a:bodyPr/>
          <a:lstStyle/>
          <a:p>
            <a:fld id="{F8C482C6-236A-45EB-8CC0-CDC575506DB3}" type="slidenum">
              <a:rPr lang="en-US" smtClean="0"/>
              <a:t>24</a:t>
            </a:fld>
            <a:endParaRPr lang="en-US"/>
          </a:p>
        </p:txBody>
      </p:sp>
    </p:spTree>
    <p:extLst>
      <p:ext uri="{BB962C8B-B14F-4D97-AF65-F5344CB8AC3E}">
        <p14:creationId xmlns:p14="http://schemas.microsoft.com/office/powerpoint/2010/main" val="7818150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24E9B462-29DF-2B9D-0ED5-4EB9627FF7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0AC4F220-41AB-FA01-D09F-88585B776B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91778982-63EF-A53E-D60D-9BD560612D27}"/>
              </a:ext>
            </a:extLst>
          </p:cNvPr>
          <p:cNvSpPr>
            <a:spLocks noGrp="1"/>
          </p:cNvSpPr>
          <p:nvPr>
            <p:ph type="body" idx="1"/>
          </p:nvPr>
        </p:nvSpPr>
        <p:spPr/>
        <p:txBody>
          <a:bodyPr/>
          <a:lstStyle/>
          <a:p>
            <a:pPr marL="0" marR="0" algn="just">
              <a:lnSpc>
                <a:spcPct val="150000"/>
              </a:lnSpc>
              <a:spcAft>
                <a:spcPts val="10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Microsoft designed system is founded on the theories of the HRM. The Goal-Setting theory is straightforward and structured in the formulation of the expectations. Expectancy Theory renders rewards motivational, as well as being fair. Balanced Scorecard makes the performance indicators strategy-focused. </a:t>
            </a:r>
          </a:p>
        </p:txBody>
      </p:sp>
      <p:sp>
        <p:nvSpPr>
          <p:cNvPr id="4" name="Slide Number Placeholder 3">
            <a:extLst>
              <a:ext uri="{FF2B5EF4-FFF2-40B4-BE49-F238E27FC236}">
                <a16:creationId xmlns:a16="http://schemas.microsoft.com/office/drawing/2014/main" xmlns="" id="{E97F0DAB-F66D-60CB-8D7D-A3E1D1DE5733}"/>
              </a:ext>
            </a:extLst>
          </p:cNvPr>
          <p:cNvSpPr>
            <a:spLocks noGrp="1"/>
          </p:cNvSpPr>
          <p:nvPr>
            <p:ph type="sldNum" sz="quarter" idx="5"/>
          </p:nvPr>
        </p:nvSpPr>
        <p:spPr/>
        <p:txBody>
          <a:bodyPr/>
          <a:lstStyle/>
          <a:p>
            <a:fld id="{F8C482C6-236A-45EB-8CC0-CDC575506DB3}" type="slidenum">
              <a:rPr lang="en-US" smtClean="0"/>
              <a:t>25</a:t>
            </a:fld>
            <a:endParaRPr lang="en-US"/>
          </a:p>
        </p:txBody>
      </p:sp>
    </p:spTree>
    <p:extLst>
      <p:ext uri="{BB962C8B-B14F-4D97-AF65-F5344CB8AC3E}">
        <p14:creationId xmlns:p14="http://schemas.microsoft.com/office/powerpoint/2010/main" val="251872951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1000"/>
              </a:spcAft>
              <a:buNone/>
            </a:pP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8C482C6-236A-45EB-8CC0-CDC575506DB3}" type="slidenum">
              <a:rPr lang="en-US" smtClean="0"/>
              <a:t>26</a:t>
            </a:fld>
            <a:endParaRPr lang="en-US"/>
          </a:p>
        </p:txBody>
      </p:sp>
    </p:spTree>
    <p:extLst>
      <p:ext uri="{BB962C8B-B14F-4D97-AF65-F5344CB8AC3E}">
        <p14:creationId xmlns:p14="http://schemas.microsoft.com/office/powerpoint/2010/main" val="31192162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10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HR change at Microsoft is aimed at the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digitalisation</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of HR operations to increase employee engagement and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optimise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HR operations. The automated and data-oriented HR processes are automated in terms of hiring, performance, and others using such tools as Viva, Dynamics 3 65. This transformation will introduce agility, accuracy and inclusivity to the decision-making process, as well as improve Microsoft as a digital-first human capital manager.</a:t>
            </a:r>
          </a:p>
          <a:p>
            <a:endParaRPr lang="en-US" dirty="0"/>
          </a:p>
        </p:txBody>
      </p:sp>
      <p:sp>
        <p:nvSpPr>
          <p:cNvPr id="4" name="Slide Number Placeholder 3"/>
          <p:cNvSpPr>
            <a:spLocks noGrp="1"/>
          </p:cNvSpPr>
          <p:nvPr>
            <p:ph type="sldNum" sz="quarter" idx="5"/>
          </p:nvPr>
        </p:nvSpPr>
        <p:spPr/>
        <p:txBody>
          <a:bodyPr/>
          <a:lstStyle/>
          <a:p>
            <a:fld id="{EE861705-83B2-4A27-AE91-5760ED37D96E}" type="slidenum">
              <a:rPr lang="en-US" smtClean="0"/>
              <a:t>28</a:t>
            </a:fld>
            <a:endParaRPr lang="en-US"/>
          </a:p>
        </p:txBody>
      </p:sp>
    </p:spTree>
    <p:extLst>
      <p:ext uri="{BB962C8B-B14F-4D97-AF65-F5344CB8AC3E}">
        <p14:creationId xmlns:p14="http://schemas.microsoft.com/office/powerpoint/2010/main" val="8655143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10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Microsoft has digital inclusivity and transparency in its HR policy. Analytics and AI identify the patterns of the workforce and retention threats in time. The centralization of the employee information into Microsoft 365 and Dynamics 365 will ensure consistency and compliance. The practices also allow the company to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optimise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productivity,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professionalise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career development, and remain abreast of the dynamic business technologies and demands.</a:t>
            </a:r>
          </a:p>
          <a:p>
            <a:endParaRPr lang="en-US" dirty="0"/>
          </a:p>
        </p:txBody>
      </p:sp>
      <p:sp>
        <p:nvSpPr>
          <p:cNvPr id="4" name="Slide Number Placeholder 3"/>
          <p:cNvSpPr>
            <a:spLocks noGrp="1"/>
          </p:cNvSpPr>
          <p:nvPr>
            <p:ph type="sldNum" sz="quarter" idx="5"/>
          </p:nvPr>
        </p:nvSpPr>
        <p:spPr/>
        <p:txBody>
          <a:bodyPr/>
          <a:lstStyle/>
          <a:p>
            <a:fld id="{EE861705-83B2-4A27-AE91-5760ED37D96E}" type="slidenum">
              <a:rPr lang="en-US" smtClean="0"/>
              <a:t>29</a:t>
            </a:fld>
            <a:endParaRPr lang="en-US"/>
          </a:p>
        </p:txBody>
      </p:sp>
    </p:spTree>
    <p:extLst>
      <p:ext uri="{BB962C8B-B14F-4D97-AF65-F5344CB8AC3E}">
        <p14:creationId xmlns:p14="http://schemas.microsoft.com/office/powerpoint/2010/main" val="395605360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10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line managers are important people in enforcing the Microsoft digital HR culture. Analytics dashboards allow them to identify performance gaps, arrange training, and encourage the use of digital tools. In the process of data translation, managers connect the everyday experience of employees with the HR strategy frontline, which facilitates a responsible-technological culture among teams.</a:t>
            </a:r>
          </a:p>
          <a:p>
            <a:endParaRPr lang="en-US" dirty="0"/>
          </a:p>
        </p:txBody>
      </p:sp>
      <p:sp>
        <p:nvSpPr>
          <p:cNvPr id="4" name="Slide Number Placeholder 3"/>
          <p:cNvSpPr>
            <a:spLocks noGrp="1"/>
          </p:cNvSpPr>
          <p:nvPr>
            <p:ph type="sldNum" sz="quarter" idx="5"/>
          </p:nvPr>
        </p:nvSpPr>
        <p:spPr/>
        <p:txBody>
          <a:bodyPr/>
          <a:lstStyle/>
          <a:p>
            <a:fld id="{EE861705-83B2-4A27-AE91-5760ED37D96E}" type="slidenum">
              <a:rPr lang="en-US" smtClean="0"/>
              <a:t>30</a:t>
            </a:fld>
            <a:endParaRPr lang="en-US"/>
          </a:p>
        </p:txBody>
      </p:sp>
    </p:spTree>
    <p:extLst>
      <p:ext uri="{BB962C8B-B14F-4D97-AF65-F5344CB8AC3E}">
        <p14:creationId xmlns:p14="http://schemas.microsoft.com/office/powerpoint/2010/main" val="20906036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10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digitalisation</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of HR on Microsoft is a response to its mission of making technology in the company. The plan promotes plurality and moral artificial intelligence. Data-driven planning helps HR prepare the talent demand and inclusive leadership growth in the future. Such alignment will make sure that human capital capabilities are aligned with broader innovation goals and competitive global growth strategy of Microsoft.</a:t>
            </a:r>
          </a:p>
        </p:txBody>
      </p:sp>
      <p:sp>
        <p:nvSpPr>
          <p:cNvPr id="4" name="Slide Number Placeholder 3"/>
          <p:cNvSpPr>
            <a:spLocks noGrp="1"/>
          </p:cNvSpPr>
          <p:nvPr>
            <p:ph type="sldNum" sz="quarter" idx="5"/>
          </p:nvPr>
        </p:nvSpPr>
        <p:spPr/>
        <p:txBody>
          <a:bodyPr/>
          <a:lstStyle/>
          <a:p>
            <a:fld id="{EE861705-83B2-4A27-AE91-5760ED37D96E}" type="slidenum">
              <a:rPr lang="en-US" smtClean="0"/>
              <a:t>31</a:t>
            </a:fld>
            <a:endParaRPr lang="en-US"/>
          </a:p>
        </p:txBody>
      </p:sp>
    </p:spTree>
    <p:extLst>
      <p:ext uri="{BB962C8B-B14F-4D97-AF65-F5344CB8AC3E}">
        <p14:creationId xmlns:p14="http://schemas.microsoft.com/office/powerpoint/2010/main" val="171192809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10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Alongside the positive transformations, Microsoft faces issues of data privacy and cybersecurity in its extensive international network. Without empathy, automation threatens, turning HR interactions into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depersonalised</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ones. Moreover, upskilling should be a continuing process because technologies change. Microsoft is addressing these challenges by adhering strictly, AI ethics, and the mass digital literacy of their staff.</a:t>
            </a:r>
          </a:p>
          <a:p>
            <a:endParaRPr lang="en-US" dirty="0"/>
          </a:p>
        </p:txBody>
      </p:sp>
      <p:sp>
        <p:nvSpPr>
          <p:cNvPr id="4" name="Slide Number Placeholder 3"/>
          <p:cNvSpPr>
            <a:spLocks noGrp="1"/>
          </p:cNvSpPr>
          <p:nvPr>
            <p:ph type="sldNum" sz="quarter" idx="5"/>
          </p:nvPr>
        </p:nvSpPr>
        <p:spPr/>
        <p:txBody>
          <a:bodyPr/>
          <a:lstStyle/>
          <a:p>
            <a:fld id="{EE861705-83B2-4A27-AE91-5760ED37D96E}" type="slidenum">
              <a:rPr lang="en-US" smtClean="0"/>
              <a:t>32</a:t>
            </a:fld>
            <a:endParaRPr lang="en-US"/>
          </a:p>
        </p:txBody>
      </p:sp>
    </p:spTree>
    <p:extLst>
      <p:ext uri="{BB962C8B-B14F-4D97-AF65-F5344CB8AC3E}">
        <p14:creationId xmlns:p14="http://schemas.microsoft.com/office/powerpoint/2010/main" val="214785966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10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Microsoft incorporates theories of HRM in shaping its transformation. The Technology Acceptance Model enables employees to trust and accept digital tools. The Socio-Technical Systems Theory is involved with the issue of technological complexity and human well-being. In contrast with other industry giants, such as IBM and Google, Microsoft can modernize its digital HR and compete internationally.</a:t>
            </a:r>
          </a:p>
          <a:p>
            <a:endParaRPr lang="en-US" dirty="0"/>
          </a:p>
        </p:txBody>
      </p:sp>
      <p:sp>
        <p:nvSpPr>
          <p:cNvPr id="4" name="Slide Number Placeholder 3"/>
          <p:cNvSpPr>
            <a:spLocks noGrp="1"/>
          </p:cNvSpPr>
          <p:nvPr>
            <p:ph type="sldNum" sz="quarter" idx="5"/>
          </p:nvPr>
        </p:nvSpPr>
        <p:spPr/>
        <p:txBody>
          <a:bodyPr/>
          <a:lstStyle/>
          <a:p>
            <a:fld id="{EE861705-83B2-4A27-AE91-5760ED37D96E}" type="slidenum">
              <a:rPr lang="en-US" smtClean="0"/>
              <a:t>33</a:t>
            </a:fld>
            <a:endParaRPr lang="en-US"/>
          </a:p>
        </p:txBody>
      </p:sp>
    </p:spTree>
    <p:extLst>
      <p:ext uri="{BB962C8B-B14F-4D97-AF65-F5344CB8AC3E}">
        <p14:creationId xmlns:p14="http://schemas.microsoft.com/office/powerpoint/2010/main" val="175573174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E861705-83B2-4A27-AE91-5760ED37D96E}" type="slidenum">
              <a:rPr lang="en-US" smtClean="0"/>
              <a:t>34</a:t>
            </a:fld>
            <a:endParaRPr lang="en-US"/>
          </a:p>
        </p:txBody>
      </p:sp>
    </p:spTree>
    <p:extLst>
      <p:ext uri="{BB962C8B-B14F-4D97-AF65-F5344CB8AC3E}">
        <p14:creationId xmlns:p14="http://schemas.microsoft.com/office/powerpoint/2010/main" val="301404291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Tahoma" panose="020B0604030504040204" pitchFamily="34" charset="0"/>
                <a:cs typeface="Times New Roman" panose="02020603050405020304" pitchFamily="18" charset="0"/>
              </a:rPr>
              <a:t>The culture of growth mentality fosters curiosity, respect, and teamwork, all of which have enabled Microsoft to flourish. Diversity and inclusion are the foundation of innovation since these two offer different perspectives that may lead to quality products and decisions. By investing in psychological safety and empathy, Microsoft has developed a culture of empowering employees to be authentic and achieve their potentials.</a:t>
            </a:r>
          </a:p>
          <a:p>
            <a:pPr algn="just"/>
            <a:endParaRPr lang="en-US" dirty="0">
              <a:latin typeface="Times New Roman" panose="02020603050405020304" pitchFamily="18" charset="0"/>
              <a:ea typeface="Tahoma" panose="020B060403050404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8BCA221-78A7-45C1-9322-0F90DE95702B}" type="slidenum">
              <a:rPr lang="en-US" smtClean="0"/>
              <a:t>35</a:t>
            </a:fld>
            <a:endParaRPr lang="en-US"/>
          </a:p>
        </p:txBody>
      </p:sp>
    </p:spTree>
    <p:extLst>
      <p:ext uri="{BB962C8B-B14F-4D97-AF65-F5344CB8AC3E}">
        <p14:creationId xmlns:p14="http://schemas.microsoft.com/office/powerpoint/2010/main" val="103668695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Tahoma" panose="020B0604030504040204" pitchFamily="34" charset="0"/>
                <a:cs typeface="Times New Roman" panose="02020603050405020304" pitchFamily="18" charset="0"/>
              </a:rPr>
              <a:t>The culture of growth mentality fosters curiosity, respect, and teamwork, all of which have enabled Microsoft to flourish. Diversity and inclusion are the foundation of innovation since these two offer different perspectives that may lead to quality products and decisions. By investing in psychological safety and empathy, Microsoft has developed a culture of empowering employees to be authentic and achieve their potentials.</a:t>
            </a:r>
          </a:p>
          <a:p>
            <a:pPr algn="just"/>
            <a:endParaRPr lang="en-US" dirty="0">
              <a:latin typeface="Times New Roman" panose="02020603050405020304" pitchFamily="18" charset="0"/>
              <a:ea typeface="Tahoma" panose="020B060403050404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8BCA221-78A7-45C1-9322-0F90DE95702B}" type="slidenum">
              <a:rPr lang="en-US" smtClean="0"/>
              <a:t>36</a:t>
            </a:fld>
            <a:endParaRPr lang="en-US"/>
          </a:p>
        </p:txBody>
      </p:sp>
    </p:spTree>
    <p:extLst>
      <p:ext uri="{BB962C8B-B14F-4D97-AF65-F5344CB8AC3E}">
        <p14:creationId xmlns:p14="http://schemas.microsoft.com/office/powerpoint/2010/main" val="103668695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0" dirty="0">
                <a:effectLst/>
                <a:latin typeface="Times New Roman" panose="02020603050405020304" pitchFamily="18" charset="0"/>
                <a:ea typeface="Calibri" panose="020F0502020204030204" pitchFamily="34" charset="0"/>
              </a:rPr>
              <a:t>The Microsoft HR programs focus on equality, justice, and diversity. ERGs take an imperative stance to establish conducive working environments amid various employees. Digital diversity dashboards assist the HR to track representation, pay equity and inclusion. These are accountability and transparency pillars and Microsoft global engagements on diversity and accessibility</a:t>
            </a:r>
            <a:endParaRPr lang="en-US" dirty="0"/>
          </a:p>
        </p:txBody>
      </p:sp>
      <p:sp>
        <p:nvSpPr>
          <p:cNvPr id="4" name="Slide Number Placeholder 3"/>
          <p:cNvSpPr>
            <a:spLocks noGrp="1"/>
          </p:cNvSpPr>
          <p:nvPr>
            <p:ph type="sldNum" sz="quarter" idx="5"/>
          </p:nvPr>
        </p:nvSpPr>
        <p:spPr/>
        <p:txBody>
          <a:bodyPr/>
          <a:lstStyle/>
          <a:p>
            <a:fld id="{58BCA221-78A7-45C1-9322-0F90DE95702B}" type="slidenum">
              <a:rPr lang="en-US" smtClean="0"/>
              <a:t>37</a:t>
            </a:fld>
            <a:endParaRPr lang="en-US"/>
          </a:p>
        </p:txBody>
      </p:sp>
    </p:spTree>
    <p:extLst>
      <p:ext uri="{BB962C8B-B14F-4D97-AF65-F5344CB8AC3E}">
        <p14:creationId xmlns:p14="http://schemas.microsoft.com/office/powerpoint/2010/main" val="204225497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0" dirty="0">
                <a:effectLst/>
                <a:latin typeface="Times New Roman" panose="02020603050405020304" pitchFamily="18" charset="0"/>
                <a:ea typeface="Calibri" panose="020F0502020204030204" pitchFamily="34" charset="0"/>
              </a:rPr>
              <a:t>The cultural ambassadors of Microsoft are line managers. They weave inclusiveness in terms of fair assessment, open communication, and equitable opportunities. Training will help managers identify unconscious biases and to model inclusive </a:t>
            </a:r>
            <a:r>
              <a:rPr lang="en-US" sz="1200" kern="0" dirty="0" err="1">
                <a:effectLst/>
                <a:latin typeface="Times New Roman" panose="02020603050405020304" pitchFamily="18" charset="0"/>
                <a:ea typeface="Calibri" panose="020F0502020204030204" pitchFamily="34" charset="0"/>
              </a:rPr>
              <a:t>behaviour</a:t>
            </a:r>
            <a:r>
              <a:rPr lang="en-US" sz="1200" kern="0" dirty="0">
                <a:effectLst/>
                <a:latin typeface="Times New Roman" panose="02020603050405020304" pitchFamily="18" charset="0"/>
                <a:ea typeface="Calibri" panose="020F0502020204030204" pitchFamily="34" charset="0"/>
              </a:rPr>
              <a:t>. They implement the principles of DEI in their day-to-day leadership enabling them to make diversity a reality in their teams instead of a policy mandate</a:t>
            </a:r>
            <a:endParaRPr lang="en-US" dirty="0"/>
          </a:p>
        </p:txBody>
      </p:sp>
      <p:sp>
        <p:nvSpPr>
          <p:cNvPr id="4" name="Slide Number Placeholder 3"/>
          <p:cNvSpPr>
            <a:spLocks noGrp="1"/>
          </p:cNvSpPr>
          <p:nvPr>
            <p:ph type="sldNum" sz="quarter" idx="5"/>
          </p:nvPr>
        </p:nvSpPr>
        <p:spPr/>
        <p:txBody>
          <a:bodyPr/>
          <a:lstStyle/>
          <a:p>
            <a:fld id="{58BCA221-78A7-45C1-9322-0F90DE95702B}" type="slidenum">
              <a:rPr lang="en-US" smtClean="0"/>
              <a:t>38</a:t>
            </a:fld>
            <a:endParaRPr lang="en-US"/>
          </a:p>
        </p:txBody>
      </p:sp>
    </p:spTree>
    <p:extLst>
      <p:ext uri="{BB962C8B-B14F-4D97-AF65-F5344CB8AC3E}">
        <p14:creationId xmlns:p14="http://schemas.microsoft.com/office/powerpoint/2010/main" val="372947204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0" dirty="0">
                <a:effectLst/>
                <a:latin typeface="Times New Roman" panose="02020603050405020304" pitchFamily="18" charset="0"/>
                <a:ea typeface="Calibri" panose="020F0502020204030204" pitchFamily="34" charset="0"/>
              </a:rPr>
              <a:t>The diversity and culture programs of Microsoft contribute directly to its empowerment and innovation mission. Diverse teams increase innovation and flexibility, contributing to competitive edge in the world markets. Connecting the results of DEI to the innovation, employee engagement, and sustainability objectives, Microsoft tunes its human capital strategies into adding substantive value to the business success and corporate social responsibility</a:t>
            </a:r>
            <a:endParaRPr lang="en-US" dirty="0"/>
          </a:p>
        </p:txBody>
      </p:sp>
      <p:sp>
        <p:nvSpPr>
          <p:cNvPr id="4" name="Slide Number Placeholder 3"/>
          <p:cNvSpPr>
            <a:spLocks noGrp="1"/>
          </p:cNvSpPr>
          <p:nvPr>
            <p:ph type="sldNum" sz="quarter" idx="5"/>
          </p:nvPr>
        </p:nvSpPr>
        <p:spPr/>
        <p:txBody>
          <a:bodyPr/>
          <a:lstStyle/>
          <a:p>
            <a:fld id="{58BCA221-78A7-45C1-9322-0F90DE95702B}" type="slidenum">
              <a:rPr lang="en-US" smtClean="0"/>
              <a:t>39</a:t>
            </a:fld>
            <a:endParaRPr lang="en-US"/>
          </a:p>
        </p:txBody>
      </p:sp>
    </p:spTree>
    <p:extLst>
      <p:ext uri="{BB962C8B-B14F-4D97-AF65-F5344CB8AC3E}">
        <p14:creationId xmlns:p14="http://schemas.microsoft.com/office/powerpoint/2010/main" val="223558303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0" dirty="0">
                <a:effectLst/>
                <a:latin typeface="Times New Roman" panose="02020603050405020304" pitchFamily="18" charset="0"/>
                <a:ea typeface="Calibri" panose="020F0502020204030204" pitchFamily="34" charset="0"/>
              </a:rPr>
              <a:t>Because Microsoft exists worldwide, there are some difficulties in sustaining the same level of diversity in the different parts of the world with different cultures and legislations. Decision-making is still affected by unconscious bias even after awareness programs. Moreover, hybrid work creates differences in inclusion between off-site and on-site workers. These challenges require an adaptive management approach, on-going education, and local-style strategies of inclusion</a:t>
            </a:r>
            <a:endParaRPr lang="en-US" dirty="0"/>
          </a:p>
        </p:txBody>
      </p:sp>
      <p:sp>
        <p:nvSpPr>
          <p:cNvPr id="4" name="Slide Number Placeholder 3"/>
          <p:cNvSpPr>
            <a:spLocks noGrp="1"/>
          </p:cNvSpPr>
          <p:nvPr>
            <p:ph type="sldNum" sz="quarter" idx="5"/>
          </p:nvPr>
        </p:nvSpPr>
        <p:spPr/>
        <p:txBody>
          <a:bodyPr/>
          <a:lstStyle/>
          <a:p>
            <a:fld id="{58BCA221-78A7-45C1-9322-0F90DE95702B}" type="slidenum">
              <a:rPr lang="en-US" smtClean="0"/>
              <a:t>40</a:t>
            </a:fld>
            <a:endParaRPr lang="en-US"/>
          </a:p>
        </p:txBody>
      </p:sp>
    </p:spTree>
    <p:extLst>
      <p:ext uri="{BB962C8B-B14F-4D97-AF65-F5344CB8AC3E}">
        <p14:creationId xmlns:p14="http://schemas.microsoft.com/office/powerpoint/2010/main" val="303175924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0" dirty="0">
                <a:effectLst/>
                <a:latin typeface="Times New Roman" panose="02020603050405020304" pitchFamily="18" charset="0"/>
                <a:ea typeface="Calibri" panose="020F0502020204030204" pitchFamily="34" charset="0"/>
              </a:rPr>
              <a:t>The approach of Microsoft is based on the important theories of HRM. The framework provided by Hofstede simplifies the challenges of cultural diversity. Social Identity Theory promotes cohesiveness and dignity among diverse identities within employees. </a:t>
            </a:r>
            <a:r>
              <a:rPr lang="en-US" sz="1200" kern="0" dirty="0" err="1">
                <a:effectLst/>
                <a:latin typeface="Times New Roman" panose="02020603050405020304" pitchFamily="18" charset="0"/>
                <a:ea typeface="Calibri" panose="020F0502020204030204" pitchFamily="34" charset="0"/>
              </a:rPr>
              <a:t>Comparisive</a:t>
            </a:r>
            <a:r>
              <a:rPr lang="en-US" sz="1200" kern="0" dirty="0">
                <a:effectLst/>
                <a:latin typeface="Times New Roman" panose="02020603050405020304" pitchFamily="18" charset="0"/>
                <a:ea typeface="Calibri" panose="020F0502020204030204" pitchFamily="34" charset="0"/>
              </a:rPr>
              <a:t> benchmarking with such industry leaders as IBM and Accenture will guarantee the ongoing improvement of DEI strategy. These are the theoretical underpinnings that inform Microsoft approaches to inclusive leadership and cultural excellence programs</a:t>
            </a:r>
            <a:endParaRPr lang="en-US" dirty="0"/>
          </a:p>
        </p:txBody>
      </p:sp>
      <p:sp>
        <p:nvSpPr>
          <p:cNvPr id="4" name="Slide Number Placeholder 3"/>
          <p:cNvSpPr>
            <a:spLocks noGrp="1"/>
          </p:cNvSpPr>
          <p:nvPr>
            <p:ph type="sldNum" sz="quarter" idx="5"/>
          </p:nvPr>
        </p:nvSpPr>
        <p:spPr/>
        <p:txBody>
          <a:bodyPr/>
          <a:lstStyle/>
          <a:p>
            <a:fld id="{58BCA221-78A7-45C1-9322-0F90DE95702B}" type="slidenum">
              <a:rPr lang="en-US" smtClean="0"/>
              <a:t>41</a:t>
            </a:fld>
            <a:endParaRPr lang="en-US"/>
          </a:p>
        </p:txBody>
      </p:sp>
    </p:spTree>
    <p:extLst>
      <p:ext uri="{BB962C8B-B14F-4D97-AF65-F5344CB8AC3E}">
        <p14:creationId xmlns:p14="http://schemas.microsoft.com/office/powerpoint/2010/main" val="71180653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5"/>
          </p:nvPr>
        </p:nvSpPr>
        <p:spPr/>
        <p:txBody>
          <a:bodyPr/>
          <a:lstStyle/>
          <a:p>
            <a:fld id="{58BCA221-78A7-45C1-9322-0F90DE95702B}" type="slidenum">
              <a:rPr lang="en-US" smtClean="0"/>
              <a:t>42</a:t>
            </a:fld>
            <a:endParaRPr lang="en-US"/>
          </a:p>
        </p:txBody>
      </p:sp>
    </p:spTree>
    <p:extLst>
      <p:ext uri="{BB962C8B-B14F-4D97-AF65-F5344CB8AC3E}">
        <p14:creationId xmlns:p14="http://schemas.microsoft.com/office/powerpoint/2010/main" val="135664916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DD84F499-2EA2-2963-F293-46FD88ED65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FF53F77E-4B19-EF01-A499-183AD94FBC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8D8AB4BE-29F3-3886-9AA1-C474DE4785F4}"/>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Microsoft suggests that managing your family wisely can provide a competitive advantage. By connecting recruitment with other activities of an organization, flexibility and inclusive can be enhanced. In future, predictive analytics and artificial intelligence will help to improve workforce planning and engagement. Leaderships practices will be more inclusive which will prevent discrimination and promote innovation. Microsoft wants to empower its people. </a:t>
            </a:r>
            <a:r>
              <a:rPr lang="en-US" sz="1200" kern="1200">
                <a:solidFill>
                  <a:schemeClr val="tx1"/>
                </a:solidFill>
                <a:effectLst/>
                <a:latin typeface="+mn-lt"/>
                <a:ea typeface="+mn-ea"/>
                <a:cs typeface="+mn-cs"/>
              </a:rPr>
              <a:t>Every employee plays an important role towards digital transformation as well as sustainable growth.</a:t>
            </a:r>
            <a:endParaRPr lang="en-US" dirty="0"/>
          </a:p>
        </p:txBody>
      </p:sp>
      <p:sp>
        <p:nvSpPr>
          <p:cNvPr id="4" name="Slide Number Placeholder 3">
            <a:extLst>
              <a:ext uri="{FF2B5EF4-FFF2-40B4-BE49-F238E27FC236}">
                <a16:creationId xmlns:a16="http://schemas.microsoft.com/office/drawing/2014/main" xmlns="" id="{501A2561-09FD-093C-B8B9-1D4B4010B07F}"/>
              </a:ext>
            </a:extLst>
          </p:cNvPr>
          <p:cNvSpPr>
            <a:spLocks noGrp="1"/>
          </p:cNvSpPr>
          <p:nvPr>
            <p:ph type="sldNum" sz="quarter" idx="5"/>
          </p:nvPr>
        </p:nvSpPr>
        <p:spPr/>
        <p:txBody>
          <a:bodyPr/>
          <a:lstStyle/>
          <a:p>
            <a:fld id="{58BCA221-78A7-45C1-9322-0F90DE95702B}" type="slidenum">
              <a:rPr lang="en-US" smtClean="0"/>
              <a:t>43</a:t>
            </a:fld>
            <a:endParaRPr lang="en-US"/>
          </a:p>
        </p:txBody>
      </p:sp>
    </p:spTree>
    <p:extLst>
      <p:ext uri="{BB962C8B-B14F-4D97-AF65-F5344CB8AC3E}">
        <p14:creationId xmlns:p14="http://schemas.microsoft.com/office/powerpoint/2010/main" val="38564599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8288000" cy="10287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961805" y="1901595"/>
            <a:ext cx="14364393" cy="6461925"/>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2171702" y="2117423"/>
            <a:ext cx="13944600" cy="6052155"/>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7703820" y="1901595"/>
            <a:ext cx="2880360" cy="10972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7875270" y="1901596"/>
            <a:ext cx="2537460" cy="967943"/>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342562" y="3136895"/>
            <a:ext cx="13602879" cy="3886200"/>
          </a:xfrm>
        </p:spPr>
        <p:txBody>
          <a:bodyPr tIns="45720" bIns="45720" anchor="ctr">
            <a:noAutofit/>
          </a:bodyPr>
          <a:lstStyle>
            <a:lvl1pPr algn="ctr">
              <a:lnSpc>
                <a:spcPct val="83000"/>
              </a:lnSpc>
              <a:defRPr lang="en-US" sz="10800" b="0" kern="1200" cap="all" spc="-15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2343150" y="7023094"/>
            <a:ext cx="13606272" cy="685802"/>
          </a:xfrm>
        </p:spPr>
        <p:txBody>
          <a:bodyPr>
            <a:normAutofit/>
          </a:bodyPr>
          <a:lstStyle>
            <a:lvl1pPr marL="0" indent="0" algn="ctr">
              <a:spcBef>
                <a:spcPts val="0"/>
              </a:spcBef>
              <a:buNone/>
              <a:defRPr sz="2400" spc="120" baseline="0">
                <a:solidFill>
                  <a:schemeClr val="tx1"/>
                </a:solidFill>
              </a:defRPr>
            </a:lvl1pPr>
            <a:lvl2pPr marL="685800" indent="0" algn="ctr">
              <a:buNone/>
              <a:defRPr sz="2400"/>
            </a:lvl2pPr>
            <a:lvl3pPr marL="1371600" indent="0" algn="ctr">
              <a:buNone/>
              <a:defRPr sz="24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7978140" y="2011883"/>
            <a:ext cx="2331720" cy="790820"/>
          </a:xfrm>
        </p:spPr>
        <p:txBody>
          <a:bodyPr/>
          <a:lstStyle>
            <a:lvl1pPr algn="ctr">
              <a:defRPr sz="1950" spc="0" baseline="0">
                <a:solidFill>
                  <a:schemeClr val="tx1"/>
                </a:solidFill>
                <a:latin typeface="+mn-lt"/>
              </a:defRPr>
            </a:lvl1pPr>
          </a:lstStyle>
          <a:p>
            <a:fld id="{1D8BD707-D9CF-40AE-B4C6-C98DA3205C09}" type="datetimeFigureOut">
              <a:rPr lang="en-US" smtClean="0"/>
              <a:pPr/>
              <a:t>11/3/2025</a:t>
            </a:fld>
            <a:endParaRPr lang="en-US"/>
          </a:p>
        </p:txBody>
      </p:sp>
      <p:sp>
        <p:nvSpPr>
          <p:cNvPr id="21" name="Footer Placeholder 20"/>
          <p:cNvSpPr>
            <a:spLocks noGrp="1"/>
          </p:cNvSpPr>
          <p:nvPr>
            <p:ph type="ftr" sz="quarter" idx="11"/>
          </p:nvPr>
        </p:nvSpPr>
        <p:spPr>
          <a:xfrm>
            <a:off x="2180844" y="7816590"/>
            <a:ext cx="8858250" cy="3429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12910379" y="7818120"/>
            <a:ext cx="3167822" cy="342900"/>
          </a:xfrm>
        </p:spPr>
        <p:txBody>
          <a:bodyPr/>
          <a:lstStyle>
            <a:lvl1pPr>
              <a:defRPr>
                <a:solidFill>
                  <a:schemeClr val="tx1">
                    <a:lumMod val="75000"/>
                    <a:lumOff val="2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73006923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56945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8288000" cy="10287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961805" y="1901595"/>
            <a:ext cx="14364393" cy="6461925"/>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2171700" y="2117423"/>
            <a:ext cx="13944600" cy="6052155"/>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7703820" y="1901595"/>
            <a:ext cx="2880360" cy="10972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7875270" y="1901596"/>
            <a:ext cx="2537460" cy="967943"/>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2345435" y="3141464"/>
            <a:ext cx="13606272" cy="3881628"/>
          </a:xfrm>
        </p:spPr>
        <p:txBody>
          <a:bodyPr anchor="ctr">
            <a:noAutofit/>
          </a:bodyPr>
          <a:lstStyle>
            <a:lvl1pPr algn="ctr">
              <a:lnSpc>
                <a:spcPct val="83000"/>
              </a:lnSpc>
              <a:defRPr lang="en-US" sz="10800" kern="1200" cap="all" spc="-15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2345436" y="7023093"/>
            <a:ext cx="13606272" cy="685800"/>
          </a:xfrm>
        </p:spPr>
        <p:txBody>
          <a:bodyPr anchor="t">
            <a:normAutofit/>
          </a:bodyPr>
          <a:lstStyle>
            <a:lvl1pPr marL="0" indent="0" algn="ctr">
              <a:buNone/>
              <a:defRPr sz="2400">
                <a:solidFill>
                  <a:schemeClr val="tx1"/>
                </a:solidFill>
                <a:effectLst/>
              </a:defRPr>
            </a:lvl1pPr>
            <a:lvl2pPr marL="685800" indent="0">
              <a:buNone/>
              <a:defRPr sz="24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982712" y="2016753"/>
            <a:ext cx="2331720" cy="795528"/>
          </a:xfrm>
        </p:spPr>
        <p:txBody>
          <a:bodyPr/>
          <a:lstStyle>
            <a:lvl1pPr algn="ctr">
              <a:defRPr lang="en-US" sz="1950" kern="1200" spc="0" baseline="0">
                <a:solidFill>
                  <a:schemeClr val="tx1"/>
                </a:solidFill>
                <a:latin typeface="+mn-lt"/>
                <a:ea typeface="+mn-ea"/>
                <a:cs typeface="+mn-cs"/>
              </a:defRPr>
            </a:lvl1p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a:xfrm>
            <a:off x="2180330" y="7816590"/>
            <a:ext cx="8860536" cy="342900"/>
          </a:xfrm>
        </p:spPr>
        <p:txBody>
          <a:bodyPr/>
          <a:lstStyle>
            <a:lvl1pPr algn="l">
              <a:defRPr/>
            </a:lvl1pPr>
          </a:lstStyle>
          <a:p>
            <a:endParaRPr lang="en-US"/>
          </a:p>
        </p:txBody>
      </p:sp>
      <p:sp>
        <p:nvSpPr>
          <p:cNvPr id="6" name="Slide Number Placeholder 5"/>
          <p:cNvSpPr>
            <a:spLocks noGrp="1"/>
          </p:cNvSpPr>
          <p:nvPr>
            <p:ph type="sldNum" sz="quarter" idx="12"/>
          </p:nvPr>
        </p:nvSpPr>
        <p:spPr>
          <a:xfrm>
            <a:off x="12906756" y="7816590"/>
            <a:ext cx="3168396" cy="342900"/>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72802715"/>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600200" y="3154680"/>
            <a:ext cx="7132320" cy="5623560"/>
          </a:xfrm>
        </p:spPr>
        <p:txBody>
          <a:bodyPr/>
          <a:lstStyle>
            <a:lvl1pPr>
              <a:defRPr sz="2700"/>
            </a:lvl1pPr>
            <a:lvl2pPr>
              <a:defRPr sz="2400"/>
            </a:lvl2pPr>
            <a:lvl3pPr>
              <a:defRPr sz="2100"/>
            </a:lvl3pPr>
            <a:lvl4pPr>
              <a:defRPr sz="2100"/>
            </a:lvl4pPr>
            <a:lvl5pPr>
              <a:defRPr sz="2100"/>
            </a:lvl5pPr>
            <a:lvl6pPr>
              <a:defRPr sz="2100"/>
            </a:lvl6pPr>
            <a:lvl7pPr>
              <a:defRPr sz="2100"/>
            </a:lvl7pPr>
            <a:lvl8pPr>
              <a:defRPr sz="2100"/>
            </a:lvl8pPr>
            <a:lvl9pPr>
              <a:defRPr sz="2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9555480" y="3154680"/>
            <a:ext cx="7132320" cy="5623560"/>
          </a:xfrm>
        </p:spPr>
        <p:txBody>
          <a:bodyPr/>
          <a:lstStyle>
            <a:lvl1pPr>
              <a:defRPr sz="2700"/>
            </a:lvl1pPr>
            <a:lvl2pPr>
              <a:defRPr sz="2400"/>
            </a:lvl2pPr>
            <a:lvl3pPr>
              <a:defRPr sz="2100"/>
            </a:lvl3pPr>
            <a:lvl4pPr>
              <a:defRPr sz="2100"/>
            </a:lvl4pPr>
            <a:lvl5pPr>
              <a:defRPr sz="2100"/>
            </a:lvl5pPr>
            <a:lvl6pPr>
              <a:defRPr sz="2100"/>
            </a:lvl6pPr>
            <a:lvl7pPr>
              <a:defRPr sz="2100"/>
            </a:lvl7pPr>
            <a:lvl8pPr>
              <a:defRPr sz="2100"/>
            </a:lvl8pPr>
            <a:lvl9pPr>
              <a:defRPr sz="2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10392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604772" y="3111501"/>
            <a:ext cx="7132320" cy="960120"/>
          </a:xfrm>
        </p:spPr>
        <p:txBody>
          <a:bodyPr anchor="ctr">
            <a:normAutofit/>
          </a:bodyPr>
          <a:lstStyle>
            <a:lvl1pPr marL="0" indent="0" algn="ctr">
              <a:spcBef>
                <a:spcPts val="0"/>
              </a:spcBef>
              <a:buNone/>
              <a:defRPr sz="2850" b="0">
                <a:solidFill>
                  <a:schemeClr val="tx2"/>
                </a:solidFill>
                <a:latin typeface="+mn-lt"/>
              </a:defRPr>
            </a:lvl1pPr>
            <a:lvl2pPr marL="685800" indent="0">
              <a:buNone/>
              <a:defRPr sz="285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smtClean="0"/>
              <a:t>Click to edit Master text styles</a:t>
            </a:r>
          </a:p>
        </p:txBody>
      </p:sp>
      <p:sp>
        <p:nvSpPr>
          <p:cNvPr id="4" name="Content Placeholder 3"/>
          <p:cNvSpPr>
            <a:spLocks noGrp="1"/>
          </p:cNvSpPr>
          <p:nvPr>
            <p:ph sz="half" idx="2"/>
          </p:nvPr>
        </p:nvSpPr>
        <p:spPr>
          <a:xfrm>
            <a:off x="1604772" y="4133847"/>
            <a:ext cx="7132320" cy="4800600"/>
          </a:xfrm>
        </p:spPr>
        <p:txBody>
          <a:bodyPr/>
          <a:lstStyle>
            <a:lvl1pPr>
              <a:defRPr sz="2700"/>
            </a:lvl1pPr>
            <a:lvl2pPr>
              <a:defRPr sz="2400"/>
            </a:lvl2pPr>
            <a:lvl3pPr>
              <a:defRPr sz="2100"/>
            </a:lvl3pPr>
            <a:lvl4pPr>
              <a:defRPr sz="2100"/>
            </a:lvl4pPr>
            <a:lvl5pPr>
              <a:defRPr sz="2100"/>
            </a:lvl5pPr>
            <a:lvl6pPr>
              <a:defRPr sz="2100"/>
            </a:lvl6pPr>
            <a:lvl7pPr>
              <a:defRPr sz="2100"/>
            </a:lvl7pPr>
            <a:lvl8pPr>
              <a:defRPr sz="2100"/>
            </a:lvl8pPr>
            <a:lvl9pPr>
              <a:defRPr sz="2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9560052" y="3111501"/>
            <a:ext cx="7132320" cy="960120"/>
          </a:xfrm>
        </p:spPr>
        <p:txBody>
          <a:bodyPr anchor="ctr">
            <a:normAutofit/>
          </a:bodyPr>
          <a:lstStyle>
            <a:lvl1pPr marL="0" indent="0" algn="ctr">
              <a:spcBef>
                <a:spcPts val="0"/>
              </a:spcBef>
              <a:buNone/>
              <a:defRPr sz="2850" b="0">
                <a:solidFill>
                  <a:schemeClr val="tx2"/>
                </a:solidFill>
              </a:defRPr>
            </a:lvl1pPr>
            <a:lvl2pPr marL="685800" indent="0">
              <a:buNone/>
              <a:defRPr sz="285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smtClean="0"/>
              <a:t>Click to edit Master text styles</a:t>
            </a:r>
          </a:p>
        </p:txBody>
      </p:sp>
      <p:sp>
        <p:nvSpPr>
          <p:cNvPr id="6" name="Content Placeholder 5"/>
          <p:cNvSpPr>
            <a:spLocks noGrp="1"/>
          </p:cNvSpPr>
          <p:nvPr>
            <p:ph sz="quarter" idx="4"/>
          </p:nvPr>
        </p:nvSpPr>
        <p:spPr>
          <a:xfrm>
            <a:off x="9560052" y="4134872"/>
            <a:ext cx="7132320" cy="4800600"/>
          </a:xfrm>
        </p:spPr>
        <p:txBody>
          <a:bodyPr/>
          <a:lstStyle>
            <a:lvl1pPr>
              <a:defRPr sz="2700"/>
            </a:lvl1pPr>
            <a:lvl2pPr>
              <a:defRPr sz="2400"/>
            </a:lvl2pPr>
            <a:lvl3pPr>
              <a:defRPr sz="2100"/>
            </a:lvl3pPr>
            <a:lvl4pPr>
              <a:defRPr sz="2100"/>
            </a:lvl4pPr>
            <a:lvl5pPr>
              <a:defRPr sz="2100"/>
            </a:lvl5pPr>
            <a:lvl6pPr>
              <a:defRPr sz="2100"/>
            </a:lvl6pPr>
            <a:lvl7pPr>
              <a:defRPr sz="2100"/>
            </a:lvl7pPr>
            <a:lvl8pPr>
              <a:defRPr sz="2100"/>
            </a:lvl8pPr>
            <a:lvl9pPr>
              <a:defRPr sz="2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11893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795650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499180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368294" y="356616"/>
            <a:ext cx="12797028" cy="957376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3530579" y="356616"/>
            <a:ext cx="4389120" cy="95737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3944600" y="911088"/>
            <a:ext cx="3646170" cy="2468880"/>
          </a:xfrm>
        </p:spPr>
        <p:txBody>
          <a:bodyPr anchor="b">
            <a:normAutofit/>
          </a:bodyPr>
          <a:lstStyle>
            <a:lvl1pPr algn="l" defTabSz="1371600" rtl="0" eaLnBrk="1" latinLnBrk="0" hangingPunct="1">
              <a:lnSpc>
                <a:spcPct val="90000"/>
              </a:lnSpc>
              <a:spcBef>
                <a:spcPct val="0"/>
              </a:spcBef>
              <a:buNone/>
              <a:defRPr lang="en-US" sz="4200" b="0" kern="1200" cap="none" spc="0" baseline="0" dirty="0">
                <a:solidFill>
                  <a:srgbClr val="FFFFFF"/>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1028700" y="914400"/>
            <a:ext cx="11658600" cy="8001000"/>
          </a:xfrm>
        </p:spPr>
        <p:txBody>
          <a:bodyPr/>
          <a:lstStyle>
            <a:lvl1pPr>
              <a:defRPr sz="2700"/>
            </a:lvl1pPr>
            <a:lvl2pPr>
              <a:defRPr sz="2400"/>
            </a:lvl2pPr>
            <a:lvl3pPr>
              <a:defRPr sz="2100"/>
            </a:lvl3pPr>
            <a:lvl4pPr>
              <a:defRPr sz="2100"/>
            </a:lvl4pPr>
            <a:lvl5pPr>
              <a:defRPr sz="2100"/>
            </a:lvl5pPr>
            <a:lvl6pPr>
              <a:defRPr sz="2100"/>
            </a:lvl6pPr>
            <a:lvl7pPr>
              <a:defRPr sz="2100"/>
            </a:lvl7pPr>
            <a:lvl8pPr>
              <a:defRPr sz="2100"/>
            </a:lvl8pPr>
            <a:lvl9pPr>
              <a:defRPr sz="2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3944600" y="3429000"/>
            <a:ext cx="3646170" cy="5257800"/>
          </a:xfrm>
        </p:spPr>
        <p:txBody>
          <a:bodyPr>
            <a:normAutofit/>
          </a:bodyPr>
          <a:lstStyle>
            <a:lvl1pPr marL="0" indent="0">
              <a:lnSpc>
                <a:spcPct val="110000"/>
              </a:lnSpc>
              <a:spcBef>
                <a:spcPts val="1200"/>
              </a:spcBef>
              <a:buNone/>
              <a:defRPr sz="2100">
                <a:solidFill>
                  <a:srgbClr val="FFFFFF"/>
                </a:solidFill>
              </a:defRPr>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1D8BD707-D9CF-40AE-B4C6-C98DA3205C09}" type="datetimeFigureOut">
              <a:rPr lang="en-US" smtClean="0"/>
              <a:pPr/>
              <a:t>11/3/2025</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5590516" y="9334503"/>
            <a:ext cx="2194560" cy="411480"/>
          </a:xfrm>
        </p:spPr>
        <p:txBody>
          <a:bodyPr/>
          <a:lstStyle>
            <a:lvl1pPr>
              <a:defRPr>
                <a:solidFill>
                  <a:srgbClr val="FFFFFF"/>
                </a:solidFill>
              </a:defRPr>
            </a:lvl1pPr>
          </a:lstStyle>
          <a:p>
            <a:fld id="{B6F15528-21DE-4FAA-801E-634DDDAF4B2B}" type="slidenum">
              <a:rPr lang="en-US" smtClean="0"/>
              <a:pPr/>
              <a:t>‹#›</a:t>
            </a:fld>
            <a:endParaRPr lang="en-US"/>
          </a:p>
        </p:txBody>
      </p:sp>
      <p:sp>
        <p:nvSpPr>
          <p:cNvPr id="12" name="Rectangle 11"/>
          <p:cNvSpPr/>
          <p:nvPr/>
        </p:nvSpPr>
        <p:spPr>
          <a:xfrm>
            <a:off x="13736319" y="562356"/>
            <a:ext cx="3977640" cy="9162288"/>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64618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13530579" y="356616"/>
            <a:ext cx="4389120" cy="95737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3944600" y="905256"/>
            <a:ext cx="3648456" cy="2468880"/>
          </a:xfrm>
        </p:spPr>
        <p:txBody>
          <a:bodyPr anchor="b">
            <a:noAutofit/>
          </a:bodyPr>
          <a:lstStyle>
            <a:lvl1pPr algn="l">
              <a:defRPr sz="4200" b="0">
                <a:solidFill>
                  <a:srgbClr val="FFFFFF"/>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42898" y="356616"/>
            <a:ext cx="12797028" cy="9573768"/>
          </a:xfrm>
          <a:solidFill>
            <a:schemeClr val="accent1">
              <a:lumMod val="60000"/>
              <a:lumOff val="40000"/>
            </a:schemeClr>
          </a:solidFill>
          <a:ln>
            <a:noFill/>
          </a:ln>
        </p:spPr>
        <p:txBody>
          <a:bodyPr anchor="t"/>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US" smtClean="0"/>
              <a:t>Click icon to add picture</a:t>
            </a:r>
            <a:endParaRPr lang="en-US" dirty="0"/>
          </a:p>
        </p:txBody>
      </p:sp>
      <p:sp>
        <p:nvSpPr>
          <p:cNvPr id="4" name="Text Placeholder 3"/>
          <p:cNvSpPr>
            <a:spLocks noGrp="1"/>
          </p:cNvSpPr>
          <p:nvPr>
            <p:ph type="body" sz="half" idx="2"/>
          </p:nvPr>
        </p:nvSpPr>
        <p:spPr>
          <a:xfrm>
            <a:off x="13944600" y="3429000"/>
            <a:ext cx="3648456" cy="5253228"/>
          </a:xfrm>
        </p:spPr>
        <p:txBody>
          <a:bodyPr>
            <a:normAutofit/>
          </a:bodyPr>
          <a:lstStyle>
            <a:lvl1pPr marL="0" indent="0" algn="l">
              <a:lnSpc>
                <a:spcPct val="110000"/>
              </a:lnSpc>
              <a:spcBef>
                <a:spcPts val="1200"/>
              </a:spcBef>
              <a:buNone/>
              <a:defRPr sz="2100">
                <a:solidFill>
                  <a:srgbClr val="FFFFFF"/>
                </a:solidFill>
              </a:defRPr>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lvl1pPr marL="0" algn="r" defTabSz="1371600" rtl="0" eaLnBrk="1" latinLnBrk="0" hangingPunct="1">
              <a:defRPr lang="en-US" sz="15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5595092" y="9340596"/>
            <a:ext cx="2194560" cy="411480"/>
          </a:xfrm>
        </p:spPr>
        <p:txBody>
          <a:bodyPr/>
          <a:lstStyle>
            <a:lvl1pPr>
              <a:defRPr>
                <a:solidFill>
                  <a:srgbClr val="FFFFFF"/>
                </a:solidFill>
              </a:defRPr>
            </a:lvl1pPr>
          </a:lstStyle>
          <a:p>
            <a:fld id="{B6F15528-21DE-4FAA-801E-634DDDAF4B2B}" type="slidenum">
              <a:rPr lang="en-US" smtClean="0"/>
              <a:pPr/>
              <a:t>‹#›</a:t>
            </a:fld>
            <a:endParaRPr lang="en-US"/>
          </a:p>
        </p:txBody>
      </p:sp>
      <p:sp>
        <p:nvSpPr>
          <p:cNvPr id="10" name="Rectangle 9"/>
          <p:cNvSpPr/>
          <p:nvPr/>
        </p:nvSpPr>
        <p:spPr>
          <a:xfrm>
            <a:off x="13736319" y="562356"/>
            <a:ext cx="3977640" cy="9162288"/>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912715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377144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487400" y="1143000"/>
            <a:ext cx="3543300" cy="78867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57300" y="1143000"/>
            <a:ext cx="12115800" cy="78867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85846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52044" y="356616"/>
            <a:ext cx="17583912" cy="9573768"/>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600200" y="963891"/>
            <a:ext cx="15087600" cy="20574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600200" y="3154680"/>
            <a:ext cx="15087600" cy="589788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11480" y="9461508"/>
            <a:ext cx="4114800" cy="411480"/>
          </a:xfrm>
          <a:prstGeom prst="rect">
            <a:avLst/>
          </a:prstGeom>
        </p:spPr>
        <p:txBody>
          <a:bodyPr vert="horz" lIns="91440" tIns="45720" rIns="91440" bIns="45720" rtlCol="0" anchor="b"/>
          <a:lstStyle>
            <a:lvl1pPr algn="l">
              <a:defRPr sz="1500">
                <a:solidFill>
                  <a:schemeClr val="tx1">
                    <a:lumMod val="75000"/>
                    <a:lumOff val="25000"/>
                  </a:schemeClr>
                </a:solidFill>
              </a:defRPr>
            </a:lvl1pPr>
          </a:lstStyle>
          <a:p>
            <a:fld id="{1D8BD707-D9CF-40AE-B4C6-C98DA3205C09}" type="datetimeFigureOut">
              <a:rPr lang="en-US" smtClean="0"/>
              <a:pPr/>
              <a:t>11/3/2025</a:t>
            </a:fld>
            <a:endParaRPr lang="en-US"/>
          </a:p>
        </p:txBody>
      </p:sp>
      <p:sp>
        <p:nvSpPr>
          <p:cNvPr id="5" name="Footer Placeholder 4"/>
          <p:cNvSpPr>
            <a:spLocks noGrp="1"/>
          </p:cNvSpPr>
          <p:nvPr>
            <p:ph type="ftr" sz="quarter" idx="3"/>
          </p:nvPr>
        </p:nvSpPr>
        <p:spPr>
          <a:xfrm>
            <a:off x="5234940" y="9461508"/>
            <a:ext cx="7818120" cy="411480"/>
          </a:xfrm>
          <a:prstGeom prst="rect">
            <a:avLst/>
          </a:prstGeom>
        </p:spPr>
        <p:txBody>
          <a:bodyPr vert="horz" lIns="91440" tIns="45720" rIns="91440" bIns="45720" rtlCol="0" anchor="b"/>
          <a:lstStyle>
            <a:lvl1pPr algn="ctr">
              <a:defRPr sz="15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5704820" y="9461508"/>
            <a:ext cx="2194560" cy="411480"/>
          </a:xfrm>
          <a:prstGeom prst="rect">
            <a:avLst/>
          </a:prstGeom>
        </p:spPr>
        <p:txBody>
          <a:bodyPr vert="horz" lIns="91440" tIns="45720" rIns="91440" bIns="45720" rtlCol="0" anchor="b"/>
          <a:lstStyle>
            <a:lvl1pPr algn="r">
              <a:defRPr sz="1500">
                <a:solidFill>
                  <a:schemeClr val="tx1">
                    <a:lumMod val="75000"/>
                    <a:lumOff val="2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604025925"/>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Lst>
  <p:txStyles>
    <p:titleStyle>
      <a:lvl1pPr algn="l" defTabSz="1371600" rtl="0" eaLnBrk="1" latinLnBrk="0" hangingPunct="1">
        <a:lnSpc>
          <a:spcPct val="90000"/>
        </a:lnSpc>
        <a:spcBef>
          <a:spcPct val="0"/>
        </a:spcBef>
        <a:buNone/>
        <a:defRPr lang="en-US" sz="7200" kern="1200" cap="none" spc="0" baseline="0" dirty="0">
          <a:solidFill>
            <a:schemeClr val="tx1">
              <a:lumMod val="85000"/>
              <a:lumOff val="15000"/>
            </a:schemeClr>
          </a:solidFill>
          <a:effectLst/>
          <a:latin typeface="+mj-lt"/>
          <a:ea typeface="+mn-ea"/>
          <a:cs typeface="+mn-cs"/>
        </a:defRPr>
      </a:lvl1pPr>
    </p:titleStyle>
    <p:bodyStyle>
      <a:lvl1pPr marL="274320" indent="-274320" algn="l" defTabSz="1371600" rtl="0" eaLnBrk="1" latinLnBrk="0" hangingPunct="1">
        <a:lnSpc>
          <a:spcPct val="100000"/>
        </a:lnSpc>
        <a:spcBef>
          <a:spcPts val="1350"/>
        </a:spcBef>
        <a:spcAft>
          <a:spcPts val="0"/>
        </a:spcAft>
        <a:buClr>
          <a:schemeClr val="tx1">
            <a:lumMod val="85000"/>
            <a:lumOff val="15000"/>
          </a:schemeClr>
        </a:buClr>
        <a:buFont typeface="Garamond" pitchFamily="18" charset="0"/>
        <a:buChar char="◦"/>
        <a:defRPr sz="2700" kern="1200">
          <a:solidFill>
            <a:schemeClr val="tx1"/>
          </a:solidFill>
          <a:latin typeface="+mn-lt"/>
          <a:ea typeface="+mn-ea"/>
          <a:cs typeface="+mn-cs"/>
        </a:defRPr>
      </a:lvl1pPr>
      <a:lvl2pPr marL="685800" indent="-274320" algn="l" defTabSz="1371600" rtl="0" eaLnBrk="1" latinLnBrk="0" hangingPunct="1">
        <a:lnSpc>
          <a:spcPct val="100000"/>
        </a:lnSpc>
        <a:spcBef>
          <a:spcPts val="750"/>
        </a:spcBef>
        <a:buClr>
          <a:schemeClr val="tx1">
            <a:lumMod val="85000"/>
            <a:lumOff val="15000"/>
          </a:schemeClr>
        </a:buClr>
        <a:buFont typeface="Garamond" pitchFamily="18" charset="0"/>
        <a:buChar char="◦"/>
        <a:defRPr sz="2400" kern="1200">
          <a:solidFill>
            <a:schemeClr val="tx1"/>
          </a:solidFill>
          <a:latin typeface="+mn-lt"/>
          <a:ea typeface="+mn-ea"/>
          <a:cs typeface="+mn-cs"/>
        </a:defRPr>
      </a:lvl2pPr>
      <a:lvl3pPr marL="1097280" indent="-274320" algn="l" defTabSz="1371600" rtl="0" eaLnBrk="1" latinLnBrk="0" hangingPunct="1">
        <a:lnSpc>
          <a:spcPct val="100000"/>
        </a:lnSpc>
        <a:spcBef>
          <a:spcPts val="750"/>
        </a:spcBef>
        <a:buClr>
          <a:schemeClr val="tx1">
            <a:lumMod val="85000"/>
            <a:lumOff val="15000"/>
          </a:schemeClr>
        </a:buClr>
        <a:buFont typeface="Garamond" pitchFamily="18" charset="0"/>
        <a:buChar char="◦"/>
        <a:defRPr sz="2100" kern="1200">
          <a:solidFill>
            <a:schemeClr val="tx1"/>
          </a:solidFill>
          <a:latin typeface="+mn-lt"/>
          <a:ea typeface="+mn-ea"/>
          <a:cs typeface="+mn-cs"/>
        </a:defRPr>
      </a:lvl3pPr>
      <a:lvl4pPr marL="1508760" indent="-274320" algn="l" defTabSz="1371600" rtl="0" eaLnBrk="1" latinLnBrk="0" hangingPunct="1">
        <a:lnSpc>
          <a:spcPct val="100000"/>
        </a:lnSpc>
        <a:spcBef>
          <a:spcPts val="750"/>
        </a:spcBef>
        <a:buClr>
          <a:schemeClr val="tx1">
            <a:lumMod val="85000"/>
            <a:lumOff val="15000"/>
          </a:schemeClr>
        </a:buClr>
        <a:buFont typeface="Garamond" pitchFamily="18" charset="0"/>
        <a:buChar char="◦"/>
        <a:defRPr sz="2100" kern="1200">
          <a:solidFill>
            <a:schemeClr val="tx1"/>
          </a:solidFill>
          <a:latin typeface="+mn-lt"/>
          <a:ea typeface="+mn-ea"/>
          <a:cs typeface="+mn-cs"/>
        </a:defRPr>
      </a:lvl4pPr>
      <a:lvl5pPr marL="1920240" indent="-274320" algn="l" defTabSz="1371600" rtl="0" eaLnBrk="1" latinLnBrk="0" hangingPunct="1">
        <a:lnSpc>
          <a:spcPct val="100000"/>
        </a:lnSpc>
        <a:spcBef>
          <a:spcPts val="750"/>
        </a:spcBef>
        <a:buClr>
          <a:schemeClr val="tx1">
            <a:lumMod val="85000"/>
            <a:lumOff val="15000"/>
          </a:schemeClr>
        </a:buClr>
        <a:buFont typeface="Garamond" pitchFamily="18" charset="0"/>
        <a:buChar char="◦"/>
        <a:defRPr sz="2100" kern="1200">
          <a:solidFill>
            <a:schemeClr val="tx1"/>
          </a:solidFill>
          <a:latin typeface="+mn-lt"/>
          <a:ea typeface="+mn-ea"/>
          <a:cs typeface="+mn-cs"/>
        </a:defRPr>
      </a:lvl5pPr>
      <a:lvl6pPr marL="2400000" indent="-342900" algn="l" defTabSz="1371600" rtl="0" eaLnBrk="1" latinLnBrk="0" hangingPunct="1">
        <a:lnSpc>
          <a:spcPct val="100000"/>
        </a:lnSpc>
        <a:spcBef>
          <a:spcPts val="750"/>
        </a:spcBef>
        <a:buClr>
          <a:schemeClr val="tx1">
            <a:lumMod val="85000"/>
            <a:lumOff val="15000"/>
          </a:schemeClr>
        </a:buClr>
        <a:buFont typeface="Garamond" pitchFamily="18" charset="0"/>
        <a:buChar char="◦"/>
        <a:defRPr sz="2100" kern="1200">
          <a:solidFill>
            <a:schemeClr val="tx1"/>
          </a:solidFill>
          <a:latin typeface="+mn-lt"/>
          <a:ea typeface="+mn-ea"/>
          <a:cs typeface="+mn-cs"/>
        </a:defRPr>
      </a:lvl6pPr>
      <a:lvl7pPr marL="2850000" indent="-342900" algn="l" defTabSz="1371600" rtl="0" eaLnBrk="1" latinLnBrk="0" hangingPunct="1">
        <a:lnSpc>
          <a:spcPct val="100000"/>
        </a:lnSpc>
        <a:spcBef>
          <a:spcPts val="750"/>
        </a:spcBef>
        <a:buClr>
          <a:schemeClr val="tx1">
            <a:lumMod val="85000"/>
            <a:lumOff val="15000"/>
          </a:schemeClr>
        </a:buClr>
        <a:buFont typeface="Garamond" pitchFamily="18" charset="0"/>
        <a:buChar char="◦"/>
        <a:defRPr sz="2100" kern="1200">
          <a:solidFill>
            <a:schemeClr val="tx1"/>
          </a:solidFill>
          <a:latin typeface="+mn-lt"/>
          <a:ea typeface="+mn-ea"/>
          <a:cs typeface="+mn-cs"/>
        </a:defRPr>
      </a:lvl7pPr>
      <a:lvl8pPr marL="3300000" indent="-342900" algn="l" defTabSz="1371600" rtl="0" eaLnBrk="1" latinLnBrk="0" hangingPunct="1">
        <a:lnSpc>
          <a:spcPct val="100000"/>
        </a:lnSpc>
        <a:spcBef>
          <a:spcPts val="750"/>
        </a:spcBef>
        <a:buClr>
          <a:schemeClr val="tx1">
            <a:lumMod val="85000"/>
            <a:lumOff val="15000"/>
          </a:schemeClr>
        </a:buClr>
        <a:buFont typeface="Garamond" pitchFamily="18" charset="0"/>
        <a:buChar char="◦"/>
        <a:defRPr sz="2100" kern="1200">
          <a:solidFill>
            <a:schemeClr val="tx1"/>
          </a:solidFill>
          <a:latin typeface="+mn-lt"/>
          <a:ea typeface="+mn-ea"/>
          <a:cs typeface="+mn-cs"/>
        </a:defRPr>
      </a:lvl8pPr>
      <a:lvl9pPr marL="3750000" indent="-342900" algn="l" defTabSz="1371600" rtl="0" eaLnBrk="1" latinLnBrk="0" hangingPunct="1">
        <a:lnSpc>
          <a:spcPct val="100000"/>
        </a:lnSpc>
        <a:spcBef>
          <a:spcPts val="750"/>
        </a:spcBef>
        <a:buClr>
          <a:schemeClr val="tx1">
            <a:lumMod val="85000"/>
            <a:lumOff val="15000"/>
          </a:schemeClr>
        </a:buClr>
        <a:buFont typeface="Garamond" pitchFamily="18" charset="0"/>
        <a:buChar char="◦"/>
        <a:defRPr sz="21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21.png"/><Relationship Id="rId4" Type="http://schemas.openxmlformats.org/officeDocument/2006/relationships/image" Target="../media/image20.svg"/></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0.svg"/></Relationships>
</file>

<file path=ppt/slides/_rels/slide19.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3.png"/><Relationship Id="rId7" Type="http://schemas.openxmlformats.org/officeDocument/2006/relationships/image" Target="../media/image3.png"/><Relationship Id="rId2" Type="http://schemas.openxmlformats.org/officeDocument/2006/relationships/image" Target="../media/image22.png"/><Relationship Id="rId1" Type="http://schemas.openxmlformats.org/officeDocument/2006/relationships/slideLayout" Target="../slideLayouts/slideLayout7.xml"/><Relationship Id="rId6" Type="http://schemas.openxmlformats.org/officeDocument/2006/relationships/image" Target="../media/image26.svg"/><Relationship Id="rId5" Type="http://schemas.openxmlformats.org/officeDocument/2006/relationships/image" Target="../media/image24.png"/><Relationship Id="rId4" Type="http://schemas.openxmlformats.org/officeDocument/2006/relationships/image" Target="../media/image24.sv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2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27.png"/><Relationship Id="rId7"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32.svg"/><Relationship Id="rId5" Type="http://schemas.openxmlformats.org/officeDocument/2006/relationships/image" Target="../media/image28.png"/><Relationship Id="rId4" Type="http://schemas.openxmlformats.org/officeDocument/2006/relationships/image" Target="../media/image30.svg"/></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png"/><Relationship Id="rId4" Type="http://schemas.openxmlformats.org/officeDocument/2006/relationships/image" Target="../media/image35.svg"/></Relationships>
</file>

<file path=ppt/slides/_rels/slide2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27.png"/><Relationship Id="rId7" Type="http://schemas.openxmlformats.org/officeDocument/2006/relationships/image" Target="../media/image32.jpe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32.svg"/><Relationship Id="rId5" Type="http://schemas.openxmlformats.org/officeDocument/2006/relationships/image" Target="../media/image28.png"/><Relationship Id="rId4" Type="http://schemas.openxmlformats.org/officeDocument/2006/relationships/image" Target="../media/image30.svg"/></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39.svg"/></Relationships>
</file>

<file path=ppt/slides/_rels/slide2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34.png"/><Relationship Id="rId4" Type="http://schemas.openxmlformats.org/officeDocument/2006/relationships/image" Target="../media/image39.svg"/></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42.svg"/></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22.png"/><Relationship Id="rId4" Type="http://schemas.openxmlformats.org/officeDocument/2006/relationships/image" Target="../media/image45.svg"/></Relationships>
</file>

<file path=ppt/slides/_rels/slide29.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image" Target="../media/image22.png"/><Relationship Id="rId7" Type="http://schemas.openxmlformats.org/officeDocument/2006/relationships/image" Target="../media/image26.sv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47.svg"/><Relationship Id="rId4" Type="http://schemas.openxmlformats.org/officeDocument/2006/relationships/image" Target="../media/image38.png"/><Relationship Id="rId9" Type="http://schemas.openxmlformats.org/officeDocument/2006/relationships/image" Target="../media/image3.png"/></Relationships>
</file>

<file path=ppt/slides/_rels/slide30.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22.png"/><Relationship Id="rId7" Type="http://schemas.openxmlformats.org/officeDocument/2006/relationships/image" Target="../media/image45.sv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37.png"/><Relationship Id="rId5" Type="http://schemas.openxmlformats.org/officeDocument/2006/relationships/image" Target="../media/image47.svg"/><Relationship Id="rId4" Type="http://schemas.openxmlformats.org/officeDocument/2006/relationships/image" Target="../media/image38.png"/><Relationship Id="rId9" Type="http://schemas.openxmlformats.org/officeDocument/2006/relationships/image" Target="../media/image40.png"/></Relationships>
</file>

<file path=ppt/slides/_rels/slide31.xml.rels><?xml version="1.0" encoding="UTF-8" standalone="yes"?>
<Relationships xmlns="http://schemas.openxmlformats.org/package/2006/relationships"><Relationship Id="rId8" Type="http://schemas.openxmlformats.org/officeDocument/2006/relationships/image" Target="../media/image42.jpeg"/><Relationship Id="rId3" Type="http://schemas.openxmlformats.org/officeDocument/2006/relationships/image" Target="../media/image22.png"/><Relationship Id="rId7" Type="http://schemas.openxmlformats.org/officeDocument/2006/relationships/image" Target="../media/image51.sv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41.png"/><Relationship Id="rId5" Type="http://schemas.openxmlformats.org/officeDocument/2006/relationships/image" Target="../media/image47.svg"/><Relationship Id="rId4" Type="http://schemas.openxmlformats.org/officeDocument/2006/relationships/image" Target="../media/image38.png"/><Relationship Id="rId9" Type="http://schemas.openxmlformats.org/officeDocument/2006/relationships/image" Target="../media/image3.png"/></Relationships>
</file>

<file path=ppt/slides/_rels/slide32.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3.pn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43.png"/><Relationship Id="rId5" Type="http://schemas.openxmlformats.org/officeDocument/2006/relationships/image" Target="../media/image51.svg"/><Relationship Id="rId4" Type="http://schemas.openxmlformats.org/officeDocument/2006/relationships/image" Target="../media/image41.png"/></Relationships>
</file>

<file path=ppt/slides/_rels/slide3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22.png"/><Relationship Id="rId7" Type="http://schemas.openxmlformats.org/officeDocument/2006/relationships/image" Target="../media/image51.sv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41.png"/><Relationship Id="rId5" Type="http://schemas.openxmlformats.org/officeDocument/2006/relationships/image" Target="../media/image47.svg"/><Relationship Id="rId4" Type="http://schemas.openxmlformats.org/officeDocument/2006/relationships/image" Target="../media/image38.png"/></Relationships>
</file>

<file path=ppt/slides/_rels/slide3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51.svg"/><Relationship Id="rId4" Type="http://schemas.openxmlformats.org/officeDocument/2006/relationships/image" Target="../media/image41.png"/></Relationships>
</file>

<file path=ppt/slides/_rels/slide35.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4.png"/><Relationship Id="rId7" Type="http://schemas.openxmlformats.org/officeDocument/2006/relationships/image" Target="../media/image3.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57.svg"/><Relationship Id="rId5" Type="http://schemas.openxmlformats.org/officeDocument/2006/relationships/image" Target="../media/image45.png"/><Relationship Id="rId4" Type="http://schemas.openxmlformats.org/officeDocument/2006/relationships/image" Target="../media/image55.svg"/></Relationships>
</file>

<file path=ppt/slides/_rels/slide36.xml.rels><?xml version="1.0" encoding="UTF-8" standalone="yes"?>
<Relationships xmlns="http://schemas.openxmlformats.org/package/2006/relationships"><Relationship Id="rId3" Type="http://schemas.openxmlformats.org/officeDocument/2006/relationships/image" Target="../media/image44.png"/><Relationship Id="rId7" Type="http://schemas.openxmlformats.org/officeDocument/2006/relationships/image" Target="../media/image3.pn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57.svg"/><Relationship Id="rId5" Type="http://schemas.openxmlformats.org/officeDocument/2006/relationships/image" Target="../media/image45.png"/><Relationship Id="rId4" Type="http://schemas.openxmlformats.org/officeDocument/2006/relationships/image" Target="../media/image55.svg"/></Relationships>
</file>

<file path=ppt/slides/_rels/slide3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4.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61.svg"/></Relationships>
</file>

<file path=ppt/slides/_rels/slide3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4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4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1"/>
          <p:cNvSpPr txBox="1"/>
          <p:nvPr/>
        </p:nvSpPr>
        <p:spPr>
          <a:xfrm>
            <a:off x="519104" y="396353"/>
            <a:ext cx="15611233" cy="9048631"/>
          </a:xfrm>
          <a:prstGeom prst="rect">
            <a:avLst/>
          </a:prstGeom>
        </p:spPr>
        <p:txBody>
          <a:bodyPr wrap="square" lIns="0" tIns="0" rIns="0" bIns="0" rtlCol="0" anchor="t">
            <a:spAutoFit/>
          </a:bodyPr>
          <a:lstStyle/>
          <a:p>
            <a:pPr>
              <a:lnSpc>
                <a:spcPct val="150000"/>
              </a:lnSpc>
            </a:pPr>
            <a:endParaRPr lang="en-US" sz="2800" b="1" dirty="0" smtClean="0">
              <a:solidFill>
                <a:srgbClr val="1A1A1A"/>
              </a:solidFill>
              <a:latin typeface="Times New Roman" panose="02020603050405020304" pitchFamily="18" charset="0"/>
              <a:ea typeface="Poppins Ultra-Bold"/>
              <a:cs typeface="Times New Roman" panose="02020603050405020304" pitchFamily="18" charset="0"/>
              <a:sym typeface="Poppins Ultra-Bold"/>
            </a:endParaRPr>
          </a:p>
          <a:p>
            <a:pPr>
              <a:lnSpc>
                <a:spcPct val="150000"/>
              </a:lnSpc>
            </a:pPr>
            <a:r>
              <a:rPr lang="en-US" sz="2800" b="1" dirty="0" smtClean="0">
                <a:latin typeface="Times New Roman" panose="02020603050405020304" pitchFamily="18" charset="0"/>
                <a:ea typeface="Poppins Ultra-Bold"/>
                <a:cs typeface="Times New Roman" panose="02020603050405020304" pitchFamily="18" charset="0"/>
                <a:sym typeface="Poppins Ultra-Bold"/>
              </a:rPr>
              <a:t>TOPIC </a:t>
            </a:r>
            <a:r>
              <a:rPr lang="en-US" sz="2800" b="1" dirty="0">
                <a:latin typeface="Times New Roman" panose="02020603050405020304" pitchFamily="18" charset="0"/>
                <a:ea typeface="Poppins Ultra-Bold"/>
                <a:cs typeface="Times New Roman" panose="02020603050405020304" pitchFamily="18" charset="0"/>
                <a:sym typeface="Poppins Ultra-Bold"/>
              </a:rPr>
              <a:t>1: RECRUITMENT AND </a:t>
            </a:r>
            <a:r>
              <a:rPr lang="en-US" sz="2800" b="1" dirty="0" smtClean="0">
                <a:latin typeface="Times New Roman" panose="02020603050405020304" pitchFamily="18" charset="0"/>
                <a:ea typeface="Poppins Ultra-Bold"/>
                <a:cs typeface="Times New Roman" panose="02020603050405020304" pitchFamily="18" charset="0"/>
                <a:sym typeface="Poppins Ultra-Bold"/>
              </a:rPr>
              <a:t>SELECTION </a:t>
            </a:r>
            <a:r>
              <a:rPr lang="en-US" sz="2000" b="1" u="sng" dirty="0" smtClean="0">
                <a:latin typeface="Times New Roman" panose="02020603050405020304" pitchFamily="18" charset="0"/>
                <a:ea typeface="Poppins Ultra-Bold"/>
                <a:cs typeface="Times New Roman" panose="02020603050405020304" pitchFamily="18" charset="0"/>
                <a:sym typeface="Poppins Ultra-Bold"/>
              </a:rPr>
              <a:t>(AMAN KAUSHAL)</a:t>
            </a:r>
            <a:endParaRPr lang="en-US" sz="2000" b="1" u="sng" dirty="0">
              <a:latin typeface="Times New Roman" panose="02020603050405020304" pitchFamily="18" charset="0"/>
              <a:ea typeface="Poppins Ultra-Bold"/>
              <a:cs typeface="Times New Roman" panose="02020603050405020304" pitchFamily="18" charset="0"/>
              <a:sym typeface="Poppins Ultra-Bold"/>
            </a:endParaRPr>
          </a:p>
          <a:p>
            <a:pPr>
              <a:lnSpc>
                <a:spcPct val="150000"/>
              </a:lnSpc>
            </a:pPr>
            <a:r>
              <a:rPr lang="en-US" sz="2800" b="1" dirty="0">
                <a:latin typeface="Times New Roman" panose="02020603050405020304" pitchFamily="18" charset="0"/>
                <a:ea typeface="Poppins Ultra-Bold"/>
                <a:cs typeface="Times New Roman" panose="02020603050405020304" pitchFamily="18" charset="0"/>
                <a:sym typeface="Poppins Ultra-Bold"/>
              </a:rPr>
              <a:t>TOPIC 2: TRAINING AND </a:t>
            </a:r>
            <a:r>
              <a:rPr lang="en-US" sz="2800" b="1" dirty="0" smtClean="0">
                <a:latin typeface="Times New Roman" panose="02020603050405020304" pitchFamily="18" charset="0"/>
                <a:ea typeface="Poppins Ultra-Bold"/>
                <a:cs typeface="Times New Roman" panose="02020603050405020304" pitchFamily="18" charset="0"/>
                <a:sym typeface="Poppins Ultra-Bold"/>
              </a:rPr>
              <a:t>DEVELOPMENT </a:t>
            </a:r>
            <a:r>
              <a:rPr lang="en-US" sz="2000" b="1" u="sng" dirty="0" smtClean="0">
                <a:latin typeface="Times New Roman" panose="02020603050405020304" pitchFamily="18" charset="0"/>
                <a:ea typeface="Poppins Ultra-Bold"/>
                <a:cs typeface="Times New Roman" panose="02020603050405020304" pitchFamily="18" charset="0"/>
                <a:sym typeface="Poppins Ultra-Bold"/>
              </a:rPr>
              <a:t>(NAVEENKUMAR JAYAKANNU)</a:t>
            </a:r>
            <a:endParaRPr lang="en-US" sz="2000" b="1" u="sng" dirty="0">
              <a:latin typeface="Times New Roman" panose="02020603050405020304" pitchFamily="18" charset="0"/>
              <a:ea typeface="Poppins Ultra-Bold"/>
              <a:cs typeface="Times New Roman" panose="02020603050405020304" pitchFamily="18" charset="0"/>
              <a:sym typeface="Poppins Ultra-Bold"/>
            </a:endParaRPr>
          </a:p>
          <a:p>
            <a:pPr>
              <a:lnSpc>
                <a:spcPct val="150000"/>
              </a:lnSpc>
            </a:pPr>
            <a:r>
              <a:rPr lang="en-US" sz="2800" b="1" dirty="0" smtClean="0">
                <a:latin typeface="Times New Roman" panose="02020603050405020304" pitchFamily="18" charset="0"/>
                <a:ea typeface="Poppins Ultra-Bold"/>
                <a:cs typeface="Times New Roman" panose="02020603050405020304" pitchFamily="18" charset="0"/>
                <a:sym typeface="Poppins Ultra-Bold"/>
              </a:rPr>
              <a:t>TOPIC </a:t>
            </a:r>
            <a:r>
              <a:rPr lang="en-US" sz="2800" b="1" dirty="0">
                <a:latin typeface="Times New Roman" panose="02020603050405020304" pitchFamily="18" charset="0"/>
                <a:ea typeface="Poppins Ultra-Bold"/>
                <a:cs typeface="Times New Roman" panose="02020603050405020304" pitchFamily="18" charset="0"/>
                <a:sym typeface="Poppins Ultra-Bold"/>
              </a:rPr>
              <a:t>3: PERFORMANCE </a:t>
            </a:r>
            <a:r>
              <a:rPr lang="en-US" sz="2800" b="1" dirty="0" smtClean="0">
                <a:latin typeface="Times New Roman" panose="02020603050405020304" pitchFamily="18" charset="0"/>
                <a:ea typeface="Poppins Ultra-Bold"/>
                <a:cs typeface="Times New Roman" panose="02020603050405020304" pitchFamily="18" charset="0"/>
                <a:sym typeface="Poppins Ultra-Bold"/>
              </a:rPr>
              <a:t>MANAGEMENT </a:t>
            </a:r>
            <a:r>
              <a:rPr lang="en-US" sz="2000" b="1" u="sng" dirty="0" smtClean="0">
                <a:latin typeface="Times New Roman" panose="02020603050405020304" pitchFamily="18" charset="0"/>
                <a:ea typeface="Poppins Ultra-Bold"/>
                <a:cs typeface="Times New Roman" panose="02020603050405020304" pitchFamily="18" charset="0"/>
                <a:sym typeface="Poppins Ultra-Bold"/>
              </a:rPr>
              <a:t>(NIHAR DEVANI)</a:t>
            </a:r>
            <a:endParaRPr lang="en-US" sz="2000" b="1" u="sng" dirty="0">
              <a:latin typeface="Times New Roman" panose="02020603050405020304" pitchFamily="18" charset="0"/>
              <a:ea typeface="Poppins Ultra-Bold"/>
              <a:cs typeface="Times New Roman" panose="02020603050405020304" pitchFamily="18" charset="0"/>
              <a:sym typeface="Poppins Ultra-Bold"/>
            </a:endParaRPr>
          </a:p>
          <a:p>
            <a:pPr>
              <a:lnSpc>
                <a:spcPct val="150000"/>
              </a:lnSpc>
            </a:pPr>
            <a:r>
              <a:rPr lang="en-US" sz="2800" b="1" dirty="0">
                <a:latin typeface="Times New Roman" panose="02020603050405020304" pitchFamily="18" charset="0"/>
                <a:ea typeface="Poppins Ultra-Bold"/>
                <a:cs typeface="Times New Roman" panose="02020603050405020304" pitchFamily="18" charset="0"/>
                <a:sym typeface="Poppins Ultra-Bold"/>
              </a:rPr>
              <a:t>TOPIC 4: </a:t>
            </a:r>
            <a:r>
              <a:rPr lang="en-US" sz="2800" b="1" dirty="0">
                <a:latin typeface="Times New Roman" panose="02020603050405020304" pitchFamily="18" charset="0"/>
                <a:cs typeface="Times New Roman" panose="02020603050405020304" pitchFamily="18" charset="0"/>
              </a:rPr>
              <a:t>HR TECHNOLOGY AND DIGITAL </a:t>
            </a:r>
            <a:r>
              <a:rPr lang="en-US" sz="2800" b="1" dirty="0" smtClean="0">
                <a:latin typeface="Times New Roman" panose="02020603050405020304" pitchFamily="18" charset="0"/>
                <a:cs typeface="Times New Roman" panose="02020603050405020304" pitchFamily="18" charset="0"/>
              </a:rPr>
              <a:t>TRANSFORMATION </a:t>
            </a:r>
            <a:r>
              <a:rPr lang="en-US" sz="2000" b="1" u="sng" dirty="0" smtClean="0">
                <a:latin typeface="Times New Roman" panose="02020603050405020304" pitchFamily="18" charset="0"/>
                <a:cs typeface="Times New Roman" panose="02020603050405020304" pitchFamily="18" charset="0"/>
              </a:rPr>
              <a:t>(KESHU KARAVADA)</a:t>
            </a:r>
            <a:endParaRPr lang="en-US" sz="2800" b="1" u="sng" dirty="0">
              <a:latin typeface="Times New Roman" panose="02020603050405020304" pitchFamily="18" charset="0"/>
              <a:ea typeface="Poppins Ultra-Bold"/>
              <a:cs typeface="Times New Roman" panose="02020603050405020304" pitchFamily="18" charset="0"/>
              <a:sym typeface="Poppins Ultra-Bold"/>
            </a:endParaRPr>
          </a:p>
          <a:p>
            <a:pPr>
              <a:lnSpc>
                <a:spcPct val="150000"/>
              </a:lnSpc>
            </a:pPr>
            <a:r>
              <a:rPr lang="en-US" sz="2800" b="1" dirty="0">
                <a:latin typeface="Times New Roman" panose="02020603050405020304" pitchFamily="18" charset="0"/>
                <a:ea typeface="Poppins Ultra-Bold"/>
                <a:cs typeface="Times New Roman" panose="02020603050405020304" pitchFamily="18" charset="0"/>
                <a:sym typeface="Poppins Ultra-Bold"/>
              </a:rPr>
              <a:t>TOPIC 5: WORK PLACE CULTURE AND </a:t>
            </a:r>
            <a:r>
              <a:rPr lang="en-US" sz="2800" b="1" dirty="0" smtClean="0">
                <a:latin typeface="Times New Roman" panose="02020603050405020304" pitchFamily="18" charset="0"/>
                <a:ea typeface="Poppins Ultra-Bold"/>
                <a:cs typeface="Times New Roman" panose="02020603050405020304" pitchFamily="18" charset="0"/>
                <a:sym typeface="Poppins Ultra-Bold"/>
              </a:rPr>
              <a:t>DIVERSITY </a:t>
            </a:r>
            <a:r>
              <a:rPr lang="en-US" sz="2000" b="1" u="sng" dirty="0" smtClean="0">
                <a:latin typeface="Times New Roman" panose="02020603050405020304" pitchFamily="18" charset="0"/>
                <a:ea typeface="Poppins Ultra-Bold"/>
                <a:cs typeface="Times New Roman" panose="02020603050405020304" pitchFamily="18" charset="0"/>
                <a:sym typeface="Poppins Ultra-Bold"/>
              </a:rPr>
              <a:t>(GOKUL KRISHNAN)</a:t>
            </a:r>
          </a:p>
          <a:p>
            <a:pPr>
              <a:lnSpc>
                <a:spcPct val="150000"/>
              </a:lnSpc>
            </a:pPr>
            <a:r>
              <a:rPr lang="en-US" sz="2800" b="1" u="sng" dirty="0" smtClean="0">
                <a:latin typeface="Times New Roman" panose="02020603050405020304" pitchFamily="18" charset="0"/>
                <a:ea typeface="Poppins Ultra-Bold"/>
                <a:cs typeface="Times New Roman" panose="02020603050405020304" pitchFamily="18" charset="0"/>
                <a:sym typeface="Poppins Ultra-Bold"/>
              </a:rPr>
              <a:t>COMPANY</a:t>
            </a:r>
            <a:r>
              <a:rPr lang="en-US" sz="2800" b="1" u="sng" dirty="0">
                <a:latin typeface="Times New Roman" panose="02020603050405020304" pitchFamily="18" charset="0"/>
                <a:ea typeface="Poppins Ultra-Bold"/>
                <a:cs typeface="Times New Roman" panose="02020603050405020304" pitchFamily="18" charset="0"/>
                <a:sym typeface="Poppins Ultra-Bold"/>
              </a:rPr>
              <a:t>: </a:t>
            </a:r>
            <a:r>
              <a:rPr lang="en-US" sz="2800" b="1" u="sng" dirty="0" smtClean="0">
                <a:latin typeface="Times New Roman" panose="02020603050405020304" pitchFamily="18" charset="0"/>
                <a:ea typeface="Poppins Ultra-Bold"/>
                <a:cs typeface="Times New Roman" panose="02020603050405020304" pitchFamily="18" charset="0"/>
                <a:sym typeface="Poppins Ultra-Bold"/>
              </a:rPr>
              <a:t>MICROSOFT</a:t>
            </a:r>
          </a:p>
          <a:p>
            <a:pPr>
              <a:lnSpc>
                <a:spcPct val="150000"/>
              </a:lnSpc>
            </a:pPr>
            <a:r>
              <a:rPr lang="en-US" sz="2800" b="1" dirty="0" smtClean="0">
                <a:latin typeface="Times New Roman" panose="02020603050405020304" pitchFamily="18" charset="0"/>
                <a:ea typeface="Poppins Ultra-Bold"/>
                <a:cs typeface="Times New Roman" panose="02020603050405020304" pitchFamily="18" charset="0"/>
                <a:sym typeface="Poppins Ultra-Bold"/>
              </a:rPr>
              <a:t>PRESENTED BY:-</a:t>
            </a:r>
          </a:p>
          <a:p>
            <a:pPr>
              <a:lnSpc>
                <a:spcPct val="150000"/>
              </a:lnSpc>
            </a:pPr>
            <a:r>
              <a:rPr lang="en-US" sz="2800" b="1" dirty="0" smtClean="0">
                <a:latin typeface="Times New Roman" panose="02020603050405020304" pitchFamily="18" charset="0"/>
                <a:ea typeface="Poppins Ultra-Bold"/>
                <a:cs typeface="Times New Roman" panose="02020603050405020304" pitchFamily="18" charset="0"/>
                <a:sym typeface="Poppins Ultra-Bold"/>
              </a:rPr>
              <a:t>2437693 </a:t>
            </a:r>
            <a:r>
              <a:rPr lang="en-US" sz="2800" b="1" dirty="0" err="1">
                <a:latin typeface="Times New Roman" panose="02020603050405020304" pitchFamily="18" charset="0"/>
                <a:ea typeface="Poppins Ultra-Bold"/>
                <a:cs typeface="Times New Roman" panose="02020603050405020304" pitchFamily="18" charset="0"/>
                <a:sym typeface="Poppins Ultra-Bold"/>
              </a:rPr>
              <a:t>Aman</a:t>
            </a:r>
            <a:r>
              <a:rPr lang="en-US" sz="2800" b="1" dirty="0">
                <a:latin typeface="Times New Roman" panose="02020603050405020304" pitchFamily="18" charset="0"/>
                <a:ea typeface="Poppins Ultra-Bold"/>
                <a:cs typeface="Times New Roman" panose="02020603050405020304" pitchFamily="18" charset="0"/>
                <a:sym typeface="Poppins Ultra-Bold"/>
              </a:rPr>
              <a:t> </a:t>
            </a:r>
            <a:r>
              <a:rPr lang="en-US" sz="2800" b="1" dirty="0" smtClean="0">
                <a:latin typeface="Times New Roman" panose="02020603050405020304" pitchFamily="18" charset="0"/>
                <a:ea typeface="Poppins Ultra-Bold"/>
                <a:cs typeface="Times New Roman" panose="02020603050405020304" pitchFamily="18" charset="0"/>
                <a:sym typeface="Poppins Ultra-Bold"/>
              </a:rPr>
              <a:t>Kaushal</a:t>
            </a:r>
          </a:p>
          <a:p>
            <a:pPr>
              <a:lnSpc>
                <a:spcPct val="150000"/>
              </a:lnSpc>
            </a:pPr>
            <a:r>
              <a:rPr lang="en-US" sz="2800" b="1" dirty="0" smtClean="0">
                <a:latin typeface="Times New Roman" panose="02020603050405020304" pitchFamily="18" charset="0"/>
                <a:ea typeface="Poppins Ultra-Bold"/>
                <a:cs typeface="Times New Roman" panose="02020603050405020304" pitchFamily="18" charset="0"/>
                <a:sym typeface="Poppins Ultra-Bold"/>
              </a:rPr>
              <a:t>2438827 </a:t>
            </a:r>
            <a:r>
              <a:rPr lang="en-US" sz="2800" b="1" dirty="0" err="1">
                <a:latin typeface="Times New Roman" panose="02020603050405020304" pitchFamily="18" charset="0"/>
                <a:ea typeface="Poppins Ultra-Bold"/>
                <a:cs typeface="Times New Roman" panose="02020603050405020304" pitchFamily="18" charset="0"/>
                <a:sym typeface="Poppins Ultra-Bold"/>
              </a:rPr>
              <a:t>Naveenkumar</a:t>
            </a:r>
            <a:r>
              <a:rPr lang="en-US" sz="2800" b="1" dirty="0">
                <a:latin typeface="Times New Roman" panose="02020603050405020304" pitchFamily="18" charset="0"/>
                <a:ea typeface="Poppins Ultra-Bold"/>
                <a:cs typeface="Times New Roman" panose="02020603050405020304" pitchFamily="18" charset="0"/>
                <a:sym typeface="Poppins Ultra-Bold"/>
              </a:rPr>
              <a:t> </a:t>
            </a:r>
            <a:r>
              <a:rPr lang="en-US" sz="2800" b="1" dirty="0" err="1">
                <a:latin typeface="Times New Roman" panose="02020603050405020304" pitchFamily="18" charset="0"/>
                <a:ea typeface="Poppins Ultra-Bold"/>
                <a:cs typeface="Times New Roman" panose="02020603050405020304" pitchFamily="18" charset="0"/>
                <a:sym typeface="Poppins Ultra-Bold"/>
              </a:rPr>
              <a:t>Jayakannu</a:t>
            </a:r>
            <a:endParaRPr lang="en-US" sz="2800" b="1" dirty="0">
              <a:latin typeface="Times New Roman" panose="02020603050405020304" pitchFamily="18" charset="0"/>
              <a:ea typeface="Poppins Ultra-Bold"/>
              <a:cs typeface="Times New Roman" panose="02020603050405020304" pitchFamily="18" charset="0"/>
              <a:sym typeface="Poppins Ultra-Bold"/>
            </a:endParaRPr>
          </a:p>
          <a:p>
            <a:pPr>
              <a:lnSpc>
                <a:spcPct val="150000"/>
              </a:lnSpc>
            </a:pPr>
            <a:r>
              <a:rPr lang="en-US" sz="2800" b="1" dirty="0" smtClean="0">
                <a:latin typeface="Times New Roman" panose="02020603050405020304" pitchFamily="18" charset="0"/>
                <a:ea typeface="Poppins Ultra-Bold"/>
                <a:cs typeface="Times New Roman" panose="02020603050405020304" pitchFamily="18" charset="0"/>
                <a:sym typeface="Poppins Ultra-Bold"/>
              </a:rPr>
              <a:t>2439531 </a:t>
            </a:r>
            <a:r>
              <a:rPr lang="en-US" sz="2800" b="1" dirty="0" err="1">
                <a:latin typeface="Times New Roman" panose="02020603050405020304" pitchFamily="18" charset="0"/>
                <a:ea typeface="Poppins Ultra-Bold"/>
                <a:cs typeface="Times New Roman" panose="02020603050405020304" pitchFamily="18" charset="0"/>
                <a:sym typeface="Poppins Ultra-Bold"/>
              </a:rPr>
              <a:t>Keshu</a:t>
            </a:r>
            <a:r>
              <a:rPr lang="en-US" sz="2800" b="1" dirty="0">
                <a:latin typeface="Times New Roman" panose="02020603050405020304" pitchFamily="18" charset="0"/>
                <a:ea typeface="Poppins Ultra-Bold"/>
                <a:cs typeface="Times New Roman" panose="02020603050405020304" pitchFamily="18" charset="0"/>
                <a:sym typeface="Poppins Ultra-Bold"/>
              </a:rPr>
              <a:t> </a:t>
            </a:r>
            <a:r>
              <a:rPr lang="en-US" sz="2800" b="1" dirty="0" err="1">
                <a:latin typeface="Times New Roman" panose="02020603050405020304" pitchFamily="18" charset="0"/>
                <a:ea typeface="Poppins Ultra-Bold"/>
                <a:cs typeface="Times New Roman" panose="02020603050405020304" pitchFamily="18" charset="0"/>
                <a:sym typeface="Poppins Ultra-Bold"/>
              </a:rPr>
              <a:t>Jivabhai</a:t>
            </a:r>
            <a:r>
              <a:rPr lang="en-US" sz="2800" b="1" dirty="0">
                <a:latin typeface="Times New Roman" panose="02020603050405020304" pitchFamily="18" charset="0"/>
                <a:ea typeface="Poppins Ultra-Bold"/>
                <a:cs typeface="Times New Roman" panose="02020603050405020304" pitchFamily="18" charset="0"/>
                <a:sym typeface="Poppins Ultra-Bold"/>
              </a:rPr>
              <a:t> </a:t>
            </a:r>
            <a:r>
              <a:rPr lang="en-US" sz="2800" b="1" dirty="0" err="1" smtClean="0">
                <a:latin typeface="Times New Roman" panose="02020603050405020304" pitchFamily="18" charset="0"/>
                <a:ea typeface="Poppins Ultra-Bold"/>
                <a:cs typeface="Times New Roman" panose="02020603050405020304" pitchFamily="18" charset="0"/>
                <a:sym typeface="Poppins Ultra-Bold"/>
              </a:rPr>
              <a:t>karavada</a:t>
            </a:r>
            <a:endParaRPr lang="en-US" sz="2800" b="1" dirty="0" smtClean="0">
              <a:latin typeface="Times New Roman" panose="02020603050405020304" pitchFamily="18" charset="0"/>
              <a:ea typeface="Poppins Ultra-Bold"/>
              <a:cs typeface="Times New Roman" panose="02020603050405020304" pitchFamily="18" charset="0"/>
              <a:sym typeface="Poppins Ultra-Bold"/>
            </a:endParaRPr>
          </a:p>
          <a:p>
            <a:pPr>
              <a:lnSpc>
                <a:spcPct val="150000"/>
              </a:lnSpc>
            </a:pPr>
            <a:r>
              <a:rPr lang="en-US" sz="2800" b="1" dirty="0" smtClean="0">
                <a:latin typeface="Times New Roman" panose="02020603050405020304" pitchFamily="18" charset="0"/>
                <a:ea typeface="Poppins Ultra-Bold"/>
                <a:cs typeface="Times New Roman" panose="02020603050405020304" pitchFamily="18" charset="0"/>
                <a:sym typeface="Poppins Ultra-Bold"/>
              </a:rPr>
              <a:t>2439635 </a:t>
            </a:r>
            <a:r>
              <a:rPr lang="en-US" sz="2800" b="1" dirty="0" err="1" smtClean="0">
                <a:latin typeface="Times New Roman" panose="02020603050405020304" pitchFamily="18" charset="0"/>
                <a:ea typeface="Poppins Ultra-Bold"/>
                <a:cs typeface="Times New Roman" panose="02020603050405020304" pitchFamily="18" charset="0"/>
                <a:sym typeface="Poppins Ultra-Bold"/>
              </a:rPr>
              <a:t>Nihar</a:t>
            </a:r>
            <a:r>
              <a:rPr lang="en-US" sz="2800" b="1" dirty="0" smtClean="0">
                <a:latin typeface="Times New Roman" panose="02020603050405020304" pitchFamily="18" charset="0"/>
                <a:ea typeface="Poppins Ultra-Bold"/>
                <a:cs typeface="Times New Roman" panose="02020603050405020304" pitchFamily="18" charset="0"/>
                <a:sym typeface="Poppins Ultra-Bold"/>
              </a:rPr>
              <a:t> </a:t>
            </a:r>
            <a:r>
              <a:rPr lang="en-US" sz="2800" b="1" dirty="0" err="1" smtClean="0">
                <a:latin typeface="Times New Roman" panose="02020603050405020304" pitchFamily="18" charset="0"/>
                <a:ea typeface="Poppins Ultra-Bold"/>
                <a:cs typeface="Times New Roman" panose="02020603050405020304" pitchFamily="18" charset="0"/>
                <a:sym typeface="Poppins Ultra-Bold"/>
              </a:rPr>
              <a:t>Rameshbhai</a:t>
            </a:r>
            <a:r>
              <a:rPr lang="en-US" sz="2800" b="1" dirty="0" smtClean="0">
                <a:latin typeface="Times New Roman" panose="02020603050405020304" pitchFamily="18" charset="0"/>
                <a:ea typeface="Poppins Ultra-Bold"/>
                <a:cs typeface="Times New Roman" panose="02020603050405020304" pitchFamily="18" charset="0"/>
                <a:sym typeface="Poppins Ultra-Bold"/>
              </a:rPr>
              <a:t> </a:t>
            </a:r>
            <a:r>
              <a:rPr lang="en-US" sz="2800" b="1" dirty="0" err="1" smtClean="0">
                <a:latin typeface="Times New Roman" panose="02020603050405020304" pitchFamily="18" charset="0"/>
                <a:ea typeface="Poppins Ultra-Bold"/>
                <a:cs typeface="Times New Roman" panose="02020603050405020304" pitchFamily="18" charset="0"/>
                <a:sym typeface="Poppins Ultra-Bold"/>
              </a:rPr>
              <a:t>Devani</a:t>
            </a:r>
            <a:endParaRPr lang="en-US" sz="2800" b="1" dirty="0" smtClean="0">
              <a:latin typeface="Times New Roman" panose="02020603050405020304" pitchFamily="18" charset="0"/>
              <a:ea typeface="Poppins Ultra-Bold"/>
              <a:cs typeface="Times New Roman" panose="02020603050405020304" pitchFamily="18" charset="0"/>
              <a:sym typeface="Poppins Ultra-Bold"/>
            </a:endParaRPr>
          </a:p>
          <a:p>
            <a:pPr>
              <a:lnSpc>
                <a:spcPct val="150000"/>
              </a:lnSpc>
            </a:pPr>
            <a:r>
              <a:rPr lang="en-US" sz="2800" b="1" dirty="0" smtClean="0">
                <a:latin typeface="Times New Roman" panose="02020603050405020304" pitchFamily="18" charset="0"/>
                <a:ea typeface="Poppins Ultra-Bold"/>
                <a:cs typeface="Times New Roman" panose="02020603050405020304" pitchFamily="18" charset="0"/>
                <a:sym typeface="Poppins Ultra-Bold"/>
              </a:rPr>
              <a:t>2438834 </a:t>
            </a:r>
            <a:r>
              <a:rPr lang="en-US" sz="2800" b="1" dirty="0" err="1" smtClean="0">
                <a:latin typeface="Times New Roman" panose="02020603050405020304" pitchFamily="18" charset="0"/>
                <a:ea typeface="Poppins Ultra-Bold"/>
                <a:cs typeface="Times New Roman" panose="02020603050405020304" pitchFamily="18" charset="0"/>
                <a:sym typeface="Poppins Ultra-Bold"/>
              </a:rPr>
              <a:t>Gokul</a:t>
            </a:r>
            <a:r>
              <a:rPr lang="en-US" sz="2800" b="1" dirty="0" smtClean="0">
                <a:latin typeface="Times New Roman" panose="02020603050405020304" pitchFamily="18" charset="0"/>
                <a:ea typeface="Poppins Ultra-Bold"/>
                <a:cs typeface="Times New Roman" panose="02020603050405020304" pitchFamily="18" charset="0"/>
                <a:sym typeface="Poppins Ultra-Bold"/>
              </a:rPr>
              <a:t> Krishnan KG</a:t>
            </a:r>
            <a:endParaRPr lang="en-US" sz="2800" b="1" dirty="0">
              <a:latin typeface="Times New Roman" panose="02020603050405020304" pitchFamily="18" charset="0"/>
              <a:ea typeface="Poppins Ultra-Bold"/>
              <a:cs typeface="Times New Roman" panose="02020603050405020304" pitchFamily="18" charset="0"/>
              <a:sym typeface="Poppins Ultra-Bold"/>
            </a:endParaRPr>
          </a:p>
          <a:p>
            <a:pPr>
              <a:lnSpc>
                <a:spcPct val="150000"/>
              </a:lnSpc>
            </a:pPr>
            <a:endParaRPr lang="en-US" sz="2800" b="1" dirty="0">
              <a:solidFill>
                <a:srgbClr val="1A1A1A"/>
              </a:solidFill>
              <a:latin typeface="Times New Roman" panose="02020603050405020304" pitchFamily="18" charset="0"/>
              <a:ea typeface="Poppins Ultra-Bold"/>
              <a:cs typeface="Times New Roman" panose="02020603050405020304" pitchFamily="18" charset="0"/>
              <a:sym typeface="Poppins Ultra-Bold"/>
            </a:endParaRPr>
          </a:p>
        </p:txBody>
      </p:sp>
      <p:pic>
        <p:nvPicPr>
          <p:cNvPr id="14" name="Picture 13">
            <a:extLst>
              <a:ext uri="{FF2B5EF4-FFF2-40B4-BE49-F238E27FC236}">
                <a16:creationId xmlns:a16="http://schemas.microsoft.com/office/drawing/2014/main" xmlns="" id="{6929AFE3-A28C-3365-A614-1D341E3BAE59}"/>
              </a:ext>
            </a:extLst>
          </p:cNvPr>
          <p:cNvPicPr>
            <a:picLocks noChangeAspect="1"/>
          </p:cNvPicPr>
          <p:nvPr/>
        </p:nvPicPr>
        <p:blipFill>
          <a:blip r:embed="rId2"/>
          <a:stretch>
            <a:fillRect/>
          </a:stretch>
        </p:blipFill>
        <p:spPr>
          <a:xfrm>
            <a:off x="543167" y="406379"/>
            <a:ext cx="17602200" cy="207627"/>
          </a:xfrm>
          <a:prstGeom prst="rect">
            <a:avLst/>
          </a:prstGeom>
        </p:spPr>
      </p:pic>
      <p:pic>
        <p:nvPicPr>
          <p:cNvPr id="19" name="Picture 18">
            <a:extLst>
              <a:ext uri="{FF2B5EF4-FFF2-40B4-BE49-F238E27FC236}">
                <a16:creationId xmlns:a16="http://schemas.microsoft.com/office/drawing/2014/main" xmlns="" id="{A90C2A83-008C-61EA-F93A-0CCBBCFD4E8D}"/>
              </a:ext>
            </a:extLst>
          </p:cNvPr>
          <p:cNvPicPr>
            <a:picLocks noChangeAspect="1"/>
          </p:cNvPicPr>
          <p:nvPr/>
        </p:nvPicPr>
        <p:blipFill>
          <a:blip r:embed="rId3"/>
          <a:stretch>
            <a:fillRect/>
          </a:stretch>
        </p:blipFill>
        <p:spPr>
          <a:xfrm>
            <a:off x="14782800" y="7878708"/>
            <a:ext cx="3213387" cy="1493066"/>
          </a:xfrm>
          <a:prstGeom prst="rect">
            <a:avLst/>
          </a:prstGeom>
        </p:spPr>
      </p:pic>
      <p:pic>
        <p:nvPicPr>
          <p:cNvPr id="20" name="Picture 19">
            <a:extLst>
              <a:ext uri="{FF2B5EF4-FFF2-40B4-BE49-F238E27FC236}">
                <a16:creationId xmlns:a16="http://schemas.microsoft.com/office/drawing/2014/main" xmlns="" id="{95A59597-FB24-3E4B-D1B6-BA70EC875601}"/>
              </a:ext>
            </a:extLst>
          </p:cNvPr>
          <p:cNvPicPr>
            <a:picLocks noChangeAspect="1"/>
          </p:cNvPicPr>
          <p:nvPr/>
        </p:nvPicPr>
        <p:blipFill>
          <a:blip r:embed="rId4"/>
          <a:stretch>
            <a:fillRect/>
          </a:stretch>
        </p:blipFill>
        <p:spPr>
          <a:xfrm>
            <a:off x="14192120" y="1987219"/>
            <a:ext cx="3876433" cy="3429000"/>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A6C1366D-DBC4-BE18-8361-896B443C99F2}"/>
              </a:ext>
            </a:extLst>
          </p:cNvPr>
          <p:cNvSpPr txBox="1"/>
          <p:nvPr/>
        </p:nvSpPr>
        <p:spPr>
          <a:xfrm>
            <a:off x="1066800" y="1807715"/>
            <a:ext cx="8839200" cy="5950668"/>
          </a:xfrm>
          <a:prstGeom prst="rect">
            <a:avLst/>
          </a:prstGeom>
          <a:noFill/>
        </p:spPr>
        <p:txBody>
          <a:bodyPr wrap="square">
            <a:spAutoFit/>
          </a:bodyPr>
          <a:lstStyle/>
          <a:p>
            <a:pPr marL="342900" marR="0" lvl="0" indent="-342900" algn="just">
              <a:lnSpc>
                <a:spcPct val="150000"/>
              </a:lnSpc>
              <a:spcAft>
                <a:spcPts val="1000"/>
              </a:spcAft>
              <a:buSzPts val="1000"/>
              <a:buFont typeface="Wingdings" panose="05000000000000000000" pitchFamily="2" charset="2"/>
              <a:buChar char="q"/>
              <a:tabLst>
                <a:tab pos="457200" algn="l"/>
              </a:tabLs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Microsoft merges hiring, training, performance, digital transformation, and diversity into one HCM framework.</a:t>
            </a:r>
          </a:p>
          <a:p>
            <a:pPr marL="342900" marR="0" lvl="0" indent="-342900" algn="just">
              <a:lnSpc>
                <a:spcPct val="150000"/>
              </a:lnSpc>
              <a:spcAft>
                <a:spcPts val="1000"/>
              </a:spcAft>
              <a:buSzPts val="1000"/>
              <a:buFont typeface="Wingdings" panose="05000000000000000000" pitchFamily="2" charset="2"/>
              <a:buChar char="q"/>
              <a:tabLst>
                <a:tab pos="457200" algn="l"/>
              </a:tabLs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It's people centric strategy fosters innovation, inclusiveness and business success globally.</a:t>
            </a:r>
          </a:p>
          <a:p>
            <a:pPr marL="342900" marR="0" lvl="0" indent="-342900" algn="just">
              <a:lnSpc>
                <a:spcPct val="150000"/>
              </a:lnSpc>
              <a:spcAft>
                <a:spcPts val="1000"/>
              </a:spcAft>
              <a:buSzPts val="1000"/>
              <a:buFont typeface="Wingdings" panose="05000000000000000000" pitchFamily="2" charset="2"/>
              <a:buChar char="q"/>
              <a:tabLst>
                <a:tab pos="457200" algn="l"/>
              </a:tabLs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HR policies and technologies of Microsoft are to assess and adapt the performance leadership practices of the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It is a presentation on the same </a:t>
            </a:r>
            <a:r>
              <a:rPr lang="en-US" sz="24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24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Muttaqiean</a:t>
            </a:r>
            <a:r>
              <a:rPr lang="en-US" sz="24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24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Cahyaningati</a:t>
            </a:r>
            <a:r>
              <a:rPr lang="en-US" sz="24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and Meilan, 2023). </a:t>
            </a:r>
          </a:p>
          <a:p>
            <a:pPr marL="342900" marR="0" lvl="0" indent="-342900" algn="just">
              <a:lnSpc>
                <a:spcPct val="150000"/>
              </a:lnSpc>
              <a:spcAft>
                <a:spcPts val="1000"/>
              </a:spcAft>
              <a:buSzPts val="1000"/>
              <a:buFont typeface="Wingdings" panose="05000000000000000000" pitchFamily="2" charset="2"/>
              <a:buChar char="q"/>
              <a:tabLst>
                <a:tab pos="457200" algn="l"/>
              </a:tabLs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Microsoft’s workforce development strategies, challenges, theories, and recommendations are detailed in each section.</a:t>
            </a:r>
          </a:p>
        </p:txBody>
      </p:sp>
      <p:pic>
        <p:nvPicPr>
          <p:cNvPr id="2" name="Picture 1" descr="Microsoft Source">
            <a:extLst>
              <a:ext uri="{FF2B5EF4-FFF2-40B4-BE49-F238E27FC236}">
                <a16:creationId xmlns:a16="http://schemas.microsoft.com/office/drawing/2014/main" xmlns="" id="{BCF95F44-4751-6D3C-4016-685B5D6A0CB4}"/>
              </a:ext>
            </a:extLst>
          </p:cNvPr>
          <p:cNvPicPr>
            <a:picLocks noChangeAspect="1"/>
          </p:cNvPicPr>
          <p:nvPr/>
        </p:nvPicPr>
        <p:blipFill rotWithShape="1">
          <a:blip r:embed="rId3">
            <a:extLst>
              <a:ext uri="{28A0092B-C50C-407E-A947-70E740481C1C}">
                <a14:useLocalDpi xmlns:a14="http://schemas.microsoft.com/office/drawing/2010/main" val="0"/>
              </a:ext>
            </a:extLst>
          </a:blip>
          <a:srcRect t="35378" b="39959"/>
          <a:stretch>
            <a:fillRect/>
          </a:stretch>
        </p:blipFill>
        <p:spPr bwMode="auto">
          <a:xfrm>
            <a:off x="11658601" y="3988706"/>
            <a:ext cx="5943600" cy="1380713"/>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83306603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086100" y="1100892"/>
            <a:ext cx="12115800" cy="1846659"/>
          </a:xfrm>
          <a:prstGeom prst="rect">
            <a:avLst/>
          </a:prstGeom>
        </p:spPr>
        <p:txBody>
          <a:bodyPr wrap="square" lIns="0" tIns="0" rIns="0" bIns="0" rtlCol="0" anchor="t">
            <a:spAutoFit/>
          </a:bodyPr>
          <a:lstStyle/>
          <a:p>
            <a:pPr algn="ctr"/>
            <a:r>
              <a:rPr lang="en-US" sz="6000" b="1" dirty="0" smtClean="0">
                <a:solidFill>
                  <a:srgbClr val="1A1A1A"/>
                </a:solidFill>
                <a:latin typeface="Times New Roman" panose="02020603050405020304" pitchFamily="18" charset="0"/>
                <a:ea typeface="Poppins Ultra-Bold"/>
                <a:cs typeface="Times New Roman" panose="02020603050405020304" pitchFamily="18" charset="0"/>
                <a:sym typeface="Poppins Ultra-Bold"/>
              </a:rPr>
              <a:t>TOPIC-1: RECRUITMENT </a:t>
            </a:r>
            <a:r>
              <a:rPr lang="en-US" sz="6000" b="1" dirty="0">
                <a:solidFill>
                  <a:srgbClr val="1A1A1A"/>
                </a:solidFill>
                <a:latin typeface="Times New Roman" panose="02020603050405020304" pitchFamily="18" charset="0"/>
                <a:ea typeface="Poppins Ultra-Bold"/>
                <a:cs typeface="Times New Roman" panose="02020603050405020304" pitchFamily="18" charset="0"/>
                <a:sym typeface="Poppins Ultra-Bold"/>
              </a:rPr>
              <a:t>AND SELECTION</a:t>
            </a:r>
          </a:p>
        </p:txBody>
      </p:sp>
      <p:sp>
        <p:nvSpPr>
          <p:cNvPr id="11" name="TextBox 11"/>
          <p:cNvSpPr txBox="1"/>
          <p:nvPr/>
        </p:nvSpPr>
        <p:spPr>
          <a:xfrm>
            <a:off x="11684000" y="-144661"/>
            <a:ext cx="6604000" cy="10431661"/>
          </a:xfrm>
          <a:prstGeom prst="rect">
            <a:avLst/>
          </a:prstGeom>
        </p:spPr>
        <p:txBody>
          <a:bodyPr lIns="50800" tIns="50800" rIns="50800" bIns="50800" rtlCol="0" anchor="ctr"/>
          <a:lstStyle/>
          <a:p>
            <a:pPr algn="ctr">
              <a:lnSpc>
                <a:spcPts val="2659"/>
              </a:lnSpc>
              <a:spcBef>
                <a:spcPct val="0"/>
              </a:spcBef>
            </a:pPr>
            <a:endParaRPr/>
          </a:p>
        </p:txBody>
      </p:sp>
      <p:pic>
        <p:nvPicPr>
          <p:cNvPr id="3" name="Picture 2">
            <a:extLst>
              <a:ext uri="{FF2B5EF4-FFF2-40B4-BE49-F238E27FC236}">
                <a16:creationId xmlns:a16="http://schemas.microsoft.com/office/drawing/2014/main" xmlns="" id="{4ADFDEE4-1C35-37AF-3CA2-9E5AD80534B7}"/>
              </a:ext>
            </a:extLst>
          </p:cNvPr>
          <p:cNvPicPr>
            <a:picLocks noChangeAspect="1"/>
          </p:cNvPicPr>
          <p:nvPr/>
        </p:nvPicPr>
        <p:blipFill>
          <a:blip r:embed="rId3"/>
          <a:stretch>
            <a:fillRect/>
          </a:stretch>
        </p:blipFill>
        <p:spPr>
          <a:xfrm>
            <a:off x="342900" y="3401202"/>
            <a:ext cx="17602200" cy="207627"/>
          </a:xfrm>
          <a:prstGeom prst="rect">
            <a:avLst/>
          </a:prstGeom>
        </p:spPr>
      </p:pic>
      <p:pic>
        <p:nvPicPr>
          <p:cNvPr id="6" name="Picture 5">
            <a:extLst>
              <a:ext uri="{FF2B5EF4-FFF2-40B4-BE49-F238E27FC236}">
                <a16:creationId xmlns:a16="http://schemas.microsoft.com/office/drawing/2014/main" xmlns="" id="{BCC6BFE2-D62B-C682-0512-3B3B80D25514}"/>
              </a:ext>
            </a:extLst>
          </p:cNvPr>
          <p:cNvPicPr>
            <a:picLocks noChangeAspect="1"/>
          </p:cNvPicPr>
          <p:nvPr/>
        </p:nvPicPr>
        <p:blipFill>
          <a:blip r:embed="rId4"/>
          <a:stretch>
            <a:fillRect/>
          </a:stretch>
        </p:blipFill>
        <p:spPr>
          <a:xfrm>
            <a:off x="4908550" y="3880415"/>
            <a:ext cx="8470900" cy="5098065"/>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DBD208FB-1653-C8EC-103B-6D4B3A02C68E}"/>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xmlns="" id="{9AAC4497-1DC7-0289-F081-1DC806EBA742}"/>
              </a:ext>
            </a:extLst>
          </p:cNvPr>
          <p:cNvSpPr txBox="1"/>
          <p:nvPr/>
        </p:nvSpPr>
        <p:spPr>
          <a:xfrm>
            <a:off x="2514600" y="495300"/>
            <a:ext cx="12115800" cy="1846659"/>
          </a:xfrm>
          <a:prstGeom prst="rect">
            <a:avLst/>
          </a:prstGeom>
        </p:spPr>
        <p:txBody>
          <a:bodyPr wrap="square" lIns="0" tIns="0" rIns="0" bIns="0" rtlCol="0" anchor="t">
            <a:spAutoFit/>
          </a:bodyPr>
          <a:lstStyle/>
          <a:p>
            <a:pPr algn="ctr"/>
            <a:r>
              <a:rPr lang="en-US" sz="6000" b="1" dirty="0">
                <a:solidFill>
                  <a:srgbClr val="1A1A1A"/>
                </a:solidFill>
                <a:latin typeface="Times New Roman" panose="02020603050405020304" pitchFamily="18" charset="0"/>
                <a:ea typeface="Poppins Ultra-Bold"/>
                <a:cs typeface="Times New Roman" panose="02020603050405020304" pitchFamily="18" charset="0"/>
                <a:sym typeface="Poppins Ultra-Bold"/>
              </a:rPr>
              <a:t>OVERVIEW OF MICROSOFT’S RECRUITMENT FRAMEWORK</a:t>
            </a:r>
          </a:p>
        </p:txBody>
      </p:sp>
      <p:sp>
        <p:nvSpPr>
          <p:cNvPr id="4" name="TextBox 4">
            <a:extLst>
              <a:ext uri="{FF2B5EF4-FFF2-40B4-BE49-F238E27FC236}">
                <a16:creationId xmlns:a16="http://schemas.microsoft.com/office/drawing/2014/main" xmlns="" id="{540006C6-72AE-437D-72CF-88B02CB94322}"/>
              </a:ext>
            </a:extLst>
          </p:cNvPr>
          <p:cNvSpPr txBox="1"/>
          <p:nvPr/>
        </p:nvSpPr>
        <p:spPr>
          <a:xfrm>
            <a:off x="676776" y="3600885"/>
            <a:ext cx="9686424" cy="6077305"/>
          </a:xfrm>
          <a:prstGeom prst="rect">
            <a:avLst/>
          </a:prstGeom>
        </p:spPr>
        <p:txBody>
          <a:bodyPr wrap="square" lIns="0" tIns="0" rIns="0" bIns="0" rtlCol="0" anchor="t">
            <a:spAutoFit/>
          </a:bodyPr>
          <a:lstStyle/>
          <a:p>
            <a:pPr marL="457200" marR="0" lvl="0" indent="-4572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Microsoft’s recruitment aims to attract global innovators through inclusive and data-driven hiring strategies.</a:t>
            </a:r>
          </a:p>
          <a:p>
            <a:pPr marL="457200" marR="0" lvl="0" indent="-4572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Emphasises equal opportunity, skills-based assessments, and culture-fit evaluation during candidate screening </a:t>
            </a:r>
            <a:r>
              <a:rPr lang="en-US" sz="3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32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Testlify</a:t>
            </a:r>
            <a:r>
              <a:rPr lang="en-US" sz="3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2025).</a:t>
            </a:r>
          </a:p>
          <a:p>
            <a:pPr marL="457200" marR="0" lvl="0" indent="-4572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Integrates advanced digital tools, AI-driven sourcing, and structured interviews for transparent hiring outcomes.</a:t>
            </a:r>
          </a:p>
        </p:txBody>
      </p:sp>
      <p:sp>
        <p:nvSpPr>
          <p:cNvPr id="11" name="TextBox 11">
            <a:extLst>
              <a:ext uri="{FF2B5EF4-FFF2-40B4-BE49-F238E27FC236}">
                <a16:creationId xmlns:a16="http://schemas.microsoft.com/office/drawing/2014/main" xmlns="" id="{4E23711F-A46C-EF4C-5940-A7F3307C62D7}"/>
              </a:ext>
            </a:extLst>
          </p:cNvPr>
          <p:cNvSpPr txBox="1"/>
          <p:nvPr/>
        </p:nvSpPr>
        <p:spPr>
          <a:xfrm>
            <a:off x="11684000" y="-144661"/>
            <a:ext cx="6604000" cy="10431661"/>
          </a:xfrm>
          <a:prstGeom prst="rect">
            <a:avLst/>
          </a:prstGeom>
        </p:spPr>
        <p:txBody>
          <a:bodyPr lIns="50800" tIns="50800" rIns="50800" bIns="50800" rtlCol="0" anchor="ctr"/>
          <a:lstStyle/>
          <a:p>
            <a:pPr algn="ctr">
              <a:lnSpc>
                <a:spcPts val="2659"/>
              </a:lnSpc>
              <a:spcBef>
                <a:spcPct val="0"/>
              </a:spcBef>
            </a:pPr>
            <a:endParaRPr/>
          </a:p>
        </p:txBody>
      </p:sp>
      <p:pic>
        <p:nvPicPr>
          <p:cNvPr id="3" name="Picture 2">
            <a:extLst>
              <a:ext uri="{FF2B5EF4-FFF2-40B4-BE49-F238E27FC236}">
                <a16:creationId xmlns:a16="http://schemas.microsoft.com/office/drawing/2014/main" xmlns="" id="{7344410F-3CB4-3763-265B-A0C67D65F892}"/>
              </a:ext>
            </a:extLst>
          </p:cNvPr>
          <p:cNvPicPr>
            <a:picLocks noChangeAspect="1"/>
          </p:cNvPicPr>
          <p:nvPr/>
        </p:nvPicPr>
        <p:blipFill>
          <a:blip r:embed="rId3"/>
          <a:stretch>
            <a:fillRect/>
          </a:stretch>
        </p:blipFill>
        <p:spPr>
          <a:xfrm>
            <a:off x="342900" y="2774293"/>
            <a:ext cx="17602200" cy="207627"/>
          </a:xfrm>
          <a:prstGeom prst="rect">
            <a:avLst/>
          </a:prstGeom>
        </p:spPr>
      </p:pic>
      <p:pic>
        <p:nvPicPr>
          <p:cNvPr id="5" name="Picture 4" descr="Step-by-step Microsoft hiring process">
            <a:extLst>
              <a:ext uri="{FF2B5EF4-FFF2-40B4-BE49-F238E27FC236}">
                <a16:creationId xmlns:a16="http://schemas.microsoft.com/office/drawing/2014/main" xmlns="" id="{5EBECB0D-CCA5-AD88-0828-E9034A4D3AC6}"/>
              </a:ext>
            </a:extLst>
          </p:cNvPr>
          <p:cNvPicPr>
            <a:picLocks noChangeAspect="1"/>
          </p:cNvPicPr>
          <p:nvPr/>
        </p:nvPicPr>
        <p:blipFill rotWithShape="1">
          <a:blip r:embed="rId4">
            <a:extLst>
              <a:ext uri="{28A0092B-C50C-407E-A947-70E740481C1C}">
                <a14:useLocalDpi xmlns:a14="http://schemas.microsoft.com/office/drawing/2010/main" val="0"/>
              </a:ext>
            </a:extLst>
          </a:blip>
          <a:srcRect l="13462" t="11396" r="8333" b="12535"/>
          <a:stretch>
            <a:fillRect/>
          </a:stretch>
        </p:blipFill>
        <p:spPr bwMode="auto">
          <a:xfrm>
            <a:off x="11370838" y="3883657"/>
            <a:ext cx="6519124" cy="3566816"/>
          </a:xfrm>
          <a:prstGeom prst="rect">
            <a:avLst/>
          </a:prstGeom>
          <a:noFill/>
          <a:ln>
            <a:noFill/>
          </a:ln>
          <a:extLst>
            <a:ext uri="{53640926-AAD7-44D8-BBD7-CCE9431645EC}">
              <a14:shadowObscured xmlns:a14="http://schemas.microsoft.com/office/drawing/2010/main"/>
            </a:ext>
          </a:extLst>
        </p:spPr>
      </p:pic>
      <p:sp>
        <p:nvSpPr>
          <p:cNvPr id="7" name="TextBox 6">
            <a:extLst>
              <a:ext uri="{FF2B5EF4-FFF2-40B4-BE49-F238E27FC236}">
                <a16:creationId xmlns:a16="http://schemas.microsoft.com/office/drawing/2014/main" xmlns="" id="{EF7EC5BC-4B37-A1F4-654D-AFA2CD79952D}"/>
              </a:ext>
            </a:extLst>
          </p:cNvPr>
          <p:cNvSpPr txBox="1"/>
          <p:nvPr/>
        </p:nvSpPr>
        <p:spPr>
          <a:xfrm>
            <a:off x="11370838" y="7840400"/>
            <a:ext cx="5621762" cy="458074"/>
          </a:xfrm>
          <a:prstGeom prst="rect">
            <a:avLst/>
          </a:prstGeom>
          <a:noFill/>
        </p:spPr>
        <p:txBody>
          <a:bodyPr wrap="square">
            <a:spAutoFit/>
          </a:bodyPr>
          <a:lstStyle/>
          <a:p>
            <a:pPr marL="0" marR="0" algn="ctr">
              <a:lnSpc>
                <a:spcPct val="150000"/>
              </a:lnSpc>
              <a:spcAft>
                <a:spcPts val="1000"/>
              </a:spcAft>
              <a:buNone/>
            </a:pP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(Source: </a:t>
            </a:r>
            <a:r>
              <a:rPr lang="en-US" sz="1800" dirty="0" err="1">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Testlify</a:t>
            </a: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 2025)</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6677080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25426EDF-4999-4B81-CA68-C1814C7EDD91}"/>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xmlns="" id="{5ED93197-42FF-CBAB-477E-6ECC510E3754}"/>
              </a:ext>
            </a:extLst>
          </p:cNvPr>
          <p:cNvSpPr txBox="1"/>
          <p:nvPr/>
        </p:nvSpPr>
        <p:spPr>
          <a:xfrm>
            <a:off x="3352800" y="510669"/>
            <a:ext cx="12115800" cy="1846659"/>
          </a:xfrm>
          <a:prstGeom prst="rect">
            <a:avLst/>
          </a:prstGeom>
        </p:spPr>
        <p:txBody>
          <a:bodyPr wrap="square" lIns="0" tIns="0" rIns="0" bIns="0" rtlCol="0" anchor="t">
            <a:spAutoFit/>
          </a:bodyPr>
          <a:lstStyle/>
          <a:p>
            <a:pPr algn="ctr"/>
            <a:r>
              <a:rPr lang="en-US" sz="6000" b="1" dirty="0">
                <a:solidFill>
                  <a:srgbClr val="1A1A1A"/>
                </a:solidFill>
                <a:latin typeface="Times New Roman" panose="02020603050405020304" pitchFamily="18" charset="0"/>
                <a:ea typeface="Poppins Ultra-Bold"/>
                <a:cs typeface="Times New Roman" panose="02020603050405020304" pitchFamily="18" charset="0"/>
                <a:sym typeface="Poppins Ultra-Bold"/>
              </a:rPr>
              <a:t>HR POLICIES AND PRACTICES AT MICROSOFT</a:t>
            </a:r>
          </a:p>
        </p:txBody>
      </p:sp>
      <p:sp>
        <p:nvSpPr>
          <p:cNvPr id="4" name="TextBox 4">
            <a:extLst>
              <a:ext uri="{FF2B5EF4-FFF2-40B4-BE49-F238E27FC236}">
                <a16:creationId xmlns:a16="http://schemas.microsoft.com/office/drawing/2014/main" xmlns="" id="{BC83DD53-E2DC-6DC6-076C-5E0ED8CB51BB}"/>
              </a:ext>
            </a:extLst>
          </p:cNvPr>
          <p:cNvSpPr txBox="1"/>
          <p:nvPr/>
        </p:nvSpPr>
        <p:spPr>
          <a:xfrm>
            <a:off x="838200" y="3543300"/>
            <a:ext cx="8514347" cy="5349670"/>
          </a:xfrm>
          <a:prstGeom prst="rect">
            <a:avLst/>
          </a:prstGeom>
        </p:spPr>
        <p:txBody>
          <a:bodyPr wrap="square" lIns="0" tIns="0" rIns="0" bIns="0" rtlCol="0" anchor="t">
            <a:spAutoFit/>
          </a:bodyPr>
          <a:lstStyle/>
          <a:p>
            <a:pPr marL="342900" marR="0" lvl="0" indent="-342900" algn="just">
              <a:lnSpc>
                <a:spcPct val="150000"/>
              </a:lnSpc>
              <a:spcAft>
                <a:spcPts val="1000"/>
              </a:spcAft>
              <a:buSzPct val="150000"/>
              <a:buFont typeface="Arial" panose="020B0604020202020204" pitchFamily="34" charset="0"/>
              <a:buChar char="•"/>
              <a:tabLst>
                <a:tab pos="457200" algn="l"/>
              </a:tabLst>
            </a:pP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Policies promote transparency, equality, and ethical conduct throughout global recruitment and onboarding processes.</a:t>
            </a:r>
          </a:p>
          <a:p>
            <a:pPr marL="342900" marR="0" lvl="0" indent="-342900" algn="just">
              <a:lnSpc>
                <a:spcPct val="150000"/>
              </a:lnSpc>
              <a:spcAft>
                <a:spcPts val="1000"/>
              </a:spcAft>
              <a:buSzPct val="150000"/>
              <a:buFont typeface="Arial" panose="020B0604020202020204" pitchFamily="34" charset="0"/>
              <a:buChar char="•"/>
              <a:tabLst>
                <a:tab pos="457200" algn="l"/>
              </a:tabLst>
            </a:pP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Utilises LinkedIn Talent Insights, internal referrals, and global career portals for effective talent outreach (Regier and Grace, 2023).</a:t>
            </a:r>
          </a:p>
          <a:p>
            <a:pPr marL="342900" marR="0" lvl="0" indent="-342900" algn="just">
              <a:lnSpc>
                <a:spcPct val="150000"/>
              </a:lnSpc>
              <a:spcAft>
                <a:spcPts val="1000"/>
              </a:spcAft>
              <a:buSzPct val="150000"/>
              <a:buFont typeface="Arial" panose="020B0604020202020204" pitchFamily="34" charset="0"/>
              <a:buChar char="•"/>
              <a:tabLst>
                <a:tab pos="457200" algn="l"/>
              </a:tabLst>
            </a:pP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Regular audits and data analytics ensure compliance with employment laws and diversity benchmarks worldwide.</a:t>
            </a:r>
          </a:p>
        </p:txBody>
      </p:sp>
      <p:pic>
        <p:nvPicPr>
          <p:cNvPr id="3" name="Picture 2">
            <a:extLst>
              <a:ext uri="{FF2B5EF4-FFF2-40B4-BE49-F238E27FC236}">
                <a16:creationId xmlns:a16="http://schemas.microsoft.com/office/drawing/2014/main" xmlns="" id="{B4719369-6A0D-E2C8-B991-3805EDF93C45}"/>
              </a:ext>
            </a:extLst>
          </p:cNvPr>
          <p:cNvPicPr>
            <a:picLocks noChangeAspect="1"/>
          </p:cNvPicPr>
          <p:nvPr/>
        </p:nvPicPr>
        <p:blipFill rotWithShape="1">
          <a:blip r:embed="rId3">
            <a:extLst>
              <a:ext uri="{28A0092B-C50C-407E-A947-70E740481C1C}">
                <a14:useLocalDpi xmlns:a14="http://schemas.microsoft.com/office/drawing/2010/main" val="0"/>
              </a:ext>
            </a:extLst>
          </a:blip>
          <a:srcRect b="15561"/>
          <a:stretch>
            <a:fillRect/>
          </a:stretch>
        </p:blipFill>
        <p:spPr bwMode="auto">
          <a:xfrm>
            <a:off x="10178145" y="3421745"/>
            <a:ext cx="7238998" cy="4756332"/>
          </a:xfrm>
          <a:prstGeom prst="rect">
            <a:avLst/>
          </a:prstGeom>
          <a:noFill/>
          <a:ln>
            <a:no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xmlns="" id="{CFE5CACA-EC40-DCC9-8947-E1EEB4CAAB7B}"/>
              </a:ext>
            </a:extLst>
          </p:cNvPr>
          <p:cNvPicPr>
            <a:picLocks noChangeAspect="1"/>
          </p:cNvPicPr>
          <p:nvPr/>
        </p:nvPicPr>
        <p:blipFill>
          <a:blip r:embed="rId4"/>
          <a:stretch>
            <a:fillRect/>
          </a:stretch>
        </p:blipFill>
        <p:spPr>
          <a:xfrm>
            <a:off x="342900" y="2774293"/>
            <a:ext cx="17602200" cy="207627"/>
          </a:xfrm>
          <a:prstGeom prst="rect">
            <a:avLst/>
          </a:prstGeom>
        </p:spPr>
      </p:pic>
      <p:sp>
        <p:nvSpPr>
          <p:cNvPr id="7" name="TextBox 6">
            <a:extLst>
              <a:ext uri="{FF2B5EF4-FFF2-40B4-BE49-F238E27FC236}">
                <a16:creationId xmlns:a16="http://schemas.microsoft.com/office/drawing/2014/main" xmlns="" id="{891AB524-1BC8-3342-84BB-48CAC15BCD60}"/>
              </a:ext>
            </a:extLst>
          </p:cNvPr>
          <p:cNvSpPr txBox="1"/>
          <p:nvPr/>
        </p:nvSpPr>
        <p:spPr>
          <a:xfrm>
            <a:off x="10744200" y="8398972"/>
            <a:ext cx="6705600" cy="458074"/>
          </a:xfrm>
          <a:prstGeom prst="rect">
            <a:avLst/>
          </a:prstGeom>
          <a:noFill/>
        </p:spPr>
        <p:txBody>
          <a:bodyPr wrap="square">
            <a:spAutoFit/>
          </a:bodyPr>
          <a:lstStyle/>
          <a:p>
            <a:pPr marL="0" marR="0" algn="ctr">
              <a:lnSpc>
                <a:spcPct val="150000"/>
              </a:lnSpc>
              <a:spcAft>
                <a:spcPts val="1000"/>
              </a:spcAft>
              <a:buNone/>
            </a:pP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(Source: Influenced by Regier and Grace, 2023)</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198412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F053B5FF-E7F9-F99E-EB0F-A3A1685B9A3B}"/>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xmlns="" id="{65DABE72-4D89-9198-8240-BA902E33289B}"/>
              </a:ext>
            </a:extLst>
          </p:cNvPr>
          <p:cNvSpPr txBox="1"/>
          <p:nvPr/>
        </p:nvSpPr>
        <p:spPr>
          <a:xfrm>
            <a:off x="838200" y="527670"/>
            <a:ext cx="13868400" cy="1846659"/>
          </a:xfrm>
          <a:prstGeom prst="rect">
            <a:avLst/>
          </a:prstGeom>
        </p:spPr>
        <p:txBody>
          <a:bodyPr wrap="square" lIns="0" tIns="0" rIns="0" bIns="0" rtlCol="0" anchor="t">
            <a:spAutoFit/>
          </a:bodyPr>
          <a:lstStyle/>
          <a:p>
            <a:pPr algn="ctr"/>
            <a:r>
              <a:rPr lang="en-US" sz="6000" b="1" dirty="0">
                <a:solidFill>
                  <a:srgbClr val="1A1A1A"/>
                </a:solidFill>
                <a:latin typeface="Times New Roman" panose="02020603050405020304" pitchFamily="18" charset="0"/>
                <a:ea typeface="Poppins Ultra-Bold"/>
                <a:cs typeface="Times New Roman" panose="02020603050405020304" pitchFamily="18" charset="0"/>
                <a:sym typeface="Poppins Ultra-Bold"/>
              </a:rPr>
              <a:t>ROLE OF LINE MANAGERS IN RECRUITMENT</a:t>
            </a:r>
          </a:p>
        </p:txBody>
      </p:sp>
      <p:sp>
        <p:nvSpPr>
          <p:cNvPr id="4" name="TextBox 4">
            <a:extLst>
              <a:ext uri="{FF2B5EF4-FFF2-40B4-BE49-F238E27FC236}">
                <a16:creationId xmlns:a16="http://schemas.microsoft.com/office/drawing/2014/main" xmlns="" id="{CC82699E-0D9E-1F13-EDF5-BB680151119F}"/>
              </a:ext>
            </a:extLst>
          </p:cNvPr>
          <p:cNvSpPr txBox="1"/>
          <p:nvPr/>
        </p:nvSpPr>
        <p:spPr>
          <a:xfrm>
            <a:off x="685800" y="3381884"/>
            <a:ext cx="9067800" cy="6086603"/>
          </a:xfrm>
          <a:prstGeom prst="rect">
            <a:avLst/>
          </a:prstGeom>
        </p:spPr>
        <p:txBody>
          <a:bodyPr wrap="square" lIns="0" tIns="0" rIns="0" bIns="0" rtlCol="0" anchor="t">
            <a:spAutoFit/>
          </a:bodyPr>
          <a:lstStyle/>
          <a:p>
            <a:pPr marL="342900" marR="0" lvl="0" indent="-3429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Line managers collaborate with HR to define job roles, required skills, and performance expectations </a:t>
            </a:r>
            <a:r>
              <a:rPr lang="en-US" sz="3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32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Hunkenschroer</a:t>
            </a:r>
            <a:r>
              <a:rPr lang="en-US" sz="3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US" sz="32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Luetge</a:t>
            </a:r>
            <a:r>
              <a:rPr lang="en-US" sz="3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2022).</a:t>
            </a:r>
          </a:p>
          <a:p>
            <a:pPr marL="342900" marR="0" lvl="0" indent="-3429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Participate on behavioural and technical interviews that verify alignment of candidates to team goals.</a:t>
            </a:r>
          </a:p>
          <a:p>
            <a:pPr marL="342900" marR="0" lvl="0" indent="-342900" algn="just">
              <a:lnSpc>
                <a:spcPct val="150000"/>
              </a:lnSpc>
              <a:spcAft>
                <a:spcPts val="1000"/>
              </a:spcAft>
              <a:buSzPct val="150000"/>
              <a:buFont typeface="Arial" panose="020B0604020202020204" pitchFamily="34" charset="0"/>
              <a:buChar char="•"/>
              <a:tabLst>
                <a:tab pos="457200" algn="l"/>
              </a:tabLst>
            </a:pPr>
            <a:r>
              <a:rPr lang="en-US" sz="3200" kern="0" dirty="0">
                <a:effectLst/>
                <a:latin typeface="Times New Roman" panose="02020603050405020304" pitchFamily="18" charset="0"/>
                <a:ea typeface="Calibri" panose="020F0502020204030204" pitchFamily="34" charset="0"/>
              </a:rPr>
              <a:t>Give feedback on the recruitment effectiveness, which affects the ongoing process improvements and quality of hiring</a:t>
            </a:r>
            <a:endParaRPr lang="en-US" sz="3200" dirty="0">
              <a:solidFill>
                <a:srgbClr val="1A1A1A"/>
              </a:solidFill>
              <a:latin typeface="Assistant Bold"/>
              <a:ea typeface="Assistant Bold"/>
              <a:cs typeface="Assistant Bold"/>
              <a:sym typeface="Assistant Bold"/>
            </a:endParaRPr>
          </a:p>
        </p:txBody>
      </p:sp>
      <p:pic>
        <p:nvPicPr>
          <p:cNvPr id="3" name="Picture 2">
            <a:extLst>
              <a:ext uri="{FF2B5EF4-FFF2-40B4-BE49-F238E27FC236}">
                <a16:creationId xmlns:a16="http://schemas.microsoft.com/office/drawing/2014/main" xmlns="" id="{C85EF92E-F971-C8A4-EEB3-7820829E25E8}"/>
              </a:ext>
            </a:extLst>
          </p:cNvPr>
          <p:cNvPicPr>
            <a:picLocks noChangeAspect="1"/>
          </p:cNvPicPr>
          <p:nvPr/>
        </p:nvPicPr>
        <p:blipFill>
          <a:blip r:embed="rId3"/>
          <a:stretch>
            <a:fillRect/>
          </a:stretch>
        </p:blipFill>
        <p:spPr>
          <a:xfrm>
            <a:off x="342900" y="2705100"/>
            <a:ext cx="17602200" cy="207627"/>
          </a:xfrm>
          <a:prstGeom prst="rect">
            <a:avLst/>
          </a:prstGeom>
        </p:spPr>
      </p:pic>
      <p:pic>
        <p:nvPicPr>
          <p:cNvPr id="5" name="Picture 4">
            <a:extLst>
              <a:ext uri="{FF2B5EF4-FFF2-40B4-BE49-F238E27FC236}">
                <a16:creationId xmlns:a16="http://schemas.microsoft.com/office/drawing/2014/main" xmlns="" id="{8DD00B99-DE8F-5664-F7F2-E07E85E06D30}"/>
              </a:ext>
            </a:extLst>
          </p:cNvPr>
          <p:cNvPicPr>
            <a:picLocks noChangeAspect="1"/>
          </p:cNvPicPr>
          <p:nvPr/>
        </p:nvPicPr>
        <p:blipFill>
          <a:blip r:embed="rId4"/>
          <a:stretch>
            <a:fillRect/>
          </a:stretch>
        </p:blipFill>
        <p:spPr>
          <a:xfrm>
            <a:off x="11353800" y="3399932"/>
            <a:ext cx="5334000" cy="4938470"/>
          </a:xfrm>
          <a:prstGeom prst="rect">
            <a:avLst/>
          </a:prstGeom>
        </p:spPr>
      </p:pic>
      <p:sp>
        <p:nvSpPr>
          <p:cNvPr id="7" name="TextBox 6">
            <a:extLst>
              <a:ext uri="{FF2B5EF4-FFF2-40B4-BE49-F238E27FC236}">
                <a16:creationId xmlns:a16="http://schemas.microsoft.com/office/drawing/2014/main" xmlns="" id="{254419DF-007F-21AA-4A66-6E4FC4298913}"/>
              </a:ext>
            </a:extLst>
          </p:cNvPr>
          <p:cNvSpPr txBox="1"/>
          <p:nvPr/>
        </p:nvSpPr>
        <p:spPr>
          <a:xfrm>
            <a:off x="11449594" y="8575160"/>
            <a:ext cx="6156960" cy="458074"/>
          </a:xfrm>
          <a:prstGeom prst="rect">
            <a:avLst/>
          </a:prstGeom>
          <a:noFill/>
        </p:spPr>
        <p:txBody>
          <a:bodyPr wrap="square">
            <a:spAutoFit/>
          </a:bodyPr>
          <a:lstStyle/>
          <a:p>
            <a:pPr marL="0" marR="0" algn="ctr">
              <a:lnSpc>
                <a:spcPct val="150000"/>
              </a:lnSpc>
              <a:spcAft>
                <a:spcPts val="1000"/>
              </a:spcAft>
              <a:buNone/>
            </a:pP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(Source: </a:t>
            </a:r>
            <a:r>
              <a:rPr lang="en-US" sz="1800" dirty="0" err="1">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Hunkenschroer</a:t>
            </a: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US" sz="1800" dirty="0" err="1">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Luetge</a:t>
            </a: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 2022)</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5962031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AF18B511-A5A6-C739-D283-822B50E968F0}"/>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xmlns="" id="{8829F866-0936-C295-977F-9190BAE16579}"/>
              </a:ext>
            </a:extLst>
          </p:cNvPr>
          <p:cNvSpPr txBox="1"/>
          <p:nvPr/>
        </p:nvSpPr>
        <p:spPr>
          <a:xfrm>
            <a:off x="2191136" y="183523"/>
            <a:ext cx="13810863" cy="2604111"/>
          </a:xfrm>
          <a:prstGeom prst="rect">
            <a:avLst/>
          </a:prstGeom>
        </p:spPr>
        <p:txBody>
          <a:bodyPr wrap="square" lIns="0" tIns="0" rIns="0" bIns="0" rtlCol="0" anchor="t">
            <a:spAutoFit/>
          </a:bodyPr>
          <a:lstStyle/>
          <a:p>
            <a:pPr algn="ctr">
              <a:lnSpc>
                <a:spcPct val="150000"/>
              </a:lnSpc>
            </a:pPr>
            <a:r>
              <a:rPr lang="en-US" sz="6000" b="1" dirty="0">
                <a:solidFill>
                  <a:srgbClr val="1A1A1A"/>
                </a:solidFill>
                <a:latin typeface="Times New Roman" panose="02020603050405020304" pitchFamily="18" charset="0"/>
                <a:ea typeface="Poppins Ultra-Bold"/>
                <a:cs typeface="Times New Roman" panose="02020603050405020304" pitchFamily="18" charset="0"/>
                <a:sym typeface="Poppins Ultra-Bold"/>
              </a:rPr>
              <a:t>STRATEGIC ALIGNMENT WITH BUSINESS GOALS</a:t>
            </a:r>
          </a:p>
        </p:txBody>
      </p:sp>
      <p:sp>
        <p:nvSpPr>
          <p:cNvPr id="4" name="TextBox 4">
            <a:extLst>
              <a:ext uri="{FF2B5EF4-FFF2-40B4-BE49-F238E27FC236}">
                <a16:creationId xmlns:a16="http://schemas.microsoft.com/office/drawing/2014/main" xmlns="" id="{9ACE6346-CE75-48D5-F3F5-30D14648E560}"/>
              </a:ext>
            </a:extLst>
          </p:cNvPr>
          <p:cNvSpPr txBox="1"/>
          <p:nvPr/>
        </p:nvSpPr>
        <p:spPr>
          <a:xfrm>
            <a:off x="762000" y="3469345"/>
            <a:ext cx="9601200" cy="5338641"/>
          </a:xfrm>
          <a:prstGeom prst="rect">
            <a:avLst/>
          </a:prstGeom>
        </p:spPr>
        <p:txBody>
          <a:bodyPr wrap="square" lIns="0" tIns="0" rIns="0" bIns="0" rtlCol="0" anchor="t">
            <a:spAutoFit/>
          </a:bodyPr>
          <a:lstStyle/>
          <a:p>
            <a:pPr marL="342900" marR="0" lvl="0" indent="-3429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Recruitment strategy supports Microsoft’s innovation, diversity, and digital transformation objectives globally.</a:t>
            </a:r>
          </a:p>
          <a:p>
            <a:pPr marL="342900" marR="0" lvl="0" indent="-342900" algn="just">
              <a:lnSpc>
                <a:spcPct val="150000"/>
              </a:lnSpc>
              <a:spcAft>
                <a:spcPts val="1000"/>
              </a:spcAft>
              <a:buSzPct val="150000"/>
              <a:buFont typeface="Arial" panose="020B0604020202020204" pitchFamily="34" charset="0"/>
              <a:buChar char="•"/>
              <a:tabLst>
                <a:tab pos="457200" algn="l"/>
              </a:tabLst>
            </a:pPr>
            <a:r>
              <a:rPr lang="en-US" sz="3200" dirty="0" err="1">
                <a:effectLst/>
                <a:latin typeface="Times New Roman" panose="02020603050405020304" pitchFamily="18" charset="0"/>
                <a:ea typeface="Calibri" panose="020F0502020204030204" pitchFamily="34" charset="0"/>
                <a:cs typeface="Times New Roman" panose="02020603050405020304" pitchFamily="18" charset="0"/>
              </a:rPr>
              <a:t>Prioritises</a:t>
            </a: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 talent in emerging technologies such as AI, cybersecurity, and cloud computing.</a:t>
            </a:r>
          </a:p>
          <a:p>
            <a:pPr marL="342900" marR="0" lvl="0" indent="-3429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Reinforces the company’s strategic aim to remain an employer of choice through agile workforce planning </a:t>
            </a:r>
            <a:r>
              <a:rPr lang="en-US" sz="3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(Microsoft, 2025).</a:t>
            </a:r>
          </a:p>
        </p:txBody>
      </p:sp>
      <p:pic>
        <p:nvPicPr>
          <p:cNvPr id="5" name="Picture 4">
            <a:extLst>
              <a:ext uri="{FF2B5EF4-FFF2-40B4-BE49-F238E27FC236}">
                <a16:creationId xmlns:a16="http://schemas.microsoft.com/office/drawing/2014/main" xmlns="" id="{02AFB889-8CE0-D506-7D6E-DF3845763154}"/>
              </a:ext>
            </a:extLst>
          </p:cNvPr>
          <p:cNvPicPr>
            <a:picLocks noChangeAspect="1"/>
          </p:cNvPicPr>
          <p:nvPr/>
        </p:nvPicPr>
        <p:blipFill>
          <a:blip r:embed="rId3"/>
          <a:stretch>
            <a:fillRect/>
          </a:stretch>
        </p:blipFill>
        <p:spPr>
          <a:xfrm>
            <a:off x="295467" y="3024676"/>
            <a:ext cx="17602200" cy="207627"/>
          </a:xfrm>
          <a:prstGeom prst="rect">
            <a:avLst/>
          </a:prstGeom>
        </p:spPr>
      </p:pic>
      <p:pic>
        <p:nvPicPr>
          <p:cNvPr id="6" name="Picture 5" descr="Timeline graphic shows the four eras of Microsoft IT (On-Premises IT, Cloud and Culture, Modern Engineering, and AI) along with major milestones in each era.">
            <a:extLst>
              <a:ext uri="{FF2B5EF4-FFF2-40B4-BE49-F238E27FC236}">
                <a16:creationId xmlns:a16="http://schemas.microsoft.com/office/drawing/2014/main" xmlns="" id="{827213DC-AC6E-7C4F-56B7-82D79942A1A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760716" y="4229100"/>
            <a:ext cx="7136951" cy="3393864"/>
          </a:xfrm>
          <a:prstGeom prst="rect">
            <a:avLst/>
          </a:prstGeom>
          <a:noFill/>
          <a:ln>
            <a:noFill/>
          </a:ln>
        </p:spPr>
      </p:pic>
      <p:sp>
        <p:nvSpPr>
          <p:cNvPr id="8" name="TextBox 7">
            <a:extLst>
              <a:ext uri="{FF2B5EF4-FFF2-40B4-BE49-F238E27FC236}">
                <a16:creationId xmlns:a16="http://schemas.microsoft.com/office/drawing/2014/main" xmlns="" id="{29E34C17-D19C-A176-E438-A167FA4DDC78}"/>
              </a:ext>
            </a:extLst>
          </p:cNvPr>
          <p:cNvSpPr txBox="1"/>
          <p:nvPr/>
        </p:nvSpPr>
        <p:spPr>
          <a:xfrm>
            <a:off x="12652791" y="8125764"/>
            <a:ext cx="3352800" cy="458074"/>
          </a:xfrm>
          <a:prstGeom prst="rect">
            <a:avLst/>
          </a:prstGeom>
          <a:noFill/>
        </p:spPr>
        <p:txBody>
          <a:bodyPr wrap="square">
            <a:spAutoFit/>
          </a:bodyPr>
          <a:lstStyle/>
          <a:p>
            <a:pPr marL="0" marR="0" algn="ctr">
              <a:lnSpc>
                <a:spcPct val="150000"/>
              </a:lnSpc>
              <a:spcAft>
                <a:spcPts val="1000"/>
              </a:spcAft>
              <a:buNone/>
            </a:pP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(Source: Microsoft, 2025)</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7963494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508B5F62-BABD-C0D3-9BB4-4385DB5912C7}"/>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xmlns="" id="{6DB2B067-0622-7691-6B34-A6419AA1B78E}"/>
              </a:ext>
            </a:extLst>
          </p:cNvPr>
          <p:cNvSpPr txBox="1"/>
          <p:nvPr/>
        </p:nvSpPr>
        <p:spPr>
          <a:xfrm>
            <a:off x="4343400" y="525599"/>
            <a:ext cx="10172700" cy="1846659"/>
          </a:xfrm>
          <a:prstGeom prst="rect">
            <a:avLst/>
          </a:prstGeom>
        </p:spPr>
        <p:txBody>
          <a:bodyPr wrap="square" lIns="0" tIns="0" rIns="0" bIns="0" rtlCol="0" anchor="t">
            <a:spAutoFit/>
          </a:bodyPr>
          <a:lstStyle/>
          <a:p>
            <a:pPr algn="ctr"/>
            <a:r>
              <a:rPr lang="en-US" sz="6000" b="1" dirty="0">
                <a:solidFill>
                  <a:srgbClr val="1A1A1A"/>
                </a:solidFill>
                <a:latin typeface="Times New Roman" panose="02020603050405020304" pitchFamily="18" charset="0"/>
                <a:ea typeface="Poppins Ultra-Bold"/>
                <a:cs typeface="Times New Roman" panose="02020603050405020304" pitchFamily="18" charset="0"/>
                <a:sym typeface="Poppins Ultra-Bold"/>
              </a:rPr>
              <a:t>Key Recruitment and Selection Challenges</a:t>
            </a:r>
          </a:p>
        </p:txBody>
      </p:sp>
      <p:sp>
        <p:nvSpPr>
          <p:cNvPr id="4" name="TextBox 4">
            <a:extLst>
              <a:ext uri="{FF2B5EF4-FFF2-40B4-BE49-F238E27FC236}">
                <a16:creationId xmlns:a16="http://schemas.microsoft.com/office/drawing/2014/main" xmlns="" id="{CB7E8D3B-F52F-8541-0CDD-1845FFE42700}"/>
              </a:ext>
            </a:extLst>
          </p:cNvPr>
          <p:cNvSpPr txBox="1"/>
          <p:nvPr/>
        </p:nvSpPr>
        <p:spPr>
          <a:xfrm>
            <a:off x="1219200" y="3924300"/>
            <a:ext cx="7239000" cy="4068101"/>
          </a:xfrm>
          <a:prstGeom prst="rect">
            <a:avLst/>
          </a:prstGeom>
        </p:spPr>
        <p:txBody>
          <a:bodyPr wrap="square" lIns="0" tIns="0" rIns="0" bIns="0" rtlCol="0" anchor="t">
            <a:spAutoFit/>
          </a:bodyPr>
          <a:lstStyle/>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Expanding digital talent competition in AI, cloud computing, and software engineering markets.</a:t>
            </a:r>
          </a:p>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Consistency of global recruitment and adherence to regional cultural and legal differences </a:t>
            </a:r>
            <a:r>
              <a:rPr lang="en-US" sz="24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(Potočnik et al., 2021). </a:t>
            </a:r>
          </a:p>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Striking a balance between quick hiring and the quality and inclusivity of talent.</a:t>
            </a:r>
          </a:p>
        </p:txBody>
      </p:sp>
      <p:pic>
        <p:nvPicPr>
          <p:cNvPr id="5" name="Picture 4">
            <a:extLst>
              <a:ext uri="{FF2B5EF4-FFF2-40B4-BE49-F238E27FC236}">
                <a16:creationId xmlns:a16="http://schemas.microsoft.com/office/drawing/2014/main" xmlns="" id="{191E4958-E1C2-7430-89B1-01441B1BD4D7}"/>
              </a:ext>
            </a:extLst>
          </p:cNvPr>
          <p:cNvPicPr>
            <a:picLocks noChangeAspect="1"/>
          </p:cNvPicPr>
          <p:nvPr/>
        </p:nvPicPr>
        <p:blipFill>
          <a:blip r:embed="rId3"/>
          <a:stretch>
            <a:fillRect/>
          </a:stretch>
        </p:blipFill>
        <p:spPr>
          <a:xfrm>
            <a:off x="342900" y="2774293"/>
            <a:ext cx="17602200" cy="207627"/>
          </a:xfrm>
          <a:prstGeom prst="rect">
            <a:avLst/>
          </a:prstGeom>
        </p:spPr>
      </p:pic>
      <p:pic>
        <p:nvPicPr>
          <p:cNvPr id="6" name="Picture 5">
            <a:extLst>
              <a:ext uri="{FF2B5EF4-FFF2-40B4-BE49-F238E27FC236}">
                <a16:creationId xmlns:a16="http://schemas.microsoft.com/office/drawing/2014/main" xmlns="" id="{569B4DA7-948D-1494-E27E-F6B88D48C374}"/>
              </a:ext>
            </a:extLst>
          </p:cNvPr>
          <p:cNvPicPr>
            <a:picLocks noChangeAspect="1"/>
          </p:cNvPicPr>
          <p:nvPr/>
        </p:nvPicPr>
        <p:blipFill>
          <a:blip r:embed="rId4"/>
          <a:stretch>
            <a:fillRect/>
          </a:stretch>
        </p:blipFill>
        <p:spPr>
          <a:xfrm>
            <a:off x="10591800" y="3916069"/>
            <a:ext cx="5465022" cy="3763003"/>
          </a:xfrm>
          <a:prstGeom prst="rect">
            <a:avLst/>
          </a:prstGeom>
        </p:spPr>
      </p:pic>
      <p:sp>
        <p:nvSpPr>
          <p:cNvPr id="8" name="TextBox 7">
            <a:extLst>
              <a:ext uri="{FF2B5EF4-FFF2-40B4-BE49-F238E27FC236}">
                <a16:creationId xmlns:a16="http://schemas.microsoft.com/office/drawing/2014/main" xmlns="" id="{53ED7B27-D969-F495-6BB7-F82F7860C81A}"/>
              </a:ext>
            </a:extLst>
          </p:cNvPr>
          <p:cNvSpPr txBox="1"/>
          <p:nvPr/>
        </p:nvSpPr>
        <p:spPr>
          <a:xfrm>
            <a:off x="11386457" y="7992401"/>
            <a:ext cx="5715000" cy="458074"/>
          </a:xfrm>
          <a:prstGeom prst="rect">
            <a:avLst/>
          </a:prstGeom>
          <a:noFill/>
        </p:spPr>
        <p:txBody>
          <a:bodyPr wrap="square">
            <a:spAutoFit/>
          </a:bodyPr>
          <a:lstStyle/>
          <a:p>
            <a:pPr marL="0" marR="0" algn="ctr">
              <a:lnSpc>
                <a:spcPct val="150000"/>
              </a:lnSpc>
              <a:spcAft>
                <a:spcPts val="1000"/>
              </a:spcAft>
              <a:buNone/>
            </a:pP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(Source: Potočnik</a:t>
            </a:r>
            <a:r>
              <a:rPr lang="en-US" sz="1800" i="1"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 et al.,</a:t>
            </a: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 2021)</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6875551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F6EE4F6E-9A2C-D81E-736E-9EEC899DB9D9}"/>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xmlns="" id="{D2A162A0-674C-BEAA-9E88-DFF3043F49F1}"/>
              </a:ext>
            </a:extLst>
          </p:cNvPr>
          <p:cNvSpPr txBox="1"/>
          <p:nvPr/>
        </p:nvSpPr>
        <p:spPr>
          <a:xfrm>
            <a:off x="2095500" y="627786"/>
            <a:ext cx="14097000" cy="1846659"/>
          </a:xfrm>
          <a:prstGeom prst="rect">
            <a:avLst/>
          </a:prstGeom>
        </p:spPr>
        <p:txBody>
          <a:bodyPr wrap="square" lIns="0" tIns="0" rIns="0" bIns="0" rtlCol="0" anchor="t">
            <a:spAutoFit/>
          </a:bodyPr>
          <a:lstStyle/>
          <a:p>
            <a:pPr algn="ctr"/>
            <a:r>
              <a:rPr lang="en-US" sz="6000" b="1" dirty="0">
                <a:solidFill>
                  <a:srgbClr val="1A1A1A"/>
                </a:solidFill>
                <a:latin typeface="Times New Roman" panose="02020603050405020304" pitchFamily="18" charset="0"/>
                <a:ea typeface="Poppins Ultra-Bold"/>
                <a:cs typeface="Times New Roman" panose="02020603050405020304" pitchFamily="18" charset="0"/>
                <a:sym typeface="Poppins Ultra-Bold"/>
              </a:rPr>
              <a:t>HRM THEORETICAL APPLICATION AND BEST PRACTICES</a:t>
            </a:r>
          </a:p>
        </p:txBody>
      </p:sp>
      <p:sp>
        <p:nvSpPr>
          <p:cNvPr id="4" name="TextBox 4">
            <a:extLst>
              <a:ext uri="{FF2B5EF4-FFF2-40B4-BE49-F238E27FC236}">
                <a16:creationId xmlns:a16="http://schemas.microsoft.com/office/drawing/2014/main" xmlns="" id="{77CA8278-1C7A-E28F-FDDD-CE6DA7AEBD85}"/>
              </a:ext>
            </a:extLst>
          </p:cNvPr>
          <p:cNvSpPr txBox="1"/>
          <p:nvPr/>
        </p:nvSpPr>
        <p:spPr>
          <a:xfrm>
            <a:off x="342900" y="3694614"/>
            <a:ext cx="10477500" cy="5338641"/>
          </a:xfrm>
          <a:prstGeom prst="rect">
            <a:avLst/>
          </a:prstGeom>
        </p:spPr>
        <p:txBody>
          <a:bodyPr wrap="square" lIns="0" tIns="0" rIns="0" bIns="0" rtlCol="0" anchor="t">
            <a:spAutoFit/>
          </a:bodyPr>
          <a:lstStyle/>
          <a:p>
            <a:pPr marL="342900" marR="0" lvl="0" indent="-3429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Adopts Resource-Based View (RBV) of skilled employees as a strategic competitive asset.</a:t>
            </a:r>
          </a:p>
          <a:p>
            <a:pPr marL="342900" marR="0" lvl="0" indent="-3429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Employs Harvard Model, which centers on employee commitment, competence, and congruence during recruitment (Sushmita and Anirban, 2022).</a:t>
            </a:r>
          </a:p>
          <a:p>
            <a:pPr marL="342900" marR="0" lvl="0" indent="-3429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Introduces the best practices such as data analytics, structured interviews, and recruiter bias training.</a:t>
            </a:r>
          </a:p>
        </p:txBody>
      </p:sp>
      <p:pic>
        <p:nvPicPr>
          <p:cNvPr id="3" name="Picture 2">
            <a:extLst>
              <a:ext uri="{FF2B5EF4-FFF2-40B4-BE49-F238E27FC236}">
                <a16:creationId xmlns:a16="http://schemas.microsoft.com/office/drawing/2014/main" xmlns="" id="{572D57A9-B3E0-06ED-5B79-995CE822C963}"/>
              </a:ext>
            </a:extLst>
          </p:cNvPr>
          <p:cNvPicPr>
            <a:picLocks noChangeAspect="1"/>
          </p:cNvPicPr>
          <p:nvPr/>
        </p:nvPicPr>
        <p:blipFill>
          <a:blip r:embed="rId3"/>
          <a:stretch>
            <a:fillRect/>
          </a:stretch>
        </p:blipFill>
        <p:spPr>
          <a:xfrm>
            <a:off x="342900" y="2991745"/>
            <a:ext cx="17602200" cy="207627"/>
          </a:xfrm>
          <a:prstGeom prst="rect">
            <a:avLst/>
          </a:prstGeom>
        </p:spPr>
      </p:pic>
      <p:pic>
        <p:nvPicPr>
          <p:cNvPr id="5" name="Picture 4" descr="What is Resource Based View (RBV)? | Full Guide with Examples">
            <a:extLst>
              <a:ext uri="{FF2B5EF4-FFF2-40B4-BE49-F238E27FC236}">
                <a16:creationId xmlns:a16="http://schemas.microsoft.com/office/drawing/2014/main" xmlns="" id="{D377591D-77C4-ECA6-5695-15C527F099A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1602539" y="4509710"/>
            <a:ext cx="6273110" cy="3529390"/>
          </a:xfrm>
          <a:prstGeom prst="rect">
            <a:avLst/>
          </a:prstGeom>
          <a:noFill/>
          <a:ln>
            <a:noFill/>
          </a:ln>
        </p:spPr>
      </p:pic>
      <p:sp>
        <p:nvSpPr>
          <p:cNvPr id="8" name="TextBox 7">
            <a:extLst>
              <a:ext uri="{FF2B5EF4-FFF2-40B4-BE49-F238E27FC236}">
                <a16:creationId xmlns:a16="http://schemas.microsoft.com/office/drawing/2014/main" xmlns="" id="{8B0F0668-B70A-1FAB-2453-B8B499E0A9D5}"/>
              </a:ext>
            </a:extLst>
          </p:cNvPr>
          <p:cNvSpPr txBox="1"/>
          <p:nvPr/>
        </p:nvSpPr>
        <p:spPr>
          <a:xfrm>
            <a:off x="11887200" y="8343900"/>
            <a:ext cx="4953000" cy="458074"/>
          </a:xfrm>
          <a:prstGeom prst="rect">
            <a:avLst/>
          </a:prstGeom>
          <a:noFill/>
        </p:spPr>
        <p:txBody>
          <a:bodyPr wrap="square">
            <a:spAutoFit/>
          </a:bodyPr>
          <a:lstStyle/>
          <a:p>
            <a:pPr marL="0" marR="0" algn="ctr">
              <a:lnSpc>
                <a:spcPct val="150000"/>
              </a:lnSpc>
              <a:spcAft>
                <a:spcPts val="1000"/>
              </a:spcAft>
              <a:buNone/>
            </a:pP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(Source: Sushmita and Anirban, 2022)</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7321384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D2A0AAFD-1243-3602-1E26-7C7BD93C7CD6}"/>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xmlns="" id="{AA268BBD-D023-C23D-B4C2-62CDF5897BCB}"/>
              </a:ext>
            </a:extLst>
          </p:cNvPr>
          <p:cNvSpPr txBox="1"/>
          <p:nvPr/>
        </p:nvSpPr>
        <p:spPr>
          <a:xfrm>
            <a:off x="4057650" y="1262350"/>
            <a:ext cx="10172700" cy="923330"/>
          </a:xfrm>
          <a:prstGeom prst="rect">
            <a:avLst/>
          </a:prstGeom>
        </p:spPr>
        <p:txBody>
          <a:bodyPr wrap="square" lIns="0" tIns="0" rIns="0" bIns="0" rtlCol="0" anchor="t">
            <a:spAutoFit/>
          </a:bodyPr>
          <a:lstStyle/>
          <a:p>
            <a:pPr algn="ctr"/>
            <a:r>
              <a:rPr lang="en-US" sz="6000" b="1" dirty="0">
                <a:solidFill>
                  <a:srgbClr val="1A1A1A"/>
                </a:solidFill>
                <a:latin typeface="Times New Roman" panose="02020603050405020304" pitchFamily="18" charset="0"/>
                <a:ea typeface="Poppins Ultra-Bold"/>
                <a:cs typeface="Times New Roman" panose="02020603050405020304" pitchFamily="18" charset="0"/>
                <a:sym typeface="Poppins Ultra-Bold"/>
              </a:rPr>
              <a:t>REFERENCES</a:t>
            </a:r>
          </a:p>
        </p:txBody>
      </p:sp>
      <p:sp>
        <p:nvSpPr>
          <p:cNvPr id="4" name="TextBox 4">
            <a:extLst>
              <a:ext uri="{FF2B5EF4-FFF2-40B4-BE49-F238E27FC236}">
                <a16:creationId xmlns:a16="http://schemas.microsoft.com/office/drawing/2014/main" xmlns="" id="{4FC56748-E570-1554-F210-1E6D45203162}"/>
              </a:ext>
            </a:extLst>
          </p:cNvPr>
          <p:cNvSpPr txBox="1"/>
          <p:nvPr/>
        </p:nvSpPr>
        <p:spPr>
          <a:xfrm>
            <a:off x="342900" y="3019006"/>
            <a:ext cx="17602200" cy="6421085"/>
          </a:xfrm>
          <a:prstGeom prst="rect">
            <a:avLst/>
          </a:prstGeom>
        </p:spPr>
        <p:txBody>
          <a:bodyPr wrap="square" lIns="0" tIns="0" rIns="0" bIns="0" rtlCol="0" anchor="t">
            <a:spAutoFit/>
          </a:bodyPr>
          <a:lstStyle/>
          <a:p>
            <a:pPr marL="342900" marR="0" lvl="0" indent="-342900" algn="just">
              <a:lnSpc>
                <a:spcPct val="150000"/>
              </a:lnSpc>
              <a:spcAft>
                <a:spcPts val="1000"/>
              </a:spcAft>
              <a:buSzPct val="150000"/>
              <a:buFont typeface="Arial" panose="020B0604020202020204" pitchFamily="34" charset="0"/>
              <a:buChar char="•"/>
              <a:tabLst>
                <a:tab pos="457200" algn="l"/>
              </a:tabLst>
            </a:pPr>
            <a:r>
              <a:rPr lang="en-US" sz="20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Hunkenschroer</a:t>
            </a:r>
            <a:r>
              <a:rPr lang="en-US" sz="20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A.L. and </a:t>
            </a:r>
            <a:r>
              <a:rPr lang="en-US" sz="20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Luetge</a:t>
            </a:r>
            <a:r>
              <a:rPr lang="en-US" sz="20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C., 2022. Ethics of AI-enabled recruiting and selection: A review and research agenda. Journal of Business Ethics, 178(4), pp.977-1007.</a:t>
            </a:r>
          </a:p>
          <a:p>
            <a:pPr marL="342900" marR="0" lvl="0" indent="-342900" algn="just">
              <a:lnSpc>
                <a:spcPct val="150000"/>
              </a:lnSpc>
              <a:spcAft>
                <a:spcPts val="1000"/>
              </a:spcAft>
              <a:buSzPct val="150000"/>
              <a:buFont typeface="Arial" panose="020B0604020202020204" pitchFamily="34" charset="0"/>
              <a:buChar char="•"/>
              <a:tabLst>
                <a:tab pos="457200" algn="l"/>
              </a:tabLst>
            </a:pPr>
            <a:r>
              <a:rPr lang="en-US" sz="20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Microsoft, 2025. ‘Digitally transforming Microsoft: Our IT journey’. Available at: https://www.microsoft.com/insidetrack/blog/digitally-transforming-microsoft-our-it-journey/ [Accessed on: 02nd November, 2025]</a:t>
            </a:r>
          </a:p>
          <a:p>
            <a:pPr marL="342900" marR="0" lvl="0" indent="-342900" algn="just">
              <a:lnSpc>
                <a:spcPct val="150000"/>
              </a:lnSpc>
              <a:spcAft>
                <a:spcPts val="1000"/>
              </a:spcAft>
              <a:buSzPct val="150000"/>
              <a:buFont typeface="Arial" panose="020B0604020202020204" pitchFamily="34" charset="0"/>
              <a:buChar char="•"/>
              <a:tabLst>
                <a:tab pos="457200" algn="l"/>
              </a:tabLst>
            </a:pPr>
            <a:r>
              <a:rPr lang="en-US" sz="20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Muttaqiean</a:t>
            </a:r>
            <a:r>
              <a:rPr lang="en-US" sz="20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F., </a:t>
            </a:r>
            <a:r>
              <a:rPr lang="en-US" sz="20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Cahyaningati</a:t>
            </a:r>
            <a:r>
              <a:rPr lang="en-US" sz="20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R. and Meilan, R., 2023. Implementation of Management Strategies to Improve Employee Performance at Rural Banks in East Java. Wiga: </a:t>
            </a:r>
            <a:r>
              <a:rPr lang="en-US" sz="20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Jurnal</a:t>
            </a:r>
            <a:r>
              <a:rPr lang="en-US" sz="20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20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Penelitian</a:t>
            </a:r>
            <a:r>
              <a:rPr lang="en-US" sz="20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20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Ilmu</a:t>
            </a:r>
            <a:r>
              <a:rPr lang="en-US" sz="20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Ekonomi, 13(2), pp.257-271.</a:t>
            </a:r>
          </a:p>
          <a:p>
            <a:pPr marL="342900" marR="0" lvl="0" indent="-342900" algn="just">
              <a:lnSpc>
                <a:spcPct val="150000"/>
              </a:lnSpc>
              <a:spcAft>
                <a:spcPts val="1000"/>
              </a:spcAft>
              <a:buSzPct val="150000"/>
              <a:buFont typeface="Arial" panose="020B0604020202020204" pitchFamily="34" charset="0"/>
              <a:buChar char="•"/>
              <a:tabLst>
                <a:tab pos="457200" algn="l"/>
              </a:tabLst>
            </a:pPr>
            <a:r>
              <a:rPr lang="en-US" sz="20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Potočnik, K., Anderson, N.R., Born, M., Kleinmann, M. and Nikolaou, I., 2021. Paving the way for research in recruitment and selection: recent developments, challenges and future opportunities. European Journal of work and organizational psychology, 30(2), pp.159-174.</a:t>
            </a:r>
          </a:p>
          <a:p>
            <a:pPr marL="342900" marR="0" lvl="0" indent="-342900" algn="just">
              <a:lnSpc>
                <a:spcPct val="150000"/>
              </a:lnSpc>
              <a:spcAft>
                <a:spcPts val="1000"/>
              </a:spcAft>
              <a:buSzPct val="150000"/>
              <a:buFont typeface="Arial" panose="020B0604020202020204" pitchFamily="34" charset="0"/>
              <a:buChar char="•"/>
              <a:tabLst>
                <a:tab pos="457200" algn="l"/>
              </a:tabLs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Regier, P. and Grace, L.S., 2023. The Role of AI in Recruitment and Employee Development. Journal of Humanities and Social Sciences (JHASS), 5(3), pp.130-136. </a:t>
            </a:r>
          </a:p>
          <a:p>
            <a:pPr marL="342900" marR="0" lvl="0" indent="-342900" algn="just">
              <a:lnSpc>
                <a:spcPct val="150000"/>
              </a:lnSpc>
              <a:spcAft>
                <a:spcPts val="1000"/>
              </a:spcAft>
              <a:buSzPct val="150000"/>
              <a:buFont typeface="Arial" panose="020B0604020202020204" pitchFamily="34" charset="0"/>
              <a:buChar char="•"/>
              <a:tabLst>
                <a:tab pos="457200" algn="l"/>
              </a:tabLs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Sushmita, C. and Anirban, D., 2022. Building skills for sustainable development–a key for business excellence. In Sustainable Marketing and Customer Value (pp. 147-159). Routledge.</a:t>
            </a:r>
          </a:p>
          <a:p>
            <a:pPr marL="342900" marR="0" lvl="0" indent="-342900" algn="just">
              <a:lnSpc>
                <a:spcPct val="150000"/>
              </a:lnSpc>
              <a:spcAft>
                <a:spcPts val="1000"/>
              </a:spcAft>
              <a:buSzPct val="150000"/>
              <a:buFont typeface="Arial" panose="020B0604020202020204" pitchFamily="34" charset="0"/>
              <a:buChar char="•"/>
              <a:tabLst>
                <a:tab pos="457200" algn="l"/>
              </a:tabLst>
            </a:pPr>
            <a:r>
              <a:rPr lang="en-US" sz="20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Testlify</a:t>
            </a:r>
            <a:r>
              <a:rPr lang="en-US" sz="20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2025. ‘How Microsoft hires tech talent: Hiring process explained’. Available at: https://testlify.com/how-microsoft-hires-tech-talent/ [Accessed on: 02nd November, 2025]</a:t>
            </a:r>
          </a:p>
        </p:txBody>
      </p:sp>
      <p:pic>
        <p:nvPicPr>
          <p:cNvPr id="3" name="Picture 2">
            <a:extLst>
              <a:ext uri="{FF2B5EF4-FFF2-40B4-BE49-F238E27FC236}">
                <a16:creationId xmlns:a16="http://schemas.microsoft.com/office/drawing/2014/main" xmlns="" id="{1ACC749B-D609-F579-6EAF-1B889D65EF16}"/>
              </a:ext>
            </a:extLst>
          </p:cNvPr>
          <p:cNvPicPr>
            <a:picLocks noChangeAspect="1"/>
          </p:cNvPicPr>
          <p:nvPr/>
        </p:nvPicPr>
        <p:blipFill>
          <a:blip r:embed="rId3"/>
          <a:stretch>
            <a:fillRect/>
          </a:stretch>
        </p:blipFill>
        <p:spPr>
          <a:xfrm>
            <a:off x="8021" y="2811379"/>
            <a:ext cx="17602200" cy="207627"/>
          </a:xfrm>
          <a:prstGeom prst="rect">
            <a:avLst/>
          </a:prstGeom>
        </p:spPr>
      </p:pic>
    </p:spTree>
    <p:extLst>
      <p:ext uri="{BB962C8B-B14F-4D97-AF65-F5344CB8AC3E}">
        <p14:creationId xmlns:p14="http://schemas.microsoft.com/office/powerpoint/2010/main" val="379191443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3"/>
          <p:cNvSpPr txBox="1"/>
          <p:nvPr/>
        </p:nvSpPr>
        <p:spPr>
          <a:xfrm>
            <a:off x="152400" y="0"/>
            <a:ext cx="17602200" cy="3046988"/>
          </a:xfrm>
          <a:prstGeom prst="rect">
            <a:avLst/>
          </a:prstGeom>
        </p:spPr>
        <p:txBody>
          <a:bodyPr wrap="square" lIns="0" tIns="0" rIns="0" bIns="0" rtlCol="0" anchor="t">
            <a:spAutoFit/>
          </a:bodyPr>
          <a:lstStyle/>
          <a:p>
            <a:pPr algn="ctr">
              <a:lnSpc>
                <a:spcPct val="150000"/>
              </a:lnSpc>
            </a:pPr>
            <a:r>
              <a:rPr lang="en-US" sz="6600" b="1" spc="600" dirty="0" smtClean="0">
                <a:latin typeface="Times New Roman" panose="02020603050405020304" pitchFamily="18" charset="0"/>
                <a:ea typeface="Poppins Bold"/>
                <a:cs typeface="Times New Roman" panose="02020603050405020304" pitchFamily="18" charset="0"/>
                <a:sym typeface="Poppins Bold"/>
              </a:rPr>
              <a:t>TOPIC-2:TRAINING </a:t>
            </a:r>
            <a:r>
              <a:rPr lang="en-US" sz="6600" b="1" spc="600" dirty="0">
                <a:latin typeface="Times New Roman" panose="02020603050405020304" pitchFamily="18" charset="0"/>
                <a:ea typeface="Poppins Bold"/>
                <a:cs typeface="Times New Roman" panose="02020603050405020304" pitchFamily="18" charset="0"/>
                <a:sym typeface="Poppins Bold"/>
              </a:rPr>
              <a:t>AND DEVELOPMENT</a:t>
            </a:r>
          </a:p>
        </p:txBody>
      </p:sp>
      <p:pic>
        <p:nvPicPr>
          <p:cNvPr id="15" name="Picture 14">
            <a:extLst>
              <a:ext uri="{FF2B5EF4-FFF2-40B4-BE49-F238E27FC236}">
                <a16:creationId xmlns:a16="http://schemas.microsoft.com/office/drawing/2014/main" xmlns="" id="{C5C4ACEC-2BD0-97D5-BFD0-02979550B337}"/>
              </a:ext>
            </a:extLst>
          </p:cNvPr>
          <p:cNvPicPr>
            <a:picLocks noChangeAspect="1"/>
          </p:cNvPicPr>
          <p:nvPr/>
        </p:nvPicPr>
        <p:blipFill>
          <a:blip r:embed="rId2"/>
          <a:stretch>
            <a:fillRect/>
          </a:stretch>
        </p:blipFill>
        <p:spPr>
          <a:xfrm>
            <a:off x="342900" y="2850364"/>
            <a:ext cx="17602200" cy="207627"/>
          </a:xfrm>
          <a:prstGeom prst="rect">
            <a:avLst/>
          </a:prstGeom>
        </p:spPr>
      </p:pic>
      <p:pic>
        <p:nvPicPr>
          <p:cNvPr id="17" name="Picture 16">
            <a:extLst>
              <a:ext uri="{FF2B5EF4-FFF2-40B4-BE49-F238E27FC236}">
                <a16:creationId xmlns:a16="http://schemas.microsoft.com/office/drawing/2014/main" xmlns="" id="{062E6118-FB09-8CFC-252E-5FE8180E2202}"/>
              </a:ext>
            </a:extLst>
          </p:cNvPr>
          <p:cNvPicPr>
            <a:picLocks noChangeAspect="1"/>
          </p:cNvPicPr>
          <p:nvPr/>
        </p:nvPicPr>
        <p:blipFill>
          <a:blip r:embed="rId3"/>
          <a:stretch>
            <a:fillRect/>
          </a:stretch>
        </p:blipFill>
        <p:spPr>
          <a:xfrm>
            <a:off x="4861189" y="4000500"/>
            <a:ext cx="8565622" cy="3865199"/>
          </a:xfrm>
          <a:prstGeom prst="rect">
            <a:avLst/>
          </a:prstGeom>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9"/>
          <p:cNvSpPr txBox="1"/>
          <p:nvPr/>
        </p:nvSpPr>
        <p:spPr>
          <a:xfrm>
            <a:off x="663073" y="3388040"/>
            <a:ext cx="9480772" cy="6815968"/>
          </a:xfrm>
          <a:prstGeom prst="rect">
            <a:avLst/>
          </a:prstGeom>
        </p:spPr>
        <p:txBody>
          <a:bodyPr wrap="square" lIns="0" tIns="0" rIns="0" bIns="0" rtlCol="0" anchor="t">
            <a:spAutoFit/>
          </a:bodyPr>
          <a:lstStyle/>
          <a:p>
            <a:pPr marL="342900" marR="0" lvl="0" indent="-3429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Microsoft </a:t>
            </a:r>
            <a:r>
              <a:rPr lang="en-US" sz="3200" dirty="0" err="1">
                <a:effectLst/>
                <a:latin typeface="Times New Roman" panose="02020603050405020304" pitchFamily="18" charset="0"/>
                <a:ea typeface="Calibri" panose="020F0502020204030204" pitchFamily="34" charset="0"/>
                <a:cs typeface="Times New Roman" panose="02020603050405020304" pitchFamily="18" charset="0"/>
              </a:rPr>
              <a:t>prioritises</a:t>
            </a: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 lifelong learning through digital upskilling, leadership development, and inclusive workforce growth.</a:t>
            </a:r>
          </a:p>
          <a:p>
            <a:pPr marL="342900" marR="0" lvl="0" indent="-3429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The company fosters a “learn-it-all” culture instead of “know-it-all,” promoting curiosity and adaptability </a:t>
            </a:r>
            <a:r>
              <a:rPr lang="en-US" sz="3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32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Thellpa</a:t>
            </a:r>
            <a:r>
              <a:rPr lang="en-US" sz="3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2025).</a:t>
            </a:r>
          </a:p>
          <a:p>
            <a:pPr marL="342900" marR="0" lvl="0" indent="-3429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Training focuses on technical, leadership, and </a:t>
            </a:r>
            <a:r>
              <a:rPr lang="en-US" sz="3200" dirty="0" err="1">
                <a:effectLst/>
                <a:latin typeface="Times New Roman" panose="02020603050405020304" pitchFamily="18" charset="0"/>
                <a:ea typeface="Calibri" panose="020F0502020204030204" pitchFamily="34" charset="0"/>
                <a:cs typeface="Times New Roman" panose="02020603050405020304" pitchFamily="18" charset="0"/>
              </a:rPr>
              <a:t>behavioural</a:t>
            </a: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 skills aligned with future technological advancements.</a:t>
            </a:r>
          </a:p>
        </p:txBody>
      </p:sp>
      <p:sp>
        <p:nvSpPr>
          <p:cNvPr id="10" name="TextBox 10"/>
          <p:cNvSpPr txBox="1"/>
          <p:nvPr/>
        </p:nvSpPr>
        <p:spPr>
          <a:xfrm>
            <a:off x="1815790" y="437052"/>
            <a:ext cx="13703610" cy="2083263"/>
          </a:xfrm>
          <a:prstGeom prst="rect">
            <a:avLst/>
          </a:prstGeom>
        </p:spPr>
        <p:txBody>
          <a:bodyPr wrap="square" lIns="0" tIns="0" rIns="0" bIns="0" rtlCol="0" anchor="t">
            <a:spAutoFit/>
          </a:bodyPr>
          <a:lstStyle/>
          <a:p>
            <a:pPr algn="ctr">
              <a:lnSpc>
                <a:spcPct val="150000"/>
              </a:lnSpc>
            </a:pPr>
            <a:r>
              <a:rPr lang="en-US" sz="4800" b="1" dirty="0">
                <a:solidFill>
                  <a:srgbClr val="000000"/>
                </a:solidFill>
                <a:latin typeface="Times New Roman" panose="02020603050405020304" pitchFamily="18" charset="0"/>
                <a:ea typeface="Oswald Bold"/>
                <a:cs typeface="Times New Roman" panose="02020603050405020304" pitchFamily="18" charset="0"/>
                <a:sym typeface="Oswald Bold"/>
              </a:rPr>
              <a:t>MICROSOFT’S TRAINING AND DEVELOPMENT PHILOSOPHY</a:t>
            </a:r>
          </a:p>
        </p:txBody>
      </p:sp>
      <p:pic>
        <p:nvPicPr>
          <p:cNvPr id="4" name="Picture 3">
            <a:extLst>
              <a:ext uri="{FF2B5EF4-FFF2-40B4-BE49-F238E27FC236}">
                <a16:creationId xmlns:a16="http://schemas.microsoft.com/office/drawing/2014/main" xmlns="" id="{8A35E628-43C6-74B9-2F27-EFEA975DAD32}"/>
              </a:ext>
            </a:extLst>
          </p:cNvPr>
          <p:cNvPicPr>
            <a:picLocks noChangeAspect="1"/>
          </p:cNvPicPr>
          <p:nvPr/>
        </p:nvPicPr>
        <p:blipFill>
          <a:blip r:embed="rId3"/>
          <a:stretch>
            <a:fillRect/>
          </a:stretch>
        </p:blipFill>
        <p:spPr>
          <a:xfrm>
            <a:off x="342900" y="2850364"/>
            <a:ext cx="17602200" cy="207627"/>
          </a:xfrm>
          <a:prstGeom prst="rect">
            <a:avLst/>
          </a:prstGeom>
        </p:spPr>
      </p:pic>
      <p:pic>
        <p:nvPicPr>
          <p:cNvPr id="2" name="Picture 1" descr="The LLPA Shares The Value of Microsoft Certification and Training">
            <a:extLst>
              <a:ext uri="{FF2B5EF4-FFF2-40B4-BE49-F238E27FC236}">
                <a16:creationId xmlns:a16="http://schemas.microsoft.com/office/drawing/2014/main" xmlns="" id="{91594BCB-2BDB-FA0A-7884-E02683A7DFD5}"/>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441841" y="3595667"/>
            <a:ext cx="6503259" cy="3660460"/>
          </a:xfrm>
          <a:prstGeom prst="rect">
            <a:avLst/>
          </a:prstGeom>
          <a:noFill/>
          <a:ln>
            <a:noFill/>
          </a:ln>
        </p:spPr>
      </p:pic>
      <p:sp>
        <p:nvSpPr>
          <p:cNvPr id="5" name="TextBox 4">
            <a:extLst>
              <a:ext uri="{FF2B5EF4-FFF2-40B4-BE49-F238E27FC236}">
                <a16:creationId xmlns:a16="http://schemas.microsoft.com/office/drawing/2014/main" xmlns="" id="{4AFE5282-2F1A-25E6-D4EB-75E753B674B0}"/>
              </a:ext>
            </a:extLst>
          </p:cNvPr>
          <p:cNvSpPr txBox="1"/>
          <p:nvPr/>
        </p:nvSpPr>
        <p:spPr>
          <a:xfrm>
            <a:off x="12649200" y="7357139"/>
            <a:ext cx="5295900" cy="458074"/>
          </a:xfrm>
          <a:prstGeom prst="rect">
            <a:avLst/>
          </a:prstGeom>
          <a:noFill/>
        </p:spPr>
        <p:txBody>
          <a:bodyPr wrap="square">
            <a:spAutoFit/>
          </a:bodyPr>
          <a:lstStyle/>
          <a:p>
            <a:pPr marL="0" marR="0" algn="ctr">
              <a:lnSpc>
                <a:spcPct val="150000"/>
              </a:lnSpc>
              <a:spcAft>
                <a:spcPts val="1000"/>
              </a:spcAft>
              <a:buNone/>
            </a:pP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(Source: </a:t>
            </a:r>
            <a:r>
              <a:rPr lang="en-US" sz="1800" dirty="0" err="1">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Thellpa</a:t>
            </a: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 2025)</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4495800" y="439249"/>
            <a:ext cx="11201400" cy="2165849"/>
          </a:xfrm>
          <a:prstGeom prst="rect">
            <a:avLst/>
          </a:prstGeom>
        </p:spPr>
        <p:txBody>
          <a:bodyPr wrap="square" lIns="0" tIns="0" rIns="0" bIns="0" rtlCol="0" anchor="t">
            <a:spAutoFit/>
          </a:bodyPr>
          <a:lstStyle/>
          <a:p>
            <a:pPr algn="ctr">
              <a:lnSpc>
                <a:spcPct val="150000"/>
              </a:lnSpc>
            </a:pPr>
            <a:r>
              <a:rPr lang="en-US" sz="5000" b="1" dirty="0">
                <a:solidFill>
                  <a:srgbClr val="000000"/>
                </a:solidFill>
                <a:latin typeface="Times New Roman" panose="02020603050405020304" pitchFamily="18" charset="0"/>
                <a:ea typeface="Oswald Bold"/>
                <a:cs typeface="Times New Roman" panose="02020603050405020304" pitchFamily="18" charset="0"/>
                <a:sym typeface="Oswald Bold"/>
              </a:rPr>
              <a:t>CURRENT HR POLICIES AND LEARNING PRACTICES</a:t>
            </a:r>
          </a:p>
        </p:txBody>
      </p:sp>
      <p:sp>
        <p:nvSpPr>
          <p:cNvPr id="4" name="TextBox 4"/>
          <p:cNvSpPr txBox="1"/>
          <p:nvPr/>
        </p:nvSpPr>
        <p:spPr>
          <a:xfrm>
            <a:off x="8610600" y="3357581"/>
            <a:ext cx="9334500" cy="6077305"/>
          </a:xfrm>
          <a:prstGeom prst="rect">
            <a:avLst/>
          </a:prstGeom>
        </p:spPr>
        <p:txBody>
          <a:bodyPr wrap="square" lIns="0" tIns="0" rIns="0" bIns="0" rtlCol="0" anchor="t">
            <a:spAutoFit/>
          </a:bodyPr>
          <a:lstStyle/>
          <a:p>
            <a:pPr marL="457200" marR="0" lvl="0" indent="-4572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Microsoft uses the Learning Hub platform offering digital courses, certifications, and </a:t>
            </a:r>
            <a:r>
              <a:rPr lang="en-US" sz="3200" dirty="0" err="1">
                <a:effectLst/>
                <a:latin typeface="Times New Roman" panose="02020603050405020304" pitchFamily="18" charset="0"/>
                <a:ea typeface="Calibri" panose="020F0502020204030204" pitchFamily="34" charset="0"/>
                <a:cs typeface="Times New Roman" panose="02020603050405020304" pitchFamily="18" charset="0"/>
              </a:rPr>
              <a:t>personalised</a:t>
            </a: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 learning journeys.</a:t>
            </a:r>
          </a:p>
          <a:p>
            <a:pPr marL="457200" marR="0" lvl="0" indent="-457200" algn="just">
              <a:lnSpc>
                <a:spcPct val="150000"/>
              </a:lnSpc>
              <a:spcAft>
                <a:spcPts val="1000"/>
              </a:spcAft>
              <a:buSzPct val="150000"/>
              <a:buFont typeface="Arial" panose="020B0604020202020204" pitchFamily="34" charset="0"/>
              <a:buChar char="•"/>
              <a:tabLst>
                <a:tab pos="457200" algn="l"/>
              </a:tabLst>
            </a:pPr>
            <a:r>
              <a:rPr lang="en-US" sz="3200" dirty="0" err="1">
                <a:effectLst/>
                <a:latin typeface="Times New Roman" panose="02020603050405020304" pitchFamily="18" charset="0"/>
                <a:ea typeface="Calibri" panose="020F0502020204030204" pitchFamily="34" charset="0"/>
                <a:cs typeface="Times New Roman" panose="02020603050405020304" pitchFamily="18" charset="0"/>
              </a:rPr>
              <a:t>Emphasises</a:t>
            </a: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 inclusivity through global programs like Microsoft Aspire Experience for graduate development (Giamos, Doucet and Lapalme, 2025).</a:t>
            </a:r>
          </a:p>
          <a:p>
            <a:pPr marL="457200" marR="0" lvl="0" indent="-4572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Partners with LinkedIn Learning to provide flexible, data-driven content and skill development tracking.</a:t>
            </a:r>
          </a:p>
        </p:txBody>
      </p:sp>
      <p:pic>
        <p:nvPicPr>
          <p:cNvPr id="2" name="Picture 1" descr="Employee Learning and Training Platform | Microsoft Viva">
            <a:extLst>
              <a:ext uri="{FF2B5EF4-FFF2-40B4-BE49-F238E27FC236}">
                <a16:creationId xmlns:a16="http://schemas.microsoft.com/office/drawing/2014/main" xmlns="" id="{572B7DD5-4B23-AC50-F205-80EFD1EAC96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2900" y="3357581"/>
            <a:ext cx="7705819" cy="5029200"/>
          </a:xfrm>
          <a:prstGeom prst="rect">
            <a:avLst/>
          </a:prstGeom>
          <a:noFill/>
          <a:ln>
            <a:noFill/>
          </a:ln>
        </p:spPr>
      </p:pic>
      <p:pic>
        <p:nvPicPr>
          <p:cNvPr id="7" name="Picture 6">
            <a:extLst>
              <a:ext uri="{FF2B5EF4-FFF2-40B4-BE49-F238E27FC236}">
                <a16:creationId xmlns:a16="http://schemas.microsoft.com/office/drawing/2014/main" xmlns="" id="{556EDCCB-DBA4-FF48-E5C8-DFE6CE91A6C8}"/>
              </a:ext>
            </a:extLst>
          </p:cNvPr>
          <p:cNvPicPr>
            <a:picLocks noChangeAspect="1"/>
          </p:cNvPicPr>
          <p:nvPr/>
        </p:nvPicPr>
        <p:blipFill>
          <a:blip r:embed="rId4"/>
          <a:stretch>
            <a:fillRect/>
          </a:stretch>
        </p:blipFill>
        <p:spPr>
          <a:xfrm>
            <a:off x="342900" y="2697340"/>
            <a:ext cx="17602200" cy="207627"/>
          </a:xfrm>
          <a:prstGeom prst="rect">
            <a:avLst/>
          </a:prstGeom>
        </p:spPr>
      </p:pic>
      <p:sp>
        <p:nvSpPr>
          <p:cNvPr id="6" name="TextBox 5">
            <a:extLst>
              <a:ext uri="{FF2B5EF4-FFF2-40B4-BE49-F238E27FC236}">
                <a16:creationId xmlns:a16="http://schemas.microsoft.com/office/drawing/2014/main" xmlns="" id="{00D61ED7-8433-73F7-A67B-F0C64D8A57B1}"/>
              </a:ext>
            </a:extLst>
          </p:cNvPr>
          <p:cNvSpPr txBox="1"/>
          <p:nvPr/>
        </p:nvSpPr>
        <p:spPr>
          <a:xfrm>
            <a:off x="835023" y="8610358"/>
            <a:ext cx="7321553" cy="458074"/>
          </a:xfrm>
          <a:prstGeom prst="rect">
            <a:avLst/>
          </a:prstGeom>
          <a:noFill/>
        </p:spPr>
        <p:txBody>
          <a:bodyPr wrap="square">
            <a:spAutoFit/>
          </a:bodyPr>
          <a:lstStyle/>
          <a:p>
            <a:pPr marL="0" marR="0" algn="ctr">
              <a:lnSpc>
                <a:spcPct val="150000"/>
              </a:lnSpc>
              <a:spcAft>
                <a:spcPts val="1000"/>
              </a:spcAft>
              <a:buNone/>
            </a:pP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(Source: Giamos, Doucet and Lapalme, 2025)</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609600" y="3619500"/>
            <a:ext cx="9277349" cy="5338641"/>
          </a:xfrm>
          <a:prstGeom prst="rect">
            <a:avLst/>
          </a:prstGeom>
        </p:spPr>
        <p:txBody>
          <a:bodyPr wrap="square" lIns="0" tIns="0" rIns="0" bIns="0" rtlCol="0" anchor="t">
            <a:spAutoFit/>
          </a:bodyPr>
          <a:lstStyle/>
          <a:p>
            <a:pPr marL="342900" marR="0" lvl="0" indent="-3429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Line managers identify skill gaps and coordinate learning interventions aligned with business priorities.</a:t>
            </a:r>
          </a:p>
          <a:p>
            <a:pPr marL="342900" marR="0" lvl="0" indent="-3429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They provide mentorship, coaching, and performance feedback to reinforce learning outcomes.</a:t>
            </a:r>
          </a:p>
          <a:p>
            <a:pPr marL="342900" marR="0" lvl="0" indent="-3429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Managers track post-training performance improvements using Microsoft Viva analytics dashboards.</a:t>
            </a:r>
          </a:p>
        </p:txBody>
      </p:sp>
      <p:sp>
        <p:nvSpPr>
          <p:cNvPr id="9" name="TextBox 9"/>
          <p:cNvSpPr txBox="1"/>
          <p:nvPr/>
        </p:nvSpPr>
        <p:spPr>
          <a:xfrm>
            <a:off x="3548761" y="571500"/>
            <a:ext cx="12069529" cy="1900777"/>
          </a:xfrm>
          <a:prstGeom prst="rect">
            <a:avLst/>
          </a:prstGeom>
        </p:spPr>
        <p:txBody>
          <a:bodyPr wrap="square" lIns="0" tIns="0" rIns="0" bIns="0" rtlCol="0" anchor="t">
            <a:spAutoFit/>
          </a:bodyPr>
          <a:lstStyle/>
          <a:p>
            <a:pPr algn="ctr">
              <a:lnSpc>
                <a:spcPts val="7760"/>
              </a:lnSpc>
            </a:pPr>
            <a:r>
              <a:rPr lang="en-US" sz="5000" b="1" dirty="0">
                <a:solidFill>
                  <a:srgbClr val="000000"/>
                </a:solidFill>
                <a:latin typeface="Times New Roman" panose="02020603050405020304" pitchFamily="18" charset="0"/>
                <a:ea typeface="Oswald Bold"/>
                <a:cs typeface="Times New Roman" panose="02020603050405020304" pitchFamily="18" charset="0"/>
                <a:sym typeface="Oswald Bold"/>
              </a:rPr>
              <a:t>ROLE OF LINE MANAGERS IN IMPLEMENTATION</a:t>
            </a:r>
          </a:p>
        </p:txBody>
      </p:sp>
      <p:pic>
        <p:nvPicPr>
          <p:cNvPr id="4" name="Picture 3">
            <a:extLst>
              <a:ext uri="{FF2B5EF4-FFF2-40B4-BE49-F238E27FC236}">
                <a16:creationId xmlns:a16="http://schemas.microsoft.com/office/drawing/2014/main" xmlns="" id="{C48D47CD-0CEC-2F07-AC28-93B658E11D2A}"/>
              </a:ext>
            </a:extLst>
          </p:cNvPr>
          <p:cNvPicPr>
            <a:picLocks noChangeAspect="1"/>
          </p:cNvPicPr>
          <p:nvPr/>
        </p:nvPicPr>
        <p:blipFill>
          <a:blip r:embed="rId3"/>
          <a:stretch>
            <a:fillRect/>
          </a:stretch>
        </p:blipFill>
        <p:spPr>
          <a:xfrm>
            <a:off x="342900" y="2692913"/>
            <a:ext cx="17602200" cy="207627"/>
          </a:xfrm>
          <a:prstGeom prst="rect">
            <a:avLst/>
          </a:prstGeom>
        </p:spPr>
      </p:pic>
      <p:pic>
        <p:nvPicPr>
          <p:cNvPr id="5" name="Picture 4">
            <a:extLst>
              <a:ext uri="{FF2B5EF4-FFF2-40B4-BE49-F238E27FC236}">
                <a16:creationId xmlns:a16="http://schemas.microsoft.com/office/drawing/2014/main" xmlns="" id="{9F2C9BDE-5135-6233-754A-4D505EFAE635}"/>
              </a:ext>
            </a:extLst>
          </p:cNvPr>
          <p:cNvPicPr>
            <a:picLocks noChangeAspect="1"/>
          </p:cNvPicPr>
          <p:nvPr/>
        </p:nvPicPr>
        <p:blipFill>
          <a:blip r:embed="rId4"/>
          <a:srcRect t="10835"/>
          <a:stretch>
            <a:fillRect/>
          </a:stretch>
        </p:blipFill>
        <p:spPr>
          <a:xfrm>
            <a:off x="10533648" y="4377897"/>
            <a:ext cx="7411452" cy="3821845"/>
          </a:xfrm>
          <a:prstGeom prst="rect">
            <a:avLst/>
          </a:prstGeom>
        </p:spPr>
      </p:pic>
      <p:sp>
        <p:nvSpPr>
          <p:cNvPr id="3" name="TextBox 2">
            <a:extLst>
              <a:ext uri="{FF2B5EF4-FFF2-40B4-BE49-F238E27FC236}">
                <a16:creationId xmlns:a16="http://schemas.microsoft.com/office/drawing/2014/main" xmlns="" id="{98BAA9C3-4796-5A06-5717-F8960EDFBC7A}"/>
              </a:ext>
            </a:extLst>
          </p:cNvPr>
          <p:cNvSpPr txBox="1"/>
          <p:nvPr/>
        </p:nvSpPr>
        <p:spPr>
          <a:xfrm>
            <a:off x="9897835" y="8199742"/>
            <a:ext cx="9144000" cy="458074"/>
          </a:xfrm>
          <a:prstGeom prst="rect">
            <a:avLst/>
          </a:prstGeom>
          <a:noFill/>
        </p:spPr>
        <p:txBody>
          <a:bodyPr wrap="square">
            <a:spAutoFit/>
          </a:bodyPr>
          <a:lstStyle/>
          <a:p>
            <a:pPr marL="0" marR="0" algn="ctr">
              <a:lnSpc>
                <a:spcPct val="150000"/>
              </a:lnSpc>
              <a:spcAft>
                <a:spcPts val="1000"/>
              </a:spcAft>
              <a:buNone/>
            </a:pP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(Source: </a:t>
            </a:r>
            <a:r>
              <a:rPr lang="en-US" sz="1800" dirty="0" err="1">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Prasetya</a:t>
            </a: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 2024)</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7848600" y="3253533"/>
            <a:ext cx="9847417" cy="6077305"/>
          </a:xfrm>
          <a:prstGeom prst="rect">
            <a:avLst/>
          </a:prstGeom>
        </p:spPr>
        <p:txBody>
          <a:bodyPr wrap="square" lIns="0" tIns="0" rIns="0" bIns="0" rtlCol="0" anchor="t">
            <a:spAutoFit/>
          </a:bodyPr>
          <a:lstStyle/>
          <a:p>
            <a:pPr marL="457200" marR="0" lvl="0" indent="-4572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Training programs align with Microsoft’s mission to empower people through technology and digital innovation.</a:t>
            </a:r>
          </a:p>
          <a:p>
            <a:pPr marL="457200" marR="0" lvl="0" indent="-4572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Focus areas include AI, cybersecurity, sustainability, and cloud computing to meet strategic priorities (Akter et al., 2024).</a:t>
            </a:r>
          </a:p>
          <a:p>
            <a:pPr marL="457200" marR="0" lvl="0" indent="-4572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Development initiatives support succession planning and strengthen leadership pipelines globally.</a:t>
            </a:r>
          </a:p>
        </p:txBody>
      </p:sp>
      <p:sp>
        <p:nvSpPr>
          <p:cNvPr id="7" name="TextBox 7"/>
          <p:cNvSpPr txBox="1"/>
          <p:nvPr/>
        </p:nvSpPr>
        <p:spPr>
          <a:xfrm>
            <a:off x="2743200" y="424991"/>
            <a:ext cx="12801600" cy="2170081"/>
          </a:xfrm>
          <a:prstGeom prst="rect">
            <a:avLst/>
          </a:prstGeom>
        </p:spPr>
        <p:txBody>
          <a:bodyPr wrap="square" lIns="0" tIns="0" rIns="0" bIns="0" rtlCol="0" anchor="t">
            <a:spAutoFit/>
          </a:bodyPr>
          <a:lstStyle/>
          <a:p>
            <a:pPr algn="ctr">
              <a:lnSpc>
                <a:spcPct val="150000"/>
              </a:lnSpc>
            </a:pPr>
            <a:r>
              <a:rPr lang="en-US" sz="5000" b="1" dirty="0">
                <a:solidFill>
                  <a:srgbClr val="000000"/>
                </a:solidFill>
                <a:latin typeface="Times New Roman" panose="02020603050405020304" pitchFamily="18" charset="0"/>
                <a:ea typeface="Oswald Bold"/>
                <a:cs typeface="Times New Roman" panose="02020603050405020304" pitchFamily="18" charset="0"/>
                <a:sym typeface="Oswald Bold"/>
              </a:rPr>
              <a:t>STRATEGIC ALIGNMENT WITH BUSINESS GOALS</a:t>
            </a:r>
          </a:p>
        </p:txBody>
      </p:sp>
      <p:pic>
        <p:nvPicPr>
          <p:cNvPr id="3" name="Picture 2" descr="company culture ...">
            <a:extLst>
              <a:ext uri="{FF2B5EF4-FFF2-40B4-BE49-F238E27FC236}">
                <a16:creationId xmlns:a16="http://schemas.microsoft.com/office/drawing/2014/main" xmlns="" id="{C82C5D02-33CA-6802-1F66-50F5F01263B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93320" y="3972853"/>
            <a:ext cx="6803816" cy="4638666"/>
          </a:xfrm>
          <a:prstGeom prst="rect">
            <a:avLst/>
          </a:prstGeom>
          <a:noFill/>
          <a:ln>
            <a:noFill/>
          </a:ln>
        </p:spPr>
      </p:pic>
      <p:pic>
        <p:nvPicPr>
          <p:cNvPr id="4" name="Picture 3">
            <a:extLst>
              <a:ext uri="{FF2B5EF4-FFF2-40B4-BE49-F238E27FC236}">
                <a16:creationId xmlns:a16="http://schemas.microsoft.com/office/drawing/2014/main" xmlns="" id="{B9ADBC5B-E8AF-C962-83E8-EF7287F1E92B}"/>
              </a:ext>
            </a:extLst>
          </p:cNvPr>
          <p:cNvPicPr>
            <a:picLocks noChangeAspect="1"/>
          </p:cNvPicPr>
          <p:nvPr/>
        </p:nvPicPr>
        <p:blipFill>
          <a:blip r:embed="rId4"/>
          <a:stretch>
            <a:fillRect/>
          </a:stretch>
        </p:blipFill>
        <p:spPr>
          <a:xfrm>
            <a:off x="342900" y="2720439"/>
            <a:ext cx="17602200" cy="207627"/>
          </a:xfrm>
          <a:prstGeom prst="rect">
            <a:avLst/>
          </a:prstGeom>
        </p:spPr>
      </p:pic>
      <p:sp>
        <p:nvSpPr>
          <p:cNvPr id="5" name="TextBox 4">
            <a:extLst>
              <a:ext uri="{FF2B5EF4-FFF2-40B4-BE49-F238E27FC236}">
                <a16:creationId xmlns:a16="http://schemas.microsoft.com/office/drawing/2014/main" xmlns="" id="{CB2BC538-905E-79BC-C597-09B28EAEF799}"/>
              </a:ext>
            </a:extLst>
          </p:cNvPr>
          <p:cNvSpPr txBox="1"/>
          <p:nvPr/>
        </p:nvSpPr>
        <p:spPr>
          <a:xfrm>
            <a:off x="-533400" y="8872764"/>
            <a:ext cx="9144000" cy="458074"/>
          </a:xfrm>
          <a:prstGeom prst="rect">
            <a:avLst/>
          </a:prstGeom>
          <a:noFill/>
        </p:spPr>
        <p:txBody>
          <a:bodyPr wrap="square">
            <a:spAutoFit/>
          </a:bodyPr>
          <a:lstStyle/>
          <a:p>
            <a:pPr marL="0" marR="0" algn="ctr">
              <a:lnSpc>
                <a:spcPct val="150000"/>
              </a:lnSpc>
              <a:spcAft>
                <a:spcPts val="1000"/>
              </a:spcAft>
              <a:buNone/>
            </a:pP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(Source: Akter et al., 2024)</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533400" y="3848100"/>
            <a:ext cx="8991600" cy="5338641"/>
          </a:xfrm>
          <a:prstGeom prst="rect">
            <a:avLst/>
          </a:prstGeom>
        </p:spPr>
        <p:txBody>
          <a:bodyPr wrap="square" lIns="0" tIns="0" rIns="0" bIns="0" rtlCol="0" anchor="t">
            <a:spAutoFit/>
          </a:bodyPr>
          <a:lstStyle/>
          <a:p>
            <a:pPr marL="342900" marR="0" lvl="0" indent="-3429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Rapid technological evolution requires constant content updates and re-skilling initiatives.</a:t>
            </a:r>
          </a:p>
          <a:p>
            <a:pPr marL="342900" marR="0" lvl="0" indent="-3429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Managing consistent global training quality across diverse cultures and remote teams is challenging.</a:t>
            </a:r>
          </a:p>
          <a:p>
            <a:pPr marL="342900" marR="0" lvl="0" indent="-3429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Balancing employee workload with learning time affects participation and completion rates </a:t>
            </a:r>
            <a:r>
              <a:rPr lang="en-US" sz="3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(Hossain, Ikbal and Rahman, 2025).</a:t>
            </a:r>
          </a:p>
        </p:txBody>
      </p:sp>
      <p:sp>
        <p:nvSpPr>
          <p:cNvPr id="9" name="TextBox 9"/>
          <p:cNvSpPr txBox="1"/>
          <p:nvPr/>
        </p:nvSpPr>
        <p:spPr>
          <a:xfrm>
            <a:off x="2667000" y="504052"/>
            <a:ext cx="10930698" cy="2170081"/>
          </a:xfrm>
          <a:prstGeom prst="rect">
            <a:avLst/>
          </a:prstGeom>
        </p:spPr>
        <p:txBody>
          <a:bodyPr wrap="square" lIns="0" tIns="0" rIns="0" bIns="0" rtlCol="0" anchor="t">
            <a:spAutoFit/>
          </a:bodyPr>
          <a:lstStyle/>
          <a:p>
            <a:pPr algn="ctr">
              <a:lnSpc>
                <a:spcPct val="150000"/>
              </a:lnSpc>
            </a:pPr>
            <a:r>
              <a:rPr lang="en-US" sz="5000" b="1" dirty="0">
                <a:solidFill>
                  <a:srgbClr val="000000"/>
                </a:solidFill>
                <a:latin typeface="Times New Roman" panose="02020603050405020304" pitchFamily="18" charset="0"/>
                <a:ea typeface="Oswald Bold"/>
                <a:cs typeface="Times New Roman" panose="02020603050405020304" pitchFamily="18" charset="0"/>
                <a:sym typeface="Oswald Bold"/>
              </a:rPr>
              <a:t>KEY CHALLENGES IN TRAINING AND DEVELOPMENT</a:t>
            </a:r>
          </a:p>
        </p:txBody>
      </p:sp>
      <p:pic>
        <p:nvPicPr>
          <p:cNvPr id="4" name="Picture 3">
            <a:extLst>
              <a:ext uri="{FF2B5EF4-FFF2-40B4-BE49-F238E27FC236}">
                <a16:creationId xmlns:a16="http://schemas.microsoft.com/office/drawing/2014/main" xmlns="" id="{3AF11FDC-6442-8604-58B5-672F9C3A5236}"/>
              </a:ext>
            </a:extLst>
          </p:cNvPr>
          <p:cNvPicPr>
            <a:picLocks noChangeAspect="1"/>
          </p:cNvPicPr>
          <p:nvPr/>
        </p:nvPicPr>
        <p:blipFill>
          <a:blip r:embed="rId3"/>
          <a:stretch>
            <a:fillRect/>
          </a:stretch>
        </p:blipFill>
        <p:spPr>
          <a:xfrm>
            <a:off x="342900" y="2929220"/>
            <a:ext cx="17602200" cy="207627"/>
          </a:xfrm>
          <a:prstGeom prst="rect">
            <a:avLst/>
          </a:prstGeom>
        </p:spPr>
      </p:pic>
      <p:pic>
        <p:nvPicPr>
          <p:cNvPr id="6" name="Picture 5">
            <a:extLst>
              <a:ext uri="{FF2B5EF4-FFF2-40B4-BE49-F238E27FC236}">
                <a16:creationId xmlns:a16="http://schemas.microsoft.com/office/drawing/2014/main" xmlns="" id="{BFA1A7E1-AD27-5F00-B25D-7C12807E3AC6}"/>
              </a:ext>
            </a:extLst>
          </p:cNvPr>
          <p:cNvPicPr>
            <a:picLocks noChangeAspect="1"/>
          </p:cNvPicPr>
          <p:nvPr/>
        </p:nvPicPr>
        <p:blipFill>
          <a:blip r:embed="rId4"/>
          <a:stretch>
            <a:fillRect/>
          </a:stretch>
        </p:blipFill>
        <p:spPr>
          <a:xfrm>
            <a:off x="10058400" y="3575311"/>
            <a:ext cx="7696200" cy="5145554"/>
          </a:xfrm>
          <a:prstGeom prst="rect">
            <a:avLst/>
          </a:prstGeom>
        </p:spPr>
      </p:pic>
      <p:sp>
        <p:nvSpPr>
          <p:cNvPr id="3" name="TextBox 2">
            <a:extLst>
              <a:ext uri="{FF2B5EF4-FFF2-40B4-BE49-F238E27FC236}">
                <a16:creationId xmlns:a16="http://schemas.microsoft.com/office/drawing/2014/main" xmlns="" id="{D5D4FD7E-4B1F-C16A-994B-36BD84E0DF47}"/>
              </a:ext>
            </a:extLst>
          </p:cNvPr>
          <p:cNvSpPr txBox="1"/>
          <p:nvPr/>
        </p:nvSpPr>
        <p:spPr>
          <a:xfrm>
            <a:off x="9025698" y="8728667"/>
            <a:ext cx="9144000" cy="458074"/>
          </a:xfrm>
          <a:prstGeom prst="rect">
            <a:avLst/>
          </a:prstGeom>
          <a:noFill/>
        </p:spPr>
        <p:txBody>
          <a:bodyPr wrap="square">
            <a:spAutoFit/>
          </a:bodyPr>
          <a:lstStyle/>
          <a:p>
            <a:pPr marL="0" marR="0" algn="ctr">
              <a:lnSpc>
                <a:spcPct val="150000"/>
              </a:lnSpc>
              <a:spcAft>
                <a:spcPts val="1000"/>
              </a:spcAft>
              <a:buNone/>
            </a:pP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(Source: Hossain, Ikbal and Rahman, 2025)</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2080009" y="-1519728"/>
            <a:ext cx="6217418" cy="4114800"/>
          </a:xfrm>
          <a:custGeom>
            <a:avLst/>
            <a:gdLst/>
            <a:ahLst/>
            <a:cxnLst/>
            <a:rect l="l" t="t" r="r" b="b"/>
            <a:pathLst>
              <a:path w="6217418" h="4114800">
                <a:moveTo>
                  <a:pt x="0" y="0"/>
                </a:moveTo>
                <a:lnTo>
                  <a:pt x="6217418" y="0"/>
                </a:lnTo>
                <a:lnTo>
                  <a:pt x="6217418" y="4114800"/>
                </a:lnTo>
                <a:lnTo>
                  <a:pt x="0" y="411480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6" name="TextBox 6"/>
          <p:cNvSpPr txBox="1"/>
          <p:nvPr/>
        </p:nvSpPr>
        <p:spPr>
          <a:xfrm>
            <a:off x="914400" y="3112184"/>
            <a:ext cx="8915400" cy="5349670"/>
          </a:xfrm>
          <a:prstGeom prst="rect">
            <a:avLst/>
          </a:prstGeom>
        </p:spPr>
        <p:txBody>
          <a:bodyPr wrap="square" lIns="0" tIns="0" rIns="0" bIns="0" rtlCol="0" anchor="t">
            <a:spAutoFit/>
          </a:bodyPr>
          <a:lstStyle/>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Applies Kolb’s Experiential Learning Cycle to encourage reflection, application, and knowledge retention.</a:t>
            </a:r>
          </a:p>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Uses Kirkpatrick’s Evaluation Model to measure training effectiveness across reaction, learning, </a:t>
            </a:r>
            <a:r>
              <a:rPr lang="en-US" sz="2800" dirty="0" err="1">
                <a:effectLst/>
                <a:latin typeface="Times New Roman" panose="02020603050405020304" pitchFamily="18" charset="0"/>
                <a:ea typeface="Calibri" panose="020F0502020204030204" pitchFamily="34" charset="0"/>
                <a:cs typeface="Times New Roman" panose="02020603050405020304" pitchFamily="18" charset="0"/>
              </a:rPr>
              <a:t>behaviour</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 and results.</a:t>
            </a:r>
          </a:p>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Integrates Resource-Based View (RBV) </a:t>
            </a:r>
            <a:r>
              <a:rPr lang="en-US" sz="2800" dirty="0" err="1">
                <a:effectLst/>
                <a:latin typeface="Times New Roman" panose="02020603050405020304" pitchFamily="18" charset="0"/>
                <a:ea typeface="Calibri" panose="020F0502020204030204" pitchFamily="34" charset="0"/>
                <a:cs typeface="Times New Roman" panose="02020603050405020304" pitchFamily="18" charset="0"/>
              </a:rPr>
              <a:t>emphasising</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 human capital as a source of sustainable competitive advantage (</a:t>
            </a:r>
            <a:r>
              <a:rPr lang="en-US" sz="2800" dirty="0" err="1">
                <a:effectLst/>
                <a:latin typeface="Times New Roman" panose="02020603050405020304" pitchFamily="18" charset="0"/>
                <a:ea typeface="Calibri" panose="020F0502020204030204" pitchFamily="34" charset="0"/>
                <a:cs typeface="Times New Roman" panose="02020603050405020304" pitchFamily="18" charset="0"/>
              </a:rPr>
              <a:t>Tasleem</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 2025).</a:t>
            </a:r>
          </a:p>
        </p:txBody>
      </p:sp>
      <p:sp>
        <p:nvSpPr>
          <p:cNvPr id="7" name="TextBox 7"/>
          <p:cNvSpPr txBox="1"/>
          <p:nvPr/>
        </p:nvSpPr>
        <p:spPr>
          <a:xfrm>
            <a:off x="2895600" y="594524"/>
            <a:ext cx="13868400" cy="1900777"/>
          </a:xfrm>
          <a:prstGeom prst="rect">
            <a:avLst/>
          </a:prstGeom>
        </p:spPr>
        <p:txBody>
          <a:bodyPr wrap="square" lIns="0" tIns="0" rIns="0" bIns="0" rtlCol="0" anchor="t">
            <a:spAutoFit/>
          </a:bodyPr>
          <a:lstStyle/>
          <a:p>
            <a:pPr algn="ctr">
              <a:lnSpc>
                <a:spcPts val="7760"/>
              </a:lnSpc>
            </a:pPr>
            <a:r>
              <a:rPr lang="en-US" sz="5000" b="1" dirty="0">
                <a:solidFill>
                  <a:srgbClr val="000000"/>
                </a:solidFill>
                <a:latin typeface="Times New Roman" panose="02020603050405020304" pitchFamily="18" charset="0"/>
                <a:ea typeface="Oswald Bold"/>
                <a:cs typeface="Times New Roman" panose="02020603050405020304" pitchFamily="18" charset="0"/>
                <a:sym typeface="Oswald Bold"/>
              </a:rPr>
              <a:t>HRM THEORIES AND BEST PRACTICE INTEGRATION</a:t>
            </a:r>
          </a:p>
        </p:txBody>
      </p:sp>
      <p:pic>
        <p:nvPicPr>
          <p:cNvPr id="3" name="Picture 2">
            <a:extLst>
              <a:ext uri="{FF2B5EF4-FFF2-40B4-BE49-F238E27FC236}">
                <a16:creationId xmlns:a16="http://schemas.microsoft.com/office/drawing/2014/main" xmlns="" id="{6BC4A551-D70E-94E6-4D5D-F1F899EEEC4A}"/>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0772660" y="3460750"/>
            <a:ext cx="6007382" cy="4384760"/>
          </a:xfrm>
          <a:prstGeom prst="rect">
            <a:avLst/>
          </a:prstGeom>
          <a:noFill/>
        </p:spPr>
      </p:pic>
      <p:pic>
        <p:nvPicPr>
          <p:cNvPr id="5" name="Picture 4">
            <a:extLst>
              <a:ext uri="{FF2B5EF4-FFF2-40B4-BE49-F238E27FC236}">
                <a16:creationId xmlns:a16="http://schemas.microsoft.com/office/drawing/2014/main" xmlns="" id="{8D17D9BD-1E4D-E683-93D3-FBF4F87B2A63}"/>
              </a:ext>
            </a:extLst>
          </p:cNvPr>
          <p:cNvPicPr>
            <a:picLocks noChangeAspect="1"/>
          </p:cNvPicPr>
          <p:nvPr/>
        </p:nvPicPr>
        <p:blipFill>
          <a:blip r:embed="rId6"/>
          <a:stretch>
            <a:fillRect/>
          </a:stretch>
        </p:blipFill>
        <p:spPr>
          <a:xfrm>
            <a:off x="342900" y="2699929"/>
            <a:ext cx="17602200" cy="207627"/>
          </a:xfrm>
          <a:prstGeom prst="rect">
            <a:avLst/>
          </a:prstGeom>
        </p:spPr>
      </p:pic>
      <p:sp>
        <p:nvSpPr>
          <p:cNvPr id="8" name="TextBox 7">
            <a:extLst>
              <a:ext uri="{FF2B5EF4-FFF2-40B4-BE49-F238E27FC236}">
                <a16:creationId xmlns:a16="http://schemas.microsoft.com/office/drawing/2014/main" xmlns="" id="{5380B8CF-3E85-E91D-ED88-B669C0F32205}"/>
              </a:ext>
            </a:extLst>
          </p:cNvPr>
          <p:cNvSpPr txBox="1"/>
          <p:nvPr/>
        </p:nvSpPr>
        <p:spPr>
          <a:xfrm>
            <a:off x="8382000" y="8398704"/>
            <a:ext cx="10189028" cy="458074"/>
          </a:xfrm>
          <a:prstGeom prst="rect">
            <a:avLst/>
          </a:prstGeom>
          <a:noFill/>
        </p:spPr>
        <p:txBody>
          <a:bodyPr wrap="square">
            <a:spAutoFit/>
          </a:bodyPr>
          <a:lstStyle/>
          <a:p>
            <a:pPr marL="0" marR="0" algn="ctr">
              <a:lnSpc>
                <a:spcPct val="150000"/>
              </a:lnSpc>
              <a:spcAft>
                <a:spcPts val="1000"/>
              </a:spcAft>
              <a:buNone/>
            </a:pP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(Source: </a:t>
            </a:r>
            <a:r>
              <a:rPr lang="en-US" sz="1800" dirty="0" err="1">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Tasleem</a:t>
            </a: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 2025)</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flipH="1">
            <a:off x="-32084" y="8100422"/>
            <a:ext cx="4998218" cy="1896489"/>
          </a:xfrm>
          <a:custGeom>
            <a:avLst/>
            <a:gdLst/>
            <a:ahLst/>
            <a:cxnLst/>
            <a:rect l="l" t="t" r="r" b="b"/>
            <a:pathLst>
              <a:path w="6217418" h="4114800">
                <a:moveTo>
                  <a:pt x="6217418" y="0"/>
                </a:moveTo>
                <a:lnTo>
                  <a:pt x="0" y="0"/>
                </a:lnTo>
                <a:lnTo>
                  <a:pt x="0" y="4114800"/>
                </a:lnTo>
                <a:lnTo>
                  <a:pt x="6217418" y="4114800"/>
                </a:lnTo>
                <a:lnTo>
                  <a:pt x="6217418"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0" name="TextBox 10"/>
          <p:cNvSpPr txBox="1"/>
          <p:nvPr/>
        </p:nvSpPr>
        <p:spPr>
          <a:xfrm>
            <a:off x="3657600" y="723900"/>
            <a:ext cx="11734800" cy="900246"/>
          </a:xfrm>
          <a:prstGeom prst="rect">
            <a:avLst/>
          </a:prstGeom>
        </p:spPr>
        <p:txBody>
          <a:bodyPr wrap="square" lIns="0" tIns="0" rIns="0" bIns="0" rtlCol="0" anchor="t">
            <a:spAutoFit/>
          </a:bodyPr>
          <a:lstStyle/>
          <a:p>
            <a:pPr algn="ctr">
              <a:lnSpc>
                <a:spcPts val="7760"/>
              </a:lnSpc>
            </a:pPr>
            <a:r>
              <a:rPr lang="en-US" sz="5000" b="1" dirty="0">
                <a:solidFill>
                  <a:srgbClr val="000000"/>
                </a:solidFill>
                <a:latin typeface="Times New Roman" panose="02020603050405020304" pitchFamily="18" charset="0"/>
                <a:ea typeface="Oswald Bold"/>
                <a:cs typeface="Times New Roman" panose="02020603050405020304" pitchFamily="18" charset="0"/>
                <a:sym typeface="Oswald Bold"/>
              </a:rPr>
              <a:t> REFERENCES</a:t>
            </a:r>
          </a:p>
        </p:txBody>
      </p:sp>
      <p:pic>
        <p:nvPicPr>
          <p:cNvPr id="4" name="Picture 3">
            <a:extLst>
              <a:ext uri="{FF2B5EF4-FFF2-40B4-BE49-F238E27FC236}">
                <a16:creationId xmlns:a16="http://schemas.microsoft.com/office/drawing/2014/main" xmlns="" id="{405D71D3-F8F0-23C4-B478-2E564CB5032C}"/>
              </a:ext>
            </a:extLst>
          </p:cNvPr>
          <p:cNvPicPr>
            <a:picLocks noChangeAspect="1"/>
          </p:cNvPicPr>
          <p:nvPr/>
        </p:nvPicPr>
        <p:blipFill>
          <a:blip r:embed="rId5"/>
          <a:stretch>
            <a:fillRect/>
          </a:stretch>
        </p:blipFill>
        <p:spPr>
          <a:xfrm>
            <a:off x="342900" y="2462093"/>
            <a:ext cx="17602200" cy="207627"/>
          </a:xfrm>
          <a:prstGeom prst="rect">
            <a:avLst/>
          </a:prstGeom>
        </p:spPr>
      </p:pic>
      <p:sp>
        <p:nvSpPr>
          <p:cNvPr id="5" name="TextBox 4">
            <a:extLst>
              <a:ext uri="{FF2B5EF4-FFF2-40B4-BE49-F238E27FC236}">
                <a16:creationId xmlns:a16="http://schemas.microsoft.com/office/drawing/2014/main" xmlns="" id="{0D987A4D-4BA4-A16F-7763-FABF6668059E}"/>
              </a:ext>
            </a:extLst>
          </p:cNvPr>
          <p:cNvSpPr txBox="1"/>
          <p:nvPr/>
        </p:nvSpPr>
        <p:spPr>
          <a:xfrm>
            <a:off x="171450" y="2669720"/>
            <a:ext cx="17945100" cy="7381508"/>
          </a:xfrm>
          <a:prstGeom prst="rect">
            <a:avLst/>
          </a:prstGeom>
          <a:noFill/>
        </p:spPr>
        <p:txBody>
          <a:bodyPr wrap="square">
            <a:spAutoFit/>
          </a:bodyPr>
          <a:lstStyle/>
          <a:p>
            <a:pPr marL="342900" marR="0" indent="-342900" algn="just">
              <a:lnSpc>
                <a:spcPct val="150000"/>
              </a:lnSpc>
              <a:spcAft>
                <a:spcPts val="1000"/>
              </a:spcAft>
              <a:buFont typeface="Arial" panose="020B060402020202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Akter, S., Biswas, K., </a:t>
            </a:r>
            <a:r>
              <a:rPr lang="en-GB" sz="2400" dirty="0" err="1">
                <a:effectLst/>
                <a:latin typeface="Times New Roman" panose="02020603050405020304" pitchFamily="18" charset="0"/>
                <a:ea typeface="Calibri" panose="020F0502020204030204" pitchFamily="34" charset="0"/>
                <a:cs typeface="Times New Roman" panose="02020603050405020304" pitchFamily="18" charset="0"/>
              </a:rPr>
              <a:t>Vrontis</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D., Cooper, S.C.L. and </a:t>
            </a:r>
            <a:r>
              <a:rPr lang="en-GB" sz="2400" dirty="0" err="1">
                <a:effectLst/>
                <a:latin typeface="Times New Roman" panose="02020603050405020304" pitchFamily="18" charset="0"/>
                <a:ea typeface="Calibri" panose="020F0502020204030204" pitchFamily="34" charset="0"/>
                <a:cs typeface="Times New Roman" panose="02020603050405020304" pitchFamily="18" charset="0"/>
              </a:rPr>
              <a:t>Tarba</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S.Y., 2024. Mastering digital transformation in workforce management. Production Planning &amp; Control, 35(13), pp.1525-1532.</a:t>
            </a:r>
          </a:p>
          <a:p>
            <a:pPr marL="342900" marR="0" indent="-342900" algn="just">
              <a:lnSpc>
                <a:spcPct val="150000"/>
              </a:lnSpc>
              <a:spcAft>
                <a:spcPts val="1000"/>
              </a:spcAft>
              <a:buFont typeface="Arial" panose="020B060402020202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Giamos, D., Doucet, O. and Lapalme, M.È., 2025. What is known about development-oriented performance management practices? A scoping review. Human Resource Development Review, 24(1), pp.37-69.</a:t>
            </a:r>
          </a:p>
          <a:p>
            <a:pPr marL="342900" marR="0" indent="-342900" algn="just">
              <a:lnSpc>
                <a:spcPct val="150000"/>
              </a:lnSpc>
              <a:spcAft>
                <a:spcPts val="1000"/>
              </a:spcAft>
              <a:buFont typeface="Arial" panose="020B0604020202020204" pitchFamily="34" charset="0"/>
              <a:buChar char="•"/>
            </a:pPr>
            <a:r>
              <a:rPr lang="en-GB" sz="24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Hossain, Q., Ikbal, M.Z. and Rahman, M.M., 2025. A meta data-driven decision support in human capital management: reviewing </a:t>
            </a:r>
            <a:r>
              <a:rPr lang="en-GB" sz="24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hris</a:t>
            </a:r>
            <a:r>
              <a:rPr lang="en-GB" sz="24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and predictive analytics integration. ASRC Procedia: Global Perspectives in Science and Scholarship, 1(01), pp.215-246. </a:t>
            </a:r>
          </a:p>
          <a:p>
            <a:pPr marL="342900" marR="0" indent="-342900" algn="just">
              <a:lnSpc>
                <a:spcPct val="150000"/>
              </a:lnSpc>
              <a:spcAft>
                <a:spcPts val="1000"/>
              </a:spcAft>
              <a:buFont typeface="Arial" panose="020B0604020202020204" pitchFamily="34" charset="0"/>
              <a:buChar char="•"/>
            </a:pPr>
            <a:r>
              <a:rPr lang="en-GB" sz="24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Prasetya</a:t>
            </a:r>
            <a:r>
              <a:rPr lang="en-GB" sz="24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R.E., 2024. Competency-based English language teaching through Microsoft teams: A framework for adaptation and integration. English Learning Innovation (</a:t>
            </a:r>
            <a:r>
              <a:rPr lang="en-GB" sz="24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englie</a:t>
            </a:r>
            <a:r>
              <a:rPr lang="en-GB" sz="24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5(2), pp.298-315.</a:t>
            </a:r>
          </a:p>
          <a:p>
            <a:pPr marL="342900" marR="0" indent="-342900" algn="just">
              <a:lnSpc>
                <a:spcPct val="150000"/>
              </a:lnSpc>
              <a:spcAft>
                <a:spcPts val="1000"/>
              </a:spcAft>
              <a:buFont typeface="Arial" panose="020B0604020202020204" pitchFamily="34" charset="0"/>
              <a:buChar char="•"/>
            </a:pPr>
            <a:r>
              <a:rPr lang="en-GB" sz="2400" dirty="0" err="1">
                <a:effectLst/>
                <a:latin typeface="Times New Roman" panose="02020603050405020304" pitchFamily="18" charset="0"/>
                <a:ea typeface="Calibri" panose="020F0502020204030204" pitchFamily="34" charset="0"/>
                <a:cs typeface="Times New Roman" panose="02020603050405020304" pitchFamily="18" charset="0"/>
              </a:rPr>
              <a:t>Tasleem</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N., 2025. HR technology transformation and the impact of people analytics on workforce management. IRE Journal, 8(9), pp.702-716.</a:t>
            </a:r>
          </a:p>
          <a:p>
            <a:pPr marL="342900" marR="0" indent="-342900" algn="just">
              <a:lnSpc>
                <a:spcPct val="150000"/>
              </a:lnSpc>
              <a:spcAft>
                <a:spcPts val="1000"/>
              </a:spcAft>
              <a:buFont typeface="Arial" panose="020B0604020202020204" pitchFamily="34" charset="0"/>
              <a:buChar char="•"/>
            </a:pPr>
            <a:r>
              <a:rPr lang="en-GB" sz="24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Thellpa</a:t>
            </a:r>
            <a:r>
              <a:rPr lang="en-GB" sz="24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2025. ‘The Value of Microsoft Training and Certification’. Available at: https://thellpa.com/news/the-value-of-microsoft-certification-and-training/ [Accessed on: 02nd November, 2025]</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612140">
            <a:off x="-2204903" y="5816607"/>
            <a:ext cx="5509558" cy="5861232"/>
          </a:xfrm>
          <a:custGeom>
            <a:avLst/>
            <a:gdLst/>
            <a:ahLst/>
            <a:cxnLst/>
            <a:rect l="l" t="t" r="r" b="b"/>
            <a:pathLst>
              <a:path w="5509558" h="5861232">
                <a:moveTo>
                  <a:pt x="0" y="0"/>
                </a:moveTo>
                <a:lnTo>
                  <a:pt x="5509558" y="0"/>
                </a:lnTo>
                <a:lnTo>
                  <a:pt x="5509558" y="5861232"/>
                </a:lnTo>
                <a:lnTo>
                  <a:pt x="0" y="5861232"/>
                </a:lnTo>
                <a:lnTo>
                  <a:pt x="0" y="0"/>
                </a:lnTo>
                <a:close/>
              </a:path>
            </a:pathLst>
          </a:custGeom>
          <a:blipFill>
            <a:blip r:embed="rId2">
              <a:alphaModFix amt="51000"/>
            </a:blip>
            <a:stretch>
              <a:fillRect/>
            </a:stretch>
          </a:blipFill>
        </p:spPr>
      </p:sp>
      <p:grpSp>
        <p:nvGrpSpPr>
          <p:cNvPr id="3" name="Group 3"/>
          <p:cNvGrpSpPr/>
          <p:nvPr/>
        </p:nvGrpSpPr>
        <p:grpSpPr>
          <a:xfrm>
            <a:off x="-206216" y="9672527"/>
            <a:ext cx="18700433" cy="743950"/>
            <a:chOff x="0" y="0"/>
            <a:chExt cx="4925217" cy="195937"/>
          </a:xfrm>
        </p:grpSpPr>
        <p:sp>
          <p:nvSpPr>
            <p:cNvPr id="4" name="Freeform 4"/>
            <p:cNvSpPr/>
            <p:nvPr/>
          </p:nvSpPr>
          <p:spPr>
            <a:xfrm>
              <a:off x="0" y="0"/>
              <a:ext cx="4925217" cy="195937"/>
            </a:xfrm>
            <a:custGeom>
              <a:avLst/>
              <a:gdLst/>
              <a:ahLst/>
              <a:cxnLst/>
              <a:rect l="l" t="t" r="r" b="b"/>
              <a:pathLst>
                <a:path w="4925217" h="195937">
                  <a:moveTo>
                    <a:pt x="0" y="0"/>
                  </a:moveTo>
                  <a:lnTo>
                    <a:pt x="4925217" y="0"/>
                  </a:lnTo>
                  <a:lnTo>
                    <a:pt x="4925217" y="195937"/>
                  </a:lnTo>
                  <a:lnTo>
                    <a:pt x="0" y="195937"/>
                  </a:lnTo>
                  <a:close/>
                </a:path>
              </a:pathLst>
            </a:custGeom>
            <a:solidFill>
              <a:srgbClr val="C7CFBA"/>
            </a:solidFill>
          </p:spPr>
        </p:sp>
        <p:sp>
          <p:nvSpPr>
            <p:cNvPr id="5" name="TextBox 5"/>
            <p:cNvSpPr txBox="1"/>
            <p:nvPr/>
          </p:nvSpPr>
          <p:spPr>
            <a:xfrm>
              <a:off x="0" y="-38100"/>
              <a:ext cx="4925217" cy="234037"/>
            </a:xfrm>
            <a:prstGeom prst="rect">
              <a:avLst/>
            </a:prstGeom>
          </p:spPr>
          <p:txBody>
            <a:bodyPr lIns="50800" tIns="50800" rIns="50800" bIns="50800" rtlCol="0" anchor="ctr"/>
            <a:lstStyle/>
            <a:p>
              <a:pPr algn="ctr">
                <a:lnSpc>
                  <a:spcPts val="3079"/>
                </a:lnSpc>
              </a:pPr>
              <a:endParaRPr/>
            </a:p>
          </p:txBody>
        </p:sp>
      </p:grpSp>
      <p:sp>
        <p:nvSpPr>
          <p:cNvPr id="6" name="Freeform 6"/>
          <p:cNvSpPr/>
          <p:nvPr/>
        </p:nvSpPr>
        <p:spPr>
          <a:xfrm rot="-1612140">
            <a:off x="14504521" y="-1901916"/>
            <a:ext cx="5509558" cy="5861232"/>
          </a:xfrm>
          <a:custGeom>
            <a:avLst/>
            <a:gdLst/>
            <a:ahLst/>
            <a:cxnLst/>
            <a:rect l="l" t="t" r="r" b="b"/>
            <a:pathLst>
              <a:path w="5509558" h="5861232">
                <a:moveTo>
                  <a:pt x="0" y="0"/>
                </a:moveTo>
                <a:lnTo>
                  <a:pt x="5509558" y="0"/>
                </a:lnTo>
                <a:lnTo>
                  <a:pt x="5509558" y="5861232"/>
                </a:lnTo>
                <a:lnTo>
                  <a:pt x="0" y="5861232"/>
                </a:lnTo>
                <a:lnTo>
                  <a:pt x="0" y="0"/>
                </a:lnTo>
                <a:close/>
              </a:path>
            </a:pathLst>
          </a:custGeom>
          <a:blipFill>
            <a:blip r:embed="rId2">
              <a:alphaModFix amt="51000"/>
            </a:blip>
            <a:stretch>
              <a:fillRect/>
            </a:stretch>
          </a:blipFill>
          <a:ln cap="sq">
            <a:noFill/>
            <a:prstDash val="solid"/>
            <a:miter/>
          </a:ln>
        </p:spPr>
      </p:sp>
      <p:sp>
        <p:nvSpPr>
          <p:cNvPr id="9" name="TextBox 9"/>
          <p:cNvSpPr txBox="1"/>
          <p:nvPr/>
        </p:nvSpPr>
        <p:spPr>
          <a:xfrm>
            <a:off x="3276164" y="1853762"/>
            <a:ext cx="14343584" cy="6434814"/>
          </a:xfrm>
          <a:prstGeom prst="rect">
            <a:avLst/>
          </a:prstGeom>
        </p:spPr>
        <p:txBody>
          <a:bodyPr lIns="50800" tIns="50800" rIns="50800" bIns="50800" rtlCol="0" anchor="ctr"/>
          <a:lstStyle/>
          <a:p>
            <a:pPr algn="ctr">
              <a:lnSpc>
                <a:spcPts val="3079"/>
              </a:lnSpc>
            </a:pPr>
            <a:endParaRPr/>
          </a:p>
        </p:txBody>
      </p:sp>
      <p:sp>
        <p:nvSpPr>
          <p:cNvPr id="13" name="Freeform 13"/>
          <p:cNvSpPr/>
          <p:nvPr/>
        </p:nvSpPr>
        <p:spPr>
          <a:xfrm>
            <a:off x="13316551" y="1485740"/>
            <a:ext cx="1025366" cy="1025366"/>
          </a:xfrm>
          <a:custGeom>
            <a:avLst/>
            <a:gdLst/>
            <a:ahLst/>
            <a:cxnLst/>
            <a:rect l="l" t="t" r="r" b="b"/>
            <a:pathLst>
              <a:path w="1025366" h="1025366">
                <a:moveTo>
                  <a:pt x="0" y="0"/>
                </a:moveTo>
                <a:lnTo>
                  <a:pt x="1025367" y="0"/>
                </a:lnTo>
                <a:lnTo>
                  <a:pt x="1025367" y="1025366"/>
                </a:lnTo>
                <a:lnTo>
                  <a:pt x="0" y="1025366"/>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4" name="Freeform 14"/>
          <p:cNvSpPr/>
          <p:nvPr/>
        </p:nvSpPr>
        <p:spPr>
          <a:xfrm>
            <a:off x="2220574" y="5505627"/>
            <a:ext cx="2111179" cy="844472"/>
          </a:xfrm>
          <a:custGeom>
            <a:avLst/>
            <a:gdLst/>
            <a:ahLst/>
            <a:cxnLst/>
            <a:rect l="l" t="t" r="r" b="b"/>
            <a:pathLst>
              <a:path w="2111179" h="844472">
                <a:moveTo>
                  <a:pt x="0" y="0"/>
                </a:moveTo>
                <a:lnTo>
                  <a:pt x="2111179" y="0"/>
                </a:lnTo>
                <a:lnTo>
                  <a:pt x="2111179" y="844471"/>
                </a:lnTo>
                <a:lnTo>
                  <a:pt x="0" y="844471"/>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15" name="TextBox 15"/>
          <p:cNvSpPr txBox="1"/>
          <p:nvPr/>
        </p:nvSpPr>
        <p:spPr>
          <a:xfrm>
            <a:off x="3308247" y="860565"/>
            <a:ext cx="11735673" cy="2769989"/>
          </a:xfrm>
          <a:prstGeom prst="rect">
            <a:avLst/>
          </a:prstGeom>
        </p:spPr>
        <p:txBody>
          <a:bodyPr lIns="0" tIns="0" rIns="0" bIns="0" rtlCol="0" anchor="t">
            <a:spAutoFit/>
          </a:bodyPr>
          <a:lstStyle/>
          <a:p>
            <a:pPr marL="0" lvl="0" indent="0" algn="ctr">
              <a:lnSpc>
                <a:spcPct val="150000"/>
              </a:lnSpc>
            </a:pPr>
            <a:r>
              <a:rPr lang="en-US" sz="6000" b="1" u="none" strike="noStrike" dirty="0" smtClean="0">
                <a:solidFill>
                  <a:srgbClr val="000000"/>
                </a:solidFill>
                <a:latin typeface="Times New Roman" panose="02020603050405020304" pitchFamily="18" charset="0"/>
                <a:ea typeface="Baskerville Display PT Bold Italics"/>
                <a:cs typeface="Times New Roman" panose="02020603050405020304" pitchFamily="18" charset="0"/>
                <a:sym typeface="Baskerville Display PT Bold Italics"/>
              </a:rPr>
              <a:t>TOPIC-3 :PERFORMANCE </a:t>
            </a:r>
            <a:r>
              <a:rPr lang="en-US" sz="6000" b="1" u="none" strike="noStrike" dirty="0">
                <a:solidFill>
                  <a:srgbClr val="000000"/>
                </a:solidFill>
                <a:latin typeface="Times New Roman" panose="02020603050405020304" pitchFamily="18" charset="0"/>
                <a:ea typeface="Baskerville Display PT Bold Italics"/>
                <a:cs typeface="Times New Roman" panose="02020603050405020304" pitchFamily="18" charset="0"/>
                <a:sym typeface="Baskerville Display PT Bold Italics"/>
              </a:rPr>
              <a:t>MANAGEMENT</a:t>
            </a:r>
          </a:p>
        </p:txBody>
      </p:sp>
      <p:pic>
        <p:nvPicPr>
          <p:cNvPr id="16" name="Picture 15">
            <a:extLst>
              <a:ext uri="{FF2B5EF4-FFF2-40B4-BE49-F238E27FC236}">
                <a16:creationId xmlns:a16="http://schemas.microsoft.com/office/drawing/2014/main" xmlns="" id="{6D8E4555-A241-B042-AD20-092181704EB2}"/>
              </a:ext>
            </a:extLst>
          </p:cNvPr>
          <p:cNvPicPr>
            <a:picLocks noChangeAspect="1"/>
          </p:cNvPicPr>
          <p:nvPr/>
        </p:nvPicPr>
        <p:blipFill>
          <a:blip r:embed="rId7"/>
          <a:stretch>
            <a:fillRect/>
          </a:stretch>
        </p:blipFill>
        <p:spPr>
          <a:xfrm>
            <a:off x="549876" y="3741625"/>
            <a:ext cx="17602200" cy="207627"/>
          </a:xfrm>
          <a:prstGeom prst="rect">
            <a:avLst/>
          </a:prstGeom>
        </p:spPr>
      </p:pic>
      <p:pic>
        <p:nvPicPr>
          <p:cNvPr id="18" name="Picture 17">
            <a:extLst>
              <a:ext uri="{FF2B5EF4-FFF2-40B4-BE49-F238E27FC236}">
                <a16:creationId xmlns:a16="http://schemas.microsoft.com/office/drawing/2014/main" xmlns="" id="{8072C748-6F74-5C1A-74BB-9BB328D9DE2B}"/>
              </a:ext>
            </a:extLst>
          </p:cNvPr>
          <p:cNvPicPr>
            <a:picLocks noChangeAspect="1"/>
          </p:cNvPicPr>
          <p:nvPr/>
        </p:nvPicPr>
        <p:blipFill>
          <a:blip r:embed="rId7"/>
          <a:stretch>
            <a:fillRect/>
          </a:stretch>
        </p:blipFill>
        <p:spPr>
          <a:xfrm>
            <a:off x="342900" y="453402"/>
            <a:ext cx="17602200" cy="207627"/>
          </a:xfrm>
          <a:prstGeom prst="rect">
            <a:avLst/>
          </a:prstGeom>
        </p:spPr>
      </p:pic>
      <p:pic>
        <p:nvPicPr>
          <p:cNvPr id="20" name="Picture 19">
            <a:extLst>
              <a:ext uri="{FF2B5EF4-FFF2-40B4-BE49-F238E27FC236}">
                <a16:creationId xmlns:a16="http://schemas.microsoft.com/office/drawing/2014/main" xmlns="" id="{30E440B8-6A41-3C42-54F8-9508E6E9AA58}"/>
              </a:ext>
            </a:extLst>
          </p:cNvPr>
          <p:cNvPicPr>
            <a:picLocks noChangeAspect="1"/>
          </p:cNvPicPr>
          <p:nvPr/>
        </p:nvPicPr>
        <p:blipFill>
          <a:blip r:embed="rId8"/>
          <a:stretch>
            <a:fillRect/>
          </a:stretch>
        </p:blipFill>
        <p:spPr>
          <a:xfrm>
            <a:off x="5859848" y="4226200"/>
            <a:ext cx="8020050" cy="5027991"/>
          </a:xfrm>
          <a:prstGeom prst="rect">
            <a:avLst/>
          </a:prstGeom>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9"/>
          <p:cNvSpPr txBox="1"/>
          <p:nvPr/>
        </p:nvSpPr>
        <p:spPr>
          <a:xfrm>
            <a:off x="2133600" y="581134"/>
            <a:ext cx="13411200" cy="2125197"/>
          </a:xfrm>
          <a:prstGeom prst="rect">
            <a:avLst/>
          </a:prstGeom>
        </p:spPr>
        <p:txBody>
          <a:bodyPr wrap="square" lIns="0" tIns="0" rIns="0" bIns="0" rtlCol="0" anchor="t">
            <a:spAutoFit/>
          </a:bodyPr>
          <a:lstStyle/>
          <a:p>
            <a:pPr algn="ctr">
              <a:lnSpc>
                <a:spcPts val="8790"/>
              </a:lnSpc>
            </a:pPr>
            <a:r>
              <a:rPr lang="en-US" sz="5000" b="1" dirty="0">
                <a:solidFill>
                  <a:srgbClr val="000000"/>
                </a:solidFill>
                <a:latin typeface="Times New Roman" panose="02020603050405020304" pitchFamily="18" charset="0"/>
                <a:ea typeface="Anton Italics"/>
                <a:cs typeface="Times New Roman" panose="02020603050405020304" pitchFamily="18" charset="0"/>
                <a:sym typeface="Anton Italics"/>
              </a:rPr>
              <a:t>MICROSOFT’S PERFORMANCE MANAGEMENT FRAMEWORK</a:t>
            </a:r>
          </a:p>
        </p:txBody>
      </p:sp>
      <p:sp>
        <p:nvSpPr>
          <p:cNvPr id="10" name="TextBox 10"/>
          <p:cNvSpPr txBox="1"/>
          <p:nvPr/>
        </p:nvSpPr>
        <p:spPr>
          <a:xfrm>
            <a:off x="685800" y="3451613"/>
            <a:ext cx="10708105" cy="6077305"/>
          </a:xfrm>
          <a:prstGeom prst="rect">
            <a:avLst/>
          </a:prstGeom>
        </p:spPr>
        <p:txBody>
          <a:bodyPr wrap="square" lIns="0" tIns="0" rIns="0" bIns="0" rtlCol="0" anchor="t">
            <a:spAutoFit/>
          </a:bodyPr>
          <a:lstStyle/>
          <a:p>
            <a:pPr marL="457200" marR="0" lvl="0" indent="-4572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Microsoft performance system is more centered on growth mindset, continuous feedback and developmental conversations instead of ratings </a:t>
            </a:r>
            <a:r>
              <a:rPr lang="en-US" sz="3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(Hristov, Camilli and </a:t>
            </a:r>
            <a:r>
              <a:rPr lang="en-US" sz="32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Mechelli</a:t>
            </a:r>
            <a:r>
              <a:rPr lang="en-US" sz="3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2022).</a:t>
            </a:r>
          </a:p>
          <a:p>
            <a:pPr marL="457200" marR="0" lvl="0" indent="-4572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The annual review was replaced by the model of “Connects” which entailed regular performance talks on a coaching basis.</a:t>
            </a:r>
          </a:p>
          <a:p>
            <a:pPr marL="457200" marR="0" lvl="0" indent="-4572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Focusses on collaboration, creation and congruency of </a:t>
            </a:r>
            <a:r>
              <a:rPr lang="en-US" sz="3200" dirty="0" err="1">
                <a:effectLst/>
                <a:latin typeface="Times New Roman" panose="02020603050405020304" pitchFamily="18" charset="0"/>
                <a:ea typeface="Calibri" panose="020F0502020204030204" pitchFamily="34" charset="0"/>
                <a:cs typeface="Times New Roman" panose="02020603050405020304" pitchFamily="18" charset="0"/>
              </a:rPr>
              <a:t>behaviours</a:t>
            </a: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 to </a:t>
            </a:r>
            <a:r>
              <a:rPr lang="en-US" sz="3200" dirty="0" err="1">
                <a:effectLst/>
                <a:latin typeface="Times New Roman" panose="02020603050405020304" pitchFamily="18" charset="0"/>
                <a:ea typeface="Calibri" panose="020F0502020204030204" pitchFamily="34" charset="0"/>
                <a:cs typeface="Times New Roman" panose="02020603050405020304" pitchFamily="18" charset="0"/>
              </a:rPr>
              <a:t>organisational</a:t>
            </a: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 values.</a:t>
            </a:r>
          </a:p>
        </p:txBody>
      </p:sp>
      <p:pic>
        <p:nvPicPr>
          <p:cNvPr id="11" name="Picture 10">
            <a:extLst>
              <a:ext uri="{FF2B5EF4-FFF2-40B4-BE49-F238E27FC236}">
                <a16:creationId xmlns:a16="http://schemas.microsoft.com/office/drawing/2014/main" xmlns="" id="{53CDF577-F95A-AB9C-B3D7-A2EFD3EF4194}"/>
              </a:ext>
            </a:extLst>
          </p:cNvPr>
          <p:cNvPicPr>
            <a:picLocks noChangeAspect="1"/>
          </p:cNvPicPr>
          <p:nvPr/>
        </p:nvPicPr>
        <p:blipFill>
          <a:blip r:embed="rId3"/>
          <a:stretch>
            <a:fillRect/>
          </a:stretch>
        </p:blipFill>
        <p:spPr>
          <a:xfrm>
            <a:off x="342900" y="3236366"/>
            <a:ext cx="17602200" cy="207627"/>
          </a:xfrm>
          <a:prstGeom prst="rect">
            <a:avLst/>
          </a:prstGeom>
        </p:spPr>
      </p:pic>
      <p:pic>
        <p:nvPicPr>
          <p:cNvPr id="2" name="Picture 1" descr="Performance management - Human Resources | Dynamics 365 | Microsoft Learn">
            <a:extLst>
              <a:ext uri="{FF2B5EF4-FFF2-40B4-BE49-F238E27FC236}">
                <a16:creationId xmlns:a16="http://schemas.microsoft.com/office/drawing/2014/main" xmlns="" id="{55759CA6-0833-39B8-A462-AE6B82B1488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2439070" y="4249958"/>
            <a:ext cx="5473373" cy="3443266"/>
          </a:xfrm>
          <a:prstGeom prst="rect">
            <a:avLst/>
          </a:prstGeom>
          <a:noFill/>
          <a:ln>
            <a:noFill/>
          </a:ln>
        </p:spPr>
      </p:pic>
      <p:sp>
        <p:nvSpPr>
          <p:cNvPr id="4" name="TextBox 3">
            <a:extLst>
              <a:ext uri="{FF2B5EF4-FFF2-40B4-BE49-F238E27FC236}">
                <a16:creationId xmlns:a16="http://schemas.microsoft.com/office/drawing/2014/main" xmlns="" id="{5D4248C0-D329-766F-E1E8-8FBAECB0DCC7}"/>
              </a:ext>
            </a:extLst>
          </p:cNvPr>
          <p:cNvSpPr txBox="1"/>
          <p:nvPr/>
        </p:nvSpPr>
        <p:spPr>
          <a:xfrm>
            <a:off x="12115800" y="8270152"/>
            <a:ext cx="6400800" cy="458074"/>
          </a:xfrm>
          <a:prstGeom prst="rect">
            <a:avLst/>
          </a:prstGeom>
          <a:noFill/>
        </p:spPr>
        <p:txBody>
          <a:bodyPr wrap="square">
            <a:spAutoFit/>
          </a:bodyPr>
          <a:lstStyle/>
          <a:p>
            <a:pPr marL="0" marR="0" algn="ctr">
              <a:lnSpc>
                <a:spcPct val="150000"/>
              </a:lnSpc>
              <a:spcAft>
                <a:spcPts val="1000"/>
              </a:spcAft>
              <a:buNone/>
            </a:pP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(Source: Hristov, Camilli and </a:t>
            </a:r>
            <a:r>
              <a:rPr lang="en-US" sz="1800" dirty="0" err="1">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Mechelli</a:t>
            </a: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 2022)</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5"/>
          <p:cNvGrpSpPr/>
          <p:nvPr/>
        </p:nvGrpSpPr>
        <p:grpSpPr>
          <a:xfrm>
            <a:off x="2613374" y="1004702"/>
            <a:ext cx="1601762" cy="1601762"/>
            <a:chOff x="0" y="0"/>
            <a:chExt cx="6350000" cy="6350000"/>
          </a:xfrm>
        </p:grpSpPr>
        <p:sp>
          <p:nvSpPr>
            <p:cNvPr id="6" name="Freeform 6"/>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FAA06"/>
            </a:solidFill>
          </p:spPr>
        </p:sp>
      </p:grpSp>
      <p:sp>
        <p:nvSpPr>
          <p:cNvPr id="9" name="TextBox 9"/>
          <p:cNvSpPr txBox="1"/>
          <p:nvPr/>
        </p:nvSpPr>
        <p:spPr>
          <a:xfrm>
            <a:off x="3624925" y="821120"/>
            <a:ext cx="10846927" cy="2170081"/>
          </a:xfrm>
          <a:prstGeom prst="rect">
            <a:avLst/>
          </a:prstGeom>
        </p:spPr>
        <p:txBody>
          <a:bodyPr wrap="square" lIns="0" tIns="0" rIns="0" bIns="0" rtlCol="0" anchor="t">
            <a:spAutoFit/>
          </a:bodyPr>
          <a:lstStyle/>
          <a:p>
            <a:pPr algn="ctr">
              <a:lnSpc>
                <a:spcPct val="150000"/>
              </a:lnSpc>
            </a:pPr>
            <a:r>
              <a:rPr lang="en-US" sz="5000" b="1" dirty="0">
                <a:solidFill>
                  <a:srgbClr val="000000"/>
                </a:solidFill>
                <a:latin typeface="Times New Roman" panose="02020603050405020304" pitchFamily="18" charset="0"/>
                <a:ea typeface="Anton Italics"/>
                <a:cs typeface="Times New Roman" panose="02020603050405020304" pitchFamily="18" charset="0"/>
                <a:sym typeface="Anton Italics"/>
              </a:rPr>
              <a:t>CURRENT HR POLICIES AND PRACTICES</a:t>
            </a:r>
          </a:p>
        </p:txBody>
      </p:sp>
      <p:sp>
        <p:nvSpPr>
          <p:cNvPr id="11" name="TextBox 11"/>
          <p:cNvSpPr txBox="1"/>
          <p:nvPr/>
        </p:nvSpPr>
        <p:spPr>
          <a:xfrm>
            <a:off x="7046741" y="3619097"/>
            <a:ext cx="11155054" cy="5338641"/>
          </a:xfrm>
          <a:prstGeom prst="rect">
            <a:avLst/>
          </a:prstGeom>
        </p:spPr>
        <p:txBody>
          <a:bodyPr wrap="square" lIns="0" tIns="0" rIns="0" bIns="0" rtlCol="0" anchor="t">
            <a:spAutoFit/>
          </a:bodyPr>
          <a:lstStyle/>
          <a:p>
            <a:pPr marL="342900" marR="0" lvl="0" indent="-3429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The HR at Microsoft is concerned with inclusivity, transparency, and equal treatment of individual and team contributions.</a:t>
            </a:r>
          </a:p>
          <a:p>
            <a:pPr marL="342900" marR="0" lvl="0" indent="-3429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The 360-degree feedback, in-the-field </a:t>
            </a:r>
            <a:r>
              <a:rPr lang="en-US" sz="3200" dirty="0" err="1">
                <a:effectLst/>
                <a:latin typeface="Times New Roman" panose="02020603050405020304" pitchFamily="18" charset="0"/>
                <a:ea typeface="Calibri" panose="020F0502020204030204" pitchFamily="34" charset="0"/>
                <a:cs typeface="Times New Roman" panose="02020603050405020304" pitchFamily="18" charset="0"/>
              </a:rPr>
              <a:t>behavioural</a:t>
            </a: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 checking, and use of dashboard data are used to track performance (Vohra et al., 2019).</a:t>
            </a:r>
          </a:p>
          <a:p>
            <a:pPr marL="342900" marR="0" lvl="0" indent="-3429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Encourage performance through definite development plans, recognition plans and equity rewards.</a:t>
            </a:r>
          </a:p>
        </p:txBody>
      </p:sp>
      <p:sp>
        <p:nvSpPr>
          <p:cNvPr id="12" name="Freeform 12"/>
          <p:cNvSpPr/>
          <p:nvPr/>
        </p:nvSpPr>
        <p:spPr>
          <a:xfrm>
            <a:off x="16846674" y="-576391"/>
            <a:ext cx="2710243" cy="2710243"/>
          </a:xfrm>
          <a:custGeom>
            <a:avLst/>
            <a:gdLst/>
            <a:ahLst/>
            <a:cxnLst/>
            <a:rect l="l" t="t" r="r" b="b"/>
            <a:pathLst>
              <a:path w="2710243" h="2710243">
                <a:moveTo>
                  <a:pt x="0" y="0"/>
                </a:moveTo>
                <a:lnTo>
                  <a:pt x="2710243" y="0"/>
                </a:lnTo>
                <a:lnTo>
                  <a:pt x="2710243" y="2710243"/>
                </a:lnTo>
                <a:lnTo>
                  <a:pt x="0" y="2710243"/>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3" name="Freeform 13"/>
          <p:cNvSpPr/>
          <p:nvPr/>
        </p:nvSpPr>
        <p:spPr>
          <a:xfrm>
            <a:off x="15163800" y="658373"/>
            <a:ext cx="2556816" cy="2575547"/>
          </a:xfrm>
          <a:custGeom>
            <a:avLst/>
            <a:gdLst/>
            <a:ahLst/>
            <a:cxnLst/>
            <a:rect l="l" t="t" r="r" b="b"/>
            <a:pathLst>
              <a:path w="2556816" h="2575547">
                <a:moveTo>
                  <a:pt x="0" y="0"/>
                </a:moveTo>
                <a:lnTo>
                  <a:pt x="2556816" y="0"/>
                </a:lnTo>
                <a:lnTo>
                  <a:pt x="2556816" y="2575547"/>
                </a:lnTo>
                <a:lnTo>
                  <a:pt x="0" y="2575547"/>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pic>
        <p:nvPicPr>
          <p:cNvPr id="3" name="Picture 2">
            <a:extLst>
              <a:ext uri="{FF2B5EF4-FFF2-40B4-BE49-F238E27FC236}">
                <a16:creationId xmlns:a16="http://schemas.microsoft.com/office/drawing/2014/main" xmlns="" id="{057E312F-235E-2F32-E6B3-BC0AA956C37A}"/>
              </a:ext>
            </a:extLst>
          </p:cNvPr>
          <p:cNvPicPr>
            <a:picLocks noChangeAspect="1"/>
          </p:cNvPicPr>
          <p:nvPr/>
        </p:nvPicPr>
        <p:blipFill>
          <a:blip r:embed="rId7"/>
          <a:stretch>
            <a:fillRect/>
          </a:stretch>
        </p:blipFill>
        <p:spPr>
          <a:xfrm>
            <a:off x="203109" y="3781467"/>
            <a:ext cx="6843631" cy="4839529"/>
          </a:xfrm>
          <a:prstGeom prst="rect">
            <a:avLst/>
          </a:prstGeom>
        </p:spPr>
      </p:pic>
      <p:pic>
        <p:nvPicPr>
          <p:cNvPr id="4" name="Picture 3">
            <a:extLst>
              <a:ext uri="{FF2B5EF4-FFF2-40B4-BE49-F238E27FC236}">
                <a16:creationId xmlns:a16="http://schemas.microsoft.com/office/drawing/2014/main" xmlns="" id="{931E9A3D-FFF5-296D-B1C3-AED4FC20B34B}"/>
              </a:ext>
            </a:extLst>
          </p:cNvPr>
          <p:cNvPicPr>
            <a:picLocks noChangeAspect="1"/>
          </p:cNvPicPr>
          <p:nvPr/>
        </p:nvPicPr>
        <p:blipFill>
          <a:blip r:embed="rId8"/>
          <a:stretch>
            <a:fillRect/>
          </a:stretch>
        </p:blipFill>
        <p:spPr>
          <a:xfrm>
            <a:off x="599595" y="3215414"/>
            <a:ext cx="17602200" cy="207627"/>
          </a:xfrm>
          <a:prstGeom prst="rect">
            <a:avLst/>
          </a:prstGeom>
        </p:spPr>
      </p:pic>
      <p:sp>
        <p:nvSpPr>
          <p:cNvPr id="7" name="TextBox 6">
            <a:extLst>
              <a:ext uri="{FF2B5EF4-FFF2-40B4-BE49-F238E27FC236}">
                <a16:creationId xmlns:a16="http://schemas.microsoft.com/office/drawing/2014/main" xmlns="" id="{22DA9752-C3B3-39B7-A9E6-A3641A1D1374}"/>
              </a:ext>
            </a:extLst>
          </p:cNvPr>
          <p:cNvSpPr txBox="1"/>
          <p:nvPr/>
        </p:nvSpPr>
        <p:spPr>
          <a:xfrm>
            <a:off x="-990600" y="8684894"/>
            <a:ext cx="9784080" cy="458074"/>
          </a:xfrm>
          <a:prstGeom prst="rect">
            <a:avLst/>
          </a:prstGeom>
          <a:noFill/>
        </p:spPr>
        <p:txBody>
          <a:bodyPr wrap="square">
            <a:spAutoFit/>
          </a:bodyPr>
          <a:lstStyle/>
          <a:p>
            <a:pPr marL="0" marR="0" algn="ctr">
              <a:lnSpc>
                <a:spcPct val="150000"/>
              </a:lnSpc>
              <a:spcAft>
                <a:spcPts val="1000"/>
              </a:spcAft>
              <a:buNone/>
            </a:pP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(Source: Vohra et al., 2019)</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939068" y="1540453"/>
            <a:ext cx="10801704" cy="2170081"/>
          </a:xfrm>
          <a:prstGeom prst="rect">
            <a:avLst/>
          </a:prstGeom>
        </p:spPr>
        <p:txBody>
          <a:bodyPr wrap="square" lIns="0" tIns="0" rIns="0" bIns="0" rtlCol="0" anchor="t">
            <a:spAutoFit/>
          </a:bodyPr>
          <a:lstStyle/>
          <a:p>
            <a:pPr algn="ctr">
              <a:lnSpc>
                <a:spcPct val="150000"/>
              </a:lnSpc>
            </a:pPr>
            <a:r>
              <a:rPr lang="en-US" sz="5000" b="1" dirty="0">
                <a:latin typeface="Times New Roman" panose="02020603050405020304" pitchFamily="18" charset="0"/>
                <a:ea typeface="Anton Italics"/>
                <a:cs typeface="Times New Roman" panose="02020603050405020304" pitchFamily="18" charset="0"/>
                <a:sym typeface="Anton Italics"/>
              </a:rPr>
              <a:t>ROLE OF LINE MANAGERS IN PERFORMANCE MANAGEMENT</a:t>
            </a:r>
          </a:p>
        </p:txBody>
      </p:sp>
      <p:grpSp>
        <p:nvGrpSpPr>
          <p:cNvPr id="3" name="Group 3"/>
          <p:cNvGrpSpPr/>
          <p:nvPr/>
        </p:nvGrpSpPr>
        <p:grpSpPr>
          <a:xfrm>
            <a:off x="-2938958" y="6019375"/>
            <a:ext cx="10502373" cy="10502373"/>
            <a:chOff x="0" y="0"/>
            <a:chExt cx="6350000" cy="6350000"/>
          </a:xfrm>
        </p:grpSpPr>
        <p:sp>
          <p:nvSpPr>
            <p:cNvPr id="4" name="Freeform 4"/>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000000">
                <a:alpha val="19608"/>
              </a:srgbClr>
            </a:solidFill>
          </p:spPr>
        </p:sp>
      </p:grpSp>
      <p:grpSp>
        <p:nvGrpSpPr>
          <p:cNvPr id="5" name="Group 5"/>
          <p:cNvGrpSpPr/>
          <p:nvPr/>
        </p:nvGrpSpPr>
        <p:grpSpPr>
          <a:xfrm>
            <a:off x="12218526" y="-2730879"/>
            <a:ext cx="5040774" cy="5040774"/>
            <a:chOff x="0" y="0"/>
            <a:chExt cx="6350000" cy="6350000"/>
          </a:xfrm>
        </p:grpSpPr>
        <p:sp>
          <p:nvSpPr>
            <p:cNvPr id="6" name="Freeform 6"/>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000000">
                <a:alpha val="19608"/>
              </a:srgbClr>
            </a:solidFill>
          </p:spPr>
        </p:sp>
      </p:grpSp>
      <p:grpSp>
        <p:nvGrpSpPr>
          <p:cNvPr id="7" name="Group 7"/>
          <p:cNvGrpSpPr/>
          <p:nvPr/>
        </p:nvGrpSpPr>
        <p:grpSpPr>
          <a:xfrm>
            <a:off x="16303238" y="1355000"/>
            <a:ext cx="628593" cy="628593"/>
            <a:chOff x="0" y="0"/>
            <a:chExt cx="6350000" cy="6350000"/>
          </a:xfrm>
        </p:grpSpPr>
        <p:sp>
          <p:nvSpPr>
            <p:cNvPr id="8" name="Freeform 8"/>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FAA06"/>
            </a:solidFill>
          </p:spPr>
        </p:sp>
      </p:grpSp>
      <p:sp>
        <p:nvSpPr>
          <p:cNvPr id="9" name="TextBox 9"/>
          <p:cNvSpPr txBox="1"/>
          <p:nvPr/>
        </p:nvSpPr>
        <p:spPr>
          <a:xfrm>
            <a:off x="549876" y="3845438"/>
            <a:ext cx="9597637" cy="5338641"/>
          </a:xfrm>
          <a:prstGeom prst="rect">
            <a:avLst/>
          </a:prstGeom>
        </p:spPr>
        <p:txBody>
          <a:bodyPr wrap="square" lIns="0" tIns="0" rIns="0" bIns="0" rtlCol="0" anchor="t">
            <a:spAutoFit/>
          </a:bodyPr>
          <a:lstStyle/>
          <a:p>
            <a:pPr marL="457200" marR="0" lvl="0" indent="-4572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The line managers conduct regular check-ins to align the goals of the employees to the team and </a:t>
            </a:r>
            <a:r>
              <a:rPr lang="en-US" sz="3200" dirty="0" err="1">
                <a:effectLst/>
                <a:latin typeface="Times New Roman" panose="02020603050405020304" pitchFamily="18" charset="0"/>
                <a:ea typeface="Calibri" panose="020F0502020204030204" pitchFamily="34" charset="0"/>
                <a:cs typeface="Times New Roman" panose="02020603050405020304" pitchFamily="18" charset="0"/>
              </a:rPr>
              <a:t>organisational</a:t>
            </a: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 goals.</a:t>
            </a:r>
          </a:p>
          <a:p>
            <a:pPr marL="457200" marR="0" lvl="0" indent="-4572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Training of workers about improvement and </a:t>
            </a:r>
            <a:r>
              <a:rPr lang="en-US" sz="3200" dirty="0" err="1">
                <a:effectLst/>
                <a:latin typeface="Times New Roman" panose="02020603050405020304" pitchFamily="18" charset="0"/>
                <a:ea typeface="Calibri" panose="020F0502020204030204" pitchFamily="34" charset="0"/>
                <a:cs typeface="Times New Roman" panose="02020603050405020304" pitchFamily="18" charset="0"/>
              </a:rPr>
              <a:t>behavioural</a:t>
            </a: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 change.</a:t>
            </a:r>
          </a:p>
          <a:p>
            <a:pPr marL="457200" marR="0" lvl="0" indent="-457200" algn="just">
              <a:lnSpc>
                <a:spcPct val="150000"/>
              </a:lnSpc>
              <a:spcAft>
                <a:spcPts val="1000"/>
              </a:spcAft>
              <a:buSzPct val="150000"/>
              <a:buFont typeface="Arial" panose="020B0604020202020204" pitchFamily="34" charset="0"/>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Engage in performance calibration meetings with fairness and interdepartmental consistency.</a:t>
            </a:r>
          </a:p>
        </p:txBody>
      </p:sp>
      <p:grpSp>
        <p:nvGrpSpPr>
          <p:cNvPr id="10" name="Group 10"/>
          <p:cNvGrpSpPr/>
          <p:nvPr/>
        </p:nvGrpSpPr>
        <p:grpSpPr>
          <a:xfrm>
            <a:off x="-4139073" y="-4139073"/>
            <a:ext cx="8278145" cy="8278145"/>
            <a:chOff x="0" y="0"/>
            <a:chExt cx="6350000" cy="6350000"/>
          </a:xfrm>
        </p:grpSpPr>
        <p:sp>
          <p:nvSpPr>
            <p:cNvPr id="11" name="Freeform 11"/>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FAA06"/>
            </a:solidFill>
          </p:spPr>
        </p:sp>
      </p:grpSp>
      <p:grpSp>
        <p:nvGrpSpPr>
          <p:cNvPr id="12" name="Group 12"/>
          <p:cNvGrpSpPr/>
          <p:nvPr/>
        </p:nvGrpSpPr>
        <p:grpSpPr>
          <a:xfrm>
            <a:off x="16068497" y="8067497"/>
            <a:ext cx="4439007" cy="4439007"/>
            <a:chOff x="0" y="0"/>
            <a:chExt cx="6350000" cy="6350000"/>
          </a:xfrm>
        </p:grpSpPr>
        <p:sp>
          <p:nvSpPr>
            <p:cNvPr id="13" name="Freeform 13"/>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FAA06"/>
            </a:solidFill>
          </p:spPr>
        </p:sp>
      </p:grpSp>
      <p:sp>
        <p:nvSpPr>
          <p:cNvPr id="14" name="Freeform 14"/>
          <p:cNvSpPr/>
          <p:nvPr/>
        </p:nvSpPr>
        <p:spPr>
          <a:xfrm>
            <a:off x="15975771" y="1028700"/>
            <a:ext cx="1283529" cy="1281195"/>
          </a:xfrm>
          <a:custGeom>
            <a:avLst/>
            <a:gdLst/>
            <a:ahLst/>
            <a:cxnLst/>
            <a:rect l="l" t="t" r="r" b="b"/>
            <a:pathLst>
              <a:path w="1283529" h="1281195">
                <a:moveTo>
                  <a:pt x="0" y="0"/>
                </a:moveTo>
                <a:lnTo>
                  <a:pt x="1283529" y="0"/>
                </a:lnTo>
                <a:lnTo>
                  <a:pt x="1283529" y="1281195"/>
                </a:lnTo>
                <a:lnTo>
                  <a:pt x="0" y="1281195"/>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5" name="Freeform 15"/>
          <p:cNvSpPr/>
          <p:nvPr/>
        </p:nvSpPr>
        <p:spPr>
          <a:xfrm>
            <a:off x="1028700" y="7977105"/>
            <a:ext cx="1283529" cy="1281195"/>
          </a:xfrm>
          <a:custGeom>
            <a:avLst/>
            <a:gdLst/>
            <a:ahLst/>
            <a:cxnLst/>
            <a:rect l="l" t="t" r="r" b="b"/>
            <a:pathLst>
              <a:path w="1283529" h="1281195">
                <a:moveTo>
                  <a:pt x="0" y="0"/>
                </a:moveTo>
                <a:lnTo>
                  <a:pt x="1283529" y="0"/>
                </a:lnTo>
                <a:lnTo>
                  <a:pt x="1283529" y="1281195"/>
                </a:lnTo>
                <a:lnTo>
                  <a:pt x="0" y="1281195"/>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pic>
        <p:nvPicPr>
          <p:cNvPr id="16" name="Picture 15">
            <a:extLst>
              <a:ext uri="{FF2B5EF4-FFF2-40B4-BE49-F238E27FC236}">
                <a16:creationId xmlns:a16="http://schemas.microsoft.com/office/drawing/2014/main" xmlns="" id="{2DD641B5-FBBD-210F-FE8B-E96E647980FA}"/>
              </a:ext>
            </a:extLst>
          </p:cNvPr>
          <p:cNvPicPr>
            <a:picLocks noChangeAspect="1"/>
          </p:cNvPicPr>
          <p:nvPr/>
        </p:nvPicPr>
        <p:blipFill>
          <a:blip r:embed="rId5"/>
          <a:stretch>
            <a:fillRect/>
          </a:stretch>
        </p:blipFill>
        <p:spPr>
          <a:xfrm>
            <a:off x="549876" y="3741625"/>
            <a:ext cx="17602200" cy="207627"/>
          </a:xfrm>
          <a:prstGeom prst="rect">
            <a:avLst/>
          </a:prstGeom>
        </p:spPr>
      </p:pic>
      <p:pic>
        <p:nvPicPr>
          <p:cNvPr id="18" name="Picture 17">
            <a:extLst>
              <a:ext uri="{FF2B5EF4-FFF2-40B4-BE49-F238E27FC236}">
                <a16:creationId xmlns:a16="http://schemas.microsoft.com/office/drawing/2014/main" xmlns="" id="{C0B3B262-652E-E2F3-C0DD-C2A6F6375BB9}"/>
              </a:ext>
            </a:extLst>
          </p:cNvPr>
          <p:cNvPicPr>
            <a:picLocks noChangeAspect="1"/>
          </p:cNvPicPr>
          <p:nvPr/>
        </p:nvPicPr>
        <p:blipFill>
          <a:blip r:embed="rId6"/>
          <a:stretch>
            <a:fillRect/>
          </a:stretch>
        </p:blipFill>
        <p:spPr>
          <a:xfrm>
            <a:off x="11453278" y="3980343"/>
            <a:ext cx="5806022" cy="4766204"/>
          </a:xfrm>
          <a:prstGeom prst="rect">
            <a:avLst/>
          </a:prstGeom>
        </p:spPr>
      </p:pic>
      <p:sp>
        <p:nvSpPr>
          <p:cNvPr id="20" name="TextBox 19">
            <a:extLst>
              <a:ext uri="{FF2B5EF4-FFF2-40B4-BE49-F238E27FC236}">
                <a16:creationId xmlns:a16="http://schemas.microsoft.com/office/drawing/2014/main" xmlns="" id="{3DF987CF-1B89-2609-0713-49C70A6DD22A}"/>
              </a:ext>
            </a:extLst>
          </p:cNvPr>
          <p:cNvSpPr txBox="1"/>
          <p:nvPr/>
        </p:nvSpPr>
        <p:spPr>
          <a:xfrm>
            <a:off x="7654832" y="8757096"/>
            <a:ext cx="12318274" cy="458074"/>
          </a:xfrm>
          <a:prstGeom prst="rect">
            <a:avLst/>
          </a:prstGeom>
          <a:noFill/>
        </p:spPr>
        <p:txBody>
          <a:bodyPr wrap="square">
            <a:spAutoFit/>
          </a:bodyPr>
          <a:lstStyle/>
          <a:p>
            <a:pPr marL="0" marR="0" algn="ctr">
              <a:lnSpc>
                <a:spcPct val="150000"/>
              </a:lnSpc>
              <a:spcAft>
                <a:spcPts val="1000"/>
              </a:spcAft>
              <a:buNone/>
            </a:pP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(Source: </a:t>
            </a:r>
            <a:r>
              <a:rPr lang="en-US" sz="1800" dirty="0" err="1">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Kravariti</a:t>
            </a:r>
            <a:r>
              <a:rPr lang="en-US" sz="1800" i="1"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 et al.,</a:t>
            </a: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 2023)</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14088116" y="3923063"/>
            <a:ext cx="3393353" cy="3393353"/>
            <a:chOff x="0" y="0"/>
            <a:chExt cx="6350000" cy="6350000"/>
          </a:xfrm>
        </p:grpSpPr>
        <p:sp>
          <p:nvSpPr>
            <p:cNvPr id="5" name="Freeform 5"/>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000000">
                <a:alpha val="4706"/>
              </a:srgbClr>
            </a:solidFill>
          </p:spPr>
        </p:sp>
      </p:grpSp>
      <p:grpSp>
        <p:nvGrpSpPr>
          <p:cNvPr id="9" name="Group 9"/>
          <p:cNvGrpSpPr/>
          <p:nvPr/>
        </p:nvGrpSpPr>
        <p:grpSpPr>
          <a:xfrm>
            <a:off x="7239000" y="4179869"/>
            <a:ext cx="10411474" cy="5335237"/>
            <a:chOff x="0" y="0"/>
            <a:chExt cx="2521971" cy="1110204"/>
          </a:xfrm>
        </p:grpSpPr>
        <p:sp>
          <p:nvSpPr>
            <p:cNvPr id="10" name="Freeform 10"/>
            <p:cNvSpPr/>
            <p:nvPr/>
          </p:nvSpPr>
          <p:spPr>
            <a:xfrm>
              <a:off x="0" y="0"/>
              <a:ext cx="2521971" cy="1110204"/>
            </a:xfrm>
            <a:custGeom>
              <a:avLst/>
              <a:gdLst/>
              <a:ahLst/>
              <a:cxnLst/>
              <a:rect l="l" t="t" r="r" b="b"/>
              <a:pathLst>
                <a:path w="2521971" h="1110204">
                  <a:moveTo>
                    <a:pt x="2397510" y="1110203"/>
                  </a:moveTo>
                  <a:lnTo>
                    <a:pt x="124460" y="1110203"/>
                  </a:lnTo>
                  <a:cubicBezTo>
                    <a:pt x="55880" y="1110203"/>
                    <a:pt x="0" y="1054324"/>
                    <a:pt x="0" y="985743"/>
                  </a:cubicBezTo>
                  <a:lnTo>
                    <a:pt x="0" y="124460"/>
                  </a:lnTo>
                  <a:cubicBezTo>
                    <a:pt x="0" y="55880"/>
                    <a:pt x="55880" y="0"/>
                    <a:pt x="124460" y="0"/>
                  </a:cubicBezTo>
                  <a:lnTo>
                    <a:pt x="2397511" y="0"/>
                  </a:lnTo>
                  <a:cubicBezTo>
                    <a:pt x="2466091" y="0"/>
                    <a:pt x="2521971" y="55880"/>
                    <a:pt x="2521971" y="124460"/>
                  </a:cubicBezTo>
                  <a:lnTo>
                    <a:pt x="2521971" y="985744"/>
                  </a:lnTo>
                  <a:cubicBezTo>
                    <a:pt x="2521971" y="1054324"/>
                    <a:pt x="2466091" y="1110204"/>
                    <a:pt x="2397511" y="1110204"/>
                  </a:cubicBezTo>
                  <a:close/>
                </a:path>
              </a:pathLst>
            </a:custGeom>
            <a:solidFill>
              <a:srgbClr val="FFAA06"/>
            </a:solidFill>
          </p:spPr>
        </p:sp>
      </p:grpSp>
      <p:grpSp>
        <p:nvGrpSpPr>
          <p:cNvPr id="21" name="Group 21"/>
          <p:cNvGrpSpPr/>
          <p:nvPr/>
        </p:nvGrpSpPr>
        <p:grpSpPr>
          <a:xfrm>
            <a:off x="1447800" y="857548"/>
            <a:ext cx="2057400" cy="2057400"/>
            <a:chOff x="0" y="0"/>
            <a:chExt cx="6350000" cy="6350000"/>
          </a:xfrm>
        </p:grpSpPr>
        <p:sp>
          <p:nvSpPr>
            <p:cNvPr id="22" name="Freeform 22"/>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FAA06"/>
            </a:solidFill>
          </p:spPr>
        </p:sp>
      </p:grpSp>
      <p:grpSp>
        <p:nvGrpSpPr>
          <p:cNvPr id="23" name="Group 23"/>
          <p:cNvGrpSpPr/>
          <p:nvPr/>
        </p:nvGrpSpPr>
        <p:grpSpPr>
          <a:xfrm>
            <a:off x="10039085" y="2625420"/>
            <a:ext cx="727772" cy="727772"/>
            <a:chOff x="0" y="0"/>
            <a:chExt cx="6350000" cy="6350000"/>
          </a:xfrm>
        </p:grpSpPr>
        <p:sp>
          <p:nvSpPr>
            <p:cNvPr id="24" name="Freeform 24"/>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FAA06"/>
            </a:solidFill>
          </p:spPr>
        </p:sp>
      </p:grpSp>
      <p:sp>
        <p:nvSpPr>
          <p:cNvPr id="25" name="TextBox 25"/>
          <p:cNvSpPr txBox="1"/>
          <p:nvPr/>
        </p:nvSpPr>
        <p:spPr>
          <a:xfrm>
            <a:off x="1994389" y="1033823"/>
            <a:ext cx="13010380" cy="2155270"/>
          </a:xfrm>
          <a:prstGeom prst="rect">
            <a:avLst/>
          </a:prstGeom>
        </p:spPr>
        <p:txBody>
          <a:bodyPr wrap="square" lIns="0" tIns="0" rIns="0" bIns="0" rtlCol="0" anchor="t">
            <a:spAutoFit/>
          </a:bodyPr>
          <a:lstStyle/>
          <a:p>
            <a:pPr algn="ctr">
              <a:lnSpc>
                <a:spcPts val="8790"/>
              </a:lnSpc>
            </a:pPr>
            <a:r>
              <a:rPr lang="en-US" sz="6000" b="1" dirty="0">
                <a:solidFill>
                  <a:srgbClr val="000000"/>
                </a:solidFill>
                <a:latin typeface="Times New Roman" panose="02020603050405020304" pitchFamily="18" charset="0"/>
                <a:ea typeface="Anton Italics"/>
                <a:cs typeface="Times New Roman" panose="02020603050405020304" pitchFamily="18" charset="0"/>
                <a:sym typeface="Anton Italics"/>
              </a:rPr>
              <a:t>STRATEGIC ALIGNMENT WITH ORGANISATIONAL GOALS</a:t>
            </a:r>
          </a:p>
        </p:txBody>
      </p:sp>
      <p:sp>
        <p:nvSpPr>
          <p:cNvPr id="30" name="TextBox 30"/>
          <p:cNvSpPr txBox="1"/>
          <p:nvPr/>
        </p:nvSpPr>
        <p:spPr>
          <a:xfrm>
            <a:off x="7484763" y="4476962"/>
            <a:ext cx="9674242" cy="4703339"/>
          </a:xfrm>
          <a:prstGeom prst="rect">
            <a:avLst/>
          </a:prstGeom>
        </p:spPr>
        <p:txBody>
          <a:bodyPr wrap="square" lIns="0" tIns="0" rIns="0" bIns="0" rtlCol="0" anchor="t">
            <a:spAutoFit/>
          </a:bodyPr>
          <a:lstStyle/>
          <a:p>
            <a:pPr marL="342900" marR="0" lvl="0" indent="-342900" algn="just">
              <a:lnSpc>
                <a:spcPct val="150000"/>
              </a:lnSpc>
              <a:spcAft>
                <a:spcPts val="1000"/>
              </a:spcAft>
              <a:buSzPts val="1000"/>
              <a:buFont typeface="Arial" panose="020B0604020202020204" pitchFamily="34" charset="0"/>
              <a:buChar char="•"/>
              <a:tabLst>
                <a:tab pos="457200" algn="l"/>
              </a:tabLst>
            </a:pP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The use of performance management aids Microsoft in its mission that is to empower every individual and </a:t>
            </a:r>
            <a:r>
              <a:rPr lang="en-US" sz="2800" dirty="0" err="1">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 to do more.</a:t>
            </a:r>
          </a:p>
          <a:p>
            <a:pPr marL="342900" marR="0" lvl="0" indent="-342900" algn="just">
              <a:lnSpc>
                <a:spcPct val="150000"/>
              </a:lnSpc>
              <a:spcAft>
                <a:spcPts val="1000"/>
              </a:spcAft>
              <a:buSzPts val="1000"/>
              <a:buFont typeface="Arial" panose="020B0604020202020204" pitchFamily="34" charset="0"/>
              <a:buChar char="•"/>
              <a:tabLst>
                <a:tab pos="457200" algn="l"/>
              </a:tabLst>
            </a:pP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Encourages innovation, inclusion and customer-</a:t>
            </a:r>
            <a:r>
              <a:rPr lang="en-US" sz="2800" dirty="0" err="1">
                <a:effectLst/>
                <a:latin typeface="Times New Roman" panose="02020603050405020304" pitchFamily="18" charset="0"/>
                <a:ea typeface="Calibri" panose="020F0502020204030204" pitchFamily="34" charset="0"/>
                <a:cs typeface="Times New Roman" panose="02020603050405020304" pitchFamily="18" charset="0"/>
              </a:rPr>
              <a:t>centred</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 solutions </a:t>
            </a:r>
            <a:r>
              <a:rPr lang="en-US" sz="2800" dirty="0" err="1">
                <a:effectLst/>
                <a:latin typeface="Times New Roman" panose="02020603050405020304" pitchFamily="18" charset="0"/>
                <a:ea typeface="Calibri" panose="020F0502020204030204" pitchFamily="34" charset="0"/>
                <a:cs typeface="Times New Roman" panose="02020603050405020304" pitchFamily="18" charset="0"/>
              </a:rPr>
              <a:t>behaviours</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 (Maru, Linge and Ouma, 2023).</a:t>
            </a:r>
          </a:p>
          <a:p>
            <a:pPr marL="342900" marR="0" lvl="0" indent="-342900" algn="just">
              <a:lnSpc>
                <a:spcPct val="150000"/>
              </a:lnSpc>
              <a:spcAft>
                <a:spcPts val="1000"/>
              </a:spcAft>
              <a:buSzPts val="1000"/>
              <a:buFont typeface="Arial" panose="020B0604020202020204" pitchFamily="34" charset="0"/>
              <a:buChar char="•"/>
              <a:tabLst>
                <a:tab pos="457200" algn="l"/>
              </a:tabLst>
            </a:pP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Metrics are aligned with AI, sustainability and digital transformation strategic goals and employee performance.</a:t>
            </a:r>
          </a:p>
        </p:txBody>
      </p:sp>
      <p:sp>
        <p:nvSpPr>
          <p:cNvPr id="33" name="Freeform 33"/>
          <p:cNvSpPr/>
          <p:nvPr/>
        </p:nvSpPr>
        <p:spPr>
          <a:xfrm>
            <a:off x="16199730" y="-2088270"/>
            <a:ext cx="4176541" cy="4176541"/>
          </a:xfrm>
          <a:custGeom>
            <a:avLst/>
            <a:gdLst/>
            <a:ahLst/>
            <a:cxnLst/>
            <a:rect l="l" t="t" r="r" b="b"/>
            <a:pathLst>
              <a:path w="4176541" h="4176541">
                <a:moveTo>
                  <a:pt x="0" y="0"/>
                </a:moveTo>
                <a:lnTo>
                  <a:pt x="4176540" y="0"/>
                </a:lnTo>
                <a:lnTo>
                  <a:pt x="4176540" y="4176540"/>
                </a:lnTo>
                <a:lnTo>
                  <a:pt x="0" y="417654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35" name="Freeform 35"/>
          <p:cNvSpPr/>
          <p:nvPr/>
        </p:nvSpPr>
        <p:spPr>
          <a:xfrm>
            <a:off x="17452893" y="7316416"/>
            <a:ext cx="2556816" cy="2575547"/>
          </a:xfrm>
          <a:custGeom>
            <a:avLst/>
            <a:gdLst/>
            <a:ahLst/>
            <a:cxnLst/>
            <a:rect l="l" t="t" r="r" b="b"/>
            <a:pathLst>
              <a:path w="2556816" h="2575547">
                <a:moveTo>
                  <a:pt x="0" y="0"/>
                </a:moveTo>
                <a:lnTo>
                  <a:pt x="2556816" y="0"/>
                </a:lnTo>
                <a:lnTo>
                  <a:pt x="2556816" y="2575547"/>
                </a:lnTo>
                <a:lnTo>
                  <a:pt x="0" y="2575547"/>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pic>
        <p:nvPicPr>
          <p:cNvPr id="7" name="Picture 6" descr="Create a Employee Performance Dashboard ...">
            <a:extLst>
              <a:ext uri="{FF2B5EF4-FFF2-40B4-BE49-F238E27FC236}">
                <a16:creationId xmlns:a16="http://schemas.microsoft.com/office/drawing/2014/main" xmlns="" id="{475E3440-B9C3-039B-1E3A-1B457DE7A6E3}"/>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637526" y="4591162"/>
            <a:ext cx="6144126" cy="3775394"/>
          </a:xfrm>
          <a:prstGeom prst="rect">
            <a:avLst/>
          </a:prstGeom>
          <a:noFill/>
          <a:ln>
            <a:noFill/>
          </a:ln>
        </p:spPr>
      </p:pic>
      <p:pic>
        <p:nvPicPr>
          <p:cNvPr id="8" name="Picture 7">
            <a:extLst>
              <a:ext uri="{FF2B5EF4-FFF2-40B4-BE49-F238E27FC236}">
                <a16:creationId xmlns:a16="http://schemas.microsoft.com/office/drawing/2014/main" xmlns="" id="{5BC5932F-C74F-438E-F767-2CD7F296D62E}"/>
              </a:ext>
            </a:extLst>
          </p:cNvPr>
          <p:cNvPicPr>
            <a:picLocks noChangeAspect="1"/>
          </p:cNvPicPr>
          <p:nvPr/>
        </p:nvPicPr>
        <p:blipFill>
          <a:blip r:embed="rId8"/>
          <a:stretch>
            <a:fillRect/>
          </a:stretch>
        </p:blipFill>
        <p:spPr>
          <a:xfrm>
            <a:off x="549876" y="3741625"/>
            <a:ext cx="17602200" cy="207627"/>
          </a:xfrm>
          <a:prstGeom prst="rect">
            <a:avLst/>
          </a:prstGeom>
        </p:spPr>
      </p:pic>
      <p:sp>
        <p:nvSpPr>
          <p:cNvPr id="3" name="TextBox 2">
            <a:extLst>
              <a:ext uri="{FF2B5EF4-FFF2-40B4-BE49-F238E27FC236}">
                <a16:creationId xmlns:a16="http://schemas.microsoft.com/office/drawing/2014/main" xmlns="" id="{73CD3CEE-4A58-DEC7-50AD-69FC9908AAC8}"/>
              </a:ext>
            </a:extLst>
          </p:cNvPr>
          <p:cNvSpPr txBox="1"/>
          <p:nvPr/>
        </p:nvSpPr>
        <p:spPr>
          <a:xfrm>
            <a:off x="1118109" y="8779429"/>
            <a:ext cx="6746712" cy="458074"/>
          </a:xfrm>
          <a:prstGeom prst="rect">
            <a:avLst/>
          </a:prstGeom>
          <a:noFill/>
        </p:spPr>
        <p:txBody>
          <a:bodyPr wrap="square">
            <a:spAutoFit/>
          </a:bodyPr>
          <a:lstStyle/>
          <a:p>
            <a:pPr marL="0" marR="0" algn="ctr">
              <a:lnSpc>
                <a:spcPct val="150000"/>
              </a:lnSpc>
              <a:spcAft>
                <a:spcPts val="1000"/>
              </a:spcAft>
              <a:buNone/>
            </a:pP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(Source: Maru, Linge and Ouma, 2023)</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704801" y="6606892"/>
            <a:ext cx="9470828" cy="9470828"/>
            <a:chOff x="0" y="0"/>
            <a:chExt cx="6350000" cy="6350000"/>
          </a:xfrm>
        </p:grpSpPr>
        <p:sp>
          <p:nvSpPr>
            <p:cNvPr id="3" name="Freeform 3"/>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000000">
                <a:alpha val="4706"/>
              </a:srgbClr>
            </a:solidFill>
          </p:spPr>
        </p:sp>
      </p:grpSp>
      <p:grpSp>
        <p:nvGrpSpPr>
          <p:cNvPr id="4" name="Group 4"/>
          <p:cNvGrpSpPr/>
          <p:nvPr/>
        </p:nvGrpSpPr>
        <p:grpSpPr>
          <a:xfrm>
            <a:off x="-5909409" y="-6229359"/>
            <a:ext cx="9470828" cy="9470828"/>
            <a:chOff x="0" y="0"/>
            <a:chExt cx="6350000" cy="6350000"/>
          </a:xfrm>
        </p:grpSpPr>
        <p:sp>
          <p:nvSpPr>
            <p:cNvPr id="5" name="Freeform 5"/>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000000">
                <a:alpha val="4706"/>
              </a:srgbClr>
            </a:solidFill>
          </p:spPr>
        </p:sp>
      </p:grpSp>
      <p:sp>
        <p:nvSpPr>
          <p:cNvPr id="6" name="AutoShape 6"/>
          <p:cNvSpPr/>
          <p:nvPr/>
        </p:nvSpPr>
        <p:spPr>
          <a:xfrm rot="4049">
            <a:off x="5101366" y="999661"/>
            <a:ext cx="8085268" cy="0"/>
          </a:xfrm>
          <a:prstGeom prst="line">
            <a:avLst/>
          </a:prstGeom>
          <a:ln w="19050" cap="rnd">
            <a:solidFill>
              <a:srgbClr val="FFAA06"/>
            </a:solidFill>
            <a:prstDash val="solid"/>
            <a:headEnd type="none" w="sm" len="sm"/>
            <a:tailEnd type="none" w="sm" len="sm"/>
          </a:ln>
        </p:spPr>
      </p:sp>
      <p:grpSp>
        <p:nvGrpSpPr>
          <p:cNvPr id="11" name="Group 11"/>
          <p:cNvGrpSpPr/>
          <p:nvPr/>
        </p:nvGrpSpPr>
        <p:grpSpPr>
          <a:xfrm>
            <a:off x="428701" y="1028700"/>
            <a:ext cx="2212769" cy="2212769"/>
            <a:chOff x="0" y="0"/>
            <a:chExt cx="6350000" cy="6350000"/>
          </a:xfrm>
        </p:grpSpPr>
        <p:sp>
          <p:nvSpPr>
            <p:cNvPr id="12" name="Freeform 12"/>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FAA06"/>
            </a:solidFill>
          </p:spPr>
        </p:sp>
      </p:grpSp>
      <p:sp>
        <p:nvSpPr>
          <p:cNvPr id="13" name="TextBox 13"/>
          <p:cNvSpPr txBox="1"/>
          <p:nvPr/>
        </p:nvSpPr>
        <p:spPr>
          <a:xfrm>
            <a:off x="2479644" y="1589545"/>
            <a:ext cx="14146929" cy="1538883"/>
          </a:xfrm>
          <a:prstGeom prst="rect">
            <a:avLst/>
          </a:prstGeom>
        </p:spPr>
        <p:txBody>
          <a:bodyPr wrap="square" lIns="0" tIns="0" rIns="0" bIns="0" rtlCol="0" anchor="t">
            <a:spAutoFit/>
          </a:bodyPr>
          <a:lstStyle/>
          <a:p>
            <a:pPr algn="ctr"/>
            <a:r>
              <a:rPr lang="en-US" sz="5000" b="1" dirty="0">
                <a:solidFill>
                  <a:srgbClr val="000000"/>
                </a:solidFill>
                <a:latin typeface="Times New Roman" panose="02020603050405020304" pitchFamily="18" charset="0"/>
                <a:ea typeface="Anton Italics"/>
                <a:cs typeface="Times New Roman" panose="02020603050405020304" pitchFamily="18" charset="0"/>
                <a:sym typeface="Anton Italics"/>
              </a:rPr>
              <a:t>KEY PERFORMANCE MANAGEMENT CHALLENGES</a:t>
            </a:r>
          </a:p>
        </p:txBody>
      </p:sp>
      <p:sp>
        <p:nvSpPr>
          <p:cNvPr id="14" name="TextBox 14"/>
          <p:cNvSpPr txBox="1"/>
          <p:nvPr/>
        </p:nvSpPr>
        <p:spPr>
          <a:xfrm>
            <a:off x="3561419" y="4369293"/>
            <a:ext cx="11983381" cy="4599977"/>
          </a:xfrm>
          <a:prstGeom prst="rect">
            <a:avLst/>
          </a:prstGeom>
        </p:spPr>
        <p:txBody>
          <a:bodyPr wrap="square" lIns="0" tIns="0" rIns="0" bIns="0" rtlCol="0" anchor="t">
            <a:spAutoFit/>
          </a:bodyPr>
          <a:lstStyle/>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Finding a compromise between equity and uniformity in 190+ countries and diverse cultural needs.</a:t>
            </a:r>
          </a:p>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Consideration of the issue of manager bias and subjectivity of the feedback and appraisal.</a:t>
            </a:r>
          </a:p>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Being motivated in the hybrid work and digital performance tracking systems (Faruk and Islam, 2023).</a:t>
            </a:r>
          </a:p>
        </p:txBody>
      </p:sp>
      <p:sp>
        <p:nvSpPr>
          <p:cNvPr id="15" name="Freeform 15"/>
          <p:cNvSpPr/>
          <p:nvPr/>
        </p:nvSpPr>
        <p:spPr>
          <a:xfrm>
            <a:off x="16824912" y="8514837"/>
            <a:ext cx="2926176" cy="2947614"/>
          </a:xfrm>
          <a:custGeom>
            <a:avLst/>
            <a:gdLst/>
            <a:ahLst/>
            <a:cxnLst/>
            <a:rect l="l" t="t" r="r" b="b"/>
            <a:pathLst>
              <a:path w="2926176" h="2947614">
                <a:moveTo>
                  <a:pt x="0" y="0"/>
                </a:moveTo>
                <a:lnTo>
                  <a:pt x="2926176" y="0"/>
                </a:lnTo>
                <a:lnTo>
                  <a:pt x="2926176" y="2947614"/>
                </a:lnTo>
                <a:lnTo>
                  <a:pt x="0" y="2947614"/>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pic>
        <p:nvPicPr>
          <p:cNvPr id="8" name="Picture 7">
            <a:extLst>
              <a:ext uri="{FF2B5EF4-FFF2-40B4-BE49-F238E27FC236}">
                <a16:creationId xmlns:a16="http://schemas.microsoft.com/office/drawing/2014/main" xmlns="" id="{0682DF97-AA37-CBF8-3A97-3B888B1C2DBA}"/>
              </a:ext>
            </a:extLst>
          </p:cNvPr>
          <p:cNvPicPr>
            <a:picLocks noChangeAspect="1"/>
          </p:cNvPicPr>
          <p:nvPr/>
        </p:nvPicPr>
        <p:blipFill>
          <a:blip r:embed="rId5"/>
          <a:stretch>
            <a:fillRect/>
          </a:stretch>
        </p:blipFill>
        <p:spPr>
          <a:xfrm>
            <a:off x="549876" y="3741625"/>
            <a:ext cx="17602200" cy="207627"/>
          </a:xfrm>
          <a:prstGeom prst="rect">
            <a:avLst/>
          </a:prstGeom>
        </p:spPr>
      </p:pic>
      <p:grpSp>
        <p:nvGrpSpPr>
          <p:cNvPr id="9" name="Group 11">
            <a:extLst>
              <a:ext uri="{FF2B5EF4-FFF2-40B4-BE49-F238E27FC236}">
                <a16:creationId xmlns:a16="http://schemas.microsoft.com/office/drawing/2014/main" xmlns="" id="{7FD88C1A-CFB8-AF4F-58B0-7B8D6DC59F6E}"/>
              </a:ext>
            </a:extLst>
          </p:cNvPr>
          <p:cNvGrpSpPr/>
          <p:nvPr/>
        </p:nvGrpSpPr>
        <p:grpSpPr>
          <a:xfrm>
            <a:off x="805751" y="5231364"/>
            <a:ext cx="2212769" cy="2212769"/>
            <a:chOff x="0" y="0"/>
            <a:chExt cx="6350000" cy="6350000"/>
          </a:xfrm>
        </p:grpSpPr>
        <p:sp>
          <p:nvSpPr>
            <p:cNvPr id="16" name="Freeform 12">
              <a:extLst>
                <a:ext uri="{FF2B5EF4-FFF2-40B4-BE49-F238E27FC236}">
                  <a16:creationId xmlns:a16="http://schemas.microsoft.com/office/drawing/2014/main" xmlns="" id="{1C2E223A-3437-CFB9-34B9-D8D9EE559B81}"/>
                </a:ext>
              </a:extLst>
            </p:cNvPr>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FAA06"/>
            </a:solidFill>
          </p:spPr>
        </p:sp>
      </p:gr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58A52395-39E8-23B7-56B5-E34D259E3680}"/>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xmlns="" id="{FFF24687-FAFC-786E-EC26-F0710607C66A}"/>
              </a:ext>
            </a:extLst>
          </p:cNvPr>
          <p:cNvGrpSpPr/>
          <p:nvPr/>
        </p:nvGrpSpPr>
        <p:grpSpPr>
          <a:xfrm>
            <a:off x="5704801" y="6606892"/>
            <a:ext cx="9470828" cy="9470828"/>
            <a:chOff x="0" y="0"/>
            <a:chExt cx="6350000" cy="6350000"/>
          </a:xfrm>
        </p:grpSpPr>
        <p:sp>
          <p:nvSpPr>
            <p:cNvPr id="3" name="Freeform 3">
              <a:extLst>
                <a:ext uri="{FF2B5EF4-FFF2-40B4-BE49-F238E27FC236}">
                  <a16:creationId xmlns:a16="http://schemas.microsoft.com/office/drawing/2014/main" xmlns="" id="{ECD5C7BD-812B-00B1-B490-E696E4B5FDFE}"/>
                </a:ext>
              </a:extLst>
            </p:cNvPr>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000000">
                <a:alpha val="4706"/>
              </a:srgbClr>
            </a:solidFill>
          </p:spPr>
        </p:sp>
      </p:grpSp>
      <p:grpSp>
        <p:nvGrpSpPr>
          <p:cNvPr id="4" name="Group 4">
            <a:extLst>
              <a:ext uri="{FF2B5EF4-FFF2-40B4-BE49-F238E27FC236}">
                <a16:creationId xmlns:a16="http://schemas.microsoft.com/office/drawing/2014/main" xmlns="" id="{196682B5-553B-5C56-BD06-A2A83EECED2E}"/>
              </a:ext>
            </a:extLst>
          </p:cNvPr>
          <p:cNvGrpSpPr/>
          <p:nvPr/>
        </p:nvGrpSpPr>
        <p:grpSpPr>
          <a:xfrm>
            <a:off x="-5909409" y="-6229359"/>
            <a:ext cx="9470828" cy="9470828"/>
            <a:chOff x="0" y="0"/>
            <a:chExt cx="6350000" cy="6350000"/>
          </a:xfrm>
        </p:grpSpPr>
        <p:sp>
          <p:nvSpPr>
            <p:cNvPr id="5" name="Freeform 5">
              <a:extLst>
                <a:ext uri="{FF2B5EF4-FFF2-40B4-BE49-F238E27FC236}">
                  <a16:creationId xmlns:a16="http://schemas.microsoft.com/office/drawing/2014/main" xmlns="" id="{B0638A1F-6218-3E16-096B-02AEB616CE91}"/>
                </a:ext>
              </a:extLst>
            </p:cNvPr>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000000">
                <a:alpha val="4706"/>
              </a:srgbClr>
            </a:solidFill>
          </p:spPr>
        </p:sp>
      </p:grpSp>
      <p:sp>
        <p:nvSpPr>
          <p:cNvPr id="6" name="AutoShape 6">
            <a:extLst>
              <a:ext uri="{FF2B5EF4-FFF2-40B4-BE49-F238E27FC236}">
                <a16:creationId xmlns:a16="http://schemas.microsoft.com/office/drawing/2014/main" xmlns="" id="{53E5491E-5A74-DF0F-926A-892EDEB6A0D8}"/>
              </a:ext>
            </a:extLst>
          </p:cNvPr>
          <p:cNvSpPr/>
          <p:nvPr/>
        </p:nvSpPr>
        <p:spPr>
          <a:xfrm rot="4049">
            <a:off x="1838327" y="744318"/>
            <a:ext cx="8085268" cy="0"/>
          </a:xfrm>
          <a:prstGeom prst="line">
            <a:avLst/>
          </a:prstGeom>
          <a:ln w="19050" cap="rnd">
            <a:solidFill>
              <a:srgbClr val="FFAA06"/>
            </a:solidFill>
            <a:prstDash val="solid"/>
            <a:headEnd type="none" w="sm" len="sm"/>
            <a:tailEnd type="none" w="sm" len="sm"/>
          </a:ln>
        </p:spPr>
      </p:sp>
      <p:sp>
        <p:nvSpPr>
          <p:cNvPr id="7" name="AutoShape 7">
            <a:extLst>
              <a:ext uri="{FF2B5EF4-FFF2-40B4-BE49-F238E27FC236}">
                <a16:creationId xmlns:a16="http://schemas.microsoft.com/office/drawing/2014/main" xmlns="" id="{189CFDA2-622F-82FA-35DD-23D02B29EC53}"/>
              </a:ext>
            </a:extLst>
          </p:cNvPr>
          <p:cNvSpPr/>
          <p:nvPr/>
        </p:nvSpPr>
        <p:spPr>
          <a:xfrm rot="4049">
            <a:off x="-1401164" y="3357600"/>
            <a:ext cx="8085268" cy="0"/>
          </a:xfrm>
          <a:prstGeom prst="line">
            <a:avLst/>
          </a:prstGeom>
          <a:ln w="19050" cap="rnd">
            <a:solidFill>
              <a:srgbClr val="FFAA06"/>
            </a:solidFill>
            <a:prstDash val="solid"/>
            <a:headEnd type="none" w="sm" len="sm"/>
            <a:tailEnd type="none" w="sm" len="sm"/>
          </a:ln>
        </p:spPr>
      </p:sp>
      <p:grpSp>
        <p:nvGrpSpPr>
          <p:cNvPr id="11" name="Group 11">
            <a:extLst>
              <a:ext uri="{FF2B5EF4-FFF2-40B4-BE49-F238E27FC236}">
                <a16:creationId xmlns:a16="http://schemas.microsoft.com/office/drawing/2014/main" xmlns="" id="{439CC09C-43B6-C789-CB1B-97B9CF74011C}"/>
              </a:ext>
            </a:extLst>
          </p:cNvPr>
          <p:cNvGrpSpPr/>
          <p:nvPr/>
        </p:nvGrpSpPr>
        <p:grpSpPr>
          <a:xfrm>
            <a:off x="428701" y="1028700"/>
            <a:ext cx="2212769" cy="2212769"/>
            <a:chOff x="0" y="0"/>
            <a:chExt cx="6350000" cy="6350000"/>
          </a:xfrm>
        </p:grpSpPr>
        <p:sp>
          <p:nvSpPr>
            <p:cNvPr id="12" name="Freeform 12">
              <a:extLst>
                <a:ext uri="{FF2B5EF4-FFF2-40B4-BE49-F238E27FC236}">
                  <a16:creationId xmlns:a16="http://schemas.microsoft.com/office/drawing/2014/main" xmlns="" id="{706716B1-FA23-3C0F-CA27-E919D478D2E8}"/>
                </a:ext>
              </a:extLst>
            </p:cNvPr>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FAA06"/>
            </a:solidFill>
          </p:spPr>
        </p:sp>
      </p:grpSp>
      <p:sp>
        <p:nvSpPr>
          <p:cNvPr id="13" name="TextBox 13">
            <a:extLst>
              <a:ext uri="{FF2B5EF4-FFF2-40B4-BE49-F238E27FC236}">
                <a16:creationId xmlns:a16="http://schemas.microsoft.com/office/drawing/2014/main" xmlns="" id="{19C99314-B5B3-B7BB-A589-E7D27A9EA5E8}"/>
              </a:ext>
            </a:extLst>
          </p:cNvPr>
          <p:cNvSpPr txBox="1"/>
          <p:nvPr/>
        </p:nvSpPr>
        <p:spPr>
          <a:xfrm>
            <a:off x="2850128" y="1402542"/>
            <a:ext cx="14146929" cy="1538883"/>
          </a:xfrm>
          <a:prstGeom prst="rect">
            <a:avLst/>
          </a:prstGeom>
        </p:spPr>
        <p:txBody>
          <a:bodyPr wrap="square" lIns="0" tIns="0" rIns="0" bIns="0" rtlCol="0" anchor="t">
            <a:spAutoFit/>
          </a:bodyPr>
          <a:lstStyle/>
          <a:p>
            <a:pPr algn="ctr"/>
            <a:r>
              <a:rPr lang="en-US" sz="5000" b="1" dirty="0">
                <a:solidFill>
                  <a:srgbClr val="000000"/>
                </a:solidFill>
                <a:latin typeface="Times New Roman" panose="02020603050405020304" pitchFamily="18" charset="0"/>
                <a:ea typeface="Anton Italics"/>
                <a:cs typeface="Times New Roman" panose="02020603050405020304" pitchFamily="18" charset="0"/>
                <a:sym typeface="Anton Italics"/>
              </a:rPr>
              <a:t>HRM THEORETICAL INTEGRATION AND BEST PRACTICES</a:t>
            </a:r>
          </a:p>
        </p:txBody>
      </p:sp>
      <p:sp>
        <p:nvSpPr>
          <p:cNvPr id="14" name="TextBox 14">
            <a:extLst>
              <a:ext uri="{FF2B5EF4-FFF2-40B4-BE49-F238E27FC236}">
                <a16:creationId xmlns:a16="http://schemas.microsoft.com/office/drawing/2014/main" xmlns="" id="{49A34696-693F-D1F4-EF66-328146968564}"/>
              </a:ext>
            </a:extLst>
          </p:cNvPr>
          <p:cNvSpPr txBox="1"/>
          <p:nvPr/>
        </p:nvSpPr>
        <p:spPr>
          <a:xfrm>
            <a:off x="367789" y="4328515"/>
            <a:ext cx="10757411" cy="5338641"/>
          </a:xfrm>
          <a:prstGeom prst="rect">
            <a:avLst/>
          </a:prstGeom>
        </p:spPr>
        <p:txBody>
          <a:bodyPr wrap="square" lIns="0" tIns="0" rIns="0" bIns="0" rtlCol="0" anchor="t">
            <a:spAutoFit/>
          </a:bodyPr>
          <a:lstStyle/>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GOAL-Setting Theory: uses Goal-Setting Theory to clarify it, motivate it, and track its achievement.</a:t>
            </a:r>
          </a:p>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Applies Expectancy Theory to functionalize performance outcomes with both substantial rewards and recognition </a:t>
            </a:r>
            <a:r>
              <a:rPr lang="en-US" sz="3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(Cheng, 2023).</a:t>
            </a:r>
          </a:p>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Incorporates Balanced Scorecard model, which harmonizes staff objectives with strategic </a:t>
            </a:r>
            <a:r>
              <a:rPr lang="en-US" sz="3200" dirty="0" err="1">
                <a:effectLst/>
                <a:latin typeface="Times New Roman" panose="02020603050405020304" pitchFamily="18" charset="0"/>
                <a:ea typeface="Calibri" panose="020F0502020204030204" pitchFamily="34" charset="0"/>
                <a:cs typeface="Times New Roman" panose="02020603050405020304" pitchFamily="18" charset="0"/>
              </a:rPr>
              <a:t>organisational</a:t>
            </a: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 focus.</a:t>
            </a:r>
          </a:p>
        </p:txBody>
      </p:sp>
      <p:sp>
        <p:nvSpPr>
          <p:cNvPr id="15" name="Freeform 15">
            <a:extLst>
              <a:ext uri="{FF2B5EF4-FFF2-40B4-BE49-F238E27FC236}">
                <a16:creationId xmlns:a16="http://schemas.microsoft.com/office/drawing/2014/main" xmlns="" id="{BB77F345-154C-ED0F-AC35-4D72FC836FEF}"/>
              </a:ext>
            </a:extLst>
          </p:cNvPr>
          <p:cNvSpPr/>
          <p:nvPr/>
        </p:nvSpPr>
        <p:spPr>
          <a:xfrm>
            <a:off x="16824912" y="8514837"/>
            <a:ext cx="2926176" cy="2947614"/>
          </a:xfrm>
          <a:custGeom>
            <a:avLst/>
            <a:gdLst/>
            <a:ahLst/>
            <a:cxnLst/>
            <a:rect l="l" t="t" r="r" b="b"/>
            <a:pathLst>
              <a:path w="2926176" h="2947614">
                <a:moveTo>
                  <a:pt x="0" y="0"/>
                </a:moveTo>
                <a:lnTo>
                  <a:pt x="2926176" y="0"/>
                </a:lnTo>
                <a:lnTo>
                  <a:pt x="2926176" y="2947614"/>
                </a:lnTo>
                <a:lnTo>
                  <a:pt x="0" y="2947614"/>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pic>
        <p:nvPicPr>
          <p:cNvPr id="8" name="Picture 7">
            <a:extLst>
              <a:ext uri="{FF2B5EF4-FFF2-40B4-BE49-F238E27FC236}">
                <a16:creationId xmlns:a16="http://schemas.microsoft.com/office/drawing/2014/main" xmlns="" id="{0E586DC1-7519-CCFD-BF7C-30526AF568BF}"/>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887200" y="4310468"/>
            <a:ext cx="5668106" cy="4555943"/>
          </a:xfrm>
          <a:prstGeom prst="rect">
            <a:avLst/>
          </a:prstGeom>
          <a:noFill/>
        </p:spPr>
      </p:pic>
      <p:pic>
        <p:nvPicPr>
          <p:cNvPr id="9" name="Picture 8">
            <a:extLst>
              <a:ext uri="{FF2B5EF4-FFF2-40B4-BE49-F238E27FC236}">
                <a16:creationId xmlns:a16="http://schemas.microsoft.com/office/drawing/2014/main" xmlns="" id="{1E0AA285-D2D8-C8BC-74CF-DF3A2AEFECE6}"/>
              </a:ext>
            </a:extLst>
          </p:cNvPr>
          <p:cNvPicPr>
            <a:picLocks noChangeAspect="1"/>
          </p:cNvPicPr>
          <p:nvPr/>
        </p:nvPicPr>
        <p:blipFill>
          <a:blip r:embed="rId6"/>
          <a:stretch>
            <a:fillRect/>
          </a:stretch>
        </p:blipFill>
        <p:spPr>
          <a:xfrm>
            <a:off x="549876" y="3741625"/>
            <a:ext cx="17602200" cy="207627"/>
          </a:xfrm>
          <a:prstGeom prst="rect">
            <a:avLst/>
          </a:prstGeom>
        </p:spPr>
      </p:pic>
      <p:sp>
        <p:nvSpPr>
          <p:cNvPr id="16" name="TextBox 15">
            <a:extLst>
              <a:ext uri="{FF2B5EF4-FFF2-40B4-BE49-F238E27FC236}">
                <a16:creationId xmlns:a16="http://schemas.microsoft.com/office/drawing/2014/main" xmlns="" id="{8D0D2F27-7143-3C23-A7DE-1D0BF75FD5FD}"/>
              </a:ext>
            </a:extLst>
          </p:cNvPr>
          <p:cNvSpPr txBox="1"/>
          <p:nvPr/>
        </p:nvSpPr>
        <p:spPr>
          <a:xfrm>
            <a:off x="12544468" y="8850082"/>
            <a:ext cx="5043495" cy="458074"/>
          </a:xfrm>
          <a:prstGeom prst="rect">
            <a:avLst/>
          </a:prstGeom>
          <a:noFill/>
        </p:spPr>
        <p:txBody>
          <a:bodyPr wrap="square">
            <a:spAutoFit/>
          </a:bodyPr>
          <a:lstStyle/>
          <a:p>
            <a:pPr marL="0" marR="0" algn="ctr">
              <a:lnSpc>
                <a:spcPct val="150000"/>
              </a:lnSpc>
              <a:spcAft>
                <a:spcPts val="1000"/>
              </a:spcAft>
              <a:buNone/>
            </a:pP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(Source: Cheng, 2023)</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9103701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3073003" y="-2892501"/>
            <a:ext cx="8203407" cy="8203407"/>
            <a:chOff x="0" y="0"/>
            <a:chExt cx="6350000" cy="6350000"/>
          </a:xfrm>
        </p:grpSpPr>
        <p:sp>
          <p:nvSpPr>
            <p:cNvPr id="5" name="Freeform 5"/>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000000">
                <a:alpha val="19608"/>
              </a:srgbClr>
            </a:solidFill>
          </p:spPr>
        </p:sp>
      </p:grpSp>
      <p:sp>
        <p:nvSpPr>
          <p:cNvPr id="9" name="TextBox 9"/>
          <p:cNvSpPr txBox="1"/>
          <p:nvPr/>
        </p:nvSpPr>
        <p:spPr>
          <a:xfrm>
            <a:off x="5105004" y="964179"/>
            <a:ext cx="10592781" cy="1064009"/>
          </a:xfrm>
          <a:prstGeom prst="rect">
            <a:avLst/>
          </a:prstGeom>
        </p:spPr>
        <p:txBody>
          <a:bodyPr wrap="square" lIns="0" tIns="0" rIns="0" bIns="0" rtlCol="0" anchor="t">
            <a:spAutoFit/>
          </a:bodyPr>
          <a:lstStyle/>
          <a:p>
            <a:pPr algn="ctr">
              <a:lnSpc>
                <a:spcPts val="9485"/>
              </a:lnSpc>
            </a:pPr>
            <a:r>
              <a:rPr lang="en-US" sz="5000" b="1" dirty="0">
                <a:latin typeface="Times New Roman" panose="02020603050405020304" pitchFamily="18" charset="0"/>
                <a:ea typeface="Anton Italics"/>
                <a:cs typeface="Times New Roman" panose="02020603050405020304" pitchFamily="18" charset="0"/>
                <a:sym typeface="Anton Italics"/>
              </a:rPr>
              <a:t>REFERENCES</a:t>
            </a:r>
          </a:p>
        </p:txBody>
      </p:sp>
      <p:sp>
        <p:nvSpPr>
          <p:cNvPr id="11" name="TextBox 11"/>
          <p:cNvSpPr txBox="1"/>
          <p:nvPr/>
        </p:nvSpPr>
        <p:spPr>
          <a:xfrm>
            <a:off x="465280" y="3002931"/>
            <a:ext cx="16984520" cy="6125844"/>
          </a:xfrm>
          <a:prstGeom prst="rect">
            <a:avLst/>
          </a:prstGeom>
        </p:spPr>
        <p:txBody>
          <a:bodyPr wrap="square" lIns="0" tIns="0" rIns="0" bIns="0" rtlCol="0" anchor="t">
            <a:spAutoFit/>
          </a:bodyPr>
          <a:lstStyle/>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20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Cheng, X., 2023. Looking through goal theories in language learning: A review on goal setting and achievement goal theory. Frontiers in psychology, 13, p.1035223.</a:t>
            </a:r>
          </a:p>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Faruk, O.M. and Islam, M.R., 2023. A QUANTITATIVE STUDY ON AI-DRIVEN EMPLOYEE PERFORMANCE ANALYTICS IN MULTINATIONAL ORGANIZATIONS. American Journal of Interdisciplinary Studies, 4(04), pp.145-176.</a:t>
            </a:r>
          </a:p>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20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Hristov, I., Camilli, R. and </a:t>
            </a:r>
            <a:r>
              <a:rPr lang="en-US" sz="20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Mechelli</a:t>
            </a:r>
            <a:r>
              <a:rPr lang="en-US" sz="20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A., 2022. Cognitive biases in implementing a performance management system: behavioral strategy for supporting managers’ decision-making processes. Management research review, 45(9), pp.1110-1136.</a:t>
            </a:r>
          </a:p>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20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Kravariti</a:t>
            </a:r>
            <a:r>
              <a:rPr lang="en-US" sz="20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F., </a:t>
            </a:r>
            <a:r>
              <a:rPr lang="en-US" sz="20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Tasoulis</a:t>
            </a:r>
            <a:r>
              <a:rPr lang="en-US" sz="20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K., Scullion, H. and Alali, M.K., 2023. Talent management and performance in the public sector: the role of </a:t>
            </a:r>
            <a:r>
              <a:rPr lang="en-US" sz="20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organisational</a:t>
            </a:r>
            <a:r>
              <a:rPr lang="en-US" sz="20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and line managerial support for development. The International Journal of Human Resource Management, 34(9), pp.1782-1807.</a:t>
            </a:r>
          </a:p>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Maru, J.M., Linge, T.K. and Ouma, C., 2023. Influence of empowerment of team leadership on team effectiveness of collaborative partnerships in international research organizations in Kenya. Journal of Human Resource &amp; Leadership, 7(2), pp.86-105.</a:t>
            </a:r>
          </a:p>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Vohra, N., Chari, V., Mathur, P., Sudarshan, P., Verma, N., Mathur, N., Thakur, P., Chopra, T., Srivastava, Y., Gupta, S. and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Dasmahapatra</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V., 2019. Inclusive workplaces: Lessons from theory and practice.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Vikalpa</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40(3), pp.324-362.</a:t>
            </a:r>
          </a:p>
        </p:txBody>
      </p:sp>
      <p:grpSp>
        <p:nvGrpSpPr>
          <p:cNvPr id="12" name="Group 12"/>
          <p:cNvGrpSpPr/>
          <p:nvPr/>
        </p:nvGrpSpPr>
        <p:grpSpPr>
          <a:xfrm>
            <a:off x="16691516" y="8690516"/>
            <a:ext cx="3192967" cy="3192967"/>
            <a:chOff x="0" y="0"/>
            <a:chExt cx="6350000" cy="6350000"/>
          </a:xfrm>
        </p:grpSpPr>
        <p:sp>
          <p:nvSpPr>
            <p:cNvPr id="13" name="Freeform 13"/>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FAA06"/>
            </a:solidFill>
          </p:spPr>
        </p:sp>
      </p:grpSp>
      <p:grpSp>
        <p:nvGrpSpPr>
          <p:cNvPr id="14" name="Group 14"/>
          <p:cNvGrpSpPr/>
          <p:nvPr/>
        </p:nvGrpSpPr>
        <p:grpSpPr>
          <a:xfrm>
            <a:off x="-1209202" y="-1209202"/>
            <a:ext cx="2418404" cy="2418404"/>
            <a:chOff x="0" y="0"/>
            <a:chExt cx="6350000" cy="6350000"/>
          </a:xfrm>
        </p:grpSpPr>
        <p:sp>
          <p:nvSpPr>
            <p:cNvPr id="15" name="Freeform 15"/>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FAA06"/>
            </a:solidFill>
          </p:spPr>
        </p:sp>
      </p:grpSp>
      <p:sp>
        <p:nvSpPr>
          <p:cNvPr id="16" name="Freeform 16"/>
          <p:cNvSpPr/>
          <p:nvPr/>
        </p:nvSpPr>
        <p:spPr>
          <a:xfrm>
            <a:off x="9445934" y="-2233567"/>
            <a:ext cx="2926176" cy="2947614"/>
          </a:xfrm>
          <a:custGeom>
            <a:avLst/>
            <a:gdLst/>
            <a:ahLst/>
            <a:cxnLst/>
            <a:rect l="l" t="t" r="r" b="b"/>
            <a:pathLst>
              <a:path w="2926176" h="2947614">
                <a:moveTo>
                  <a:pt x="0" y="0"/>
                </a:moveTo>
                <a:lnTo>
                  <a:pt x="2926177" y="0"/>
                </a:lnTo>
                <a:lnTo>
                  <a:pt x="2926177" y="2947613"/>
                </a:lnTo>
                <a:lnTo>
                  <a:pt x="0" y="2947613"/>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7" name="Freeform 17"/>
          <p:cNvSpPr/>
          <p:nvPr/>
        </p:nvSpPr>
        <p:spPr>
          <a:xfrm>
            <a:off x="-2460896" y="6310686"/>
            <a:ext cx="2926176" cy="2947614"/>
          </a:xfrm>
          <a:custGeom>
            <a:avLst/>
            <a:gdLst/>
            <a:ahLst/>
            <a:cxnLst/>
            <a:rect l="l" t="t" r="r" b="b"/>
            <a:pathLst>
              <a:path w="2926176" h="2947614">
                <a:moveTo>
                  <a:pt x="0" y="0"/>
                </a:moveTo>
                <a:lnTo>
                  <a:pt x="2926177" y="0"/>
                </a:lnTo>
                <a:lnTo>
                  <a:pt x="2926177" y="2947614"/>
                </a:lnTo>
                <a:lnTo>
                  <a:pt x="0" y="2947614"/>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pic>
        <p:nvPicPr>
          <p:cNvPr id="6" name="Picture 5">
            <a:extLst>
              <a:ext uri="{FF2B5EF4-FFF2-40B4-BE49-F238E27FC236}">
                <a16:creationId xmlns:a16="http://schemas.microsoft.com/office/drawing/2014/main" xmlns="" id="{960EA65F-EBA4-8775-491D-C1797B3D21E1}"/>
              </a:ext>
            </a:extLst>
          </p:cNvPr>
          <p:cNvPicPr>
            <a:picLocks noChangeAspect="1"/>
          </p:cNvPicPr>
          <p:nvPr/>
        </p:nvPicPr>
        <p:blipFill>
          <a:blip r:embed="rId5"/>
          <a:stretch>
            <a:fillRect/>
          </a:stretch>
        </p:blipFill>
        <p:spPr>
          <a:xfrm>
            <a:off x="497937" y="2373429"/>
            <a:ext cx="17602200" cy="207627"/>
          </a:xfrm>
          <a:prstGeom prst="rect">
            <a:avLst/>
          </a:prstGeom>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4186385" y="-282786"/>
            <a:ext cx="14391979" cy="575097"/>
            <a:chOff x="0" y="0"/>
            <a:chExt cx="5250233" cy="209797"/>
          </a:xfrm>
        </p:grpSpPr>
        <p:sp>
          <p:nvSpPr>
            <p:cNvPr id="5" name="Freeform 5"/>
            <p:cNvSpPr/>
            <p:nvPr/>
          </p:nvSpPr>
          <p:spPr>
            <a:xfrm>
              <a:off x="0" y="0"/>
              <a:ext cx="5250233" cy="209797"/>
            </a:xfrm>
            <a:custGeom>
              <a:avLst/>
              <a:gdLst/>
              <a:ahLst/>
              <a:cxnLst/>
              <a:rect l="l" t="t" r="r" b="b"/>
              <a:pathLst>
                <a:path w="5250233" h="209797">
                  <a:moveTo>
                    <a:pt x="0" y="0"/>
                  </a:moveTo>
                  <a:lnTo>
                    <a:pt x="5250233" y="0"/>
                  </a:lnTo>
                  <a:lnTo>
                    <a:pt x="5250233" y="209797"/>
                  </a:lnTo>
                  <a:lnTo>
                    <a:pt x="0" y="209797"/>
                  </a:lnTo>
                  <a:close/>
                </a:path>
              </a:pathLst>
            </a:custGeom>
            <a:solidFill>
              <a:srgbClr val="62DBDF"/>
            </a:solidFill>
          </p:spPr>
        </p:sp>
      </p:grpSp>
      <p:grpSp>
        <p:nvGrpSpPr>
          <p:cNvPr id="6" name="Group 6"/>
          <p:cNvGrpSpPr/>
          <p:nvPr/>
        </p:nvGrpSpPr>
        <p:grpSpPr>
          <a:xfrm>
            <a:off x="-290364" y="-282786"/>
            <a:ext cx="4181180" cy="575097"/>
            <a:chOff x="0" y="0"/>
            <a:chExt cx="1525306" cy="209797"/>
          </a:xfrm>
        </p:grpSpPr>
        <p:sp>
          <p:nvSpPr>
            <p:cNvPr id="7" name="Freeform 7"/>
            <p:cNvSpPr/>
            <p:nvPr/>
          </p:nvSpPr>
          <p:spPr>
            <a:xfrm>
              <a:off x="0" y="0"/>
              <a:ext cx="1525306" cy="209797"/>
            </a:xfrm>
            <a:custGeom>
              <a:avLst/>
              <a:gdLst/>
              <a:ahLst/>
              <a:cxnLst/>
              <a:rect l="l" t="t" r="r" b="b"/>
              <a:pathLst>
                <a:path w="1525306" h="209797">
                  <a:moveTo>
                    <a:pt x="0" y="0"/>
                  </a:moveTo>
                  <a:lnTo>
                    <a:pt x="1525306" y="0"/>
                  </a:lnTo>
                  <a:lnTo>
                    <a:pt x="1525306" y="209797"/>
                  </a:lnTo>
                  <a:lnTo>
                    <a:pt x="0" y="209797"/>
                  </a:lnTo>
                  <a:close/>
                </a:path>
              </a:pathLst>
            </a:custGeom>
            <a:solidFill>
              <a:srgbClr val="2083C4"/>
            </a:solidFill>
          </p:spPr>
        </p:sp>
      </p:grpSp>
      <p:grpSp>
        <p:nvGrpSpPr>
          <p:cNvPr id="8" name="Group 8"/>
          <p:cNvGrpSpPr/>
          <p:nvPr/>
        </p:nvGrpSpPr>
        <p:grpSpPr>
          <a:xfrm rot="-10800000">
            <a:off x="-290364" y="9994689"/>
            <a:ext cx="14391979" cy="575097"/>
            <a:chOff x="0" y="0"/>
            <a:chExt cx="5250233" cy="209797"/>
          </a:xfrm>
        </p:grpSpPr>
        <p:sp>
          <p:nvSpPr>
            <p:cNvPr id="9" name="Freeform 9"/>
            <p:cNvSpPr/>
            <p:nvPr/>
          </p:nvSpPr>
          <p:spPr>
            <a:xfrm>
              <a:off x="0" y="0"/>
              <a:ext cx="5250233" cy="209797"/>
            </a:xfrm>
            <a:custGeom>
              <a:avLst/>
              <a:gdLst/>
              <a:ahLst/>
              <a:cxnLst/>
              <a:rect l="l" t="t" r="r" b="b"/>
              <a:pathLst>
                <a:path w="5250233" h="209797">
                  <a:moveTo>
                    <a:pt x="0" y="0"/>
                  </a:moveTo>
                  <a:lnTo>
                    <a:pt x="5250233" y="0"/>
                  </a:lnTo>
                  <a:lnTo>
                    <a:pt x="5250233" y="209797"/>
                  </a:lnTo>
                  <a:lnTo>
                    <a:pt x="0" y="209797"/>
                  </a:lnTo>
                  <a:close/>
                </a:path>
              </a:pathLst>
            </a:custGeom>
            <a:solidFill>
              <a:srgbClr val="62DBDF"/>
            </a:solidFill>
          </p:spPr>
        </p:sp>
      </p:grpSp>
      <p:grpSp>
        <p:nvGrpSpPr>
          <p:cNvPr id="10" name="Group 10"/>
          <p:cNvGrpSpPr/>
          <p:nvPr/>
        </p:nvGrpSpPr>
        <p:grpSpPr>
          <a:xfrm rot="-10800000">
            <a:off x="14397185" y="9994689"/>
            <a:ext cx="4181180" cy="575097"/>
            <a:chOff x="0" y="0"/>
            <a:chExt cx="1525306" cy="209797"/>
          </a:xfrm>
        </p:grpSpPr>
        <p:sp>
          <p:nvSpPr>
            <p:cNvPr id="11" name="Freeform 11"/>
            <p:cNvSpPr/>
            <p:nvPr/>
          </p:nvSpPr>
          <p:spPr>
            <a:xfrm>
              <a:off x="0" y="0"/>
              <a:ext cx="1525306" cy="209797"/>
            </a:xfrm>
            <a:custGeom>
              <a:avLst/>
              <a:gdLst/>
              <a:ahLst/>
              <a:cxnLst/>
              <a:rect l="l" t="t" r="r" b="b"/>
              <a:pathLst>
                <a:path w="1525306" h="209797">
                  <a:moveTo>
                    <a:pt x="0" y="0"/>
                  </a:moveTo>
                  <a:lnTo>
                    <a:pt x="1525306" y="0"/>
                  </a:lnTo>
                  <a:lnTo>
                    <a:pt x="1525306" y="209797"/>
                  </a:lnTo>
                  <a:lnTo>
                    <a:pt x="0" y="209797"/>
                  </a:lnTo>
                  <a:close/>
                </a:path>
              </a:pathLst>
            </a:custGeom>
            <a:solidFill>
              <a:srgbClr val="2083C4"/>
            </a:solidFill>
          </p:spPr>
        </p:sp>
      </p:grpSp>
      <p:sp>
        <p:nvSpPr>
          <p:cNvPr id="12" name="AutoShape 12"/>
          <p:cNvSpPr/>
          <p:nvPr/>
        </p:nvSpPr>
        <p:spPr>
          <a:xfrm rot="-23312">
            <a:off x="7388250" y="9422606"/>
            <a:ext cx="3511501" cy="0"/>
          </a:xfrm>
          <a:prstGeom prst="line">
            <a:avLst/>
          </a:prstGeom>
          <a:ln w="9525" cap="flat">
            <a:solidFill>
              <a:srgbClr val="2083C4"/>
            </a:solidFill>
            <a:prstDash val="solid"/>
            <a:headEnd type="none" w="sm" len="sm"/>
            <a:tailEnd type="none" w="sm" len="sm"/>
          </a:ln>
        </p:spPr>
      </p:sp>
      <p:sp>
        <p:nvSpPr>
          <p:cNvPr id="13" name="TextBox 13"/>
          <p:cNvSpPr txBox="1"/>
          <p:nvPr/>
        </p:nvSpPr>
        <p:spPr>
          <a:xfrm>
            <a:off x="1444691" y="1401127"/>
            <a:ext cx="15398617" cy="1561966"/>
          </a:xfrm>
          <a:prstGeom prst="rect">
            <a:avLst/>
          </a:prstGeom>
        </p:spPr>
        <p:txBody>
          <a:bodyPr lIns="0" tIns="0" rIns="0" bIns="0" rtlCol="0" anchor="t">
            <a:spAutoFit/>
          </a:bodyPr>
          <a:lstStyle/>
          <a:p>
            <a:pPr algn="ctr">
              <a:lnSpc>
                <a:spcPts val="6000"/>
              </a:lnSpc>
            </a:pPr>
            <a:r>
              <a:rPr lang="en-US" sz="6000" b="1" spc="600" dirty="0" smtClean="0">
                <a:latin typeface="Times New Roman" panose="02020603050405020304" pitchFamily="18" charset="0"/>
                <a:ea typeface="Poppins Bold"/>
                <a:cs typeface="Times New Roman" panose="02020603050405020304" pitchFamily="18" charset="0"/>
                <a:sym typeface="Poppins Bold"/>
              </a:rPr>
              <a:t>TOPIC-4 :HR </a:t>
            </a:r>
            <a:r>
              <a:rPr lang="en-US" sz="6000" b="1" spc="600" dirty="0">
                <a:latin typeface="Times New Roman" panose="02020603050405020304" pitchFamily="18" charset="0"/>
                <a:ea typeface="Poppins Bold"/>
                <a:cs typeface="Times New Roman" panose="02020603050405020304" pitchFamily="18" charset="0"/>
                <a:sym typeface="Poppins Bold"/>
              </a:rPr>
              <a:t>TECHNOLOGY AND DIGITAL TRANSFORMATION</a:t>
            </a:r>
          </a:p>
        </p:txBody>
      </p:sp>
      <p:pic>
        <p:nvPicPr>
          <p:cNvPr id="15" name="Picture 14">
            <a:extLst>
              <a:ext uri="{FF2B5EF4-FFF2-40B4-BE49-F238E27FC236}">
                <a16:creationId xmlns:a16="http://schemas.microsoft.com/office/drawing/2014/main" xmlns="" id="{6D66E17F-A3EA-BAF4-9984-E9B12E4EB2F1}"/>
              </a:ext>
            </a:extLst>
          </p:cNvPr>
          <p:cNvPicPr>
            <a:picLocks noChangeAspect="1"/>
          </p:cNvPicPr>
          <p:nvPr/>
        </p:nvPicPr>
        <p:blipFill>
          <a:blip r:embed="rId2"/>
          <a:stretch>
            <a:fillRect/>
          </a:stretch>
        </p:blipFill>
        <p:spPr>
          <a:xfrm>
            <a:off x="342899" y="3559709"/>
            <a:ext cx="17602200" cy="207627"/>
          </a:xfrm>
          <a:prstGeom prst="rect">
            <a:avLst/>
          </a:prstGeom>
        </p:spPr>
      </p:pic>
      <p:pic>
        <p:nvPicPr>
          <p:cNvPr id="18" name="Picture 17">
            <a:extLst>
              <a:ext uri="{FF2B5EF4-FFF2-40B4-BE49-F238E27FC236}">
                <a16:creationId xmlns:a16="http://schemas.microsoft.com/office/drawing/2014/main" xmlns="" id="{9704DC5F-750F-76C4-FDC5-A873F04D1CC6}"/>
              </a:ext>
            </a:extLst>
          </p:cNvPr>
          <p:cNvPicPr>
            <a:picLocks noChangeAspect="1"/>
          </p:cNvPicPr>
          <p:nvPr/>
        </p:nvPicPr>
        <p:blipFill>
          <a:blip r:embed="rId3"/>
          <a:stretch>
            <a:fillRect/>
          </a:stretch>
        </p:blipFill>
        <p:spPr>
          <a:xfrm>
            <a:off x="5257800" y="4571580"/>
            <a:ext cx="7475566" cy="4278943"/>
          </a:xfrm>
          <a:prstGeom prst="rect">
            <a:avLst/>
          </a:prstGeom>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668971" y="2496351"/>
            <a:ext cx="19625943" cy="3345888"/>
            <a:chOff x="0" y="0"/>
            <a:chExt cx="5168973" cy="881222"/>
          </a:xfrm>
        </p:grpSpPr>
        <p:sp>
          <p:nvSpPr>
            <p:cNvPr id="5" name="Freeform 5"/>
            <p:cNvSpPr/>
            <p:nvPr/>
          </p:nvSpPr>
          <p:spPr>
            <a:xfrm>
              <a:off x="0" y="0"/>
              <a:ext cx="5168972" cy="881222"/>
            </a:xfrm>
            <a:custGeom>
              <a:avLst/>
              <a:gdLst/>
              <a:ahLst/>
              <a:cxnLst/>
              <a:rect l="l" t="t" r="r" b="b"/>
              <a:pathLst>
                <a:path w="5168972" h="881222">
                  <a:moveTo>
                    <a:pt x="20118" y="0"/>
                  </a:moveTo>
                  <a:lnTo>
                    <a:pt x="5148854" y="0"/>
                  </a:lnTo>
                  <a:cubicBezTo>
                    <a:pt x="5154190" y="0"/>
                    <a:pt x="5159307" y="2120"/>
                    <a:pt x="5163080" y="5892"/>
                  </a:cubicBezTo>
                  <a:cubicBezTo>
                    <a:pt x="5166853" y="9665"/>
                    <a:pt x="5168972" y="14782"/>
                    <a:pt x="5168972" y="20118"/>
                  </a:cubicBezTo>
                  <a:lnTo>
                    <a:pt x="5168972" y="861103"/>
                  </a:lnTo>
                  <a:cubicBezTo>
                    <a:pt x="5168972" y="872214"/>
                    <a:pt x="5159965" y="881222"/>
                    <a:pt x="5148854" y="881222"/>
                  </a:cubicBezTo>
                  <a:lnTo>
                    <a:pt x="20118" y="881222"/>
                  </a:lnTo>
                  <a:cubicBezTo>
                    <a:pt x="9007" y="881222"/>
                    <a:pt x="0" y="872214"/>
                    <a:pt x="0" y="861103"/>
                  </a:cubicBezTo>
                  <a:lnTo>
                    <a:pt x="0" y="20118"/>
                  </a:lnTo>
                  <a:cubicBezTo>
                    <a:pt x="0" y="9007"/>
                    <a:pt x="9007" y="0"/>
                    <a:pt x="20118" y="0"/>
                  </a:cubicBezTo>
                  <a:close/>
                </a:path>
              </a:pathLst>
            </a:custGeom>
            <a:solidFill>
              <a:srgbClr val="000000">
                <a:alpha val="0"/>
              </a:srgbClr>
            </a:solidFill>
            <a:ln w="19050" cap="rnd">
              <a:solidFill>
                <a:srgbClr val="FFFFFF"/>
              </a:solidFill>
              <a:prstDash val="solid"/>
              <a:round/>
            </a:ln>
          </p:spPr>
        </p:sp>
        <p:sp>
          <p:nvSpPr>
            <p:cNvPr id="6" name="TextBox 6"/>
            <p:cNvSpPr txBox="1"/>
            <p:nvPr/>
          </p:nvSpPr>
          <p:spPr>
            <a:xfrm>
              <a:off x="0" y="-38100"/>
              <a:ext cx="5168973" cy="919322"/>
            </a:xfrm>
            <a:prstGeom prst="rect">
              <a:avLst/>
            </a:prstGeom>
          </p:spPr>
          <p:txBody>
            <a:bodyPr lIns="50800" tIns="50800" rIns="50800" bIns="50800" rtlCol="0" anchor="ctr"/>
            <a:lstStyle/>
            <a:p>
              <a:pPr algn="ctr">
                <a:lnSpc>
                  <a:spcPts val="3079"/>
                </a:lnSpc>
              </a:pPr>
              <a:endParaRPr/>
            </a:p>
          </p:txBody>
        </p:sp>
      </p:grpSp>
      <p:sp>
        <p:nvSpPr>
          <p:cNvPr id="7" name="Freeform 7"/>
          <p:cNvSpPr/>
          <p:nvPr/>
        </p:nvSpPr>
        <p:spPr>
          <a:xfrm>
            <a:off x="5714993" y="1999433"/>
            <a:ext cx="1076002" cy="993834"/>
          </a:xfrm>
          <a:custGeom>
            <a:avLst/>
            <a:gdLst/>
            <a:ahLst/>
            <a:cxnLst/>
            <a:rect l="l" t="t" r="r" b="b"/>
            <a:pathLst>
              <a:path w="1076002" h="993834">
                <a:moveTo>
                  <a:pt x="0" y="0"/>
                </a:moveTo>
                <a:lnTo>
                  <a:pt x="1076001" y="0"/>
                </a:lnTo>
                <a:lnTo>
                  <a:pt x="1076001" y="993835"/>
                </a:lnTo>
                <a:lnTo>
                  <a:pt x="0" y="993835"/>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8" name="TextBox 8"/>
          <p:cNvSpPr txBox="1"/>
          <p:nvPr/>
        </p:nvSpPr>
        <p:spPr>
          <a:xfrm>
            <a:off x="3505200" y="934837"/>
            <a:ext cx="12877800" cy="1673535"/>
          </a:xfrm>
          <a:prstGeom prst="rect">
            <a:avLst/>
          </a:prstGeom>
        </p:spPr>
        <p:txBody>
          <a:bodyPr wrap="square" lIns="0" tIns="0" rIns="0" bIns="0" rtlCol="0" anchor="t">
            <a:spAutoFit/>
          </a:bodyPr>
          <a:lstStyle/>
          <a:p>
            <a:pPr marL="0" lvl="0" indent="0" algn="ctr">
              <a:lnSpc>
                <a:spcPts val="6638"/>
              </a:lnSpc>
            </a:pPr>
            <a:r>
              <a:rPr lang="nn-NO" sz="5000" b="1" u="none" strike="noStrike" dirty="0">
                <a:solidFill>
                  <a:srgbClr val="000000"/>
                </a:solidFill>
                <a:latin typeface="Times New Roman" panose="02020603050405020304" pitchFamily="18" charset="0"/>
                <a:ea typeface="Baskerville Display PT Bold Italics"/>
                <a:cs typeface="Times New Roman" panose="02020603050405020304" pitchFamily="18" charset="0"/>
                <a:sym typeface="Baskerville Display PT Bold Italics"/>
              </a:rPr>
              <a:t>MICROSOFT’S DIGITAL HR TRANSFORMATION OVERVIEW</a:t>
            </a:r>
            <a:endParaRPr lang="en-US" sz="5000" b="1" u="none" strike="noStrike" dirty="0">
              <a:solidFill>
                <a:srgbClr val="000000"/>
              </a:solidFill>
              <a:latin typeface="Times New Roman" panose="02020603050405020304" pitchFamily="18" charset="0"/>
              <a:ea typeface="Baskerville Display PT Bold Italics"/>
              <a:cs typeface="Times New Roman" panose="02020603050405020304" pitchFamily="18" charset="0"/>
              <a:sym typeface="Baskerville Display PT Bold Italics"/>
            </a:endParaRPr>
          </a:p>
        </p:txBody>
      </p:sp>
      <p:sp>
        <p:nvSpPr>
          <p:cNvPr id="9" name="TextBox 9"/>
          <p:cNvSpPr txBox="1"/>
          <p:nvPr/>
        </p:nvSpPr>
        <p:spPr>
          <a:xfrm>
            <a:off x="1600200" y="4169295"/>
            <a:ext cx="15567707" cy="4599977"/>
          </a:xfrm>
          <a:prstGeom prst="rect">
            <a:avLst/>
          </a:prstGeom>
        </p:spPr>
        <p:txBody>
          <a:bodyPr wrap="square" lIns="0" tIns="0" rIns="0" bIns="0" rtlCol="0" anchor="t">
            <a:spAutoFit/>
          </a:bodyPr>
          <a:lstStyle/>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Microsoft reinvents its workforce experiences and practices through the use of cloud, AI and analytics around the globe.</a:t>
            </a:r>
          </a:p>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HR </a:t>
            </a:r>
            <a:r>
              <a:rPr lang="en-US" sz="3200" dirty="0" err="1">
                <a:effectLst/>
                <a:latin typeface="Times New Roman" panose="02020603050405020304" pitchFamily="18" charset="0"/>
                <a:ea typeface="Calibri" panose="020F0502020204030204" pitchFamily="34" charset="0"/>
                <a:cs typeface="Times New Roman" panose="02020603050405020304" pitchFamily="18" charset="0"/>
              </a:rPr>
              <a:t>digitalisation</a:t>
            </a: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 will aid in recruitment, learning, and engagement using Microsoft Viva and Dynamics 365.</a:t>
            </a:r>
          </a:p>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Facilitates data-driven decision making, automation and delight of employees in hybrid places.</a:t>
            </a:r>
          </a:p>
        </p:txBody>
      </p:sp>
      <p:sp>
        <p:nvSpPr>
          <p:cNvPr id="10" name="Freeform 10"/>
          <p:cNvSpPr/>
          <p:nvPr/>
        </p:nvSpPr>
        <p:spPr>
          <a:xfrm rot="-1612140">
            <a:off x="15533221" y="5848092"/>
            <a:ext cx="5509558" cy="5861232"/>
          </a:xfrm>
          <a:custGeom>
            <a:avLst/>
            <a:gdLst/>
            <a:ahLst/>
            <a:cxnLst/>
            <a:rect l="l" t="t" r="r" b="b"/>
            <a:pathLst>
              <a:path w="5509558" h="5861232">
                <a:moveTo>
                  <a:pt x="0" y="0"/>
                </a:moveTo>
                <a:lnTo>
                  <a:pt x="5509558" y="0"/>
                </a:lnTo>
                <a:lnTo>
                  <a:pt x="5509558" y="5861232"/>
                </a:lnTo>
                <a:lnTo>
                  <a:pt x="0" y="5861232"/>
                </a:lnTo>
                <a:lnTo>
                  <a:pt x="0" y="0"/>
                </a:lnTo>
                <a:close/>
              </a:path>
            </a:pathLst>
          </a:custGeom>
          <a:blipFill>
            <a:blip r:embed="rId5">
              <a:alphaModFix amt="51000"/>
            </a:blip>
            <a:stretch>
              <a:fillRect/>
            </a:stretch>
          </a:blipFill>
        </p:spPr>
      </p:sp>
      <p:sp>
        <p:nvSpPr>
          <p:cNvPr id="11" name="Freeform 11"/>
          <p:cNvSpPr/>
          <p:nvPr/>
        </p:nvSpPr>
        <p:spPr>
          <a:xfrm rot="-1612140">
            <a:off x="-2754779" y="-3543122"/>
            <a:ext cx="5509558" cy="5861232"/>
          </a:xfrm>
          <a:custGeom>
            <a:avLst/>
            <a:gdLst/>
            <a:ahLst/>
            <a:cxnLst/>
            <a:rect l="l" t="t" r="r" b="b"/>
            <a:pathLst>
              <a:path w="5509558" h="5861232">
                <a:moveTo>
                  <a:pt x="0" y="0"/>
                </a:moveTo>
                <a:lnTo>
                  <a:pt x="5509558" y="0"/>
                </a:lnTo>
                <a:lnTo>
                  <a:pt x="5509558" y="5861231"/>
                </a:lnTo>
                <a:lnTo>
                  <a:pt x="0" y="5861231"/>
                </a:lnTo>
                <a:lnTo>
                  <a:pt x="0" y="0"/>
                </a:lnTo>
                <a:close/>
              </a:path>
            </a:pathLst>
          </a:custGeom>
          <a:blipFill>
            <a:blip r:embed="rId5">
              <a:alphaModFix amt="51000"/>
            </a:blip>
            <a:stretch>
              <a:fillRect/>
            </a:stretch>
          </a:blipFill>
        </p:spPr>
      </p:sp>
      <p:pic>
        <p:nvPicPr>
          <p:cNvPr id="2" name="Picture 1">
            <a:extLst>
              <a:ext uri="{FF2B5EF4-FFF2-40B4-BE49-F238E27FC236}">
                <a16:creationId xmlns:a16="http://schemas.microsoft.com/office/drawing/2014/main" xmlns="" id="{AB2F4702-A5C5-599B-AE74-2FD100BEA2AA}"/>
              </a:ext>
            </a:extLst>
          </p:cNvPr>
          <p:cNvPicPr>
            <a:picLocks noChangeAspect="1"/>
          </p:cNvPicPr>
          <p:nvPr/>
        </p:nvPicPr>
        <p:blipFill>
          <a:blip r:embed="rId6"/>
          <a:stretch>
            <a:fillRect/>
          </a:stretch>
        </p:blipFill>
        <p:spPr>
          <a:xfrm>
            <a:off x="342900" y="2850364"/>
            <a:ext cx="17602200" cy="207627"/>
          </a:xfrm>
          <a:prstGeom prst="rect">
            <a:avLst/>
          </a:prstGeom>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42885" y="1028700"/>
            <a:ext cx="4995385" cy="6498662"/>
            <a:chOff x="0" y="0"/>
            <a:chExt cx="1315657" cy="1711582"/>
          </a:xfrm>
        </p:grpSpPr>
        <p:sp>
          <p:nvSpPr>
            <p:cNvPr id="3" name="Freeform 3"/>
            <p:cNvSpPr/>
            <p:nvPr/>
          </p:nvSpPr>
          <p:spPr>
            <a:xfrm>
              <a:off x="0" y="0"/>
              <a:ext cx="1315657" cy="1711582"/>
            </a:xfrm>
            <a:custGeom>
              <a:avLst/>
              <a:gdLst/>
              <a:ahLst/>
              <a:cxnLst/>
              <a:rect l="l" t="t" r="r" b="b"/>
              <a:pathLst>
                <a:path w="1315657" h="1711582">
                  <a:moveTo>
                    <a:pt x="79041" y="0"/>
                  </a:moveTo>
                  <a:lnTo>
                    <a:pt x="1236616" y="0"/>
                  </a:lnTo>
                  <a:cubicBezTo>
                    <a:pt x="1257579" y="0"/>
                    <a:pt x="1277684" y="8327"/>
                    <a:pt x="1292507" y="23150"/>
                  </a:cubicBezTo>
                  <a:cubicBezTo>
                    <a:pt x="1307330" y="37973"/>
                    <a:pt x="1315657" y="58078"/>
                    <a:pt x="1315657" y="79041"/>
                  </a:cubicBezTo>
                  <a:lnTo>
                    <a:pt x="1315657" y="1632541"/>
                  </a:lnTo>
                  <a:cubicBezTo>
                    <a:pt x="1315657" y="1676194"/>
                    <a:pt x="1280269" y="1711582"/>
                    <a:pt x="1236616" y="1711582"/>
                  </a:cubicBezTo>
                  <a:lnTo>
                    <a:pt x="79041" y="1711582"/>
                  </a:lnTo>
                  <a:cubicBezTo>
                    <a:pt x="35388" y="1711582"/>
                    <a:pt x="0" y="1676194"/>
                    <a:pt x="0" y="1632541"/>
                  </a:cubicBezTo>
                  <a:lnTo>
                    <a:pt x="0" y="79041"/>
                  </a:lnTo>
                  <a:cubicBezTo>
                    <a:pt x="0" y="35388"/>
                    <a:pt x="35388" y="0"/>
                    <a:pt x="79041" y="0"/>
                  </a:cubicBezTo>
                  <a:close/>
                </a:path>
              </a:pathLst>
            </a:custGeom>
            <a:solidFill>
              <a:srgbClr val="000000">
                <a:alpha val="0"/>
              </a:srgbClr>
            </a:solidFill>
            <a:ln w="19050" cap="rnd">
              <a:solidFill>
                <a:srgbClr val="FFFFFF"/>
              </a:solidFill>
              <a:prstDash val="solid"/>
              <a:round/>
            </a:ln>
          </p:spPr>
        </p:sp>
        <p:sp>
          <p:nvSpPr>
            <p:cNvPr id="4" name="TextBox 4"/>
            <p:cNvSpPr txBox="1"/>
            <p:nvPr/>
          </p:nvSpPr>
          <p:spPr>
            <a:xfrm>
              <a:off x="0" y="-38100"/>
              <a:ext cx="1315657" cy="1749682"/>
            </a:xfrm>
            <a:prstGeom prst="rect">
              <a:avLst/>
            </a:prstGeom>
          </p:spPr>
          <p:txBody>
            <a:bodyPr lIns="50800" tIns="50800" rIns="50800" bIns="50800" rtlCol="0" anchor="ctr"/>
            <a:lstStyle/>
            <a:p>
              <a:pPr algn="ctr">
                <a:lnSpc>
                  <a:spcPts val="3079"/>
                </a:lnSpc>
              </a:pPr>
              <a:endParaRPr/>
            </a:p>
          </p:txBody>
        </p:sp>
      </p:grpSp>
      <p:sp>
        <p:nvSpPr>
          <p:cNvPr id="7" name="Freeform 7"/>
          <p:cNvSpPr/>
          <p:nvPr/>
        </p:nvSpPr>
        <p:spPr>
          <a:xfrm rot="-1612140">
            <a:off x="9610459" y="512474"/>
            <a:ext cx="11405048" cy="12133030"/>
          </a:xfrm>
          <a:custGeom>
            <a:avLst/>
            <a:gdLst/>
            <a:ahLst/>
            <a:cxnLst/>
            <a:rect l="l" t="t" r="r" b="b"/>
            <a:pathLst>
              <a:path w="11405048" h="12133030">
                <a:moveTo>
                  <a:pt x="0" y="0"/>
                </a:moveTo>
                <a:lnTo>
                  <a:pt x="11405049" y="0"/>
                </a:lnTo>
                <a:lnTo>
                  <a:pt x="11405049" y="12133030"/>
                </a:lnTo>
                <a:lnTo>
                  <a:pt x="0" y="12133030"/>
                </a:lnTo>
                <a:lnTo>
                  <a:pt x="0" y="0"/>
                </a:lnTo>
                <a:close/>
              </a:path>
            </a:pathLst>
          </a:custGeom>
          <a:blipFill>
            <a:blip r:embed="rId3">
              <a:alphaModFix amt="51000"/>
            </a:blip>
            <a:stretch>
              <a:fillRect/>
            </a:stretch>
          </a:blipFill>
        </p:spPr>
      </p:sp>
      <p:sp>
        <p:nvSpPr>
          <p:cNvPr id="11" name="TextBox 11"/>
          <p:cNvSpPr txBox="1"/>
          <p:nvPr/>
        </p:nvSpPr>
        <p:spPr>
          <a:xfrm>
            <a:off x="1461652" y="674930"/>
            <a:ext cx="15364695" cy="1631472"/>
          </a:xfrm>
          <a:prstGeom prst="rect">
            <a:avLst/>
          </a:prstGeom>
        </p:spPr>
        <p:txBody>
          <a:bodyPr wrap="square" lIns="0" tIns="0" rIns="0" bIns="0" rtlCol="0" anchor="t">
            <a:spAutoFit/>
          </a:bodyPr>
          <a:lstStyle/>
          <a:p>
            <a:pPr marL="0" lvl="0" indent="0" algn="ctr">
              <a:lnSpc>
                <a:spcPts val="6638"/>
              </a:lnSpc>
              <a:spcBef>
                <a:spcPct val="0"/>
              </a:spcBef>
            </a:pPr>
            <a:r>
              <a:rPr lang="en-US" sz="5000" b="1" u="none" strike="noStrike" dirty="0">
                <a:solidFill>
                  <a:srgbClr val="000000"/>
                </a:solidFill>
                <a:latin typeface="Times New Roman" panose="02020603050405020304" pitchFamily="18" charset="0"/>
                <a:ea typeface="Baskerville Display PT Bold Italics"/>
                <a:cs typeface="Times New Roman" panose="02020603050405020304" pitchFamily="18" charset="0"/>
                <a:sym typeface="Baskerville Display PT Bold Italics"/>
              </a:rPr>
              <a:t>CURRENT HR POLICIES AND DIGITAL PRACTICES</a:t>
            </a:r>
          </a:p>
        </p:txBody>
      </p:sp>
      <p:grpSp>
        <p:nvGrpSpPr>
          <p:cNvPr id="12" name="Group 12"/>
          <p:cNvGrpSpPr/>
          <p:nvPr/>
        </p:nvGrpSpPr>
        <p:grpSpPr>
          <a:xfrm>
            <a:off x="-206216" y="9672527"/>
            <a:ext cx="18700433" cy="743950"/>
            <a:chOff x="0" y="0"/>
            <a:chExt cx="4925217" cy="195937"/>
          </a:xfrm>
        </p:grpSpPr>
        <p:sp>
          <p:nvSpPr>
            <p:cNvPr id="13" name="Freeform 13"/>
            <p:cNvSpPr/>
            <p:nvPr/>
          </p:nvSpPr>
          <p:spPr>
            <a:xfrm>
              <a:off x="0" y="0"/>
              <a:ext cx="4925217" cy="195937"/>
            </a:xfrm>
            <a:custGeom>
              <a:avLst/>
              <a:gdLst/>
              <a:ahLst/>
              <a:cxnLst/>
              <a:rect l="l" t="t" r="r" b="b"/>
              <a:pathLst>
                <a:path w="4925217" h="195937">
                  <a:moveTo>
                    <a:pt x="0" y="0"/>
                  </a:moveTo>
                  <a:lnTo>
                    <a:pt x="4925217" y="0"/>
                  </a:lnTo>
                  <a:lnTo>
                    <a:pt x="4925217" y="195937"/>
                  </a:lnTo>
                  <a:lnTo>
                    <a:pt x="0" y="195937"/>
                  </a:lnTo>
                  <a:close/>
                </a:path>
              </a:pathLst>
            </a:custGeom>
            <a:solidFill>
              <a:srgbClr val="EFEDDE"/>
            </a:solidFill>
          </p:spPr>
        </p:sp>
        <p:sp>
          <p:nvSpPr>
            <p:cNvPr id="14" name="TextBox 14"/>
            <p:cNvSpPr txBox="1"/>
            <p:nvPr/>
          </p:nvSpPr>
          <p:spPr>
            <a:xfrm>
              <a:off x="0" y="-38100"/>
              <a:ext cx="4925217" cy="234037"/>
            </a:xfrm>
            <a:prstGeom prst="rect">
              <a:avLst/>
            </a:prstGeom>
          </p:spPr>
          <p:txBody>
            <a:bodyPr lIns="50800" tIns="50800" rIns="50800" bIns="50800" rtlCol="0" anchor="ctr"/>
            <a:lstStyle/>
            <a:p>
              <a:pPr algn="ctr">
                <a:lnSpc>
                  <a:spcPts val="3079"/>
                </a:lnSpc>
              </a:pPr>
              <a:endParaRPr/>
            </a:p>
          </p:txBody>
        </p:sp>
      </p:grpSp>
      <p:sp>
        <p:nvSpPr>
          <p:cNvPr id="15" name="Freeform 15"/>
          <p:cNvSpPr/>
          <p:nvPr/>
        </p:nvSpPr>
        <p:spPr>
          <a:xfrm>
            <a:off x="14980471" y="3502584"/>
            <a:ext cx="1748068" cy="899460"/>
          </a:xfrm>
          <a:custGeom>
            <a:avLst/>
            <a:gdLst/>
            <a:ahLst/>
            <a:cxnLst/>
            <a:rect l="l" t="t" r="r" b="b"/>
            <a:pathLst>
              <a:path w="1748068" h="899460">
                <a:moveTo>
                  <a:pt x="0" y="0"/>
                </a:moveTo>
                <a:lnTo>
                  <a:pt x="1748068" y="0"/>
                </a:lnTo>
                <a:lnTo>
                  <a:pt x="1748068" y="899460"/>
                </a:lnTo>
                <a:lnTo>
                  <a:pt x="0" y="899460"/>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16" name="Freeform 16"/>
          <p:cNvSpPr/>
          <p:nvPr/>
        </p:nvSpPr>
        <p:spPr>
          <a:xfrm>
            <a:off x="351431" y="606464"/>
            <a:ext cx="2111179" cy="844472"/>
          </a:xfrm>
          <a:custGeom>
            <a:avLst/>
            <a:gdLst/>
            <a:ahLst/>
            <a:cxnLst/>
            <a:rect l="l" t="t" r="r" b="b"/>
            <a:pathLst>
              <a:path w="2111179" h="844472">
                <a:moveTo>
                  <a:pt x="0" y="0"/>
                </a:moveTo>
                <a:lnTo>
                  <a:pt x="2111179" y="0"/>
                </a:lnTo>
                <a:lnTo>
                  <a:pt x="2111179" y="844472"/>
                </a:lnTo>
                <a:lnTo>
                  <a:pt x="0" y="844472"/>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17" name="TextBox 17"/>
          <p:cNvSpPr txBox="1"/>
          <p:nvPr/>
        </p:nvSpPr>
        <p:spPr>
          <a:xfrm>
            <a:off x="685801" y="3437636"/>
            <a:ext cx="9906000" cy="6077305"/>
          </a:xfrm>
          <a:prstGeom prst="rect">
            <a:avLst/>
          </a:prstGeom>
        </p:spPr>
        <p:txBody>
          <a:bodyPr wrap="square" lIns="0" tIns="0" rIns="0" bIns="0" rtlCol="0" anchor="t">
            <a:spAutoFit/>
          </a:bodyPr>
          <a:lstStyle/>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Linked to the HR policies of all functions that involve employees is digital fluency, transparency, and accessibility.</a:t>
            </a:r>
          </a:p>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AI-based software can study labor patterns and predict turnover, as well as active retention policy </a:t>
            </a:r>
            <a:r>
              <a:rPr lang="en-US" sz="3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(Okon, </a:t>
            </a:r>
            <a:r>
              <a:rPr lang="en-US" sz="32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Odionu</a:t>
            </a:r>
            <a:r>
              <a:rPr lang="en-US" sz="3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and Bristol-</a:t>
            </a:r>
            <a:r>
              <a:rPr lang="en-US" sz="32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Alagbariya</a:t>
            </a:r>
            <a:r>
              <a:rPr lang="en-US" sz="3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2024).</a:t>
            </a:r>
          </a:p>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Payroll, performance, and career development can be managed on a single Microsoft 365 platform.</a:t>
            </a:r>
          </a:p>
        </p:txBody>
      </p:sp>
      <p:pic>
        <p:nvPicPr>
          <p:cNvPr id="5" name="Picture 4" descr="How HR Can Create a Comprehensive Talent Strategy - AIHR">
            <a:extLst>
              <a:ext uri="{FF2B5EF4-FFF2-40B4-BE49-F238E27FC236}">
                <a16:creationId xmlns:a16="http://schemas.microsoft.com/office/drawing/2014/main" xmlns="" id="{EFB45A5C-25F9-F4B5-6F6B-D83A0DCCB700}"/>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0899568" y="3437636"/>
            <a:ext cx="6702631" cy="5338641"/>
          </a:xfrm>
          <a:prstGeom prst="rect">
            <a:avLst/>
          </a:prstGeom>
          <a:noFill/>
          <a:ln>
            <a:noFill/>
          </a:ln>
        </p:spPr>
      </p:pic>
      <p:pic>
        <p:nvPicPr>
          <p:cNvPr id="6" name="Picture 5">
            <a:extLst>
              <a:ext uri="{FF2B5EF4-FFF2-40B4-BE49-F238E27FC236}">
                <a16:creationId xmlns:a16="http://schemas.microsoft.com/office/drawing/2014/main" xmlns="" id="{6E10C31E-595F-233F-053A-0194D9234726}"/>
              </a:ext>
            </a:extLst>
          </p:cNvPr>
          <p:cNvPicPr>
            <a:picLocks noChangeAspect="1"/>
          </p:cNvPicPr>
          <p:nvPr/>
        </p:nvPicPr>
        <p:blipFill>
          <a:blip r:embed="rId9"/>
          <a:stretch>
            <a:fillRect/>
          </a:stretch>
        </p:blipFill>
        <p:spPr>
          <a:xfrm>
            <a:off x="342900" y="2850364"/>
            <a:ext cx="17602200" cy="207627"/>
          </a:xfrm>
          <a:prstGeom prst="rect">
            <a:avLst/>
          </a:prstGeom>
        </p:spPr>
      </p:pic>
      <p:sp>
        <p:nvSpPr>
          <p:cNvPr id="9" name="TextBox 8">
            <a:extLst>
              <a:ext uri="{FF2B5EF4-FFF2-40B4-BE49-F238E27FC236}">
                <a16:creationId xmlns:a16="http://schemas.microsoft.com/office/drawing/2014/main" xmlns="" id="{0736D6EB-6A9D-92D5-89C0-3187E2F33144}"/>
              </a:ext>
            </a:extLst>
          </p:cNvPr>
          <p:cNvSpPr txBox="1"/>
          <p:nvPr/>
        </p:nvSpPr>
        <p:spPr>
          <a:xfrm>
            <a:off x="7924800" y="8841225"/>
            <a:ext cx="11939450" cy="458074"/>
          </a:xfrm>
          <a:prstGeom prst="rect">
            <a:avLst/>
          </a:prstGeom>
          <a:noFill/>
        </p:spPr>
        <p:txBody>
          <a:bodyPr wrap="square">
            <a:spAutoFit/>
          </a:bodyPr>
          <a:lstStyle/>
          <a:p>
            <a:pPr marL="0" marR="0" algn="ctr">
              <a:lnSpc>
                <a:spcPct val="150000"/>
              </a:lnSpc>
              <a:spcAft>
                <a:spcPts val="1000"/>
              </a:spcAft>
              <a:buNone/>
            </a:pP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(Source: Okon, </a:t>
            </a:r>
            <a:r>
              <a:rPr lang="en-US" sz="1800" dirty="0" err="1">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Odionu</a:t>
            </a: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 and Bristol-</a:t>
            </a:r>
            <a:r>
              <a:rPr lang="en-US" sz="1800" dirty="0" err="1">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Alagbariya</a:t>
            </a: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 2024)</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7040138" y="6439026"/>
            <a:ext cx="6778295" cy="7210953"/>
          </a:xfrm>
          <a:custGeom>
            <a:avLst/>
            <a:gdLst/>
            <a:ahLst/>
            <a:cxnLst/>
            <a:rect l="l" t="t" r="r" b="b"/>
            <a:pathLst>
              <a:path w="6778295" h="7210953">
                <a:moveTo>
                  <a:pt x="0" y="0"/>
                </a:moveTo>
                <a:lnTo>
                  <a:pt x="6778296" y="0"/>
                </a:lnTo>
                <a:lnTo>
                  <a:pt x="6778296" y="7210953"/>
                </a:lnTo>
                <a:lnTo>
                  <a:pt x="0" y="7210953"/>
                </a:lnTo>
                <a:lnTo>
                  <a:pt x="0" y="0"/>
                </a:lnTo>
                <a:close/>
              </a:path>
            </a:pathLst>
          </a:custGeom>
          <a:blipFill>
            <a:blip r:embed="rId3">
              <a:alphaModFix amt="51000"/>
            </a:blip>
            <a:stretch>
              <a:fillRect/>
            </a:stretch>
          </a:blipFill>
        </p:spPr>
      </p:sp>
      <p:grpSp>
        <p:nvGrpSpPr>
          <p:cNvPr id="3" name="Group 3"/>
          <p:cNvGrpSpPr/>
          <p:nvPr/>
        </p:nvGrpSpPr>
        <p:grpSpPr>
          <a:xfrm>
            <a:off x="-1039152" y="3383575"/>
            <a:ext cx="11468439" cy="4333761"/>
            <a:chOff x="0" y="0"/>
            <a:chExt cx="3020494" cy="1141402"/>
          </a:xfrm>
        </p:grpSpPr>
        <p:sp>
          <p:nvSpPr>
            <p:cNvPr id="4" name="Freeform 4"/>
            <p:cNvSpPr/>
            <p:nvPr/>
          </p:nvSpPr>
          <p:spPr>
            <a:xfrm>
              <a:off x="0" y="0"/>
              <a:ext cx="3020494" cy="1141402"/>
            </a:xfrm>
            <a:custGeom>
              <a:avLst/>
              <a:gdLst/>
              <a:ahLst/>
              <a:cxnLst/>
              <a:rect l="l" t="t" r="r" b="b"/>
              <a:pathLst>
                <a:path w="3020494" h="1141402">
                  <a:moveTo>
                    <a:pt x="34428" y="0"/>
                  </a:moveTo>
                  <a:lnTo>
                    <a:pt x="2986066" y="0"/>
                  </a:lnTo>
                  <a:cubicBezTo>
                    <a:pt x="2995197" y="0"/>
                    <a:pt x="3003954" y="3627"/>
                    <a:pt x="3010410" y="10084"/>
                  </a:cubicBezTo>
                  <a:cubicBezTo>
                    <a:pt x="3016867" y="16540"/>
                    <a:pt x="3020494" y="25297"/>
                    <a:pt x="3020494" y="34428"/>
                  </a:cubicBezTo>
                  <a:lnTo>
                    <a:pt x="3020494" y="1106974"/>
                  </a:lnTo>
                  <a:cubicBezTo>
                    <a:pt x="3020494" y="1116105"/>
                    <a:pt x="3016867" y="1124862"/>
                    <a:pt x="3010410" y="1131318"/>
                  </a:cubicBezTo>
                  <a:cubicBezTo>
                    <a:pt x="3003954" y="1137775"/>
                    <a:pt x="2995197" y="1141402"/>
                    <a:pt x="2986066" y="1141402"/>
                  </a:cubicBezTo>
                  <a:lnTo>
                    <a:pt x="34428" y="1141402"/>
                  </a:lnTo>
                  <a:cubicBezTo>
                    <a:pt x="15414" y="1141402"/>
                    <a:pt x="0" y="1125988"/>
                    <a:pt x="0" y="1106974"/>
                  </a:cubicBezTo>
                  <a:lnTo>
                    <a:pt x="0" y="34428"/>
                  </a:lnTo>
                  <a:cubicBezTo>
                    <a:pt x="0" y="25297"/>
                    <a:pt x="3627" y="16540"/>
                    <a:pt x="10084" y="10084"/>
                  </a:cubicBezTo>
                  <a:cubicBezTo>
                    <a:pt x="16540" y="3627"/>
                    <a:pt x="25297" y="0"/>
                    <a:pt x="34428" y="0"/>
                  </a:cubicBezTo>
                  <a:close/>
                </a:path>
              </a:pathLst>
            </a:custGeom>
            <a:solidFill>
              <a:srgbClr val="000000">
                <a:alpha val="0"/>
              </a:srgbClr>
            </a:solidFill>
            <a:ln w="19050" cap="rnd">
              <a:solidFill>
                <a:srgbClr val="FFFFFF"/>
              </a:solidFill>
              <a:prstDash val="solid"/>
              <a:round/>
            </a:ln>
          </p:spPr>
        </p:sp>
        <p:sp>
          <p:nvSpPr>
            <p:cNvPr id="5" name="TextBox 5"/>
            <p:cNvSpPr txBox="1"/>
            <p:nvPr/>
          </p:nvSpPr>
          <p:spPr>
            <a:xfrm>
              <a:off x="0" y="-38100"/>
              <a:ext cx="3020494" cy="1179502"/>
            </a:xfrm>
            <a:prstGeom prst="rect">
              <a:avLst/>
            </a:prstGeom>
          </p:spPr>
          <p:txBody>
            <a:bodyPr lIns="50800" tIns="50800" rIns="50800" bIns="50800" rtlCol="0" anchor="ctr"/>
            <a:lstStyle/>
            <a:p>
              <a:pPr algn="ctr">
                <a:lnSpc>
                  <a:spcPts val="3079"/>
                </a:lnSpc>
              </a:pPr>
              <a:endParaRPr/>
            </a:p>
          </p:txBody>
        </p:sp>
      </p:grpSp>
      <p:grpSp>
        <p:nvGrpSpPr>
          <p:cNvPr id="6" name="Group 6"/>
          <p:cNvGrpSpPr/>
          <p:nvPr/>
        </p:nvGrpSpPr>
        <p:grpSpPr>
          <a:xfrm>
            <a:off x="12283168" y="-420786"/>
            <a:ext cx="6597412" cy="4117271"/>
            <a:chOff x="0" y="0"/>
            <a:chExt cx="1737590" cy="1084384"/>
          </a:xfrm>
        </p:grpSpPr>
        <p:sp>
          <p:nvSpPr>
            <p:cNvPr id="7" name="Freeform 7"/>
            <p:cNvSpPr/>
            <p:nvPr/>
          </p:nvSpPr>
          <p:spPr>
            <a:xfrm>
              <a:off x="0" y="0"/>
              <a:ext cx="1737590" cy="1084384"/>
            </a:xfrm>
            <a:custGeom>
              <a:avLst/>
              <a:gdLst/>
              <a:ahLst/>
              <a:cxnLst/>
              <a:rect l="l" t="t" r="r" b="b"/>
              <a:pathLst>
                <a:path w="1737590" h="1084384">
                  <a:moveTo>
                    <a:pt x="59847" y="0"/>
                  </a:moveTo>
                  <a:lnTo>
                    <a:pt x="1677743" y="0"/>
                  </a:lnTo>
                  <a:cubicBezTo>
                    <a:pt x="1710795" y="0"/>
                    <a:pt x="1737590" y="26795"/>
                    <a:pt x="1737590" y="59847"/>
                  </a:cubicBezTo>
                  <a:lnTo>
                    <a:pt x="1737590" y="1024537"/>
                  </a:lnTo>
                  <a:cubicBezTo>
                    <a:pt x="1737590" y="1057589"/>
                    <a:pt x="1710795" y="1084384"/>
                    <a:pt x="1677743" y="1084384"/>
                  </a:cubicBezTo>
                  <a:lnTo>
                    <a:pt x="59847" y="1084384"/>
                  </a:lnTo>
                  <a:cubicBezTo>
                    <a:pt x="26795" y="1084384"/>
                    <a:pt x="0" y="1057589"/>
                    <a:pt x="0" y="1024537"/>
                  </a:cubicBezTo>
                  <a:lnTo>
                    <a:pt x="0" y="59847"/>
                  </a:lnTo>
                  <a:cubicBezTo>
                    <a:pt x="0" y="26795"/>
                    <a:pt x="26795" y="0"/>
                    <a:pt x="59847" y="0"/>
                  </a:cubicBezTo>
                  <a:close/>
                </a:path>
              </a:pathLst>
            </a:custGeom>
            <a:solidFill>
              <a:srgbClr val="000000">
                <a:alpha val="0"/>
              </a:srgbClr>
            </a:solidFill>
            <a:ln w="19050" cap="rnd">
              <a:solidFill>
                <a:srgbClr val="FFFFFF"/>
              </a:solidFill>
              <a:prstDash val="solid"/>
              <a:round/>
            </a:ln>
          </p:spPr>
        </p:sp>
        <p:sp>
          <p:nvSpPr>
            <p:cNvPr id="8" name="TextBox 8"/>
            <p:cNvSpPr txBox="1"/>
            <p:nvPr/>
          </p:nvSpPr>
          <p:spPr>
            <a:xfrm>
              <a:off x="0" y="-38100"/>
              <a:ext cx="1737590" cy="1122484"/>
            </a:xfrm>
            <a:prstGeom prst="rect">
              <a:avLst/>
            </a:prstGeom>
          </p:spPr>
          <p:txBody>
            <a:bodyPr lIns="50800" tIns="50800" rIns="50800" bIns="50800" rtlCol="0" anchor="ctr"/>
            <a:lstStyle/>
            <a:p>
              <a:pPr algn="ctr">
                <a:lnSpc>
                  <a:spcPts val="3079"/>
                </a:lnSpc>
              </a:pPr>
              <a:endParaRPr/>
            </a:p>
          </p:txBody>
        </p:sp>
      </p:grpSp>
      <p:grpSp>
        <p:nvGrpSpPr>
          <p:cNvPr id="11" name="Group 11"/>
          <p:cNvGrpSpPr/>
          <p:nvPr/>
        </p:nvGrpSpPr>
        <p:grpSpPr>
          <a:xfrm>
            <a:off x="-206216" y="9672527"/>
            <a:ext cx="18700433" cy="743950"/>
            <a:chOff x="0" y="0"/>
            <a:chExt cx="4925217" cy="195937"/>
          </a:xfrm>
        </p:grpSpPr>
        <p:sp>
          <p:nvSpPr>
            <p:cNvPr id="12" name="Freeform 12"/>
            <p:cNvSpPr/>
            <p:nvPr/>
          </p:nvSpPr>
          <p:spPr>
            <a:xfrm>
              <a:off x="0" y="0"/>
              <a:ext cx="4925217" cy="195937"/>
            </a:xfrm>
            <a:custGeom>
              <a:avLst/>
              <a:gdLst/>
              <a:ahLst/>
              <a:cxnLst/>
              <a:rect l="l" t="t" r="r" b="b"/>
              <a:pathLst>
                <a:path w="4925217" h="195937">
                  <a:moveTo>
                    <a:pt x="0" y="0"/>
                  </a:moveTo>
                  <a:lnTo>
                    <a:pt x="4925217" y="0"/>
                  </a:lnTo>
                  <a:lnTo>
                    <a:pt x="4925217" y="195937"/>
                  </a:lnTo>
                  <a:lnTo>
                    <a:pt x="0" y="195937"/>
                  </a:lnTo>
                  <a:close/>
                </a:path>
              </a:pathLst>
            </a:custGeom>
            <a:solidFill>
              <a:srgbClr val="EFEDDE"/>
            </a:solidFill>
          </p:spPr>
        </p:sp>
        <p:sp>
          <p:nvSpPr>
            <p:cNvPr id="13" name="TextBox 13"/>
            <p:cNvSpPr txBox="1"/>
            <p:nvPr/>
          </p:nvSpPr>
          <p:spPr>
            <a:xfrm>
              <a:off x="0" y="-38100"/>
              <a:ext cx="4925217" cy="234037"/>
            </a:xfrm>
            <a:prstGeom prst="rect">
              <a:avLst/>
            </a:prstGeom>
          </p:spPr>
          <p:txBody>
            <a:bodyPr lIns="50800" tIns="50800" rIns="50800" bIns="50800" rtlCol="0" anchor="ctr"/>
            <a:lstStyle/>
            <a:p>
              <a:pPr algn="ctr">
                <a:lnSpc>
                  <a:spcPts val="3079"/>
                </a:lnSpc>
              </a:pPr>
              <a:endParaRPr/>
            </a:p>
          </p:txBody>
        </p:sp>
      </p:grpSp>
      <p:sp>
        <p:nvSpPr>
          <p:cNvPr id="14" name="Freeform 14"/>
          <p:cNvSpPr/>
          <p:nvPr/>
        </p:nvSpPr>
        <p:spPr>
          <a:xfrm>
            <a:off x="597102" y="7267605"/>
            <a:ext cx="1748068" cy="899460"/>
          </a:xfrm>
          <a:custGeom>
            <a:avLst/>
            <a:gdLst/>
            <a:ahLst/>
            <a:cxnLst/>
            <a:rect l="l" t="t" r="r" b="b"/>
            <a:pathLst>
              <a:path w="1748068" h="899460">
                <a:moveTo>
                  <a:pt x="0" y="0"/>
                </a:moveTo>
                <a:lnTo>
                  <a:pt x="1748068" y="0"/>
                </a:lnTo>
                <a:lnTo>
                  <a:pt x="1748068" y="899461"/>
                </a:lnTo>
                <a:lnTo>
                  <a:pt x="0" y="899461"/>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15" name="Freeform 15"/>
          <p:cNvSpPr/>
          <p:nvPr/>
        </p:nvSpPr>
        <p:spPr>
          <a:xfrm>
            <a:off x="8496771" y="2886657"/>
            <a:ext cx="1076002" cy="993834"/>
          </a:xfrm>
          <a:custGeom>
            <a:avLst/>
            <a:gdLst/>
            <a:ahLst/>
            <a:cxnLst/>
            <a:rect l="l" t="t" r="r" b="b"/>
            <a:pathLst>
              <a:path w="1076002" h="993834">
                <a:moveTo>
                  <a:pt x="0" y="0"/>
                </a:moveTo>
                <a:lnTo>
                  <a:pt x="1076002" y="0"/>
                </a:lnTo>
                <a:lnTo>
                  <a:pt x="1076002" y="993835"/>
                </a:lnTo>
                <a:lnTo>
                  <a:pt x="0" y="993835"/>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16" name="TextBox 16"/>
          <p:cNvSpPr txBox="1"/>
          <p:nvPr/>
        </p:nvSpPr>
        <p:spPr>
          <a:xfrm>
            <a:off x="889970" y="3522891"/>
            <a:ext cx="10167281" cy="6077305"/>
          </a:xfrm>
          <a:prstGeom prst="rect">
            <a:avLst/>
          </a:prstGeom>
        </p:spPr>
        <p:txBody>
          <a:bodyPr wrap="square" lIns="0" tIns="0" rIns="0" bIns="0" rtlCol="0" anchor="t">
            <a:spAutoFit/>
          </a:bodyPr>
          <a:lstStyle/>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Line managers are to be the advocates of digital HR implementation, to ensure that employees interact and use the system.</a:t>
            </a:r>
          </a:p>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They read data dashboards to feed performance conversations and training application.</a:t>
            </a:r>
          </a:p>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Managers relate employee feedback and HR analytics, which provokes digital workflows to evolve </a:t>
            </a:r>
            <a:r>
              <a:rPr lang="en-US" sz="3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(Hossain, Ikbal and Rahman, 2025). </a:t>
            </a:r>
          </a:p>
        </p:txBody>
      </p:sp>
      <p:sp>
        <p:nvSpPr>
          <p:cNvPr id="17" name="TextBox 17"/>
          <p:cNvSpPr txBox="1"/>
          <p:nvPr/>
        </p:nvSpPr>
        <p:spPr>
          <a:xfrm>
            <a:off x="2647838" y="1024127"/>
            <a:ext cx="12773867" cy="1673535"/>
          </a:xfrm>
          <a:prstGeom prst="rect">
            <a:avLst/>
          </a:prstGeom>
        </p:spPr>
        <p:txBody>
          <a:bodyPr wrap="square" lIns="0" tIns="0" rIns="0" bIns="0" rtlCol="0" anchor="t">
            <a:spAutoFit/>
          </a:bodyPr>
          <a:lstStyle/>
          <a:p>
            <a:pPr marL="0" lvl="0" indent="0" algn="ctr">
              <a:lnSpc>
                <a:spcPts val="6638"/>
              </a:lnSpc>
              <a:spcBef>
                <a:spcPct val="0"/>
              </a:spcBef>
            </a:pPr>
            <a:r>
              <a:rPr lang="en-US" sz="5000" b="1" u="none" strike="noStrike" dirty="0">
                <a:solidFill>
                  <a:srgbClr val="000000"/>
                </a:solidFill>
                <a:latin typeface="Times New Roman" panose="02020603050405020304" pitchFamily="18" charset="0"/>
                <a:ea typeface="Baskerville Display PT Bold Italics"/>
                <a:cs typeface="Times New Roman" panose="02020603050405020304" pitchFamily="18" charset="0"/>
                <a:sym typeface="Baskerville Display PT Bold Italics"/>
              </a:rPr>
              <a:t>ROLE OF LINE MANAGERS IN DIGITAL IMPLEMENTATION</a:t>
            </a:r>
          </a:p>
        </p:txBody>
      </p:sp>
      <p:sp>
        <p:nvSpPr>
          <p:cNvPr id="18" name="Freeform 18"/>
          <p:cNvSpPr/>
          <p:nvPr/>
        </p:nvSpPr>
        <p:spPr>
          <a:xfrm rot="-5400000">
            <a:off x="-3389148" y="-4026262"/>
            <a:ext cx="6778295" cy="7210953"/>
          </a:xfrm>
          <a:custGeom>
            <a:avLst/>
            <a:gdLst/>
            <a:ahLst/>
            <a:cxnLst/>
            <a:rect l="l" t="t" r="r" b="b"/>
            <a:pathLst>
              <a:path w="6778295" h="7210953">
                <a:moveTo>
                  <a:pt x="0" y="0"/>
                </a:moveTo>
                <a:lnTo>
                  <a:pt x="6778296" y="0"/>
                </a:lnTo>
                <a:lnTo>
                  <a:pt x="6778296" y="7210952"/>
                </a:lnTo>
                <a:lnTo>
                  <a:pt x="0" y="7210952"/>
                </a:lnTo>
                <a:lnTo>
                  <a:pt x="0" y="0"/>
                </a:lnTo>
                <a:close/>
              </a:path>
            </a:pathLst>
          </a:custGeom>
          <a:blipFill>
            <a:blip r:embed="rId3">
              <a:alphaModFix amt="51000"/>
            </a:blip>
            <a:stretch>
              <a:fillRect/>
            </a:stretch>
          </a:blipFill>
        </p:spPr>
      </p:sp>
      <p:pic>
        <p:nvPicPr>
          <p:cNvPr id="9" name="Picture 8">
            <a:extLst>
              <a:ext uri="{FF2B5EF4-FFF2-40B4-BE49-F238E27FC236}">
                <a16:creationId xmlns:a16="http://schemas.microsoft.com/office/drawing/2014/main" xmlns="" id="{74218182-A343-A3F1-B40E-1A530B88B9EC}"/>
              </a:ext>
            </a:extLst>
          </p:cNvPr>
          <p:cNvPicPr>
            <a:picLocks noChangeAspect="1"/>
          </p:cNvPicPr>
          <p:nvPr/>
        </p:nvPicPr>
        <p:blipFill>
          <a:blip r:embed="rId8"/>
          <a:stretch>
            <a:fillRect/>
          </a:stretch>
        </p:blipFill>
        <p:spPr>
          <a:xfrm>
            <a:off x="342900" y="2850364"/>
            <a:ext cx="17602200" cy="207627"/>
          </a:xfrm>
          <a:prstGeom prst="rect">
            <a:avLst/>
          </a:prstGeom>
        </p:spPr>
      </p:pic>
      <p:pic>
        <p:nvPicPr>
          <p:cNvPr id="2050" name="Picture 2" descr="What Is a Line Manager? Role &amp; Responsibility | Updated 2025">
            <a:extLst>
              <a:ext uri="{FF2B5EF4-FFF2-40B4-BE49-F238E27FC236}">
                <a16:creationId xmlns:a16="http://schemas.microsoft.com/office/drawing/2014/main" xmlns="" id="{9E9F8284-AC3C-1270-90EE-407CAA888B1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1368050" y="3849187"/>
            <a:ext cx="5667375" cy="4210050"/>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xmlns="" id="{7886A050-2533-E69C-C8BA-55307D069C97}"/>
              </a:ext>
            </a:extLst>
          </p:cNvPr>
          <p:cNvSpPr txBox="1"/>
          <p:nvPr/>
        </p:nvSpPr>
        <p:spPr>
          <a:xfrm>
            <a:off x="8571646" y="8392359"/>
            <a:ext cx="11260182" cy="458074"/>
          </a:xfrm>
          <a:prstGeom prst="rect">
            <a:avLst/>
          </a:prstGeom>
          <a:noFill/>
        </p:spPr>
        <p:txBody>
          <a:bodyPr wrap="square">
            <a:spAutoFit/>
          </a:bodyPr>
          <a:lstStyle/>
          <a:p>
            <a:pPr marL="0" marR="0" algn="ctr">
              <a:lnSpc>
                <a:spcPct val="150000"/>
              </a:lnSpc>
              <a:spcAft>
                <a:spcPts val="1000"/>
              </a:spcAft>
              <a:buNone/>
            </a:pP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(Source: Hossain, Ikbal and Rahman, 2025)</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89839" y="-991505"/>
            <a:ext cx="14315035" cy="4810039"/>
            <a:chOff x="0" y="0"/>
            <a:chExt cx="3770215" cy="1266842"/>
          </a:xfrm>
        </p:grpSpPr>
        <p:sp>
          <p:nvSpPr>
            <p:cNvPr id="3" name="Freeform 3"/>
            <p:cNvSpPr/>
            <p:nvPr/>
          </p:nvSpPr>
          <p:spPr>
            <a:xfrm>
              <a:off x="0" y="0"/>
              <a:ext cx="3770215" cy="1266841"/>
            </a:xfrm>
            <a:custGeom>
              <a:avLst/>
              <a:gdLst/>
              <a:ahLst/>
              <a:cxnLst/>
              <a:rect l="l" t="t" r="r" b="b"/>
              <a:pathLst>
                <a:path w="3770215" h="1266841">
                  <a:moveTo>
                    <a:pt x="27582" y="0"/>
                  </a:moveTo>
                  <a:lnTo>
                    <a:pt x="3742633" y="0"/>
                  </a:lnTo>
                  <a:cubicBezTo>
                    <a:pt x="3749948" y="0"/>
                    <a:pt x="3756964" y="2906"/>
                    <a:pt x="3762136" y="8079"/>
                  </a:cubicBezTo>
                  <a:cubicBezTo>
                    <a:pt x="3767309" y="13251"/>
                    <a:pt x="3770215" y="20267"/>
                    <a:pt x="3770215" y="27582"/>
                  </a:cubicBezTo>
                  <a:lnTo>
                    <a:pt x="3770215" y="1239259"/>
                  </a:lnTo>
                  <a:cubicBezTo>
                    <a:pt x="3770215" y="1246575"/>
                    <a:pt x="3767309" y="1253590"/>
                    <a:pt x="3762136" y="1258763"/>
                  </a:cubicBezTo>
                  <a:cubicBezTo>
                    <a:pt x="3756964" y="1263936"/>
                    <a:pt x="3749948" y="1266841"/>
                    <a:pt x="3742633" y="1266841"/>
                  </a:cubicBezTo>
                  <a:lnTo>
                    <a:pt x="27582" y="1266841"/>
                  </a:lnTo>
                  <a:cubicBezTo>
                    <a:pt x="20267" y="1266841"/>
                    <a:pt x="13251" y="1263936"/>
                    <a:pt x="8079" y="1258763"/>
                  </a:cubicBezTo>
                  <a:cubicBezTo>
                    <a:pt x="2906" y="1253590"/>
                    <a:pt x="0" y="1246575"/>
                    <a:pt x="0" y="1239259"/>
                  </a:cubicBezTo>
                  <a:lnTo>
                    <a:pt x="0" y="27582"/>
                  </a:lnTo>
                  <a:cubicBezTo>
                    <a:pt x="0" y="20267"/>
                    <a:pt x="2906" y="13251"/>
                    <a:pt x="8079" y="8079"/>
                  </a:cubicBezTo>
                  <a:cubicBezTo>
                    <a:pt x="13251" y="2906"/>
                    <a:pt x="20267" y="0"/>
                    <a:pt x="27582" y="0"/>
                  </a:cubicBezTo>
                  <a:close/>
                </a:path>
              </a:pathLst>
            </a:custGeom>
            <a:solidFill>
              <a:srgbClr val="000000">
                <a:alpha val="0"/>
              </a:srgbClr>
            </a:solidFill>
            <a:ln w="19050" cap="rnd">
              <a:solidFill>
                <a:srgbClr val="FFFFFF"/>
              </a:solidFill>
              <a:prstDash val="solid"/>
              <a:round/>
            </a:ln>
          </p:spPr>
        </p:sp>
        <p:sp>
          <p:nvSpPr>
            <p:cNvPr id="4" name="TextBox 4"/>
            <p:cNvSpPr txBox="1"/>
            <p:nvPr/>
          </p:nvSpPr>
          <p:spPr>
            <a:xfrm>
              <a:off x="0" y="-38100"/>
              <a:ext cx="3770215" cy="1304942"/>
            </a:xfrm>
            <a:prstGeom prst="rect">
              <a:avLst/>
            </a:prstGeom>
          </p:spPr>
          <p:txBody>
            <a:bodyPr lIns="50800" tIns="50800" rIns="50800" bIns="50800" rtlCol="0" anchor="ctr"/>
            <a:lstStyle/>
            <a:p>
              <a:pPr algn="ctr">
                <a:lnSpc>
                  <a:spcPts val="3079"/>
                </a:lnSpc>
              </a:pPr>
              <a:endParaRPr/>
            </a:p>
          </p:txBody>
        </p:sp>
      </p:grpSp>
      <p:sp>
        <p:nvSpPr>
          <p:cNvPr id="5" name="Freeform 5"/>
          <p:cNvSpPr/>
          <p:nvPr/>
        </p:nvSpPr>
        <p:spPr>
          <a:xfrm rot="-5400000">
            <a:off x="15105069" y="6067051"/>
            <a:ext cx="6778295" cy="7210953"/>
          </a:xfrm>
          <a:custGeom>
            <a:avLst/>
            <a:gdLst/>
            <a:ahLst/>
            <a:cxnLst/>
            <a:rect l="l" t="t" r="r" b="b"/>
            <a:pathLst>
              <a:path w="6778295" h="7210953">
                <a:moveTo>
                  <a:pt x="0" y="0"/>
                </a:moveTo>
                <a:lnTo>
                  <a:pt x="6778295" y="0"/>
                </a:lnTo>
                <a:lnTo>
                  <a:pt x="6778295" y="7210953"/>
                </a:lnTo>
                <a:lnTo>
                  <a:pt x="0" y="7210953"/>
                </a:lnTo>
                <a:lnTo>
                  <a:pt x="0" y="0"/>
                </a:lnTo>
                <a:close/>
              </a:path>
            </a:pathLst>
          </a:custGeom>
          <a:blipFill>
            <a:blip r:embed="rId3">
              <a:alphaModFix amt="51000"/>
            </a:blip>
            <a:stretch>
              <a:fillRect/>
            </a:stretch>
          </a:blipFill>
        </p:spPr>
      </p:sp>
      <p:grpSp>
        <p:nvGrpSpPr>
          <p:cNvPr id="6" name="Group 6"/>
          <p:cNvGrpSpPr/>
          <p:nvPr/>
        </p:nvGrpSpPr>
        <p:grpSpPr>
          <a:xfrm>
            <a:off x="2944265" y="-426651"/>
            <a:ext cx="14315035" cy="8490370"/>
            <a:chOff x="0" y="0"/>
            <a:chExt cx="3770215" cy="2236147"/>
          </a:xfrm>
        </p:grpSpPr>
        <p:sp>
          <p:nvSpPr>
            <p:cNvPr id="7" name="Freeform 7"/>
            <p:cNvSpPr/>
            <p:nvPr/>
          </p:nvSpPr>
          <p:spPr>
            <a:xfrm>
              <a:off x="0" y="0"/>
              <a:ext cx="3770215" cy="2236147"/>
            </a:xfrm>
            <a:custGeom>
              <a:avLst/>
              <a:gdLst/>
              <a:ahLst/>
              <a:cxnLst/>
              <a:rect l="l" t="t" r="r" b="b"/>
              <a:pathLst>
                <a:path w="3770215" h="2236147">
                  <a:moveTo>
                    <a:pt x="27582" y="0"/>
                  </a:moveTo>
                  <a:lnTo>
                    <a:pt x="3742633" y="0"/>
                  </a:lnTo>
                  <a:cubicBezTo>
                    <a:pt x="3749948" y="0"/>
                    <a:pt x="3756964" y="2906"/>
                    <a:pt x="3762136" y="8079"/>
                  </a:cubicBezTo>
                  <a:cubicBezTo>
                    <a:pt x="3767309" y="13251"/>
                    <a:pt x="3770215" y="20267"/>
                    <a:pt x="3770215" y="27582"/>
                  </a:cubicBezTo>
                  <a:lnTo>
                    <a:pt x="3770215" y="2208565"/>
                  </a:lnTo>
                  <a:cubicBezTo>
                    <a:pt x="3770215" y="2215880"/>
                    <a:pt x="3767309" y="2222896"/>
                    <a:pt x="3762136" y="2228068"/>
                  </a:cubicBezTo>
                  <a:cubicBezTo>
                    <a:pt x="3756964" y="2233241"/>
                    <a:pt x="3749948" y="2236147"/>
                    <a:pt x="3742633" y="2236147"/>
                  </a:cubicBezTo>
                  <a:lnTo>
                    <a:pt x="27582" y="2236147"/>
                  </a:lnTo>
                  <a:cubicBezTo>
                    <a:pt x="20267" y="2236147"/>
                    <a:pt x="13251" y="2233241"/>
                    <a:pt x="8079" y="2228068"/>
                  </a:cubicBezTo>
                  <a:cubicBezTo>
                    <a:pt x="2906" y="2222896"/>
                    <a:pt x="0" y="2215880"/>
                    <a:pt x="0" y="2208565"/>
                  </a:cubicBezTo>
                  <a:lnTo>
                    <a:pt x="0" y="27582"/>
                  </a:lnTo>
                  <a:cubicBezTo>
                    <a:pt x="0" y="20267"/>
                    <a:pt x="2906" y="13251"/>
                    <a:pt x="8079" y="8079"/>
                  </a:cubicBezTo>
                  <a:cubicBezTo>
                    <a:pt x="13251" y="2906"/>
                    <a:pt x="20267" y="0"/>
                    <a:pt x="27582" y="0"/>
                  </a:cubicBezTo>
                  <a:close/>
                </a:path>
              </a:pathLst>
            </a:custGeom>
            <a:solidFill>
              <a:srgbClr val="000000">
                <a:alpha val="0"/>
              </a:srgbClr>
            </a:solidFill>
            <a:ln w="19050" cap="rnd">
              <a:solidFill>
                <a:srgbClr val="FFFFFF"/>
              </a:solidFill>
              <a:prstDash val="solid"/>
              <a:round/>
            </a:ln>
          </p:spPr>
        </p:sp>
        <p:sp>
          <p:nvSpPr>
            <p:cNvPr id="8" name="TextBox 8"/>
            <p:cNvSpPr txBox="1"/>
            <p:nvPr/>
          </p:nvSpPr>
          <p:spPr>
            <a:xfrm>
              <a:off x="0" y="-38100"/>
              <a:ext cx="3770215" cy="2274247"/>
            </a:xfrm>
            <a:prstGeom prst="rect">
              <a:avLst/>
            </a:prstGeom>
          </p:spPr>
          <p:txBody>
            <a:bodyPr lIns="50800" tIns="50800" rIns="50800" bIns="50800" rtlCol="0" anchor="ctr"/>
            <a:lstStyle/>
            <a:p>
              <a:pPr algn="ctr">
                <a:lnSpc>
                  <a:spcPts val="3079"/>
                </a:lnSpc>
              </a:pPr>
              <a:endParaRPr/>
            </a:p>
          </p:txBody>
        </p:sp>
      </p:grpSp>
      <p:sp>
        <p:nvSpPr>
          <p:cNvPr id="9" name="TextBox 9"/>
          <p:cNvSpPr txBox="1"/>
          <p:nvPr/>
        </p:nvSpPr>
        <p:spPr>
          <a:xfrm>
            <a:off x="3429000" y="843620"/>
            <a:ext cx="11459740" cy="1673535"/>
          </a:xfrm>
          <a:prstGeom prst="rect">
            <a:avLst/>
          </a:prstGeom>
        </p:spPr>
        <p:txBody>
          <a:bodyPr wrap="square" lIns="0" tIns="0" rIns="0" bIns="0" rtlCol="0" anchor="t">
            <a:spAutoFit/>
          </a:bodyPr>
          <a:lstStyle/>
          <a:p>
            <a:pPr marL="0" lvl="0" indent="0" algn="ctr">
              <a:lnSpc>
                <a:spcPts val="6638"/>
              </a:lnSpc>
              <a:spcBef>
                <a:spcPct val="0"/>
              </a:spcBef>
            </a:pPr>
            <a:r>
              <a:rPr lang="en-US" sz="5000" b="1" u="none" strike="noStrike" dirty="0">
                <a:solidFill>
                  <a:srgbClr val="000000"/>
                </a:solidFill>
                <a:latin typeface="Baskerville Display PT Bold Italics"/>
                <a:ea typeface="Baskerville Display PT Bold Italics"/>
                <a:cs typeface="Baskerville Display PT Bold Italics"/>
                <a:sym typeface="Baskerville Display PT Bold Italics"/>
              </a:rPr>
              <a:t>STRATEGIC ALIGNMENT WITH CORPORATE GOALS</a:t>
            </a:r>
          </a:p>
        </p:txBody>
      </p:sp>
      <p:grpSp>
        <p:nvGrpSpPr>
          <p:cNvPr id="12" name="Group 12"/>
          <p:cNvGrpSpPr/>
          <p:nvPr/>
        </p:nvGrpSpPr>
        <p:grpSpPr>
          <a:xfrm>
            <a:off x="-206216" y="9672527"/>
            <a:ext cx="18700433" cy="743950"/>
            <a:chOff x="0" y="0"/>
            <a:chExt cx="4925217" cy="195937"/>
          </a:xfrm>
        </p:grpSpPr>
        <p:sp>
          <p:nvSpPr>
            <p:cNvPr id="13" name="Freeform 13"/>
            <p:cNvSpPr/>
            <p:nvPr/>
          </p:nvSpPr>
          <p:spPr>
            <a:xfrm>
              <a:off x="0" y="0"/>
              <a:ext cx="4925217" cy="195937"/>
            </a:xfrm>
            <a:custGeom>
              <a:avLst/>
              <a:gdLst/>
              <a:ahLst/>
              <a:cxnLst/>
              <a:rect l="l" t="t" r="r" b="b"/>
              <a:pathLst>
                <a:path w="4925217" h="195937">
                  <a:moveTo>
                    <a:pt x="0" y="0"/>
                  </a:moveTo>
                  <a:lnTo>
                    <a:pt x="4925217" y="0"/>
                  </a:lnTo>
                  <a:lnTo>
                    <a:pt x="4925217" y="195937"/>
                  </a:lnTo>
                  <a:lnTo>
                    <a:pt x="0" y="195937"/>
                  </a:lnTo>
                  <a:close/>
                </a:path>
              </a:pathLst>
            </a:custGeom>
            <a:solidFill>
              <a:srgbClr val="E5E8DF"/>
            </a:solidFill>
          </p:spPr>
        </p:sp>
        <p:sp>
          <p:nvSpPr>
            <p:cNvPr id="14" name="TextBox 14"/>
            <p:cNvSpPr txBox="1"/>
            <p:nvPr/>
          </p:nvSpPr>
          <p:spPr>
            <a:xfrm>
              <a:off x="0" y="-38100"/>
              <a:ext cx="4925217" cy="234037"/>
            </a:xfrm>
            <a:prstGeom prst="rect">
              <a:avLst/>
            </a:prstGeom>
          </p:spPr>
          <p:txBody>
            <a:bodyPr lIns="50800" tIns="50800" rIns="50800" bIns="50800" rtlCol="0" anchor="ctr"/>
            <a:lstStyle/>
            <a:p>
              <a:pPr algn="ctr">
                <a:lnSpc>
                  <a:spcPts val="3079"/>
                </a:lnSpc>
              </a:pPr>
              <a:endParaRPr/>
            </a:p>
          </p:txBody>
        </p:sp>
      </p:grpSp>
      <p:sp>
        <p:nvSpPr>
          <p:cNvPr id="15" name="Freeform 15"/>
          <p:cNvSpPr/>
          <p:nvPr/>
        </p:nvSpPr>
        <p:spPr>
          <a:xfrm>
            <a:off x="12251162" y="2199732"/>
            <a:ext cx="1748068" cy="899460"/>
          </a:xfrm>
          <a:custGeom>
            <a:avLst/>
            <a:gdLst/>
            <a:ahLst/>
            <a:cxnLst/>
            <a:rect l="l" t="t" r="r" b="b"/>
            <a:pathLst>
              <a:path w="1748068" h="899460">
                <a:moveTo>
                  <a:pt x="0" y="0"/>
                </a:moveTo>
                <a:lnTo>
                  <a:pt x="1748068" y="0"/>
                </a:lnTo>
                <a:lnTo>
                  <a:pt x="1748068" y="899460"/>
                </a:lnTo>
                <a:lnTo>
                  <a:pt x="0" y="899460"/>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16" name="Freeform 16"/>
          <p:cNvSpPr/>
          <p:nvPr/>
        </p:nvSpPr>
        <p:spPr>
          <a:xfrm>
            <a:off x="7245390" y="7577816"/>
            <a:ext cx="1175750" cy="1004732"/>
          </a:xfrm>
          <a:custGeom>
            <a:avLst/>
            <a:gdLst/>
            <a:ahLst/>
            <a:cxnLst/>
            <a:rect l="l" t="t" r="r" b="b"/>
            <a:pathLst>
              <a:path w="1175750" h="1004732">
                <a:moveTo>
                  <a:pt x="0" y="0"/>
                </a:moveTo>
                <a:lnTo>
                  <a:pt x="1175750" y="0"/>
                </a:lnTo>
                <a:lnTo>
                  <a:pt x="1175750" y="1004732"/>
                </a:lnTo>
                <a:lnTo>
                  <a:pt x="0" y="1004732"/>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17" name="TextBox 17"/>
          <p:cNvSpPr txBox="1"/>
          <p:nvPr/>
        </p:nvSpPr>
        <p:spPr>
          <a:xfrm>
            <a:off x="561086" y="3746203"/>
            <a:ext cx="9754108" cy="4703339"/>
          </a:xfrm>
          <a:prstGeom prst="rect">
            <a:avLst/>
          </a:prstGeom>
        </p:spPr>
        <p:txBody>
          <a:bodyPr wrap="square" lIns="0" tIns="0" rIns="0" bIns="0" rtlCol="0" anchor="t">
            <a:spAutoFit/>
          </a:bodyPr>
          <a:lstStyle/>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HR technology helps the Microsoft mission to empower individuals through innovation and data-driven insights.</a:t>
            </a:r>
          </a:p>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Digital HR promotes cloud computing, AI ethics, and sustainability strategic priorities.</a:t>
            </a:r>
          </a:p>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Change enables planning agile workforce, improving leadership pipelines and diversity objectives (Tuli, Varghese and Ande, 2018).</a:t>
            </a:r>
          </a:p>
        </p:txBody>
      </p:sp>
      <p:sp>
        <p:nvSpPr>
          <p:cNvPr id="18" name="Freeform 18"/>
          <p:cNvSpPr/>
          <p:nvPr/>
        </p:nvSpPr>
        <p:spPr>
          <a:xfrm rot="-5400000">
            <a:off x="-4331047" y="-3176090"/>
            <a:ext cx="6778295" cy="7210953"/>
          </a:xfrm>
          <a:custGeom>
            <a:avLst/>
            <a:gdLst/>
            <a:ahLst/>
            <a:cxnLst/>
            <a:rect l="l" t="t" r="r" b="b"/>
            <a:pathLst>
              <a:path w="6778295" h="7210953">
                <a:moveTo>
                  <a:pt x="0" y="0"/>
                </a:moveTo>
                <a:lnTo>
                  <a:pt x="6778296" y="0"/>
                </a:lnTo>
                <a:lnTo>
                  <a:pt x="6778296" y="7210953"/>
                </a:lnTo>
                <a:lnTo>
                  <a:pt x="0" y="7210953"/>
                </a:lnTo>
                <a:lnTo>
                  <a:pt x="0" y="0"/>
                </a:lnTo>
                <a:close/>
              </a:path>
            </a:pathLst>
          </a:custGeom>
          <a:blipFill>
            <a:blip r:embed="rId3">
              <a:alphaModFix amt="51000"/>
            </a:blip>
            <a:stretch>
              <a:fillRect/>
            </a:stretch>
          </a:blipFill>
        </p:spPr>
      </p:sp>
      <p:pic>
        <p:nvPicPr>
          <p:cNvPr id="19" name="Picture 18" descr="Global Diversity &amp; Inclusion Report ...">
            <a:extLst>
              <a:ext uri="{FF2B5EF4-FFF2-40B4-BE49-F238E27FC236}">
                <a16:creationId xmlns:a16="http://schemas.microsoft.com/office/drawing/2014/main" xmlns="" id="{928BF3D5-C7CE-BAAC-D2DE-16ED3D725B41}"/>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1049000" y="4313875"/>
            <a:ext cx="6696151" cy="3749844"/>
          </a:xfrm>
          <a:prstGeom prst="rect">
            <a:avLst/>
          </a:prstGeom>
          <a:noFill/>
          <a:ln>
            <a:noFill/>
          </a:ln>
        </p:spPr>
      </p:pic>
      <p:pic>
        <p:nvPicPr>
          <p:cNvPr id="10" name="Picture 9">
            <a:extLst>
              <a:ext uri="{FF2B5EF4-FFF2-40B4-BE49-F238E27FC236}">
                <a16:creationId xmlns:a16="http://schemas.microsoft.com/office/drawing/2014/main" xmlns="" id="{E87EF7A5-C677-7CC5-7F2C-7D378567F9DC}"/>
              </a:ext>
            </a:extLst>
          </p:cNvPr>
          <p:cNvPicPr>
            <a:picLocks noChangeAspect="1"/>
          </p:cNvPicPr>
          <p:nvPr/>
        </p:nvPicPr>
        <p:blipFill>
          <a:blip r:embed="rId9"/>
          <a:stretch>
            <a:fillRect/>
          </a:stretch>
        </p:blipFill>
        <p:spPr>
          <a:xfrm>
            <a:off x="342900" y="2850364"/>
            <a:ext cx="17602200" cy="207627"/>
          </a:xfrm>
          <a:prstGeom prst="rect">
            <a:avLst/>
          </a:prstGeom>
        </p:spPr>
      </p:pic>
      <p:sp>
        <p:nvSpPr>
          <p:cNvPr id="20" name="TextBox 19">
            <a:extLst>
              <a:ext uri="{FF2B5EF4-FFF2-40B4-BE49-F238E27FC236}">
                <a16:creationId xmlns:a16="http://schemas.microsoft.com/office/drawing/2014/main" xmlns="" id="{77E125D0-19D5-AB88-3928-335306BDE7D9}"/>
              </a:ext>
            </a:extLst>
          </p:cNvPr>
          <p:cNvSpPr txBox="1"/>
          <p:nvPr/>
        </p:nvSpPr>
        <p:spPr>
          <a:xfrm>
            <a:off x="7337173" y="8512560"/>
            <a:ext cx="13324114" cy="458074"/>
          </a:xfrm>
          <a:prstGeom prst="rect">
            <a:avLst/>
          </a:prstGeom>
          <a:noFill/>
        </p:spPr>
        <p:txBody>
          <a:bodyPr wrap="square">
            <a:spAutoFit/>
          </a:bodyPr>
          <a:lstStyle/>
          <a:p>
            <a:pPr marL="0" marR="0" algn="ctr">
              <a:lnSpc>
                <a:spcPct val="150000"/>
              </a:lnSpc>
              <a:spcAft>
                <a:spcPts val="1000"/>
              </a:spcAft>
              <a:buNone/>
            </a:pP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(Source: Tuli, Varghese and Ande, 2018)</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3248655" y="862556"/>
            <a:ext cx="9789878" cy="10414764"/>
          </a:xfrm>
          <a:custGeom>
            <a:avLst/>
            <a:gdLst/>
            <a:ahLst/>
            <a:cxnLst/>
            <a:rect l="l" t="t" r="r" b="b"/>
            <a:pathLst>
              <a:path w="9789878" h="10414764">
                <a:moveTo>
                  <a:pt x="0" y="0"/>
                </a:moveTo>
                <a:lnTo>
                  <a:pt x="9789878" y="0"/>
                </a:lnTo>
                <a:lnTo>
                  <a:pt x="9789878" y="10414763"/>
                </a:lnTo>
                <a:lnTo>
                  <a:pt x="0" y="10414763"/>
                </a:lnTo>
                <a:lnTo>
                  <a:pt x="0" y="0"/>
                </a:lnTo>
                <a:close/>
              </a:path>
            </a:pathLst>
          </a:custGeom>
          <a:blipFill>
            <a:blip r:embed="rId3">
              <a:alphaModFix amt="51000"/>
            </a:blip>
            <a:stretch>
              <a:fillRect/>
            </a:stretch>
          </a:blipFill>
        </p:spPr>
      </p:sp>
      <p:grpSp>
        <p:nvGrpSpPr>
          <p:cNvPr id="3" name="Group 3"/>
          <p:cNvGrpSpPr/>
          <p:nvPr/>
        </p:nvGrpSpPr>
        <p:grpSpPr>
          <a:xfrm>
            <a:off x="1806908" y="1028700"/>
            <a:ext cx="17260456" cy="3972516"/>
            <a:chOff x="0" y="0"/>
            <a:chExt cx="4545964" cy="1046259"/>
          </a:xfrm>
        </p:grpSpPr>
        <p:sp>
          <p:nvSpPr>
            <p:cNvPr id="4" name="Freeform 4"/>
            <p:cNvSpPr/>
            <p:nvPr/>
          </p:nvSpPr>
          <p:spPr>
            <a:xfrm>
              <a:off x="0" y="0"/>
              <a:ext cx="4545964" cy="1046259"/>
            </a:xfrm>
            <a:custGeom>
              <a:avLst/>
              <a:gdLst/>
              <a:ahLst/>
              <a:cxnLst/>
              <a:rect l="l" t="t" r="r" b="b"/>
              <a:pathLst>
                <a:path w="4545964" h="1046259">
                  <a:moveTo>
                    <a:pt x="22875" y="0"/>
                  </a:moveTo>
                  <a:lnTo>
                    <a:pt x="4523089" y="0"/>
                  </a:lnTo>
                  <a:cubicBezTo>
                    <a:pt x="4535722" y="0"/>
                    <a:pt x="4545964" y="10242"/>
                    <a:pt x="4545964" y="22875"/>
                  </a:cubicBezTo>
                  <a:lnTo>
                    <a:pt x="4545964" y="1023384"/>
                  </a:lnTo>
                  <a:cubicBezTo>
                    <a:pt x="4545964" y="1029451"/>
                    <a:pt x="4543554" y="1035270"/>
                    <a:pt x="4539264" y="1039560"/>
                  </a:cubicBezTo>
                  <a:cubicBezTo>
                    <a:pt x="4534974" y="1043849"/>
                    <a:pt x="4529156" y="1046259"/>
                    <a:pt x="4523089" y="1046259"/>
                  </a:cubicBezTo>
                  <a:lnTo>
                    <a:pt x="22875" y="1046259"/>
                  </a:lnTo>
                  <a:cubicBezTo>
                    <a:pt x="16808" y="1046259"/>
                    <a:pt x="10990" y="1043849"/>
                    <a:pt x="6700" y="1039560"/>
                  </a:cubicBezTo>
                  <a:cubicBezTo>
                    <a:pt x="2410" y="1035270"/>
                    <a:pt x="0" y="1029451"/>
                    <a:pt x="0" y="1023384"/>
                  </a:cubicBezTo>
                  <a:lnTo>
                    <a:pt x="0" y="22875"/>
                  </a:lnTo>
                  <a:cubicBezTo>
                    <a:pt x="0" y="16808"/>
                    <a:pt x="2410" y="10990"/>
                    <a:pt x="6700" y="6700"/>
                  </a:cubicBezTo>
                  <a:cubicBezTo>
                    <a:pt x="10990" y="2410"/>
                    <a:pt x="16808" y="0"/>
                    <a:pt x="22875" y="0"/>
                  </a:cubicBezTo>
                  <a:close/>
                </a:path>
              </a:pathLst>
            </a:custGeom>
            <a:solidFill>
              <a:srgbClr val="000000">
                <a:alpha val="0"/>
              </a:srgbClr>
            </a:solidFill>
            <a:ln w="19050" cap="rnd">
              <a:solidFill>
                <a:srgbClr val="FFFFFF"/>
              </a:solidFill>
              <a:prstDash val="solid"/>
              <a:round/>
            </a:ln>
          </p:spPr>
        </p:sp>
        <p:sp>
          <p:nvSpPr>
            <p:cNvPr id="5" name="TextBox 5"/>
            <p:cNvSpPr txBox="1"/>
            <p:nvPr/>
          </p:nvSpPr>
          <p:spPr>
            <a:xfrm>
              <a:off x="0" y="-38100"/>
              <a:ext cx="4545964" cy="1084359"/>
            </a:xfrm>
            <a:prstGeom prst="rect">
              <a:avLst/>
            </a:prstGeom>
          </p:spPr>
          <p:txBody>
            <a:bodyPr lIns="50800" tIns="50800" rIns="50800" bIns="50800" rtlCol="0" anchor="ctr"/>
            <a:lstStyle/>
            <a:p>
              <a:pPr algn="ctr">
                <a:lnSpc>
                  <a:spcPts val="3079"/>
                </a:lnSpc>
              </a:pPr>
              <a:endParaRPr/>
            </a:p>
          </p:txBody>
        </p:sp>
      </p:grpSp>
      <p:grpSp>
        <p:nvGrpSpPr>
          <p:cNvPr id="6" name="Group 6"/>
          <p:cNvGrpSpPr/>
          <p:nvPr/>
        </p:nvGrpSpPr>
        <p:grpSpPr>
          <a:xfrm>
            <a:off x="11023875" y="5835637"/>
            <a:ext cx="4812277" cy="2846768"/>
            <a:chOff x="0" y="0"/>
            <a:chExt cx="1267431" cy="749766"/>
          </a:xfrm>
        </p:grpSpPr>
        <p:sp>
          <p:nvSpPr>
            <p:cNvPr id="7" name="Freeform 7"/>
            <p:cNvSpPr/>
            <p:nvPr/>
          </p:nvSpPr>
          <p:spPr>
            <a:xfrm>
              <a:off x="0" y="0"/>
              <a:ext cx="1267431" cy="749766"/>
            </a:xfrm>
            <a:custGeom>
              <a:avLst/>
              <a:gdLst/>
              <a:ahLst/>
              <a:cxnLst/>
              <a:rect l="l" t="t" r="r" b="b"/>
              <a:pathLst>
                <a:path w="1267431" h="749766">
                  <a:moveTo>
                    <a:pt x="82048" y="0"/>
                  </a:moveTo>
                  <a:lnTo>
                    <a:pt x="1185383" y="0"/>
                  </a:lnTo>
                  <a:cubicBezTo>
                    <a:pt x="1230697" y="0"/>
                    <a:pt x="1267431" y="36734"/>
                    <a:pt x="1267431" y="82048"/>
                  </a:cubicBezTo>
                  <a:lnTo>
                    <a:pt x="1267431" y="667718"/>
                  </a:lnTo>
                  <a:cubicBezTo>
                    <a:pt x="1267431" y="689479"/>
                    <a:pt x="1258787" y="710348"/>
                    <a:pt x="1243400" y="725735"/>
                  </a:cubicBezTo>
                  <a:cubicBezTo>
                    <a:pt x="1228013" y="741122"/>
                    <a:pt x="1207143" y="749766"/>
                    <a:pt x="1185383" y="749766"/>
                  </a:cubicBezTo>
                  <a:lnTo>
                    <a:pt x="82048" y="749766"/>
                  </a:lnTo>
                  <a:cubicBezTo>
                    <a:pt x="36734" y="749766"/>
                    <a:pt x="0" y="713032"/>
                    <a:pt x="0" y="667718"/>
                  </a:cubicBezTo>
                  <a:lnTo>
                    <a:pt x="0" y="82048"/>
                  </a:lnTo>
                  <a:cubicBezTo>
                    <a:pt x="0" y="60288"/>
                    <a:pt x="8644" y="39418"/>
                    <a:pt x="24031" y="24031"/>
                  </a:cubicBezTo>
                  <a:cubicBezTo>
                    <a:pt x="39418" y="8644"/>
                    <a:pt x="60288" y="0"/>
                    <a:pt x="82048" y="0"/>
                  </a:cubicBezTo>
                  <a:close/>
                </a:path>
              </a:pathLst>
            </a:custGeom>
            <a:solidFill>
              <a:srgbClr val="000000">
                <a:alpha val="0"/>
              </a:srgbClr>
            </a:solidFill>
            <a:ln w="19050" cap="rnd">
              <a:solidFill>
                <a:srgbClr val="FFFFFF"/>
              </a:solidFill>
              <a:prstDash val="solid"/>
              <a:round/>
            </a:ln>
          </p:spPr>
        </p:sp>
        <p:sp>
          <p:nvSpPr>
            <p:cNvPr id="8" name="TextBox 8"/>
            <p:cNvSpPr txBox="1"/>
            <p:nvPr/>
          </p:nvSpPr>
          <p:spPr>
            <a:xfrm>
              <a:off x="0" y="-38100"/>
              <a:ext cx="1267431" cy="787866"/>
            </a:xfrm>
            <a:prstGeom prst="rect">
              <a:avLst/>
            </a:prstGeom>
          </p:spPr>
          <p:txBody>
            <a:bodyPr lIns="50800" tIns="50800" rIns="50800" bIns="50800" rtlCol="0" anchor="ctr"/>
            <a:lstStyle/>
            <a:p>
              <a:pPr algn="ctr">
                <a:lnSpc>
                  <a:spcPts val="3079"/>
                </a:lnSpc>
              </a:pPr>
              <a:endParaRPr/>
            </a:p>
          </p:txBody>
        </p:sp>
      </p:grpSp>
      <p:grpSp>
        <p:nvGrpSpPr>
          <p:cNvPr id="11" name="Group 11"/>
          <p:cNvGrpSpPr/>
          <p:nvPr/>
        </p:nvGrpSpPr>
        <p:grpSpPr>
          <a:xfrm>
            <a:off x="-206216" y="9672527"/>
            <a:ext cx="18700433" cy="743950"/>
            <a:chOff x="0" y="0"/>
            <a:chExt cx="4925217" cy="195937"/>
          </a:xfrm>
        </p:grpSpPr>
        <p:sp>
          <p:nvSpPr>
            <p:cNvPr id="12" name="Freeform 12"/>
            <p:cNvSpPr/>
            <p:nvPr/>
          </p:nvSpPr>
          <p:spPr>
            <a:xfrm>
              <a:off x="0" y="0"/>
              <a:ext cx="4925217" cy="195937"/>
            </a:xfrm>
            <a:custGeom>
              <a:avLst/>
              <a:gdLst/>
              <a:ahLst/>
              <a:cxnLst/>
              <a:rect l="l" t="t" r="r" b="b"/>
              <a:pathLst>
                <a:path w="4925217" h="195937">
                  <a:moveTo>
                    <a:pt x="0" y="0"/>
                  </a:moveTo>
                  <a:lnTo>
                    <a:pt x="4925217" y="0"/>
                  </a:lnTo>
                  <a:lnTo>
                    <a:pt x="4925217" y="195937"/>
                  </a:lnTo>
                  <a:lnTo>
                    <a:pt x="0" y="195937"/>
                  </a:lnTo>
                  <a:close/>
                </a:path>
              </a:pathLst>
            </a:custGeom>
            <a:solidFill>
              <a:srgbClr val="EFEDDE"/>
            </a:solidFill>
          </p:spPr>
        </p:sp>
        <p:sp>
          <p:nvSpPr>
            <p:cNvPr id="13" name="TextBox 13"/>
            <p:cNvSpPr txBox="1"/>
            <p:nvPr/>
          </p:nvSpPr>
          <p:spPr>
            <a:xfrm>
              <a:off x="0" y="-38100"/>
              <a:ext cx="4925217" cy="234037"/>
            </a:xfrm>
            <a:prstGeom prst="rect">
              <a:avLst/>
            </a:prstGeom>
          </p:spPr>
          <p:txBody>
            <a:bodyPr lIns="50800" tIns="50800" rIns="50800" bIns="50800" rtlCol="0" anchor="ctr"/>
            <a:lstStyle/>
            <a:p>
              <a:pPr algn="ctr">
                <a:lnSpc>
                  <a:spcPts val="3079"/>
                </a:lnSpc>
              </a:pPr>
              <a:endParaRPr/>
            </a:p>
          </p:txBody>
        </p:sp>
      </p:grpSp>
      <p:sp>
        <p:nvSpPr>
          <p:cNvPr id="14" name="Freeform 14"/>
          <p:cNvSpPr/>
          <p:nvPr/>
        </p:nvSpPr>
        <p:spPr>
          <a:xfrm>
            <a:off x="2348337" y="526334"/>
            <a:ext cx="1175750" cy="1004732"/>
          </a:xfrm>
          <a:custGeom>
            <a:avLst/>
            <a:gdLst/>
            <a:ahLst/>
            <a:cxnLst/>
            <a:rect l="l" t="t" r="r" b="b"/>
            <a:pathLst>
              <a:path w="1175750" h="1004732">
                <a:moveTo>
                  <a:pt x="0" y="0"/>
                </a:moveTo>
                <a:lnTo>
                  <a:pt x="1175750" y="0"/>
                </a:lnTo>
                <a:lnTo>
                  <a:pt x="1175750" y="1004732"/>
                </a:lnTo>
                <a:lnTo>
                  <a:pt x="0" y="1004732"/>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15" name="TextBox 15"/>
          <p:cNvSpPr txBox="1"/>
          <p:nvPr/>
        </p:nvSpPr>
        <p:spPr>
          <a:xfrm>
            <a:off x="4479099" y="568162"/>
            <a:ext cx="8871877" cy="1627240"/>
          </a:xfrm>
          <a:prstGeom prst="rect">
            <a:avLst/>
          </a:prstGeom>
        </p:spPr>
        <p:txBody>
          <a:bodyPr wrap="square" lIns="0" tIns="0" rIns="0" bIns="0" rtlCol="0" anchor="t">
            <a:spAutoFit/>
          </a:bodyPr>
          <a:lstStyle/>
          <a:p>
            <a:pPr marL="0" lvl="0" indent="0" algn="ctr">
              <a:lnSpc>
                <a:spcPts val="6638"/>
              </a:lnSpc>
              <a:spcBef>
                <a:spcPct val="0"/>
              </a:spcBef>
            </a:pPr>
            <a:r>
              <a:rPr lang="en-US" sz="5000" b="1" u="none" strike="noStrike" dirty="0">
                <a:solidFill>
                  <a:srgbClr val="000000"/>
                </a:solidFill>
                <a:latin typeface="Baskerville Display PT Bold Italics"/>
                <a:ea typeface="Baskerville Display PT Bold Italics"/>
                <a:cs typeface="Baskerville Display PT Bold Italics"/>
                <a:sym typeface="Baskerville Display PT Bold Italics"/>
              </a:rPr>
              <a:t>KEY DIGITAL HR CHALLENGES</a:t>
            </a:r>
          </a:p>
        </p:txBody>
      </p:sp>
      <p:sp>
        <p:nvSpPr>
          <p:cNvPr id="16" name="TextBox 16"/>
          <p:cNvSpPr txBox="1"/>
          <p:nvPr/>
        </p:nvSpPr>
        <p:spPr>
          <a:xfrm>
            <a:off x="1086009" y="3549498"/>
            <a:ext cx="9042675" cy="5338641"/>
          </a:xfrm>
          <a:prstGeom prst="rect">
            <a:avLst/>
          </a:prstGeom>
        </p:spPr>
        <p:txBody>
          <a:bodyPr wrap="square" lIns="0" tIns="0" rIns="0" bIns="0" rtlCol="0" anchor="t">
            <a:spAutoFit/>
          </a:bodyPr>
          <a:lstStyle/>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Approaches to cybersecurity risks and data privacy policies in different jurisdictions across the world.</a:t>
            </a:r>
          </a:p>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Automation versus the human touch in employee relations and decision-making (John, </a:t>
            </a:r>
            <a:r>
              <a:rPr lang="en-US" sz="3200" dirty="0" err="1">
                <a:effectLst/>
                <a:latin typeface="Times New Roman" panose="02020603050405020304" pitchFamily="18" charset="0"/>
                <a:ea typeface="Calibri" panose="020F0502020204030204" pitchFamily="34" charset="0"/>
                <a:cs typeface="Times New Roman" panose="02020603050405020304" pitchFamily="18" charset="0"/>
              </a:rPr>
              <a:t>Alsamarra'i</a:t>
            </a: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 and Panteli,2025).</a:t>
            </a:r>
          </a:p>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Educating HR and employees about the need to adapt to the rapidly changing online tools.</a:t>
            </a:r>
          </a:p>
        </p:txBody>
      </p:sp>
      <p:pic>
        <p:nvPicPr>
          <p:cNvPr id="9" name="Picture 8" descr="Recruitment Basics: Your 101 Guide in 2025 - AIHR">
            <a:extLst>
              <a:ext uri="{FF2B5EF4-FFF2-40B4-BE49-F238E27FC236}">
                <a16:creationId xmlns:a16="http://schemas.microsoft.com/office/drawing/2014/main" xmlns="" id="{FB61484C-D95A-5E97-B78C-4CEDDBE5B519}"/>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1591999" y="3163345"/>
            <a:ext cx="6003130" cy="5584170"/>
          </a:xfrm>
          <a:prstGeom prst="rect">
            <a:avLst/>
          </a:prstGeom>
          <a:noFill/>
          <a:ln>
            <a:noFill/>
          </a:ln>
        </p:spPr>
      </p:pic>
      <p:pic>
        <p:nvPicPr>
          <p:cNvPr id="10" name="Picture 9">
            <a:extLst>
              <a:ext uri="{FF2B5EF4-FFF2-40B4-BE49-F238E27FC236}">
                <a16:creationId xmlns:a16="http://schemas.microsoft.com/office/drawing/2014/main" xmlns="" id="{0471F426-2F83-2FBA-A24B-740130442E90}"/>
              </a:ext>
            </a:extLst>
          </p:cNvPr>
          <p:cNvPicPr>
            <a:picLocks noChangeAspect="1"/>
          </p:cNvPicPr>
          <p:nvPr/>
        </p:nvPicPr>
        <p:blipFill>
          <a:blip r:embed="rId7"/>
          <a:stretch>
            <a:fillRect/>
          </a:stretch>
        </p:blipFill>
        <p:spPr>
          <a:xfrm>
            <a:off x="342900" y="2885162"/>
            <a:ext cx="17602200" cy="207627"/>
          </a:xfrm>
          <a:prstGeom prst="rect">
            <a:avLst/>
          </a:prstGeom>
        </p:spPr>
      </p:pic>
      <p:sp>
        <p:nvSpPr>
          <p:cNvPr id="18" name="TextBox 17">
            <a:extLst>
              <a:ext uri="{FF2B5EF4-FFF2-40B4-BE49-F238E27FC236}">
                <a16:creationId xmlns:a16="http://schemas.microsoft.com/office/drawing/2014/main" xmlns="" id="{8BF3A4E7-BEF2-73C4-D11E-81004C591E47}"/>
              </a:ext>
            </a:extLst>
          </p:cNvPr>
          <p:cNvSpPr txBox="1"/>
          <p:nvPr/>
        </p:nvSpPr>
        <p:spPr>
          <a:xfrm>
            <a:off x="9915500" y="8781660"/>
            <a:ext cx="9653450" cy="458074"/>
          </a:xfrm>
          <a:prstGeom prst="rect">
            <a:avLst/>
          </a:prstGeom>
          <a:noFill/>
        </p:spPr>
        <p:txBody>
          <a:bodyPr wrap="square">
            <a:spAutoFit/>
          </a:bodyPr>
          <a:lstStyle/>
          <a:p>
            <a:pPr marL="0" marR="0" algn="ctr">
              <a:lnSpc>
                <a:spcPct val="150000"/>
              </a:lnSpc>
              <a:spcAft>
                <a:spcPts val="1000"/>
              </a:spcAft>
              <a:buNone/>
            </a:pP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(Source: John, </a:t>
            </a:r>
            <a:r>
              <a:rPr lang="en-US" sz="1800" dirty="0" err="1">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Alsamarra'i</a:t>
            </a: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 and Panteli, 2025)</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3843F8F3-09EC-25CD-7A86-A48AAA010E3F}"/>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xmlns="" id="{FD3C358A-6730-C404-43A1-0E1A5D91199C}"/>
              </a:ext>
            </a:extLst>
          </p:cNvPr>
          <p:cNvGrpSpPr/>
          <p:nvPr/>
        </p:nvGrpSpPr>
        <p:grpSpPr>
          <a:xfrm>
            <a:off x="-1189839" y="-991505"/>
            <a:ext cx="14315035" cy="4810039"/>
            <a:chOff x="0" y="0"/>
            <a:chExt cx="3770215" cy="1266842"/>
          </a:xfrm>
        </p:grpSpPr>
        <p:sp>
          <p:nvSpPr>
            <p:cNvPr id="3" name="Freeform 3">
              <a:extLst>
                <a:ext uri="{FF2B5EF4-FFF2-40B4-BE49-F238E27FC236}">
                  <a16:creationId xmlns:a16="http://schemas.microsoft.com/office/drawing/2014/main" xmlns="" id="{30F37E9E-0E15-6BDE-8D66-918DD020A349}"/>
                </a:ext>
              </a:extLst>
            </p:cNvPr>
            <p:cNvSpPr/>
            <p:nvPr/>
          </p:nvSpPr>
          <p:spPr>
            <a:xfrm>
              <a:off x="0" y="0"/>
              <a:ext cx="3770215" cy="1266841"/>
            </a:xfrm>
            <a:custGeom>
              <a:avLst/>
              <a:gdLst/>
              <a:ahLst/>
              <a:cxnLst/>
              <a:rect l="l" t="t" r="r" b="b"/>
              <a:pathLst>
                <a:path w="3770215" h="1266841">
                  <a:moveTo>
                    <a:pt x="27582" y="0"/>
                  </a:moveTo>
                  <a:lnTo>
                    <a:pt x="3742633" y="0"/>
                  </a:lnTo>
                  <a:cubicBezTo>
                    <a:pt x="3749948" y="0"/>
                    <a:pt x="3756964" y="2906"/>
                    <a:pt x="3762136" y="8079"/>
                  </a:cubicBezTo>
                  <a:cubicBezTo>
                    <a:pt x="3767309" y="13251"/>
                    <a:pt x="3770215" y="20267"/>
                    <a:pt x="3770215" y="27582"/>
                  </a:cubicBezTo>
                  <a:lnTo>
                    <a:pt x="3770215" y="1239259"/>
                  </a:lnTo>
                  <a:cubicBezTo>
                    <a:pt x="3770215" y="1246575"/>
                    <a:pt x="3767309" y="1253590"/>
                    <a:pt x="3762136" y="1258763"/>
                  </a:cubicBezTo>
                  <a:cubicBezTo>
                    <a:pt x="3756964" y="1263936"/>
                    <a:pt x="3749948" y="1266841"/>
                    <a:pt x="3742633" y="1266841"/>
                  </a:cubicBezTo>
                  <a:lnTo>
                    <a:pt x="27582" y="1266841"/>
                  </a:lnTo>
                  <a:cubicBezTo>
                    <a:pt x="20267" y="1266841"/>
                    <a:pt x="13251" y="1263936"/>
                    <a:pt x="8079" y="1258763"/>
                  </a:cubicBezTo>
                  <a:cubicBezTo>
                    <a:pt x="2906" y="1253590"/>
                    <a:pt x="0" y="1246575"/>
                    <a:pt x="0" y="1239259"/>
                  </a:cubicBezTo>
                  <a:lnTo>
                    <a:pt x="0" y="27582"/>
                  </a:lnTo>
                  <a:cubicBezTo>
                    <a:pt x="0" y="20267"/>
                    <a:pt x="2906" y="13251"/>
                    <a:pt x="8079" y="8079"/>
                  </a:cubicBezTo>
                  <a:cubicBezTo>
                    <a:pt x="13251" y="2906"/>
                    <a:pt x="20267" y="0"/>
                    <a:pt x="27582" y="0"/>
                  </a:cubicBezTo>
                  <a:close/>
                </a:path>
              </a:pathLst>
            </a:custGeom>
            <a:solidFill>
              <a:srgbClr val="000000">
                <a:alpha val="0"/>
              </a:srgbClr>
            </a:solidFill>
            <a:ln w="19050" cap="rnd">
              <a:solidFill>
                <a:srgbClr val="FFFFFF"/>
              </a:solidFill>
              <a:prstDash val="solid"/>
              <a:round/>
            </a:ln>
          </p:spPr>
        </p:sp>
        <p:sp>
          <p:nvSpPr>
            <p:cNvPr id="4" name="TextBox 4">
              <a:extLst>
                <a:ext uri="{FF2B5EF4-FFF2-40B4-BE49-F238E27FC236}">
                  <a16:creationId xmlns:a16="http://schemas.microsoft.com/office/drawing/2014/main" xmlns="" id="{3BDD5ED3-850C-A26F-FD0D-559434FDB8DA}"/>
                </a:ext>
              </a:extLst>
            </p:cNvPr>
            <p:cNvSpPr txBox="1"/>
            <p:nvPr/>
          </p:nvSpPr>
          <p:spPr>
            <a:xfrm>
              <a:off x="0" y="-38100"/>
              <a:ext cx="3770215" cy="1304942"/>
            </a:xfrm>
            <a:prstGeom prst="rect">
              <a:avLst/>
            </a:prstGeom>
          </p:spPr>
          <p:txBody>
            <a:bodyPr lIns="50800" tIns="50800" rIns="50800" bIns="50800" rtlCol="0" anchor="ctr"/>
            <a:lstStyle/>
            <a:p>
              <a:pPr algn="ctr">
                <a:lnSpc>
                  <a:spcPts val="3079"/>
                </a:lnSpc>
              </a:pPr>
              <a:endParaRPr/>
            </a:p>
          </p:txBody>
        </p:sp>
      </p:grpSp>
      <p:sp>
        <p:nvSpPr>
          <p:cNvPr id="5" name="Freeform 5">
            <a:extLst>
              <a:ext uri="{FF2B5EF4-FFF2-40B4-BE49-F238E27FC236}">
                <a16:creationId xmlns:a16="http://schemas.microsoft.com/office/drawing/2014/main" xmlns="" id="{A5B254B6-29CB-5B73-0233-C8580153C841}"/>
              </a:ext>
            </a:extLst>
          </p:cNvPr>
          <p:cNvSpPr/>
          <p:nvPr/>
        </p:nvSpPr>
        <p:spPr>
          <a:xfrm rot="-5400000">
            <a:off x="15105069" y="6067051"/>
            <a:ext cx="6778295" cy="7210953"/>
          </a:xfrm>
          <a:custGeom>
            <a:avLst/>
            <a:gdLst/>
            <a:ahLst/>
            <a:cxnLst/>
            <a:rect l="l" t="t" r="r" b="b"/>
            <a:pathLst>
              <a:path w="6778295" h="7210953">
                <a:moveTo>
                  <a:pt x="0" y="0"/>
                </a:moveTo>
                <a:lnTo>
                  <a:pt x="6778295" y="0"/>
                </a:lnTo>
                <a:lnTo>
                  <a:pt x="6778295" y="7210953"/>
                </a:lnTo>
                <a:lnTo>
                  <a:pt x="0" y="7210953"/>
                </a:lnTo>
                <a:lnTo>
                  <a:pt x="0" y="0"/>
                </a:lnTo>
                <a:close/>
              </a:path>
            </a:pathLst>
          </a:custGeom>
          <a:blipFill>
            <a:blip r:embed="rId3">
              <a:alphaModFix amt="51000"/>
            </a:blip>
            <a:stretch>
              <a:fillRect/>
            </a:stretch>
          </a:blipFill>
        </p:spPr>
      </p:sp>
      <p:grpSp>
        <p:nvGrpSpPr>
          <p:cNvPr id="6" name="Group 6">
            <a:extLst>
              <a:ext uri="{FF2B5EF4-FFF2-40B4-BE49-F238E27FC236}">
                <a16:creationId xmlns:a16="http://schemas.microsoft.com/office/drawing/2014/main" xmlns="" id="{FCB896E3-9EE4-D732-B7D2-2074EF826612}"/>
              </a:ext>
            </a:extLst>
          </p:cNvPr>
          <p:cNvGrpSpPr/>
          <p:nvPr/>
        </p:nvGrpSpPr>
        <p:grpSpPr>
          <a:xfrm>
            <a:off x="2944265" y="-426651"/>
            <a:ext cx="14315035" cy="8490370"/>
            <a:chOff x="0" y="0"/>
            <a:chExt cx="3770215" cy="2236147"/>
          </a:xfrm>
        </p:grpSpPr>
        <p:sp>
          <p:nvSpPr>
            <p:cNvPr id="7" name="Freeform 7">
              <a:extLst>
                <a:ext uri="{FF2B5EF4-FFF2-40B4-BE49-F238E27FC236}">
                  <a16:creationId xmlns:a16="http://schemas.microsoft.com/office/drawing/2014/main" xmlns="" id="{B912B697-0AF3-0D8F-F126-1AC20DB73CCF}"/>
                </a:ext>
              </a:extLst>
            </p:cNvPr>
            <p:cNvSpPr/>
            <p:nvPr/>
          </p:nvSpPr>
          <p:spPr>
            <a:xfrm>
              <a:off x="0" y="0"/>
              <a:ext cx="3770215" cy="2236147"/>
            </a:xfrm>
            <a:custGeom>
              <a:avLst/>
              <a:gdLst/>
              <a:ahLst/>
              <a:cxnLst/>
              <a:rect l="l" t="t" r="r" b="b"/>
              <a:pathLst>
                <a:path w="3770215" h="2236147">
                  <a:moveTo>
                    <a:pt x="27582" y="0"/>
                  </a:moveTo>
                  <a:lnTo>
                    <a:pt x="3742633" y="0"/>
                  </a:lnTo>
                  <a:cubicBezTo>
                    <a:pt x="3749948" y="0"/>
                    <a:pt x="3756964" y="2906"/>
                    <a:pt x="3762136" y="8079"/>
                  </a:cubicBezTo>
                  <a:cubicBezTo>
                    <a:pt x="3767309" y="13251"/>
                    <a:pt x="3770215" y="20267"/>
                    <a:pt x="3770215" y="27582"/>
                  </a:cubicBezTo>
                  <a:lnTo>
                    <a:pt x="3770215" y="2208565"/>
                  </a:lnTo>
                  <a:cubicBezTo>
                    <a:pt x="3770215" y="2215880"/>
                    <a:pt x="3767309" y="2222896"/>
                    <a:pt x="3762136" y="2228068"/>
                  </a:cubicBezTo>
                  <a:cubicBezTo>
                    <a:pt x="3756964" y="2233241"/>
                    <a:pt x="3749948" y="2236147"/>
                    <a:pt x="3742633" y="2236147"/>
                  </a:cubicBezTo>
                  <a:lnTo>
                    <a:pt x="27582" y="2236147"/>
                  </a:lnTo>
                  <a:cubicBezTo>
                    <a:pt x="20267" y="2236147"/>
                    <a:pt x="13251" y="2233241"/>
                    <a:pt x="8079" y="2228068"/>
                  </a:cubicBezTo>
                  <a:cubicBezTo>
                    <a:pt x="2906" y="2222896"/>
                    <a:pt x="0" y="2215880"/>
                    <a:pt x="0" y="2208565"/>
                  </a:cubicBezTo>
                  <a:lnTo>
                    <a:pt x="0" y="27582"/>
                  </a:lnTo>
                  <a:cubicBezTo>
                    <a:pt x="0" y="20267"/>
                    <a:pt x="2906" y="13251"/>
                    <a:pt x="8079" y="8079"/>
                  </a:cubicBezTo>
                  <a:cubicBezTo>
                    <a:pt x="13251" y="2906"/>
                    <a:pt x="20267" y="0"/>
                    <a:pt x="27582" y="0"/>
                  </a:cubicBezTo>
                  <a:close/>
                </a:path>
              </a:pathLst>
            </a:custGeom>
            <a:solidFill>
              <a:srgbClr val="000000">
                <a:alpha val="0"/>
              </a:srgbClr>
            </a:solidFill>
            <a:ln w="19050" cap="rnd">
              <a:solidFill>
                <a:srgbClr val="FFFFFF"/>
              </a:solidFill>
              <a:prstDash val="solid"/>
              <a:round/>
            </a:ln>
          </p:spPr>
        </p:sp>
        <p:sp>
          <p:nvSpPr>
            <p:cNvPr id="8" name="TextBox 8">
              <a:extLst>
                <a:ext uri="{FF2B5EF4-FFF2-40B4-BE49-F238E27FC236}">
                  <a16:creationId xmlns:a16="http://schemas.microsoft.com/office/drawing/2014/main" xmlns="" id="{C408E5AD-2647-F586-CD1B-A8DD2B1FC5DA}"/>
                </a:ext>
              </a:extLst>
            </p:cNvPr>
            <p:cNvSpPr txBox="1"/>
            <p:nvPr/>
          </p:nvSpPr>
          <p:spPr>
            <a:xfrm>
              <a:off x="0" y="-38100"/>
              <a:ext cx="3770215" cy="2274247"/>
            </a:xfrm>
            <a:prstGeom prst="rect">
              <a:avLst/>
            </a:prstGeom>
          </p:spPr>
          <p:txBody>
            <a:bodyPr lIns="50800" tIns="50800" rIns="50800" bIns="50800" rtlCol="0" anchor="ctr"/>
            <a:lstStyle/>
            <a:p>
              <a:pPr algn="ctr">
                <a:lnSpc>
                  <a:spcPts val="3079"/>
                </a:lnSpc>
              </a:pPr>
              <a:endParaRPr/>
            </a:p>
          </p:txBody>
        </p:sp>
      </p:grpSp>
      <p:sp>
        <p:nvSpPr>
          <p:cNvPr id="9" name="TextBox 9">
            <a:extLst>
              <a:ext uri="{FF2B5EF4-FFF2-40B4-BE49-F238E27FC236}">
                <a16:creationId xmlns:a16="http://schemas.microsoft.com/office/drawing/2014/main" xmlns="" id="{2644A0EE-EDB5-A666-620E-7503A731E53C}"/>
              </a:ext>
            </a:extLst>
          </p:cNvPr>
          <p:cNvSpPr txBox="1"/>
          <p:nvPr/>
        </p:nvSpPr>
        <p:spPr>
          <a:xfrm>
            <a:off x="3429000" y="843620"/>
            <a:ext cx="11459740" cy="1673535"/>
          </a:xfrm>
          <a:prstGeom prst="rect">
            <a:avLst/>
          </a:prstGeom>
        </p:spPr>
        <p:txBody>
          <a:bodyPr wrap="square" lIns="0" tIns="0" rIns="0" bIns="0" rtlCol="0" anchor="t">
            <a:spAutoFit/>
          </a:bodyPr>
          <a:lstStyle/>
          <a:p>
            <a:pPr marL="0" lvl="0" indent="0" algn="ctr">
              <a:lnSpc>
                <a:spcPts val="6638"/>
              </a:lnSpc>
              <a:spcBef>
                <a:spcPct val="0"/>
              </a:spcBef>
            </a:pPr>
            <a:r>
              <a:rPr lang="en-US" sz="5000" b="1" u="none" strike="noStrike" dirty="0">
                <a:solidFill>
                  <a:srgbClr val="000000"/>
                </a:solidFill>
                <a:latin typeface="Times New Roman" panose="02020603050405020304" pitchFamily="18" charset="0"/>
                <a:ea typeface="Baskerville Display PT Bold Italics"/>
                <a:cs typeface="Times New Roman" panose="02020603050405020304" pitchFamily="18" charset="0"/>
                <a:sym typeface="Baskerville Display PT Bold Italics"/>
              </a:rPr>
              <a:t>HRM THEORIES AND BEST PRACTICE INTEGRATION</a:t>
            </a:r>
          </a:p>
        </p:txBody>
      </p:sp>
      <p:grpSp>
        <p:nvGrpSpPr>
          <p:cNvPr id="12" name="Group 12">
            <a:extLst>
              <a:ext uri="{FF2B5EF4-FFF2-40B4-BE49-F238E27FC236}">
                <a16:creationId xmlns:a16="http://schemas.microsoft.com/office/drawing/2014/main" xmlns="" id="{650626D9-6A87-61B9-8504-D93EEEFC96F4}"/>
              </a:ext>
            </a:extLst>
          </p:cNvPr>
          <p:cNvGrpSpPr/>
          <p:nvPr/>
        </p:nvGrpSpPr>
        <p:grpSpPr>
          <a:xfrm>
            <a:off x="-206216" y="9672527"/>
            <a:ext cx="18700433" cy="743950"/>
            <a:chOff x="0" y="0"/>
            <a:chExt cx="4925217" cy="195937"/>
          </a:xfrm>
        </p:grpSpPr>
        <p:sp>
          <p:nvSpPr>
            <p:cNvPr id="13" name="Freeform 13">
              <a:extLst>
                <a:ext uri="{FF2B5EF4-FFF2-40B4-BE49-F238E27FC236}">
                  <a16:creationId xmlns:a16="http://schemas.microsoft.com/office/drawing/2014/main" xmlns="" id="{B64FAAA6-108A-715D-AD88-3574A9078B36}"/>
                </a:ext>
              </a:extLst>
            </p:cNvPr>
            <p:cNvSpPr/>
            <p:nvPr/>
          </p:nvSpPr>
          <p:spPr>
            <a:xfrm>
              <a:off x="0" y="0"/>
              <a:ext cx="4925217" cy="195937"/>
            </a:xfrm>
            <a:custGeom>
              <a:avLst/>
              <a:gdLst/>
              <a:ahLst/>
              <a:cxnLst/>
              <a:rect l="l" t="t" r="r" b="b"/>
              <a:pathLst>
                <a:path w="4925217" h="195937">
                  <a:moveTo>
                    <a:pt x="0" y="0"/>
                  </a:moveTo>
                  <a:lnTo>
                    <a:pt x="4925217" y="0"/>
                  </a:lnTo>
                  <a:lnTo>
                    <a:pt x="4925217" y="195937"/>
                  </a:lnTo>
                  <a:lnTo>
                    <a:pt x="0" y="195937"/>
                  </a:lnTo>
                  <a:close/>
                </a:path>
              </a:pathLst>
            </a:custGeom>
            <a:solidFill>
              <a:srgbClr val="E5E8DF"/>
            </a:solidFill>
          </p:spPr>
        </p:sp>
        <p:sp>
          <p:nvSpPr>
            <p:cNvPr id="14" name="TextBox 14">
              <a:extLst>
                <a:ext uri="{FF2B5EF4-FFF2-40B4-BE49-F238E27FC236}">
                  <a16:creationId xmlns:a16="http://schemas.microsoft.com/office/drawing/2014/main" xmlns="" id="{841847EB-31D1-4C22-4545-F711BF9D779B}"/>
                </a:ext>
              </a:extLst>
            </p:cNvPr>
            <p:cNvSpPr txBox="1"/>
            <p:nvPr/>
          </p:nvSpPr>
          <p:spPr>
            <a:xfrm>
              <a:off x="0" y="-38100"/>
              <a:ext cx="4925217" cy="234037"/>
            </a:xfrm>
            <a:prstGeom prst="rect">
              <a:avLst/>
            </a:prstGeom>
          </p:spPr>
          <p:txBody>
            <a:bodyPr lIns="50800" tIns="50800" rIns="50800" bIns="50800" rtlCol="0" anchor="ctr"/>
            <a:lstStyle/>
            <a:p>
              <a:pPr algn="ctr">
                <a:lnSpc>
                  <a:spcPts val="3079"/>
                </a:lnSpc>
              </a:pPr>
              <a:endParaRPr/>
            </a:p>
          </p:txBody>
        </p:sp>
      </p:grpSp>
      <p:sp>
        <p:nvSpPr>
          <p:cNvPr id="15" name="Freeform 15">
            <a:extLst>
              <a:ext uri="{FF2B5EF4-FFF2-40B4-BE49-F238E27FC236}">
                <a16:creationId xmlns:a16="http://schemas.microsoft.com/office/drawing/2014/main" xmlns="" id="{F7C8DEA0-6E14-10DB-7E44-24F3E0D534E3}"/>
              </a:ext>
            </a:extLst>
          </p:cNvPr>
          <p:cNvSpPr/>
          <p:nvPr/>
        </p:nvSpPr>
        <p:spPr>
          <a:xfrm>
            <a:off x="12251162" y="2199732"/>
            <a:ext cx="1748068" cy="899460"/>
          </a:xfrm>
          <a:custGeom>
            <a:avLst/>
            <a:gdLst/>
            <a:ahLst/>
            <a:cxnLst/>
            <a:rect l="l" t="t" r="r" b="b"/>
            <a:pathLst>
              <a:path w="1748068" h="899460">
                <a:moveTo>
                  <a:pt x="0" y="0"/>
                </a:moveTo>
                <a:lnTo>
                  <a:pt x="1748068" y="0"/>
                </a:lnTo>
                <a:lnTo>
                  <a:pt x="1748068" y="899460"/>
                </a:lnTo>
                <a:lnTo>
                  <a:pt x="0" y="899460"/>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16" name="Freeform 16">
            <a:extLst>
              <a:ext uri="{FF2B5EF4-FFF2-40B4-BE49-F238E27FC236}">
                <a16:creationId xmlns:a16="http://schemas.microsoft.com/office/drawing/2014/main" xmlns="" id="{A3C319BB-F046-A9BF-8444-B4CD81FAA0E1}"/>
              </a:ext>
            </a:extLst>
          </p:cNvPr>
          <p:cNvSpPr/>
          <p:nvPr/>
        </p:nvSpPr>
        <p:spPr>
          <a:xfrm>
            <a:off x="7245390" y="7577816"/>
            <a:ext cx="1175750" cy="1004732"/>
          </a:xfrm>
          <a:custGeom>
            <a:avLst/>
            <a:gdLst/>
            <a:ahLst/>
            <a:cxnLst/>
            <a:rect l="l" t="t" r="r" b="b"/>
            <a:pathLst>
              <a:path w="1175750" h="1004732">
                <a:moveTo>
                  <a:pt x="0" y="0"/>
                </a:moveTo>
                <a:lnTo>
                  <a:pt x="1175750" y="0"/>
                </a:lnTo>
                <a:lnTo>
                  <a:pt x="1175750" y="1004732"/>
                </a:lnTo>
                <a:lnTo>
                  <a:pt x="0" y="1004732"/>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17" name="TextBox 17">
            <a:extLst>
              <a:ext uri="{FF2B5EF4-FFF2-40B4-BE49-F238E27FC236}">
                <a16:creationId xmlns:a16="http://schemas.microsoft.com/office/drawing/2014/main" xmlns="" id="{CFFEF278-812D-8C3B-E882-84CEE000CFC7}"/>
              </a:ext>
            </a:extLst>
          </p:cNvPr>
          <p:cNvSpPr txBox="1"/>
          <p:nvPr/>
        </p:nvSpPr>
        <p:spPr>
          <a:xfrm>
            <a:off x="2152396" y="3630346"/>
            <a:ext cx="15106904" cy="4599977"/>
          </a:xfrm>
          <a:prstGeom prst="rect">
            <a:avLst/>
          </a:prstGeom>
        </p:spPr>
        <p:txBody>
          <a:bodyPr wrap="square" lIns="0" tIns="0" rIns="0" bIns="0" rtlCol="0" anchor="t">
            <a:spAutoFit/>
          </a:bodyPr>
          <a:lstStyle/>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Employs technology acceptance model (TAM) to assist in increasing user acceptance and trust in the system.</a:t>
            </a:r>
          </a:p>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Uses the Socio-Technical Systems Theory to develop a balance between human needs and technological efficiency.</a:t>
            </a:r>
          </a:p>
          <a:p>
            <a:pPr marL="342900" marR="0" lvl="0" indent="-342900" algn="just">
              <a:lnSpc>
                <a:spcPct val="150000"/>
              </a:lnSpc>
              <a:spcAft>
                <a:spcPts val="1000"/>
              </a:spcAft>
              <a:buSzPts val="1000"/>
              <a:buFont typeface="Symbol" panose="05050102010706020507" pitchFamily="18" charset="2"/>
              <a:buChar char=""/>
              <a:tabLst>
                <a:tab pos="457200" algn="l"/>
              </a:tabLs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Ideally, borrow the best-practice example of using AI in HR analytics, including IBM and Google.</a:t>
            </a:r>
          </a:p>
        </p:txBody>
      </p:sp>
      <p:sp>
        <p:nvSpPr>
          <p:cNvPr id="18" name="Freeform 18">
            <a:extLst>
              <a:ext uri="{FF2B5EF4-FFF2-40B4-BE49-F238E27FC236}">
                <a16:creationId xmlns:a16="http://schemas.microsoft.com/office/drawing/2014/main" xmlns="" id="{8A47F371-7B70-71D1-325A-00A669895888}"/>
              </a:ext>
            </a:extLst>
          </p:cNvPr>
          <p:cNvSpPr/>
          <p:nvPr/>
        </p:nvSpPr>
        <p:spPr>
          <a:xfrm rot="-5400000">
            <a:off x="-4331047" y="-3176090"/>
            <a:ext cx="6778295" cy="7210953"/>
          </a:xfrm>
          <a:custGeom>
            <a:avLst/>
            <a:gdLst/>
            <a:ahLst/>
            <a:cxnLst/>
            <a:rect l="l" t="t" r="r" b="b"/>
            <a:pathLst>
              <a:path w="6778295" h="7210953">
                <a:moveTo>
                  <a:pt x="0" y="0"/>
                </a:moveTo>
                <a:lnTo>
                  <a:pt x="6778296" y="0"/>
                </a:lnTo>
                <a:lnTo>
                  <a:pt x="6778296" y="7210953"/>
                </a:lnTo>
                <a:lnTo>
                  <a:pt x="0" y="7210953"/>
                </a:lnTo>
                <a:lnTo>
                  <a:pt x="0" y="0"/>
                </a:lnTo>
                <a:close/>
              </a:path>
            </a:pathLst>
          </a:custGeom>
          <a:blipFill>
            <a:blip r:embed="rId3">
              <a:alphaModFix amt="51000"/>
            </a:blip>
            <a:stretch>
              <a:fillRect/>
            </a:stretch>
          </a:blipFill>
        </p:spPr>
      </p:sp>
      <p:pic>
        <p:nvPicPr>
          <p:cNvPr id="10" name="Picture 9">
            <a:extLst>
              <a:ext uri="{FF2B5EF4-FFF2-40B4-BE49-F238E27FC236}">
                <a16:creationId xmlns:a16="http://schemas.microsoft.com/office/drawing/2014/main" xmlns="" id="{A4751337-184C-0BB1-3409-11E315C83E27}"/>
              </a:ext>
            </a:extLst>
          </p:cNvPr>
          <p:cNvPicPr>
            <a:picLocks noChangeAspect="1"/>
          </p:cNvPicPr>
          <p:nvPr/>
        </p:nvPicPr>
        <p:blipFill>
          <a:blip r:embed="rId8"/>
          <a:stretch>
            <a:fillRect/>
          </a:stretch>
        </p:blipFill>
        <p:spPr>
          <a:xfrm>
            <a:off x="342900" y="2850364"/>
            <a:ext cx="17602200" cy="207627"/>
          </a:xfrm>
          <a:prstGeom prst="rect">
            <a:avLst/>
          </a:prstGeom>
        </p:spPr>
      </p:pic>
    </p:spTree>
    <p:extLst>
      <p:ext uri="{BB962C8B-B14F-4D97-AF65-F5344CB8AC3E}">
        <p14:creationId xmlns:p14="http://schemas.microsoft.com/office/powerpoint/2010/main" val="73052936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58B03C4F-F124-1CE1-BA47-C32B2801C4F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xmlns="" id="{1B5BB6C3-5EBB-C556-75F4-8C87112CCA0C}"/>
              </a:ext>
            </a:extLst>
          </p:cNvPr>
          <p:cNvSpPr/>
          <p:nvPr/>
        </p:nvSpPr>
        <p:spPr>
          <a:xfrm rot="-5400000">
            <a:off x="3248655" y="862556"/>
            <a:ext cx="9789878" cy="10414764"/>
          </a:xfrm>
          <a:custGeom>
            <a:avLst/>
            <a:gdLst/>
            <a:ahLst/>
            <a:cxnLst/>
            <a:rect l="l" t="t" r="r" b="b"/>
            <a:pathLst>
              <a:path w="9789878" h="10414764">
                <a:moveTo>
                  <a:pt x="0" y="0"/>
                </a:moveTo>
                <a:lnTo>
                  <a:pt x="9789878" y="0"/>
                </a:lnTo>
                <a:lnTo>
                  <a:pt x="9789878" y="10414763"/>
                </a:lnTo>
                <a:lnTo>
                  <a:pt x="0" y="10414763"/>
                </a:lnTo>
                <a:lnTo>
                  <a:pt x="0" y="0"/>
                </a:lnTo>
                <a:close/>
              </a:path>
            </a:pathLst>
          </a:custGeom>
          <a:blipFill>
            <a:blip r:embed="rId3">
              <a:alphaModFix amt="51000"/>
            </a:blip>
            <a:stretch>
              <a:fillRect/>
            </a:stretch>
          </a:blipFill>
        </p:spPr>
      </p:sp>
      <p:grpSp>
        <p:nvGrpSpPr>
          <p:cNvPr id="6" name="Group 6">
            <a:extLst>
              <a:ext uri="{FF2B5EF4-FFF2-40B4-BE49-F238E27FC236}">
                <a16:creationId xmlns:a16="http://schemas.microsoft.com/office/drawing/2014/main" xmlns="" id="{3DD4D8E0-4E9B-B99E-EB37-168F55154930}"/>
              </a:ext>
            </a:extLst>
          </p:cNvPr>
          <p:cNvGrpSpPr/>
          <p:nvPr/>
        </p:nvGrpSpPr>
        <p:grpSpPr>
          <a:xfrm>
            <a:off x="11023875" y="5835637"/>
            <a:ext cx="4812277" cy="2846768"/>
            <a:chOff x="0" y="0"/>
            <a:chExt cx="1267431" cy="749766"/>
          </a:xfrm>
        </p:grpSpPr>
        <p:sp>
          <p:nvSpPr>
            <p:cNvPr id="7" name="Freeform 7">
              <a:extLst>
                <a:ext uri="{FF2B5EF4-FFF2-40B4-BE49-F238E27FC236}">
                  <a16:creationId xmlns:a16="http://schemas.microsoft.com/office/drawing/2014/main" xmlns="" id="{D25906BF-DBF7-45C2-A5F7-19842450AB21}"/>
                </a:ext>
              </a:extLst>
            </p:cNvPr>
            <p:cNvSpPr/>
            <p:nvPr/>
          </p:nvSpPr>
          <p:spPr>
            <a:xfrm>
              <a:off x="0" y="0"/>
              <a:ext cx="1267431" cy="749766"/>
            </a:xfrm>
            <a:custGeom>
              <a:avLst/>
              <a:gdLst/>
              <a:ahLst/>
              <a:cxnLst/>
              <a:rect l="l" t="t" r="r" b="b"/>
              <a:pathLst>
                <a:path w="1267431" h="749766">
                  <a:moveTo>
                    <a:pt x="82048" y="0"/>
                  </a:moveTo>
                  <a:lnTo>
                    <a:pt x="1185383" y="0"/>
                  </a:lnTo>
                  <a:cubicBezTo>
                    <a:pt x="1230697" y="0"/>
                    <a:pt x="1267431" y="36734"/>
                    <a:pt x="1267431" y="82048"/>
                  </a:cubicBezTo>
                  <a:lnTo>
                    <a:pt x="1267431" y="667718"/>
                  </a:lnTo>
                  <a:cubicBezTo>
                    <a:pt x="1267431" y="689479"/>
                    <a:pt x="1258787" y="710348"/>
                    <a:pt x="1243400" y="725735"/>
                  </a:cubicBezTo>
                  <a:cubicBezTo>
                    <a:pt x="1228013" y="741122"/>
                    <a:pt x="1207143" y="749766"/>
                    <a:pt x="1185383" y="749766"/>
                  </a:cubicBezTo>
                  <a:lnTo>
                    <a:pt x="82048" y="749766"/>
                  </a:lnTo>
                  <a:cubicBezTo>
                    <a:pt x="36734" y="749766"/>
                    <a:pt x="0" y="713032"/>
                    <a:pt x="0" y="667718"/>
                  </a:cubicBezTo>
                  <a:lnTo>
                    <a:pt x="0" y="82048"/>
                  </a:lnTo>
                  <a:cubicBezTo>
                    <a:pt x="0" y="60288"/>
                    <a:pt x="8644" y="39418"/>
                    <a:pt x="24031" y="24031"/>
                  </a:cubicBezTo>
                  <a:cubicBezTo>
                    <a:pt x="39418" y="8644"/>
                    <a:pt x="60288" y="0"/>
                    <a:pt x="82048" y="0"/>
                  </a:cubicBezTo>
                  <a:close/>
                </a:path>
              </a:pathLst>
            </a:custGeom>
            <a:solidFill>
              <a:srgbClr val="000000">
                <a:alpha val="0"/>
              </a:srgbClr>
            </a:solidFill>
            <a:ln w="19050" cap="rnd">
              <a:solidFill>
                <a:srgbClr val="FFFFFF"/>
              </a:solidFill>
              <a:prstDash val="solid"/>
              <a:round/>
            </a:ln>
          </p:spPr>
        </p:sp>
        <p:sp>
          <p:nvSpPr>
            <p:cNvPr id="8" name="TextBox 8">
              <a:extLst>
                <a:ext uri="{FF2B5EF4-FFF2-40B4-BE49-F238E27FC236}">
                  <a16:creationId xmlns:a16="http://schemas.microsoft.com/office/drawing/2014/main" xmlns="" id="{737F14BC-92E4-F7E4-C0FD-5F232B691EB1}"/>
                </a:ext>
              </a:extLst>
            </p:cNvPr>
            <p:cNvSpPr txBox="1"/>
            <p:nvPr/>
          </p:nvSpPr>
          <p:spPr>
            <a:xfrm>
              <a:off x="0" y="-38100"/>
              <a:ext cx="1267431" cy="787866"/>
            </a:xfrm>
            <a:prstGeom prst="rect">
              <a:avLst/>
            </a:prstGeom>
          </p:spPr>
          <p:txBody>
            <a:bodyPr lIns="50800" tIns="50800" rIns="50800" bIns="50800" rtlCol="0" anchor="ctr"/>
            <a:lstStyle/>
            <a:p>
              <a:pPr algn="ctr">
                <a:lnSpc>
                  <a:spcPts val="3079"/>
                </a:lnSpc>
              </a:pPr>
              <a:endParaRPr/>
            </a:p>
          </p:txBody>
        </p:sp>
      </p:grpSp>
      <p:grpSp>
        <p:nvGrpSpPr>
          <p:cNvPr id="11" name="Group 11">
            <a:extLst>
              <a:ext uri="{FF2B5EF4-FFF2-40B4-BE49-F238E27FC236}">
                <a16:creationId xmlns:a16="http://schemas.microsoft.com/office/drawing/2014/main" xmlns="" id="{317A4E13-70E5-3221-705D-7FDB06C4972D}"/>
              </a:ext>
            </a:extLst>
          </p:cNvPr>
          <p:cNvGrpSpPr/>
          <p:nvPr/>
        </p:nvGrpSpPr>
        <p:grpSpPr>
          <a:xfrm>
            <a:off x="-206216" y="9672527"/>
            <a:ext cx="18700433" cy="743950"/>
            <a:chOff x="0" y="0"/>
            <a:chExt cx="4925217" cy="195937"/>
          </a:xfrm>
        </p:grpSpPr>
        <p:sp>
          <p:nvSpPr>
            <p:cNvPr id="12" name="Freeform 12">
              <a:extLst>
                <a:ext uri="{FF2B5EF4-FFF2-40B4-BE49-F238E27FC236}">
                  <a16:creationId xmlns:a16="http://schemas.microsoft.com/office/drawing/2014/main" xmlns="" id="{0172D88B-3A05-33B2-400B-F56C0CCF8E67}"/>
                </a:ext>
              </a:extLst>
            </p:cNvPr>
            <p:cNvSpPr/>
            <p:nvPr/>
          </p:nvSpPr>
          <p:spPr>
            <a:xfrm>
              <a:off x="0" y="0"/>
              <a:ext cx="4925217" cy="195937"/>
            </a:xfrm>
            <a:custGeom>
              <a:avLst/>
              <a:gdLst/>
              <a:ahLst/>
              <a:cxnLst/>
              <a:rect l="l" t="t" r="r" b="b"/>
              <a:pathLst>
                <a:path w="4925217" h="195937">
                  <a:moveTo>
                    <a:pt x="0" y="0"/>
                  </a:moveTo>
                  <a:lnTo>
                    <a:pt x="4925217" y="0"/>
                  </a:lnTo>
                  <a:lnTo>
                    <a:pt x="4925217" y="195937"/>
                  </a:lnTo>
                  <a:lnTo>
                    <a:pt x="0" y="195937"/>
                  </a:lnTo>
                  <a:close/>
                </a:path>
              </a:pathLst>
            </a:custGeom>
            <a:solidFill>
              <a:srgbClr val="EFEDDE"/>
            </a:solidFill>
          </p:spPr>
        </p:sp>
        <p:sp>
          <p:nvSpPr>
            <p:cNvPr id="13" name="TextBox 13">
              <a:extLst>
                <a:ext uri="{FF2B5EF4-FFF2-40B4-BE49-F238E27FC236}">
                  <a16:creationId xmlns:a16="http://schemas.microsoft.com/office/drawing/2014/main" xmlns="" id="{73492FB6-4CE4-566C-FBEA-2FED0A287BF8}"/>
                </a:ext>
              </a:extLst>
            </p:cNvPr>
            <p:cNvSpPr txBox="1"/>
            <p:nvPr/>
          </p:nvSpPr>
          <p:spPr>
            <a:xfrm>
              <a:off x="0" y="-38100"/>
              <a:ext cx="4925217" cy="234037"/>
            </a:xfrm>
            <a:prstGeom prst="rect">
              <a:avLst/>
            </a:prstGeom>
          </p:spPr>
          <p:txBody>
            <a:bodyPr lIns="50800" tIns="50800" rIns="50800" bIns="50800" rtlCol="0" anchor="ctr"/>
            <a:lstStyle/>
            <a:p>
              <a:pPr algn="ctr">
                <a:lnSpc>
                  <a:spcPts val="3079"/>
                </a:lnSpc>
              </a:pPr>
              <a:endParaRPr/>
            </a:p>
          </p:txBody>
        </p:sp>
      </p:grpSp>
      <p:sp>
        <p:nvSpPr>
          <p:cNvPr id="14" name="Freeform 14">
            <a:extLst>
              <a:ext uri="{FF2B5EF4-FFF2-40B4-BE49-F238E27FC236}">
                <a16:creationId xmlns:a16="http://schemas.microsoft.com/office/drawing/2014/main" xmlns="" id="{AB69F22A-4DC8-FF89-2114-CAEF2685252B}"/>
              </a:ext>
            </a:extLst>
          </p:cNvPr>
          <p:cNvSpPr/>
          <p:nvPr/>
        </p:nvSpPr>
        <p:spPr>
          <a:xfrm>
            <a:off x="2348337" y="526334"/>
            <a:ext cx="1175750" cy="1004732"/>
          </a:xfrm>
          <a:custGeom>
            <a:avLst/>
            <a:gdLst/>
            <a:ahLst/>
            <a:cxnLst/>
            <a:rect l="l" t="t" r="r" b="b"/>
            <a:pathLst>
              <a:path w="1175750" h="1004732">
                <a:moveTo>
                  <a:pt x="0" y="0"/>
                </a:moveTo>
                <a:lnTo>
                  <a:pt x="1175750" y="0"/>
                </a:lnTo>
                <a:lnTo>
                  <a:pt x="1175750" y="1004732"/>
                </a:lnTo>
                <a:lnTo>
                  <a:pt x="0" y="1004732"/>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15" name="TextBox 15">
            <a:extLst>
              <a:ext uri="{FF2B5EF4-FFF2-40B4-BE49-F238E27FC236}">
                <a16:creationId xmlns:a16="http://schemas.microsoft.com/office/drawing/2014/main" xmlns="" id="{8CEB5FAF-196B-0EEA-AB49-D7DDF29D7FD1}"/>
              </a:ext>
            </a:extLst>
          </p:cNvPr>
          <p:cNvSpPr txBox="1"/>
          <p:nvPr/>
        </p:nvSpPr>
        <p:spPr>
          <a:xfrm>
            <a:off x="4853374" y="957095"/>
            <a:ext cx="8641539" cy="785087"/>
          </a:xfrm>
          <a:prstGeom prst="rect">
            <a:avLst/>
          </a:prstGeom>
        </p:spPr>
        <p:txBody>
          <a:bodyPr lIns="0" tIns="0" rIns="0" bIns="0" rtlCol="0" anchor="t">
            <a:spAutoFit/>
          </a:bodyPr>
          <a:lstStyle/>
          <a:p>
            <a:pPr marL="0" lvl="0" indent="0" algn="ctr">
              <a:lnSpc>
                <a:spcPts val="6638"/>
              </a:lnSpc>
              <a:spcBef>
                <a:spcPct val="0"/>
              </a:spcBef>
            </a:pPr>
            <a:r>
              <a:rPr lang="en-US" sz="5000" b="1" u="none" strike="noStrike" dirty="0">
                <a:solidFill>
                  <a:srgbClr val="000000"/>
                </a:solidFill>
                <a:latin typeface="Times New Roman" panose="02020603050405020304" pitchFamily="18" charset="0"/>
                <a:ea typeface="Baskerville Display PT Bold Italics"/>
                <a:cs typeface="Times New Roman" panose="02020603050405020304" pitchFamily="18" charset="0"/>
                <a:sym typeface="Baskerville Display PT Bold Italics"/>
              </a:rPr>
              <a:t>RE</a:t>
            </a:r>
            <a:r>
              <a:rPr lang="en-US" sz="5000" b="1" dirty="0">
                <a:solidFill>
                  <a:srgbClr val="000000"/>
                </a:solidFill>
                <a:latin typeface="Times New Roman" panose="02020603050405020304" pitchFamily="18" charset="0"/>
                <a:ea typeface="Baskerville Display PT Bold Italics"/>
                <a:cs typeface="Times New Roman" panose="02020603050405020304" pitchFamily="18" charset="0"/>
                <a:sym typeface="Baskerville Display PT Bold Italics"/>
              </a:rPr>
              <a:t>FERENCE</a:t>
            </a:r>
            <a:r>
              <a:rPr lang="en-US" sz="5000" b="1" u="none" strike="noStrike" dirty="0">
                <a:solidFill>
                  <a:srgbClr val="000000"/>
                </a:solidFill>
                <a:latin typeface="Times New Roman" panose="02020603050405020304" pitchFamily="18" charset="0"/>
                <a:ea typeface="Baskerville Display PT Bold Italics"/>
                <a:cs typeface="Times New Roman" panose="02020603050405020304" pitchFamily="18" charset="0"/>
                <a:sym typeface="Baskerville Display PT Bold Italics"/>
              </a:rPr>
              <a:t>S</a:t>
            </a:r>
          </a:p>
        </p:txBody>
      </p:sp>
      <p:sp>
        <p:nvSpPr>
          <p:cNvPr id="16" name="TextBox 16">
            <a:extLst>
              <a:ext uri="{FF2B5EF4-FFF2-40B4-BE49-F238E27FC236}">
                <a16:creationId xmlns:a16="http://schemas.microsoft.com/office/drawing/2014/main" xmlns="" id="{6D76EDD2-6BD4-4C26-130C-69516065CEF6}"/>
              </a:ext>
            </a:extLst>
          </p:cNvPr>
          <p:cNvSpPr txBox="1"/>
          <p:nvPr/>
        </p:nvSpPr>
        <p:spPr>
          <a:xfrm>
            <a:off x="396992" y="2853622"/>
            <a:ext cx="17030700" cy="6125844"/>
          </a:xfrm>
          <a:prstGeom prst="rect">
            <a:avLst/>
          </a:prstGeom>
        </p:spPr>
        <p:txBody>
          <a:bodyPr wrap="square" lIns="0" tIns="0" rIns="0" bIns="0" rtlCol="0" anchor="t">
            <a:spAutoFit/>
          </a:bodyPr>
          <a:lstStyle/>
          <a:p>
            <a:pPr marL="457200" marR="0" lvl="0" indent="-457200" algn="just">
              <a:lnSpc>
                <a:spcPct val="150000"/>
              </a:lnSpc>
              <a:spcAft>
                <a:spcPts val="1000"/>
              </a:spcAft>
              <a:buSzPts val="1000"/>
              <a:buFont typeface="Wingdings" panose="05000000000000000000" pitchFamily="2" charset="2"/>
              <a:buChar char="q"/>
              <a:tabLst>
                <a:tab pos="457200" algn="l"/>
              </a:tabLst>
            </a:pPr>
            <a:r>
              <a:rPr lang="en-US" sz="20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Bhatti, S., Faqirah, M.R. and Ullah, M.S., 2025. The Future of HR: Exploring the Benefits and Challenges of Digital Transformation. International Journal of Engineering, Business and Management, 9(1), p.595779.</a:t>
            </a:r>
          </a:p>
          <a:p>
            <a:pPr marL="457200" marR="0" lvl="0" indent="-457200" algn="just">
              <a:lnSpc>
                <a:spcPct val="150000"/>
              </a:lnSpc>
              <a:spcAft>
                <a:spcPts val="1000"/>
              </a:spcAft>
              <a:buSzPts val="1000"/>
              <a:buFont typeface="Wingdings" panose="05000000000000000000" pitchFamily="2" charset="2"/>
              <a:buChar char="q"/>
              <a:tabLst>
                <a:tab pos="457200" algn="l"/>
              </a:tabLst>
            </a:pPr>
            <a:r>
              <a:rPr lang="en-US" sz="20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Hossain, Q., Ikbal, M.Z. and Rahman, M.M., 2025. A meta data-driven decision support in human capital management: reviewing </a:t>
            </a:r>
            <a:r>
              <a:rPr lang="en-US" sz="20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hris</a:t>
            </a:r>
            <a:r>
              <a:rPr lang="en-US" sz="20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and predictive analytics integration. ASRC Procedia: Global Perspectives in Science and Scholarship, 1(01), pp.215-246.</a:t>
            </a:r>
          </a:p>
          <a:p>
            <a:pPr marL="457200" marR="0" lvl="0" indent="-457200" algn="just">
              <a:lnSpc>
                <a:spcPct val="150000"/>
              </a:lnSpc>
              <a:spcAft>
                <a:spcPts val="1000"/>
              </a:spcAft>
              <a:buSzPts val="1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Islam, Z., 2023. Optimizing Human Resource Operations through AI-Driven Advanced Computing Systems. Journal of Advanced Computing Systems, 3(12), pp.18-25.</a:t>
            </a:r>
          </a:p>
          <a:p>
            <a:pPr marL="457200" marR="0" lvl="0" indent="-457200" algn="just">
              <a:lnSpc>
                <a:spcPct val="150000"/>
              </a:lnSpc>
              <a:spcAft>
                <a:spcPts val="1000"/>
              </a:spcAft>
              <a:buSzPts val="1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John, B.,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Alsamarra'i</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Z. and Panteli, N., 2025. Reconfiguring digital embeddedness in hybrid work: The case of employee experience management platforms. Information Systems Journal, 35(2), pp.450-479.</a:t>
            </a:r>
          </a:p>
          <a:p>
            <a:pPr marL="457200" marR="0" lvl="0" indent="-457200" algn="just">
              <a:lnSpc>
                <a:spcPct val="150000"/>
              </a:lnSpc>
              <a:spcAft>
                <a:spcPts val="1000"/>
              </a:spcAft>
              <a:buSzPts val="1000"/>
              <a:buFont typeface="Wingdings" panose="05000000000000000000" pitchFamily="2" charset="2"/>
              <a:buChar char="q"/>
              <a:tabLst>
                <a:tab pos="457200" algn="l"/>
              </a:tabLst>
            </a:pPr>
            <a:r>
              <a:rPr lang="en-US" sz="20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Okon, R.I.C.H.A.R.D., </a:t>
            </a:r>
            <a:r>
              <a:rPr lang="en-US" sz="20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Odionu</a:t>
            </a:r>
            <a:r>
              <a:rPr lang="en-US" sz="20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C.S. and Bristol-</a:t>
            </a:r>
            <a:r>
              <a:rPr lang="en-US" sz="20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Alagbariya</a:t>
            </a:r>
            <a:r>
              <a:rPr lang="en-US" sz="20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B.E.R.N.A.D.E.T.T.E., 2024. Integrating data-driven analytics into human resource management to improve decision-making and organizational effectiveness. IRE Journals, 8(6), p.574.</a:t>
            </a:r>
          </a:p>
          <a:p>
            <a:pPr marL="457200" marR="0" lvl="0" indent="-457200" algn="just">
              <a:lnSpc>
                <a:spcPct val="150000"/>
              </a:lnSpc>
              <a:spcAft>
                <a:spcPts val="1000"/>
              </a:spcAft>
              <a:buSzPts val="1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Tuli, F.A., Varghese, A. and Ande, J.R.P.K., 2018. Data-driven decision making: A framework for integrating workforce analytics and predictive HR metrics in digitalized environments. Global Disclosure of Economics and Business, 7(2), pp.109-122.</a:t>
            </a:r>
          </a:p>
        </p:txBody>
      </p:sp>
      <p:pic>
        <p:nvPicPr>
          <p:cNvPr id="9" name="Picture 8">
            <a:extLst>
              <a:ext uri="{FF2B5EF4-FFF2-40B4-BE49-F238E27FC236}">
                <a16:creationId xmlns:a16="http://schemas.microsoft.com/office/drawing/2014/main" xmlns="" id="{29A0602E-409E-FA02-E1AB-AF06B5615CD1}"/>
              </a:ext>
            </a:extLst>
          </p:cNvPr>
          <p:cNvPicPr>
            <a:picLocks noChangeAspect="1"/>
          </p:cNvPicPr>
          <p:nvPr/>
        </p:nvPicPr>
        <p:blipFill>
          <a:blip r:embed="rId6"/>
          <a:stretch>
            <a:fillRect/>
          </a:stretch>
        </p:blipFill>
        <p:spPr>
          <a:xfrm>
            <a:off x="373043" y="2348934"/>
            <a:ext cx="17602200" cy="207627"/>
          </a:xfrm>
          <a:prstGeom prst="rect">
            <a:avLst/>
          </a:prstGeom>
        </p:spPr>
      </p:pic>
    </p:spTree>
    <p:extLst>
      <p:ext uri="{BB962C8B-B14F-4D97-AF65-F5344CB8AC3E}">
        <p14:creationId xmlns:p14="http://schemas.microsoft.com/office/powerpoint/2010/main" val="335287157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686456" y="9872237"/>
            <a:ext cx="9553175" cy="1241847"/>
            <a:chOff x="0" y="0"/>
            <a:chExt cx="3485024" cy="453029"/>
          </a:xfrm>
        </p:grpSpPr>
        <p:sp>
          <p:nvSpPr>
            <p:cNvPr id="3" name="Freeform 3"/>
            <p:cNvSpPr/>
            <p:nvPr/>
          </p:nvSpPr>
          <p:spPr>
            <a:xfrm>
              <a:off x="0" y="0"/>
              <a:ext cx="3485024" cy="453029"/>
            </a:xfrm>
            <a:custGeom>
              <a:avLst/>
              <a:gdLst/>
              <a:ahLst/>
              <a:cxnLst/>
              <a:rect l="l" t="t" r="r" b="b"/>
              <a:pathLst>
                <a:path w="3485024" h="453029">
                  <a:moveTo>
                    <a:pt x="0" y="0"/>
                  </a:moveTo>
                  <a:lnTo>
                    <a:pt x="3485024" y="0"/>
                  </a:lnTo>
                  <a:lnTo>
                    <a:pt x="3485024" y="453029"/>
                  </a:lnTo>
                  <a:lnTo>
                    <a:pt x="0" y="453029"/>
                  </a:lnTo>
                  <a:close/>
                </a:path>
              </a:pathLst>
            </a:custGeom>
            <a:solidFill>
              <a:srgbClr val="62DBDF"/>
            </a:solidFill>
          </p:spPr>
        </p:sp>
      </p:grpSp>
      <p:grpSp>
        <p:nvGrpSpPr>
          <p:cNvPr id="4" name="Group 4"/>
          <p:cNvGrpSpPr/>
          <p:nvPr/>
        </p:nvGrpSpPr>
        <p:grpSpPr>
          <a:xfrm>
            <a:off x="-333948" y="-839272"/>
            <a:ext cx="8586759" cy="1241847"/>
            <a:chOff x="0" y="0"/>
            <a:chExt cx="3132473" cy="453029"/>
          </a:xfrm>
        </p:grpSpPr>
        <p:sp>
          <p:nvSpPr>
            <p:cNvPr id="5" name="Freeform 5"/>
            <p:cNvSpPr/>
            <p:nvPr/>
          </p:nvSpPr>
          <p:spPr>
            <a:xfrm>
              <a:off x="0" y="0"/>
              <a:ext cx="3132473" cy="453029"/>
            </a:xfrm>
            <a:custGeom>
              <a:avLst/>
              <a:gdLst/>
              <a:ahLst/>
              <a:cxnLst/>
              <a:rect l="l" t="t" r="r" b="b"/>
              <a:pathLst>
                <a:path w="3132473" h="453029">
                  <a:moveTo>
                    <a:pt x="0" y="0"/>
                  </a:moveTo>
                  <a:lnTo>
                    <a:pt x="3132473" y="0"/>
                  </a:lnTo>
                  <a:lnTo>
                    <a:pt x="3132473" y="453029"/>
                  </a:lnTo>
                  <a:lnTo>
                    <a:pt x="0" y="453029"/>
                  </a:lnTo>
                  <a:close/>
                </a:path>
              </a:pathLst>
            </a:custGeom>
            <a:solidFill>
              <a:srgbClr val="62DBDF"/>
            </a:solidFill>
          </p:spPr>
        </p:sp>
      </p:grpSp>
      <p:sp>
        <p:nvSpPr>
          <p:cNvPr id="6" name="Freeform 6"/>
          <p:cNvSpPr/>
          <p:nvPr/>
        </p:nvSpPr>
        <p:spPr>
          <a:xfrm rot="20444447">
            <a:off x="13545177" y="1086336"/>
            <a:ext cx="3302799" cy="4224510"/>
          </a:xfrm>
          <a:custGeom>
            <a:avLst/>
            <a:gdLst/>
            <a:ahLst/>
            <a:cxnLst/>
            <a:rect l="l" t="t" r="r" b="b"/>
            <a:pathLst>
              <a:path w="3302799" h="4224510">
                <a:moveTo>
                  <a:pt x="0" y="0"/>
                </a:moveTo>
                <a:lnTo>
                  <a:pt x="3302799" y="0"/>
                </a:lnTo>
                <a:lnTo>
                  <a:pt x="3302799" y="4224510"/>
                </a:lnTo>
                <a:lnTo>
                  <a:pt x="0" y="422451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8" name="Freeform 8"/>
          <p:cNvSpPr/>
          <p:nvPr/>
        </p:nvSpPr>
        <p:spPr>
          <a:xfrm>
            <a:off x="16286092" y="8329082"/>
            <a:ext cx="1540244" cy="1149407"/>
          </a:xfrm>
          <a:custGeom>
            <a:avLst/>
            <a:gdLst/>
            <a:ahLst/>
            <a:cxnLst/>
            <a:rect l="l" t="t" r="r" b="b"/>
            <a:pathLst>
              <a:path w="1540244" h="1149407">
                <a:moveTo>
                  <a:pt x="0" y="0"/>
                </a:moveTo>
                <a:lnTo>
                  <a:pt x="1540245" y="0"/>
                </a:lnTo>
                <a:lnTo>
                  <a:pt x="1540245" y="1149407"/>
                </a:lnTo>
                <a:lnTo>
                  <a:pt x="0" y="1149407"/>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9" name="TextBox 9"/>
          <p:cNvSpPr txBox="1"/>
          <p:nvPr/>
        </p:nvSpPr>
        <p:spPr>
          <a:xfrm>
            <a:off x="1676400" y="2360562"/>
            <a:ext cx="11248442" cy="1846659"/>
          </a:xfrm>
          <a:prstGeom prst="rect">
            <a:avLst/>
          </a:prstGeom>
        </p:spPr>
        <p:txBody>
          <a:bodyPr wrap="square" lIns="0" tIns="0" rIns="0" bIns="0" rtlCol="0" anchor="t">
            <a:spAutoFit/>
          </a:bodyPr>
          <a:lstStyle/>
          <a:p>
            <a:pPr algn="ctr">
              <a:lnSpc>
                <a:spcPts val="7200"/>
              </a:lnSpc>
            </a:pPr>
            <a:r>
              <a:rPr lang="en-US" sz="5400" b="1" spc="600" dirty="0" smtClean="0">
                <a:solidFill>
                  <a:srgbClr val="1D1127"/>
                </a:solidFill>
                <a:latin typeface="Times New Roman" panose="02020603050405020304" pitchFamily="18" charset="0"/>
                <a:ea typeface="Poppins"/>
                <a:cs typeface="Times New Roman" panose="02020603050405020304" pitchFamily="18" charset="0"/>
                <a:sym typeface="Poppins"/>
              </a:rPr>
              <a:t>TOPIC-5 :WORK </a:t>
            </a:r>
            <a:r>
              <a:rPr lang="en-US" sz="5400" b="1" spc="600" dirty="0">
                <a:solidFill>
                  <a:srgbClr val="1D1127"/>
                </a:solidFill>
                <a:latin typeface="Times New Roman" panose="02020603050405020304" pitchFamily="18" charset="0"/>
                <a:ea typeface="Poppins"/>
                <a:cs typeface="Times New Roman" panose="02020603050405020304" pitchFamily="18" charset="0"/>
                <a:sym typeface="Poppins"/>
              </a:rPr>
              <a:t>PLACE CULTURE AND DIVERSITY</a:t>
            </a:r>
          </a:p>
        </p:txBody>
      </p:sp>
      <p:pic>
        <p:nvPicPr>
          <p:cNvPr id="7" name="Picture 6">
            <a:extLst>
              <a:ext uri="{FF2B5EF4-FFF2-40B4-BE49-F238E27FC236}">
                <a16:creationId xmlns:a16="http://schemas.microsoft.com/office/drawing/2014/main" xmlns="" id="{66F2510A-716E-40B7-4D02-EFB2ED9C3A87}"/>
              </a:ext>
            </a:extLst>
          </p:cNvPr>
          <p:cNvPicPr>
            <a:picLocks noChangeAspect="1"/>
          </p:cNvPicPr>
          <p:nvPr/>
        </p:nvPicPr>
        <p:blipFill>
          <a:blip r:embed="rId7"/>
          <a:stretch>
            <a:fillRect/>
          </a:stretch>
        </p:blipFill>
        <p:spPr>
          <a:xfrm>
            <a:off x="685800" y="4481120"/>
            <a:ext cx="17602200" cy="207627"/>
          </a:xfrm>
          <a:prstGeom prst="rect">
            <a:avLst/>
          </a:prstGeom>
        </p:spPr>
      </p:pic>
      <p:pic>
        <p:nvPicPr>
          <p:cNvPr id="11" name="Picture 10">
            <a:extLst>
              <a:ext uri="{FF2B5EF4-FFF2-40B4-BE49-F238E27FC236}">
                <a16:creationId xmlns:a16="http://schemas.microsoft.com/office/drawing/2014/main" xmlns="" id="{626A97F4-8DD8-D2F6-BE05-F672709DF5DB}"/>
              </a:ext>
            </a:extLst>
          </p:cNvPr>
          <p:cNvPicPr>
            <a:picLocks noChangeAspect="1"/>
          </p:cNvPicPr>
          <p:nvPr/>
        </p:nvPicPr>
        <p:blipFill>
          <a:blip r:embed="rId7"/>
          <a:stretch>
            <a:fillRect/>
          </a:stretch>
        </p:blipFill>
        <p:spPr>
          <a:xfrm>
            <a:off x="342900" y="1205286"/>
            <a:ext cx="17602200" cy="207627"/>
          </a:xfrm>
          <a:prstGeom prst="rect">
            <a:avLst/>
          </a:prstGeom>
        </p:spPr>
      </p:pic>
      <p:pic>
        <p:nvPicPr>
          <p:cNvPr id="12" name="Picture 11">
            <a:extLst>
              <a:ext uri="{FF2B5EF4-FFF2-40B4-BE49-F238E27FC236}">
                <a16:creationId xmlns:a16="http://schemas.microsoft.com/office/drawing/2014/main" xmlns="" id="{B568F111-A881-C385-EF4A-1038557448A2}"/>
              </a:ext>
            </a:extLst>
          </p:cNvPr>
          <p:cNvPicPr>
            <a:picLocks noChangeAspect="1"/>
          </p:cNvPicPr>
          <p:nvPr/>
        </p:nvPicPr>
        <p:blipFill>
          <a:blip r:embed="rId8"/>
          <a:stretch>
            <a:fillRect/>
          </a:stretch>
        </p:blipFill>
        <p:spPr>
          <a:xfrm>
            <a:off x="5557036" y="5082495"/>
            <a:ext cx="7239469" cy="4050524"/>
          </a:xfrm>
          <a:prstGeom prst="rect">
            <a:avLst/>
          </a:prstGeom>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686456" y="9872237"/>
            <a:ext cx="9553175" cy="1241847"/>
            <a:chOff x="0" y="0"/>
            <a:chExt cx="3485024" cy="453029"/>
          </a:xfrm>
        </p:grpSpPr>
        <p:sp>
          <p:nvSpPr>
            <p:cNvPr id="3" name="Freeform 3"/>
            <p:cNvSpPr/>
            <p:nvPr/>
          </p:nvSpPr>
          <p:spPr>
            <a:xfrm>
              <a:off x="0" y="0"/>
              <a:ext cx="3485024" cy="453029"/>
            </a:xfrm>
            <a:custGeom>
              <a:avLst/>
              <a:gdLst/>
              <a:ahLst/>
              <a:cxnLst/>
              <a:rect l="l" t="t" r="r" b="b"/>
              <a:pathLst>
                <a:path w="3485024" h="453029">
                  <a:moveTo>
                    <a:pt x="0" y="0"/>
                  </a:moveTo>
                  <a:lnTo>
                    <a:pt x="3485024" y="0"/>
                  </a:lnTo>
                  <a:lnTo>
                    <a:pt x="3485024" y="453029"/>
                  </a:lnTo>
                  <a:lnTo>
                    <a:pt x="0" y="453029"/>
                  </a:lnTo>
                  <a:close/>
                </a:path>
              </a:pathLst>
            </a:custGeom>
            <a:solidFill>
              <a:srgbClr val="62DBDF"/>
            </a:solidFill>
          </p:spPr>
        </p:sp>
      </p:grpSp>
      <p:grpSp>
        <p:nvGrpSpPr>
          <p:cNvPr id="4" name="Group 4"/>
          <p:cNvGrpSpPr/>
          <p:nvPr/>
        </p:nvGrpSpPr>
        <p:grpSpPr>
          <a:xfrm>
            <a:off x="-333948" y="-839272"/>
            <a:ext cx="8586759" cy="1241847"/>
            <a:chOff x="0" y="0"/>
            <a:chExt cx="3132473" cy="453029"/>
          </a:xfrm>
        </p:grpSpPr>
        <p:sp>
          <p:nvSpPr>
            <p:cNvPr id="5" name="Freeform 5"/>
            <p:cNvSpPr/>
            <p:nvPr/>
          </p:nvSpPr>
          <p:spPr>
            <a:xfrm>
              <a:off x="0" y="0"/>
              <a:ext cx="3132473" cy="453029"/>
            </a:xfrm>
            <a:custGeom>
              <a:avLst/>
              <a:gdLst/>
              <a:ahLst/>
              <a:cxnLst/>
              <a:rect l="l" t="t" r="r" b="b"/>
              <a:pathLst>
                <a:path w="3132473" h="453029">
                  <a:moveTo>
                    <a:pt x="0" y="0"/>
                  </a:moveTo>
                  <a:lnTo>
                    <a:pt x="3132473" y="0"/>
                  </a:lnTo>
                  <a:lnTo>
                    <a:pt x="3132473" y="453029"/>
                  </a:lnTo>
                  <a:lnTo>
                    <a:pt x="0" y="453029"/>
                  </a:lnTo>
                  <a:close/>
                </a:path>
              </a:pathLst>
            </a:custGeom>
            <a:solidFill>
              <a:srgbClr val="62DBDF"/>
            </a:solidFill>
          </p:spPr>
        </p:sp>
      </p:grpSp>
      <p:sp>
        <p:nvSpPr>
          <p:cNvPr id="6" name="Freeform 6"/>
          <p:cNvSpPr/>
          <p:nvPr/>
        </p:nvSpPr>
        <p:spPr>
          <a:xfrm rot="20444447">
            <a:off x="13149123" y="147808"/>
            <a:ext cx="3302799" cy="4224510"/>
          </a:xfrm>
          <a:custGeom>
            <a:avLst/>
            <a:gdLst/>
            <a:ahLst/>
            <a:cxnLst/>
            <a:rect l="l" t="t" r="r" b="b"/>
            <a:pathLst>
              <a:path w="3302799" h="4224510">
                <a:moveTo>
                  <a:pt x="0" y="0"/>
                </a:moveTo>
                <a:lnTo>
                  <a:pt x="3302799" y="0"/>
                </a:lnTo>
                <a:lnTo>
                  <a:pt x="3302799" y="4224510"/>
                </a:lnTo>
                <a:lnTo>
                  <a:pt x="0" y="422451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8" name="Freeform 8"/>
          <p:cNvSpPr/>
          <p:nvPr/>
        </p:nvSpPr>
        <p:spPr>
          <a:xfrm>
            <a:off x="16286092" y="8329082"/>
            <a:ext cx="1540244" cy="1149407"/>
          </a:xfrm>
          <a:custGeom>
            <a:avLst/>
            <a:gdLst/>
            <a:ahLst/>
            <a:cxnLst/>
            <a:rect l="l" t="t" r="r" b="b"/>
            <a:pathLst>
              <a:path w="1540244" h="1149407">
                <a:moveTo>
                  <a:pt x="0" y="0"/>
                </a:moveTo>
                <a:lnTo>
                  <a:pt x="1540245" y="0"/>
                </a:lnTo>
                <a:lnTo>
                  <a:pt x="1540245" y="1149407"/>
                </a:lnTo>
                <a:lnTo>
                  <a:pt x="0" y="1149407"/>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9" name="TextBox 9"/>
          <p:cNvSpPr txBox="1"/>
          <p:nvPr/>
        </p:nvSpPr>
        <p:spPr>
          <a:xfrm>
            <a:off x="1231785" y="769632"/>
            <a:ext cx="11248442" cy="2671437"/>
          </a:xfrm>
          <a:prstGeom prst="rect">
            <a:avLst/>
          </a:prstGeom>
        </p:spPr>
        <p:txBody>
          <a:bodyPr wrap="square" lIns="0" tIns="0" rIns="0" bIns="0" rtlCol="0" anchor="t">
            <a:spAutoFit/>
          </a:bodyPr>
          <a:lstStyle/>
          <a:p>
            <a:pPr algn="ctr">
              <a:lnSpc>
                <a:spcPts val="7200"/>
              </a:lnSpc>
            </a:pPr>
            <a:r>
              <a:rPr lang="en-US" sz="4400" b="1" spc="600" dirty="0">
                <a:solidFill>
                  <a:srgbClr val="1D1127"/>
                </a:solidFill>
                <a:latin typeface="Times New Roman" panose="02020603050405020304" pitchFamily="18" charset="0"/>
                <a:ea typeface="Poppins"/>
                <a:cs typeface="Times New Roman" panose="02020603050405020304" pitchFamily="18" charset="0"/>
                <a:sym typeface="Poppins"/>
              </a:rPr>
              <a:t>MICROSOFT’S WORKPLACE CULTURE AND DIVERSITY VISION</a:t>
            </a:r>
          </a:p>
        </p:txBody>
      </p:sp>
      <p:sp>
        <p:nvSpPr>
          <p:cNvPr id="10" name="TextBox 10"/>
          <p:cNvSpPr txBox="1"/>
          <p:nvPr/>
        </p:nvSpPr>
        <p:spPr>
          <a:xfrm>
            <a:off x="1600200" y="4170999"/>
            <a:ext cx="14091847" cy="4343497"/>
          </a:xfrm>
          <a:prstGeom prst="rect">
            <a:avLst/>
          </a:prstGeom>
        </p:spPr>
        <p:txBody>
          <a:bodyPr wrap="square" lIns="0" tIns="0" rIns="0" bIns="0" rtlCol="0" anchor="t">
            <a:spAutoFit/>
          </a:bodyPr>
          <a:lstStyle/>
          <a:p>
            <a:pPr marL="457200" indent="-457200" algn="just">
              <a:lnSpc>
                <a:spcPct val="150000"/>
              </a:lnSpc>
              <a:buFont typeface="Arial" panose="020B0604020202020204" pitchFamily="34" charset="0"/>
              <a:buChar char="•"/>
            </a:pPr>
            <a:r>
              <a:rPr lang="en-US" sz="3200" spc="124" dirty="0">
                <a:solidFill>
                  <a:srgbClr val="1D1127"/>
                </a:solidFill>
                <a:latin typeface="Times New Roman" panose="02020603050405020304" pitchFamily="18" charset="0"/>
                <a:ea typeface="Raleway"/>
                <a:cs typeface="Times New Roman" panose="02020603050405020304" pitchFamily="18" charset="0"/>
                <a:sym typeface="Raleway"/>
              </a:rPr>
              <a:t>Microsoft advocates a culture of growth mindset that is founded on respect, teamwork and lifelong learning.</a:t>
            </a:r>
          </a:p>
          <a:p>
            <a:pPr marL="457200" indent="-457200" algn="just">
              <a:lnSpc>
                <a:spcPct val="150000"/>
              </a:lnSpc>
              <a:buFont typeface="Arial" panose="020B0604020202020204" pitchFamily="34" charset="0"/>
              <a:buChar char="•"/>
            </a:pPr>
            <a:r>
              <a:rPr lang="en-US" sz="3200" spc="124" dirty="0">
                <a:solidFill>
                  <a:srgbClr val="1D1127"/>
                </a:solidFill>
                <a:latin typeface="Times New Roman" panose="02020603050405020304" pitchFamily="18" charset="0"/>
                <a:ea typeface="Raleway"/>
                <a:cs typeface="Times New Roman" panose="02020603050405020304" pitchFamily="18" charset="0"/>
                <a:sym typeface="Raleway"/>
              </a:rPr>
              <a:t>Diversity and inclusion lead to innovation, creativity, and fairness to all employees worldwide </a:t>
            </a:r>
            <a:r>
              <a:rPr lang="en-US" sz="3200" spc="124" dirty="0">
                <a:solidFill>
                  <a:srgbClr val="FF0000"/>
                </a:solidFill>
                <a:latin typeface="Times New Roman" panose="02020603050405020304" pitchFamily="18" charset="0"/>
                <a:ea typeface="Raleway"/>
                <a:cs typeface="Times New Roman" panose="02020603050405020304" pitchFamily="18" charset="0"/>
                <a:sym typeface="Raleway"/>
              </a:rPr>
              <a:t>(Siddiqui, 2024). </a:t>
            </a:r>
          </a:p>
          <a:p>
            <a:pPr marL="457200" indent="-457200" algn="just">
              <a:lnSpc>
                <a:spcPct val="150000"/>
              </a:lnSpc>
              <a:buFont typeface="Arial" panose="020B0604020202020204" pitchFamily="34" charset="0"/>
              <a:buChar char="•"/>
            </a:pPr>
            <a:r>
              <a:rPr lang="en-US" sz="3200" spc="124" dirty="0">
                <a:solidFill>
                  <a:srgbClr val="1D1127"/>
                </a:solidFill>
                <a:latin typeface="Times New Roman" panose="02020603050405020304" pitchFamily="18" charset="0"/>
                <a:ea typeface="Raleway"/>
                <a:cs typeface="Times New Roman" panose="02020603050405020304" pitchFamily="18" charset="0"/>
                <a:sym typeface="Raleway"/>
              </a:rPr>
              <a:t>The cultural transformation underlines psychological safety, empathy and authenticity at all </a:t>
            </a:r>
            <a:r>
              <a:rPr lang="en-US" sz="3200" spc="124" dirty="0" err="1">
                <a:solidFill>
                  <a:srgbClr val="1D1127"/>
                </a:solidFill>
                <a:latin typeface="Times New Roman" panose="02020603050405020304" pitchFamily="18" charset="0"/>
                <a:ea typeface="Raleway"/>
                <a:cs typeface="Times New Roman" panose="02020603050405020304" pitchFamily="18" charset="0"/>
                <a:sym typeface="Raleway"/>
              </a:rPr>
              <a:t>organisational</a:t>
            </a:r>
            <a:r>
              <a:rPr lang="en-US" sz="3200" spc="124" dirty="0">
                <a:solidFill>
                  <a:srgbClr val="1D1127"/>
                </a:solidFill>
                <a:latin typeface="Times New Roman" panose="02020603050405020304" pitchFamily="18" charset="0"/>
                <a:ea typeface="Raleway"/>
                <a:cs typeface="Times New Roman" panose="02020603050405020304" pitchFamily="18" charset="0"/>
                <a:sym typeface="Raleway"/>
              </a:rPr>
              <a:t> levels.</a:t>
            </a:r>
          </a:p>
        </p:txBody>
      </p:sp>
      <p:pic>
        <p:nvPicPr>
          <p:cNvPr id="7" name="Picture 6">
            <a:extLst>
              <a:ext uri="{FF2B5EF4-FFF2-40B4-BE49-F238E27FC236}">
                <a16:creationId xmlns:a16="http://schemas.microsoft.com/office/drawing/2014/main" xmlns="" id="{19001BCB-2AE1-D962-FA8D-52E552793465}"/>
              </a:ext>
            </a:extLst>
          </p:cNvPr>
          <p:cNvPicPr>
            <a:picLocks noChangeAspect="1"/>
          </p:cNvPicPr>
          <p:nvPr/>
        </p:nvPicPr>
        <p:blipFill>
          <a:blip r:embed="rId7"/>
          <a:stretch>
            <a:fillRect/>
          </a:stretch>
        </p:blipFill>
        <p:spPr>
          <a:xfrm>
            <a:off x="224136" y="3627190"/>
            <a:ext cx="17602200" cy="207627"/>
          </a:xfrm>
          <a:prstGeom prst="rect">
            <a:avLst/>
          </a:prstGeom>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442721" y="724009"/>
            <a:ext cx="15398617" cy="1778115"/>
          </a:xfrm>
          <a:prstGeom prst="rect">
            <a:avLst/>
          </a:prstGeom>
        </p:spPr>
        <p:txBody>
          <a:bodyPr lIns="0" tIns="0" rIns="0" bIns="0" rtlCol="0" anchor="t">
            <a:spAutoFit/>
          </a:bodyPr>
          <a:lstStyle/>
          <a:p>
            <a:pPr algn="ctr">
              <a:lnSpc>
                <a:spcPts val="7200"/>
              </a:lnSpc>
            </a:pPr>
            <a:r>
              <a:rPr lang="en-US" sz="5400" b="1" spc="600" dirty="0">
                <a:solidFill>
                  <a:srgbClr val="1D1127"/>
                </a:solidFill>
                <a:latin typeface="Times New Roman" panose="02020603050405020304" pitchFamily="18" charset="0"/>
                <a:ea typeface="Poppins"/>
                <a:cs typeface="Times New Roman" panose="02020603050405020304" pitchFamily="18" charset="0"/>
                <a:sym typeface="Poppins"/>
              </a:rPr>
              <a:t>CURRENT HR POLICIES AND PRACTICES</a:t>
            </a:r>
          </a:p>
        </p:txBody>
      </p:sp>
      <p:grpSp>
        <p:nvGrpSpPr>
          <p:cNvPr id="4" name="Group 4"/>
          <p:cNvGrpSpPr>
            <a:grpSpLocks noChangeAspect="1"/>
          </p:cNvGrpSpPr>
          <p:nvPr/>
        </p:nvGrpSpPr>
        <p:grpSpPr>
          <a:xfrm>
            <a:off x="1444692" y="2704602"/>
            <a:ext cx="393138" cy="374551"/>
            <a:chOff x="0" y="0"/>
            <a:chExt cx="1772920" cy="1689100"/>
          </a:xfrm>
        </p:grpSpPr>
        <p:sp>
          <p:nvSpPr>
            <p:cNvPr id="5" name="Freeform 5"/>
            <p:cNvSpPr/>
            <p:nvPr/>
          </p:nvSpPr>
          <p:spPr>
            <a:xfrm>
              <a:off x="-8890" y="-5080"/>
              <a:ext cx="1789430" cy="1701800"/>
            </a:xfrm>
            <a:custGeom>
              <a:avLst/>
              <a:gdLst/>
              <a:ahLst/>
              <a:cxnLst/>
              <a:rect l="l" t="t" r="r" b="b"/>
              <a:pathLst>
                <a:path w="1789430" h="1701800">
                  <a:moveTo>
                    <a:pt x="922020" y="21590"/>
                  </a:moveTo>
                  <a:lnTo>
                    <a:pt x="1172210" y="529590"/>
                  </a:lnTo>
                  <a:cubicBezTo>
                    <a:pt x="1176020" y="538480"/>
                    <a:pt x="1184910" y="544830"/>
                    <a:pt x="1195070" y="546100"/>
                  </a:cubicBezTo>
                  <a:lnTo>
                    <a:pt x="1755140" y="627380"/>
                  </a:lnTo>
                  <a:cubicBezTo>
                    <a:pt x="1779270" y="631190"/>
                    <a:pt x="1789430" y="661670"/>
                    <a:pt x="1771650" y="678180"/>
                  </a:cubicBezTo>
                  <a:lnTo>
                    <a:pt x="1366520" y="1073150"/>
                  </a:lnTo>
                  <a:cubicBezTo>
                    <a:pt x="1358900" y="1079500"/>
                    <a:pt x="1356360" y="1089660"/>
                    <a:pt x="1357630" y="1099820"/>
                  </a:cubicBezTo>
                  <a:lnTo>
                    <a:pt x="1452880" y="1658620"/>
                  </a:lnTo>
                  <a:cubicBezTo>
                    <a:pt x="1456690" y="1682750"/>
                    <a:pt x="1431290" y="1701800"/>
                    <a:pt x="1409700" y="1690370"/>
                  </a:cubicBezTo>
                  <a:lnTo>
                    <a:pt x="908050" y="1426210"/>
                  </a:lnTo>
                  <a:cubicBezTo>
                    <a:pt x="899160" y="1421130"/>
                    <a:pt x="889000" y="1421130"/>
                    <a:pt x="880110" y="1426210"/>
                  </a:cubicBezTo>
                  <a:lnTo>
                    <a:pt x="378460" y="1690370"/>
                  </a:lnTo>
                  <a:cubicBezTo>
                    <a:pt x="356870" y="1701800"/>
                    <a:pt x="331470" y="1682750"/>
                    <a:pt x="335280" y="1658620"/>
                  </a:cubicBezTo>
                  <a:lnTo>
                    <a:pt x="430530" y="1099820"/>
                  </a:lnTo>
                  <a:cubicBezTo>
                    <a:pt x="431800" y="1089660"/>
                    <a:pt x="429260" y="1080770"/>
                    <a:pt x="421640" y="1073150"/>
                  </a:cubicBezTo>
                  <a:lnTo>
                    <a:pt x="17780" y="678180"/>
                  </a:lnTo>
                  <a:cubicBezTo>
                    <a:pt x="0" y="660400"/>
                    <a:pt x="10160" y="631190"/>
                    <a:pt x="34290" y="627380"/>
                  </a:cubicBezTo>
                  <a:lnTo>
                    <a:pt x="594360" y="546100"/>
                  </a:lnTo>
                  <a:cubicBezTo>
                    <a:pt x="604520" y="544830"/>
                    <a:pt x="612140" y="538480"/>
                    <a:pt x="617220" y="529590"/>
                  </a:cubicBezTo>
                  <a:lnTo>
                    <a:pt x="867410" y="21590"/>
                  </a:lnTo>
                  <a:cubicBezTo>
                    <a:pt x="878840" y="0"/>
                    <a:pt x="910590" y="0"/>
                    <a:pt x="922020" y="21590"/>
                  </a:cubicBezTo>
                  <a:close/>
                </a:path>
              </a:pathLst>
            </a:custGeom>
            <a:solidFill>
              <a:srgbClr val="2083C4"/>
            </a:solidFill>
          </p:spPr>
        </p:sp>
      </p:grpSp>
      <p:grpSp>
        <p:nvGrpSpPr>
          <p:cNvPr id="6" name="Group 6"/>
          <p:cNvGrpSpPr>
            <a:grpSpLocks noChangeAspect="1"/>
          </p:cNvGrpSpPr>
          <p:nvPr/>
        </p:nvGrpSpPr>
        <p:grpSpPr>
          <a:xfrm>
            <a:off x="1520245" y="3748349"/>
            <a:ext cx="393138" cy="374551"/>
            <a:chOff x="0" y="0"/>
            <a:chExt cx="1772920" cy="1689100"/>
          </a:xfrm>
        </p:grpSpPr>
        <p:sp>
          <p:nvSpPr>
            <p:cNvPr id="7" name="Freeform 7"/>
            <p:cNvSpPr/>
            <p:nvPr/>
          </p:nvSpPr>
          <p:spPr>
            <a:xfrm>
              <a:off x="-8890" y="-5080"/>
              <a:ext cx="1789430" cy="1701800"/>
            </a:xfrm>
            <a:custGeom>
              <a:avLst/>
              <a:gdLst/>
              <a:ahLst/>
              <a:cxnLst/>
              <a:rect l="l" t="t" r="r" b="b"/>
              <a:pathLst>
                <a:path w="1789430" h="1701800">
                  <a:moveTo>
                    <a:pt x="922020" y="21590"/>
                  </a:moveTo>
                  <a:lnTo>
                    <a:pt x="1172210" y="529590"/>
                  </a:lnTo>
                  <a:cubicBezTo>
                    <a:pt x="1176020" y="538480"/>
                    <a:pt x="1184910" y="544830"/>
                    <a:pt x="1195070" y="546100"/>
                  </a:cubicBezTo>
                  <a:lnTo>
                    <a:pt x="1755140" y="627380"/>
                  </a:lnTo>
                  <a:cubicBezTo>
                    <a:pt x="1779270" y="631190"/>
                    <a:pt x="1789430" y="661670"/>
                    <a:pt x="1771650" y="678180"/>
                  </a:cubicBezTo>
                  <a:lnTo>
                    <a:pt x="1366520" y="1073150"/>
                  </a:lnTo>
                  <a:cubicBezTo>
                    <a:pt x="1358900" y="1079500"/>
                    <a:pt x="1356360" y="1089660"/>
                    <a:pt x="1357630" y="1099820"/>
                  </a:cubicBezTo>
                  <a:lnTo>
                    <a:pt x="1452880" y="1658620"/>
                  </a:lnTo>
                  <a:cubicBezTo>
                    <a:pt x="1456690" y="1682750"/>
                    <a:pt x="1431290" y="1701800"/>
                    <a:pt x="1409700" y="1690370"/>
                  </a:cubicBezTo>
                  <a:lnTo>
                    <a:pt x="908050" y="1426210"/>
                  </a:lnTo>
                  <a:cubicBezTo>
                    <a:pt x="899160" y="1421130"/>
                    <a:pt x="889000" y="1421130"/>
                    <a:pt x="880110" y="1426210"/>
                  </a:cubicBezTo>
                  <a:lnTo>
                    <a:pt x="378460" y="1690370"/>
                  </a:lnTo>
                  <a:cubicBezTo>
                    <a:pt x="356870" y="1701800"/>
                    <a:pt x="331470" y="1682750"/>
                    <a:pt x="335280" y="1658620"/>
                  </a:cubicBezTo>
                  <a:lnTo>
                    <a:pt x="430530" y="1099820"/>
                  </a:lnTo>
                  <a:cubicBezTo>
                    <a:pt x="431800" y="1089660"/>
                    <a:pt x="429260" y="1080770"/>
                    <a:pt x="421640" y="1073150"/>
                  </a:cubicBezTo>
                  <a:lnTo>
                    <a:pt x="17780" y="678180"/>
                  </a:lnTo>
                  <a:cubicBezTo>
                    <a:pt x="0" y="660400"/>
                    <a:pt x="10160" y="631190"/>
                    <a:pt x="34290" y="627380"/>
                  </a:cubicBezTo>
                  <a:lnTo>
                    <a:pt x="594360" y="546100"/>
                  </a:lnTo>
                  <a:cubicBezTo>
                    <a:pt x="604520" y="544830"/>
                    <a:pt x="612140" y="538480"/>
                    <a:pt x="617220" y="529590"/>
                  </a:cubicBezTo>
                  <a:lnTo>
                    <a:pt x="867410" y="21590"/>
                  </a:lnTo>
                  <a:cubicBezTo>
                    <a:pt x="878840" y="0"/>
                    <a:pt x="910590" y="0"/>
                    <a:pt x="922020" y="21590"/>
                  </a:cubicBezTo>
                  <a:close/>
                </a:path>
              </a:pathLst>
            </a:custGeom>
            <a:solidFill>
              <a:srgbClr val="2083C4"/>
            </a:solidFill>
          </p:spPr>
        </p:sp>
      </p:grpSp>
      <p:grpSp>
        <p:nvGrpSpPr>
          <p:cNvPr id="8" name="Group 8"/>
          <p:cNvGrpSpPr>
            <a:grpSpLocks noChangeAspect="1"/>
          </p:cNvGrpSpPr>
          <p:nvPr/>
        </p:nvGrpSpPr>
        <p:grpSpPr>
          <a:xfrm>
            <a:off x="1444692" y="4792097"/>
            <a:ext cx="393138" cy="374551"/>
            <a:chOff x="0" y="0"/>
            <a:chExt cx="1772920" cy="1689100"/>
          </a:xfrm>
        </p:grpSpPr>
        <p:sp>
          <p:nvSpPr>
            <p:cNvPr id="9" name="Freeform 9"/>
            <p:cNvSpPr/>
            <p:nvPr/>
          </p:nvSpPr>
          <p:spPr>
            <a:xfrm>
              <a:off x="-8890" y="-5080"/>
              <a:ext cx="1789430" cy="1701800"/>
            </a:xfrm>
            <a:custGeom>
              <a:avLst/>
              <a:gdLst/>
              <a:ahLst/>
              <a:cxnLst/>
              <a:rect l="l" t="t" r="r" b="b"/>
              <a:pathLst>
                <a:path w="1789430" h="1701800">
                  <a:moveTo>
                    <a:pt x="922020" y="21590"/>
                  </a:moveTo>
                  <a:lnTo>
                    <a:pt x="1172210" y="529590"/>
                  </a:lnTo>
                  <a:cubicBezTo>
                    <a:pt x="1176020" y="538480"/>
                    <a:pt x="1184910" y="544830"/>
                    <a:pt x="1195070" y="546100"/>
                  </a:cubicBezTo>
                  <a:lnTo>
                    <a:pt x="1755140" y="627380"/>
                  </a:lnTo>
                  <a:cubicBezTo>
                    <a:pt x="1779270" y="631190"/>
                    <a:pt x="1789430" y="661670"/>
                    <a:pt x="1771650" y="678180"/>
                  </a:cubicBezTo>
                  <a:lnTo>
                    <a:pt x="1366520" y="1073150"/>
                  </a:lnTo>
                  <a:cubicBezTo>
                    <a:pt x="1358900" y="1079500"/>
                    <a:pt x="1356360" y="1089660"/>
                    <a:pt x="1357630" y="1099820"/>
                  </a:cubicBezTo>
                  <a:lnTo>
                    <a:pt x="1452880" y="1658620"/>
                  </a:lnTo>
                  <a:cubicBezTo>
                    <a:pt x="1456690" y="1682750"/>
                    <a:pt x="1431290" y="1701800"/>
                    <a:pt x="1409700" y="1690370"/>
                  </a:cubicBezTo>
                  <a:lnTo>
                    <a:pt x="908050" y="1426210"/>
                  </a:lnTo>
                  <a:cubicBezTo>
                    <a:pt x="899160" y="1421130"/>
                    <a:pt x="889000" y="1421130"/>
                    <a:pt x="880110" y="1426210"/>
                  </a:cubicBezTo>
                  <a:lnTo>
                    <a:pt x="378460" y="1690370"/>
                  </a:lnTo>
                  <a:cubicBezTo>
                    <a:pt x="356870" y="1701800"/>
                    <a:pt x="331470" y="1682750"/>
                    <a:pt x="335280" y="1658620"/>
                  </a:cubicBezTo>
                  <a:lnTo>
                    <a:pt x="430530" y="1099820"/>
                  </a:lnTo>
                  <a:cubicBezTo>
                    <a:pt x="431800" y="1089660"/>
                    <a:pt x="429260" y="1080770"/>
                    <a:pt x="421640" y="1073150"/>
                  </a:cubicBezTo>
                  <a:lnTo>
                    <a:pt x="17780" y="678180"/>
                  </a:lnTo>
                  <a:cubicBezTo>
                    <a:pt x="0" y="660400"/>
                    <a:pt x="10160" y="631190"/>
                    <a:pt x="34290" y="627380"/>
                  </a:cubicBezTo>
                  <a:lnTo>
                    <a:pt x="594360" y="546100"/>
                  </a:lnTo>
                  <a:cubicBezTo>
                    <a:pt x="604520" y="544830"/>
                    <a:pt x="612140" y="538480"/>
                    <a:pt x="617220" y="529590"/>
                  </a:cubicBezTo>
                  <a:lnTo>
                    <a:pt x="867410" y="21590"/>
                  </a:lnTo>
                  <a:cubicBezTo>
                    <a:pt x="878840" y="0"/>
                    <a:pt x="910590" y="0"/>
                    <a:pt x="922020" y="21590"/>
                  </a:cubicBezTo>
                  <a:close/>
                </a:path>
              </a:pathLst>
            </a:custGeom>
            <a:solidFill>
              <a:srgbClr val="2083C4"/>
            </a:solidFill>
          </p:spPr>
        </p:sp>
      </p:grpSp>
      <p:grpSp>
        <p:nvGrpSpPr>
          <p:cNvPr id="10" name="Group 10"/>
          <p:cNvGrpSpPr>
            <a:grpSpLocks noChangeAspect="1"/>
          </p:cNvGrpSpPr>
          <p:nvPr/>
        </p:nvGrpSpPr>
        <p:grpSpPr>
          <a:xfrm>
            <a:off x="1444692" y="5835844"/>
            <a:ext cx="393138" cy="374551"/>
            <a:chOff x="0" y="0"/>
            <a:chExt cx="1772920" cy="1689100"/>
          </a:xfrm>
        </p:grpSpPr>
        <p:sp>
          <p:nvSpPr>
            <p:cNvPr id="11" name="Freeform 11"/>
            <p:cNvSpPr/>
            <p:nvPr/>
          </p:nvSpPr>
          <p:spPr>
            <a:xfrm>
              <a:off x="-8890" y="-5080"/>
              <a:ext cx="1789430" cy="1701800"/>
            </a:xfrm>
            <a:custGeom>
              <a:avLst/>
              <a:gdLst/>
              <a:ahLst/>
              <a:cxnLst/>
              <a:rect l="l" t="t" r="r" b="b"/>
              <a:pathLst>
                <a:path w="1789430" h="1701800">
                  <a:moveTo>
                    <a:pt x="922020" y="21590"/>
                  </a:moveTo>
                  <a:lnTo>
                    <a:pt x="1172210" y="529590"/>
                  </a:lnTo>
                  <a:cubicBezTo>
                    <a:pt x="1176020" y="538480"/>
                    <a:pt x="1184910" y="544830"/>
                    <a:pt x="1195070" y="546100"/>
                  </a:cubicBezTo>
                  <a:lnTo>
                    <a:pt x="1755140" y="627380"/>
                  </a:lnTo>
                  <a:cubicBezTo>
                    <a:pt x="1779270" y="631190"/>
                    <a:pt x="1789430" y="661670"/>
                    <a:pt x="1771650" y="678180"/>
                  </a:cubicBezTo>
                  <a:lnTo>
                    <a:pt x="1366520" y="1073150"/>
                  </a:lnTo>
                  <a:cubicBezTo>
                    <a:pt x="1358900" y="1079500"/>
                    <a:pt x="1356360" y="1089660"/>
                    <a:pt x="1357630" y="1099820"/>
                  </a:cubicBezTo>
                  <a:lnTo>
                    <a:pt x="1452880" y="1658620"/>
                  </a:lnTo>
                  <a:cubicBezTo>
                    <a:pt x="1456690" y="1682750"/>
                    <a:pt x="1431290" y="1701800"/>
                    <a:pt x="1409700" y="1690370"/>
                  </a:cubicBezTo>
                  <a:lnTo>
                    <a:pt x="908050" y="1426210"/>
                  </a:lnTo>
                  <a:cubicBezTo>
                    <a:pt x="899160" y="1421130"/>
                    <a:pt x="889000" y="1421130"/>
                    <a:pt x="880110" y="1426210"/>
                  </a:cubicBezTo>
                  <a:lnTo>
                    <a:pt x="378460" y="1690370"/>
                  </a:lnTo>
                  <a:cubicBezTo>
                    <a:pt x="356870" y="1701800"/>
                    <a:pt x="331470" y="1682750"/>
                    <a:pt x="335280" y="1658620"/>
                  </a:cubicBezTo>
                  <a:lnTo>
                    <a:pt x="430530" y="1099820"/>
                  </a:lnTo>
                  <a:cubicBezTo>
                    <a:pt x="431800" y="1089660"/>
                    <a:pt x="429260" y="1080770"/>
                    <a:pt x="421640" y="1073150"/>
                  </a:cubicBezTo>
                  <a:lnTo>
                    <a:pt x="17780" y="678180"/>
                  </a:lnTo>
                  <a:cubicBezTo>
                    <a:pt x="0" y="660400"/>
                    <a:pt x="10160" y="631190"/>
                    <a:pt x="34290" y="627380"/>
                  </a:cubicBezTo>
                  <a:lnTo>
                    <a:pt x="594360" y="546100"/>
                  </a:lnTo>
                  <a:cubicBezTo>
                    <a:pt x="604520" y="544830"/>
                    <a:pt x="612140" y="538480"/>
                    <a:pt x="617220" y="529590"/>
                  </a:cubicBezTo>
                  <a:lnTo>
                    <a:pt x="867410" y="21590"/>
                  </a:lnTo>
                  <a:cubicBezTo>
                    <a:pt x="878840" y="0"/>
                    <a:pt x="910590" y="0"/>
                    <a:pt x="922020" y="21590"/>
                  </a:cubicBezTo>
                  <a:close/>
                </a:path>
              </a:pathLst>
            </a:custGeom>
            <a:solidFill>
              <a:srgbClr val="2083C4"/>
            </a:solidFill>
          </p:spPr>
        </p:sp>
      </p:grpSp>
      <p:grpSp>
        <p:nvGrpSpPr>
          <p:cNvPr id="12" name="Group 12"/>
          <p:cNvGrpSpPr>
            <a:grpSpLocks noChangeAspect="1"/>
          </p:cNvGrpSpPr>
          <p:nvPr/>
        </p:nvGrpSpPr>
        <p:grpSpPr>
          <a:xfrm>
            <a:off x="1444692" y="6879592"/>
            <a:ext cx="393138" cy="374551"/>
            <a:chOff x="0" y="0"/>
            <a:chExt cx="1772920" cy="1689100"/>
          </a:xfrm>
        </p:grpSpPr>
        <p:sp>
          <p:nvSpPr>
            <p:cNvPr id="13" name="Freeform 13"/>
            <p:cNvSpPr/>
            <p:nvPr/>
          </p:nvSpPr>
          <p:spPr>
            <a:xfrm>
              <a:off x="-8890" y="-5080"/>
              <a:ext cx="1789430" cy="1701800"/>
            </a:xfrm>
            <a:custGeom>
              <a:avLst/>
              <a:gdLst/>
              <a:ahLst/>
              <a:cxnLst/>
              <a:rect l="l" t="t" r="r" b="b"/>
              <a:pathLst>
                <a:path w="1789430" h="1701800">
                  <a:moveTo>
                    <a:pt x="922020" y="21590"/>
                  </a:moveTo>
                  <a:lnTo>
                    <a:pt x="1172210" y="529590"/>
                  </a:lnTo>
                  <a:cubicBezTo>
                    <a:pt x="1176020" y="538480"/>
                    <a:pt x="1184910" y="544830"/>
                    <a:pt x="1195070" y="546100"/>
                  </a:cubicBezTo>
                  <a:lnTo>
                    <a:pt x="1755140" y="627380"/>
                  </a:lnTo>
                  <a:cubicBezTo>
                    <a:pt x="1779270" y="631190"/>
                    <a:pt x="1789430" y="661670"/>
                    <a:pt x="1771650" y="678180"/>
                  </a:cubicBezTo>
                  <a:lnTo>
                    <a:pt x="1366520" y="1073150"/>
                  </a:lnTo>
                  <a:cubicBezTo>
                    <a:pt x="1358900" y="1079500"/>
                    <a:pt x="1356360" y="1089660"/>
                    <a:pt x="1357630" y="1099820"/>
                  </a:cubicBezTo>
                  <a:lnTo>
                    <a:pt x="1452880" y="1658620"/>
                  </a:lnTo>
                  <a:cubicBezTo>
                    <a:pt x="1456690" y="1682750"/>
                    <a:pt x="1431290" y="1701800"/>
                    <a:pt x="1409700" y="1690370"/>
                  </a:cubicBezTo>
                  <a:lnTo>
                    <a:pt x="908050" y="1426210"/>
                  </a:lnTo>
                  <a:cubicBezTo>
                    <a:pt x="899160" y="1421130"/>
                    <a:pt x="889000" y="1421130"/>
                    <a:pt x="880110" y="1426210"/>
                  </a:cubicBezTo>
                  <a:lnTo>
                    <a:pt x="378460" y="1690370"/>
                  </a:lnTo>
                  <a:cubicBezTo>
                    <a:pt x="356870" y="1701800"/>
                    <a:pt x="331470" y="1682750"/>
                    <a:pt x="335280" y="1658620"/>
                  </a:cubicBezTo>
                  <a:lnTo>
                    <a:pt x="430530" y="1099820"/>
                  </a:lnTo>
                  <a:cubicBezTo>
                    <a:pt x="431800" y="1089660"/>
                    <a:pt x="429260" y="1080770"/>
                    <a:pt x="421640" y="1073150"/>
                  </a:cubicBezTo>
                  <a:lnTo>
                    <a:pt x="17780" y="678180"/>
                  </a:lnTo>
                  <a:cubicBezTo>
                    <a:pt x="0" y="660400"/>
                    <a:pt x="10160" y="631190"/>
                    <a:pt x="34290" y="627380"/>
                  </a:cubicBezTo>
                  <a:lnTo>
                    <a:pt x="594360" y="546100"/>
                  </a:lnTo>
                  <a:cubicBezTo>
                    <a:pt x="604520" y="544830"/>
                    <a:pt x="612140" y="538480"/>
                    <a:pt x="617220" y="529590"/>
                  </a:cubicBezTo>
                  <a:lnTo>
                    <a:pt x="867410" y="21590"/>
                  </a:lnTo>
                  <a:cubicBezTo>
                    <a:pt x="878840" y="0"/>
                    <a:pt x="910590" y="0"/>
                    <a:pt x="922020" y="21590"/>
                  </a:cubicBezTo>
                  <a:close/>
                </a:path>
              </a:pathLst>
            </a:custGeom>
            <a:solidFill>
              <a:srgbClr val="2083C4"/>
            </a:solidFill>
          </p:spPr>
        </p:sp>
      </p:grpSp>
      <p:grpSp>
        <p:nvGrpSpPr>
          <p:cNvPr id="14" name="Group 14"/>
          <p:cNvGrpSpPr>
            <a:grpSpLocks noChangeAspect="1"/>
          </p:cNvGrpSpPr>
          <p:nvPr/>
        </p:nvGrpSpPr>
        <p:grpSpPr>
          <a:xfrm>
            <a:off x="1444692" y="7923339"/>
            <a:ext cx="393138" cy="374551"/>
            <a:chOff x="0" y="0"/>
            <a:chExt cx="1772920" cy="1689100"/>
          </a:xfrm>
        </p:grpSpPr>
        <p:sp>
          <p:nvSpPr>
            <p:cNvPr id="15" name="Freeform 15"/>
            <p:cNvSpPr/>
            <p:nvPr/>
          </p:nvSpPr>
          <p:spPr>
            <a:xfrm>
              <a:off x="-8890" y="-5080"/>
              <a:ext cx="1789430" cy="1701800"/>
            </a:xfrm>
            <a:custGeom>
              <a:avLst/>
              <a:gdLst/>
              <a:ahLst/>
              <a:cxnLst/>
              <a:rect l="l" t="t" r="r" b="b"/>
              <a:pathLst>
                <a:path w="1789430" h="1701800">
                  <a:moveTo>
                    <a:pt x="922020" y="21590"/>
                  </a:moveTo>
                  <a:lnTo>
                    <a:pt x="1172210" y="529590"/>
                  </a:lnTo>
                  <a:cubicBezTo>
                    <a:pt x="1176020" y="538480"/>
                    <a:pt x="1184910" y="544830"/>
                    <a:pt x="1195070" y="546100"/>
                  </a:cubicBezTo>
                  <a:lnTo>
                    <a:pt x="1755140" y="627380"/>
                  </a:lnTo>
                  <a:cubicBezTo>
                    <a:pt x="1779270" y="631190"/>
                    <a:pt x="1789430" y="661670"/>
                    <a:pt x="1771650" y="678180"/>
                  </a:cubicBezTo>
                  <a:lnTo>
                    <a:pt x="1366520" y="1073150"/>
                  </a:lnTo>
                  <a:cubicBezTo>
                    <a:pt x="1358900" y="1079500"/>
                    <a:pt x="1356360" y="1089660"/>
                    <a:pt x="1357630" y="1099820"/>
                  </a:cubicBezTo>
                  <a:lnTo>
                    <a:pt x="1452880" y="1658620"/>
                  </a:lnTo>
                  <a:cubicBezTo>
                    <a:pt x="1456690" y="1682750"/>
                    <a:pt x="1431290" y="1701800"/>
                    <a:pt x="1409700" y="1690370"/>
                  </a:cubicBezTo>
                  <a:lnTo>
                    <a:pt x="908050" y="1426210"/>
                  </a:lnTo>
                  <a:cubicBezTo>
                    <a:pt x="899160" y="1421130"/>
                    <a:pt x="889000" y="1421130"/>
                    <a:pt x="880110" y="1426210"/>
                  </a:cubicBezTo>
                  <a:lnTo>
                    <a:pt x="378460" y="1690370"/>
                  </a:lnTo>
                  <a:cubicBezTo>
                    <a:pt x="356870" y="1701800"/>
                    <a:pt x="331470" y="1682750"/>
                    <a:pt x="335280" y="1658620"/>
                  </a:cubicBezTo>
                  <a:lnTo>
                    <a:pt x="430530" y="1099820"/>
                  </a:lnTo>
                  <a:cubicBezTo>
                    <a:pt x="431800" y="1089660"/>
                    <a:pt x="429260" y="1080770"/>
                    <a:pt x="421640" y="1073150"/>
                  </a:cubicBezTo>
                  <a:lnTo>
                    <a:pt x="17780" y="678180"/>
                  </a:lnTo>
                  <a:cubicBezTo>
                    <a:pt x="0" y="660400"/>
                    <a:pt x="10160" y="631190"/>
                    <a:pt x="34290" y="627380"/>
                  </a:cubicBezTo>
                  <a:lnTo>
                    <a:pt x="594360" y="546100"/>
                  </a:lnTo>
                  <a:cubicBezTo>
                    <a:pt x="604520" y="544830"/>
                    <a:pt x="612140" y="538480"/>
                    <a:pt x="617220" y="529590"/>
                  </a:cubicBezTo>
                  <a:lnTo>
                    <a:pt x="867410" y="21590"/>
                  </a:lnTo>
                  <a:cubicBezTo>
                    <a:pt x="878840" y="0"/>
                    <a:pt x="910590" y="0"/>
                    <a:pt x="922020" y="21590"/>
                  </a:cubicBezTo>
                  <a:close/>
                </a:path>
              </a:pathLst>
            </a:custGeom>
            <a:solidFill>
              <a:srgbClr val="2083C4"/>
            </a:solidFill>
          </p:spPr>
        </p:sp>
      </p:grpSp>
      <p:sp>
        <p:nvSpPr>
          <p:cNvPr id="18" name="TextBox 18"/>
          <p:cNvSpPr txBox="1"/>
          <p:nvPr/>
        </p:nvSpPr>
        <p:spPr>
          <a:xfrm>
            <a:off x="2375019" y="3406231"/>
            <a:ext cx="8699526" cy="5739520"/>
          </a:xfrm>
          <a:prstGeom prst="rect">
            <a:avLst/>
          </a:prstGeom>
        </p:spPr>
        <p:txBody>
          <a:bodyPr wrap="square" lIns="0" tIns="0" rIns="0" bIns="0" rtlCol="0" anchor="t">
            <a:spAutoFit/>
          </a:bodyPr>
          <a:lstStyle/>
          <a:p>
            <a:pPr marL="457200" indent="-457200" algn="just">
              <a:lnSpc>
                <a:spcPct val="150000"/>
              </a:lnSpc>
              <a:buFont typeface="Arial" panose="020B0604020202020204" pitchFamily="34" charset="0"/>
              <a:buChar char="•"/>
            </a:pPr>
            <a:r>
              <a:rPr lang="en-US" sz="2800" spc="90" dirty="0">
                <a:solidFill>
                  <a:srgbClr val="1D1127"/>
                </a:solidFill>
                <a:latin typeface="Times New Roman" panose="02020603050405020304" pitchFamily="18" charset="0"/>
                <a:ea typeface="Raleway"/>
                <a:cs typeface="Times New Roman" panose="02020603050405020304" pitchFamily="18" charset="0"/>
                <a:sym typeface="Raleway"/>
              </a:rPr>
              <a:t>Policies mandate inclusive recruitment, equitable pay, and accessibility for underrepresented groups worldwide.</a:t>
            </a:r>
          </a:p>
          <a:p>
            <a:pPr marL="457200" indent="-457200" algn="just">
              <a:lnSpc>
                <a:spcPct val="150000"/>
              </a:lnSpc>
              <a:buFont typeface="Arial" panose="020B0604020202020204" pitchFamily="34" charset="0"/>
              <a:buChar char="•"/>
            </a:pPr>
            <a:r>
              <a:rPr lang="en-US" sz="2800" spc="90" dirty="0">
                <a:solidFill>
                  <a:srgbClr val="1D1127"/>
                </a:solidFill>
                <a:latin typeface="Times New Roman" panose="02020603050405020304" pitchFamily="18" charset="0"/>
                <a:ea typeface="Raleway"/>
                <a:cs typeface="Times New Roman" panose="02020603050405020304" pitchFamily="18" charset="0"/>
                <a:sym typeface="Raleway"/>
              </a:rPr>
              <a:t>Employee Resource Groups (ERGs) support communities based on gender, ethnicity, disability, and LGBTQ+ identity.</a:t>
            </a:r>
          </a:p>
          <a:p>
            <a:pPr marL="457200" indent="-457200" algn="just">
              <a:lnSpc>
                <a:spcPct val="150000"/>
              </a:lnSpc>
              <a:buFont typeface="Arial" panose="020B0604020202020204" pitchFamily="34" charset="0"/>
              <a:buChar char="•"/>
            </a:pPr>
            <a:r>
              <a:rPr lang="en-US" sz="2800" spc="90" dirty="0">
                <a:solidFill>
                  <a:srgbClr val="1D1127"/>
                </a:solidFill>
                <a:latin typeface="Times New Roman" panose="02020603050405020304" pitchFamily="18" charset="0"/>
                <a:ea typeface="Raleway"/>
                <a:cs typeface="Times New Roman" panose="02020603050405020304" pitchFamily="18" charset="0"/>
                <a:sym typeface="Raleway"/>
              </a:rPr>
              <a:t>Diversity dashboards and global inclusion indices track progress toward equity and representation goals </a:t>
            </a:r>
            <a:r>
              <a:rPr lang="en-US" sz="2800" spc="90" dirty="0">
                <a:solidFill>
                  <a:srgbClr val="FF0000"/>
                </a:solidFill>
                <a:latin typeface="Times New Roman" panose="02020603050405020304" pitchFamily="18" charset="0"/>
                <a:ea typeface="Raleway"/>
                <a:cs typeface="Times New Roman" panose="02020603050405020304" pitchFamily="18" charset="0"/>
                <a:sym typeface="Raleway"/>
              </a:rPr>
              <a:t>(Isac et al., 2021).</a:t>
            </a:r>
          </a:p>
        </p:txBody>
      </p:sp>
      <p:pic>
        <p:nvPicPr>
          <p:cNvPr id="16" name="Picture 15">
            <a:extLst>
              <a:ext uri="{FF2B5EF4-FFF2-40B4-BE49-F238E27FC236}">
                <a16:creationId xmlns:a16="http://schemas.microsoft.com/office/drawing/2014/main" xmlns="" id="{47D3A223-CA93-2636-6F3D-9437BB449B7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685597" y="3991645"/>
            <a:ext cx="6259503" cy="4384716"/>
          </a:xfrm>
          <a:prstGeom prst="rect">
            <a:avLst/>
          </a:prstGeom>
          <a:noFill/>
        </p:spPr>
      </p:pic>
      <p:pic>
        <p:nvPicPr>
          <p:cNvPr id="17" name="Picture 16">
            <a:extLst>
              <a:ext uri="{FF2B5EF4-FFF2-40B4-BE49-F238E27FC236}">
                <a16:creationId xmlns:a16="http://schemas.microsoft.com/office/drawing/2014/main" xmlns="" id="{D77F98EE-8319-DBEF-51F8-26469DBD6163}"/>
              </a:ext>
            </a:extLst>
          </p:cNvPr>
          <p:cNvPicPr>
            <a:picLocks noChangeAspect="1"/>
          </p:cNvPicPr>
          <p:nvPr/>
        </p:nvPicPr>
        <p:blipFill>
          <a:blip r:embed="rId4"/>
          <a:stretch>
            <a:fillRect/>
          </a:stretch>
        </p:blipFill>
        <p:spPr>
          <a:xfrm>
            <a:off x="342900" y="2850364"/>
            <a:ext cx="17602200" cy="207627"/>
          </a:xfrm>
          <a:prstGeom prst="rect">
            <a:avLst/>
          </a:prstGeom>
        </p:spPr>
      </p:pic>
      <p:sp>
        <p:nvSpPr>
          <p:cNvPr id="19" name="TextBox 18">
            <a:extLst>
              <a:ext uri="{FF2B5EF4-FFF2-40B4-BE49-F238E27FC236}">
                <a16:creationId xmlns:a16="http://schemas.microsoft.com/office/drawing/2014/main" xmlns="" id="{C4C66FF7-2AF4-822E-5860-B70B0E42E5C6}"/>
              </a:ext>
            </a:extLst>
          </p:cNvPr>
          <p:cNvSpPr txBox="1"/>
          <p:nvPr/>
        </p:nvSpPr>
        <p:spPr>
          <a:xfrm>
            <a:off x="10243348" y="8147324"/>
            <a:ext cx="9144000" cy="458074"/>
          </a:xfrm>
          <a:prstGeom prst="rect">
            <a:avLst/>
          </a:prstGeom>
          <a:noFill/>
        </p:spPr>
        <p:txBody>
          <a:bodyPr wrap="square">
            <a:spAutoFit/>
          </a:bodyPr>
          <a:lstStyle/>
          <a:p>
            <a:pPr marL="0" marR="0" algn="ctr">
              <a:lnSpc>
                <a:spcPct val="150000"/>
              </a:lnSpc>
              <a:spcAft>
                <a:spcPts val="1000"/>
              </a:spcAft>
              <a:buNone/>
            </a:pP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(Source: Isac</a:t>
            </a:r>
            <a:r>
              <a:rPr lang="en-US" sz="1800" i="1"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 et al.,</a:t>
            </a: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 2021)</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499655">
            <a:off x="-864456" y="-2140616"/>
            <a:ext cx="12904022" cy="2892803"/>
            <a:chOff x="0" y="0"/>
            <a:chExt cx="17094914" cy="3832310"/>
          </a:xfrm>
        </p:grpSpPr>
        <p:sp>
          <p:nvSpPr>
            <p:cNvPr id="3" name="Freeform 3"/>
            <p:cNvSpPr/>
            <p:nvPr/>
          </p:nvSpPr>
          <p:spPr>
            <a:xfrm>
              <a:off x="0" y="0"/>
              <a:ext cx="17094915" cy="3832310"/>
            </a:xfrm>
            <a:custGeom>
              <a:avLst/>
              <a:gdLst/>
              <a:ahLst/>
              <a:cxnLst/>
              <a:rect l="l" t="t" r="r" b="b"/>
              <a:pathLst>
                <a:path w="17094915" h="3832310">
                  <a:moveTo>
                    <a:pt x="0" y="0"/>
                  </a:moveTo>
                  <a:lnTo>
                    <a:pt x="17094915" y="0"/>
                  </a:lnTo>
                  <a:lnTo>
                    <a:pt x="17094915" y="3832310"/>
                  </a:lnTo>
                  <a:lnTo>
                    <a:pt x="0" y="3832310"/>
                  </a:lnTo>
                  <a:close/>
                </a:path>
              </a:pathLst>
            </a:custGeom>
            <a:solidFill>
              <a:srgbClr val="E1E1E1"/>
            </a:solidFill>
          </p:spPr>
        </p:sp>
      </p:grpSp>
      <p:grpSp>
        <p:nvGrpSpPr>
          <p:cNvPr id="4" name="Group 4"/>
          <p:cNvGrpSpPr/>
          <p:nvPr/>
        </p:nvGrpSpPr>
        <p:grpSpPr>
          <a:xfrm rot="-499655">
            <a:off x="6037956" y="9603908"/>
            <a:ext cx="12904022" cy="2892803"/>
            <a:chOff x="0" y="0"/>
            <a:chExt cx="17094914" cy="3832310"/>
          </a:xfrm>
        </p:grpSpPr>
        <p:sp>
          <p:nvSpPr>
            <p:cNvPr id="5" name="Freeform 5"/>
            <p:cNvSpPr/>
            <p:nvPr/>
          </p:nvSpPr>
          <p:spPr>
            <a:xfrm>
              <a:off x="0" y="0"/>
              <a:ext cx="17094915" cy="3832310"/>
            </a:xfrm>
            <a:custGeom>
              <a:avLst/>
              <a:gdLst/>
              <a:ahLst/>
              <a:cxnLst/>
              <a:rect l="l" t="t" r="r" b="b"/>
              <a:pathLst>
                <a:path w="17094915" h="3832310">
                  <a:moveTo>
                    <a:pt x="0" y="0"/>
                  </a:moveTo>
                  <a:lnTo>
                    <a:pt x="17094915" y="0"/>
                  </a:lnTo>
                  <a:lnTo>
                    <a:pt x="17094915" y="3832310"/>
                  </a:lnTo>
                  <a:lnTo>
                    <a:pt x="0" y="3832310"/>
                  </a:lnTo>
                  <a:close/>
                </a:path>
              </a:pathLst>
            </a:custGeom>
            <a:solidFill>
              <a:srgbClr val="E1E1E1"/>
            </a:solidFill>
          </p:spPr>
        </p:sp>
      </p:grpSp>
      <p:sp>
        <p:nvSpPr>
          <p:cNvPr id="6" name="Freeform 6"/>
          <p:cNvSpPr/>
          <p:nvPr/>
        </p:nvSpPr>
        <p:spPr>
          <a:xfrm rot="5400000">
            <a:off x="12230392" y="935332"/>
            <a:ext cx="7141501" cy="805042"/>
          </a:xfrm>
          <a:custGeom>
            <a:avLst/>
            <a:gdLst/>
            <a:ahLst/>
            <a:cxnLst/>
            <a:rect l="l" t="t" r="r" b="b"/>
            <a:pathLst>
              <a:path w="7141501" h="805042">
                <a:moveTo>
                  <a:pt x="0" y="0"/>
                </a:moveTo>
                <a:lnTo>
                  <a:pt x="7141501" y="0"/>
                </a:lnTo>
                <a:lnTo>
                  <a:pt x="7141501" y="805042"/>
                </a:lnTo>
                <a:lnTo>
                  <a:pt x="0" y="805042"/>
                </a:lnTo>
                <a:lnTo>
                  <a:pt x="0" y="0"/>
                </a:lnTo>
                <a:close/>
              </a:path>
            </a:pathLst>
          </a:custGeom>
          <a:blipFill>
            <a:blip r:embed="rId3">
              <a:alphaModFix amt="30000"/>
              <a:extLst>
                <a:ext uri="{96DAC541-7B7A-43D3-8B79-37D633B846F1}">
                  <asvg:svgBlip xmlns:asvg="http://schemas.microsoft.com/office/drawing/2016/SVG/main" xmlns="" r:embed="rId4"/>
                </a:ext>
              </a:extLst>
            </a:blip>
            <a:stretch>
              <a:fillRect/>
            </a:stretch>
          </a:blipFill>
        </p:spPr>
      </p:sp>
      <p:sp>
        <p:nvSpPr>
          <p:cNvPr id="7" name="Freeform 7"/>
          <p:cNvSpPr/>
          <p:nvPr/>
        </p:nvSpPr>
        <p:spPr>
          <a:xfrm rot="-5400000">
            <a:off x="-990566" y="9067379"/>
            <a:ext cx="7141501" cy="805042"/>
          </a:xfrm>
          <a:custGeom>
            <a:avLst/>
            <a:gdLst/>
            <a:ahLst/>
            <a:cxnLst/>
            <a:rect l="l" t="t" r="r" b="b"/>
            <a:pathLst>
              <a:path w="7141501" h="805042">
                <a:moveTo>
                  <a:pt x="0" y="0"/>
                </a:moveTo>
                <a:lnTo>
                  <a:pt x="7141501" y="0"/>
                </a:lnTo>
                <a:lnTo>
                  <a:pt x="7141501" y="805042"/>
                </a:lnTo>
                <a:lnTo>
                  <a:pt x="0" y="805042"/>
                </a:lnTo>
                <a:lnTo>
                  <a:pt x="0" y="0"/>
                </a:lnTo>
                <a:close/>
              </a:path>
            </a:pathLst>
          </a:custGeom>
          <a:blipFill>
            <a:blip r:embed="rId3">
              <a:alphaModFix amt="30000"/>
              <a:extLst>
                <a:ext uri="{96DAC541-7B7A-43D3-8B79-37D633B846F1}">
                  <asvg:svgBlip xmlns:asvg="http://schemas.microsoft.com/office/drawing/2016/SVG/main" xmlns="" r:embed="rId4"/>
                </a:ext>
              </a:extLst>
            </a:blip>
            <a:stretch>
              <a:fillRect/>
            </a:stretch>
          </a:blipFill>
        </p:spPr>
      </p:sp>
      <p:sp>
        <p:nvSpPr>
          <p:cNvPr id="11" name="TextBox 11"/>
          <p:cNvSpPr txBox="1"/>
          <p:nvPr/>
        </p:nvSpPr>
        <p:spPr>
          <a:xfrm>
            <a:off x="2791400" y="1206070"/>
            <a:ext cx="12496800" cy="1748107"/>
          </a:xfrm>
          <a:prstGeom prst="rect">
            <a:avLst/>
          </a:prstGeom>
        </p:spPr>
        <p:txBody>
          <a:bodyPr wrap="square" lIns="0" tIns="0" rIns="0" bIns="0" rtlCol="0" anchor="t">
            <a:spAutoFit/>
          </a:bodyPr>
          <a:lstStyle/>
          <a:p>
            <a:pPr algn="ctr">
              <a:lnSpc>
                <a:spcPts val="7200"/>
              </a:lnSpc>
            </a:pPr>
            <a:r>
              <a:rPr lang="en-US" sz="4800" b="1" spc="600" dirty="0">
                <a:solidFill>
                  <a:srgbClr val="1D1127"/>
                </a:solidFill>
                <a:latin typeface="Times New Roman" panose="02020603050405020304" pitchFamily="18" charset="0"/>
                <a:ea typeface="Poppins"/>
                <a:cs typeface="Times New Roman" panose="02020603050405020304" pitchFamily="18" charset="0"/>
                <a:sym typeface="Poppins"/>
              </a:rPr>
              <a:t>ROLE OF LINE MANAGERS IN IMPLEMENTATION</a:t>
            </a:r>
          </a:p>
        </p:txBody>
      </p:sp>
      <p:sp>
        <p:nvSpPr>
          <p:cNvPr id="12" name="TextBox 12"/>
          <p:cNvSpPr txBox="1"/>
          <p:nvPr/>
        </p:nvSpPr>
        <p:spPr>
          <a:xfrm>
            <a:off x="3276600" y="3915821"/>
            <a:ext cx="13186938" cy="4343497"/>
          </a:xfrm>
          <a:prstGeom prst="rect">
            <a:avLst/>
          </a:prstGeom>
        </p:spPr>
        <p:txBody>
          <a:bodyPr wrap="square" lIns="0" tIns="0" rIns="0" bIns="0" rtlCol="0" anchor="t">
            <a:spAutoFit/>
          </a:bodyPr>
          <a:lstStyle/>
          <a:p>
            <a:pPr marL="342900" indent="-342900" algn="just">
              <a:lnSpc>
                <a:spcPct val="150000"/>
              </a:lnSpc>
              <a:buFont typeface="Arial" panose="020B0604020202020204" pitchFamily="34" charset="0"/>
              <a:buChar char="•"/>
            </a:pPr>
            <a:r>
              <a:rPr lang="en-US" sz="3200" spc="124" dirty="0">
                <a:solidFill>
                  <a:srgbClr val="1D1127"/>
                </a:solidFill>
                <a:latin typeface="Times New Roman" panose="02020603050405020304" pitchFamily="18" charset="0"/>
                <a:ea typeface="Raleway"/>
                <a:cs typeface="Times New Roman" panose="02020603050405020304" pitchFamily="18" charset="0"/>
                <a:sym typeface="Raleway"/>
              </a:rPr>
              <a:t>Line managers champion inclusive </a:t>
            </a:r>
            <a:r>
              <a:rPr lang="en-US" sz="3200" spc="124" dirty="0" err="1">
                <a:solidFill>
                  <a:srgbClr val="1D1127"/>
                </a:solidFill>
                <a:latin typeface="Times New Roman" panose="02020603050405020304" pitchFamily="18" charset="0"/>
                <a:ea typeface="Raleway"/>
                <a:cs typeface="Times New Roman" panose="02020603050405020304" pitchFamily="18" charset="0"/>
                <a:sym typeface="Raleway"/>
              </a:rPr>
              <a:t>behaviour</a:t>
            </a:r>
            <a:r>
              <a:rPr lang="en-US" sz="3200" spc="124" dirty="0">
                <a:solidFill>
                  <a:srgbClr val="1D1127"/>
                </a:solidFill>
                <a:latin typeface="Times New Roman" panose="02020603050405020304" pitchFamily="18" charset="0"/>
                <a:ea typeface="Raleway"/>
                <a:cs typeface="Times New Roman" panose="02020603050405020304" pitchFamily="18" charset="0"/>
                <a:sym typeface="Raleway"/>
              </a:rPr>
              <a:t> and reinforce Microsoft’s culture through everyday interactions.</a:t>
            </a:r>
          </a:p>
          <a:p>
            <a:pPr marL="342900" indent="-342900" algn="just">
              <a:lnSpc>
                <a:spcPct val="150000"/>
              </a:lnSpc>
              <a:buFont typeface="Arial" panose="020B0604020202020204" pitchFamily="34" charset="0"/>
              <a:buChar char="•"/>
            </a:pPr>
            <a:r>
              <a:rPr lang="en-US" sz="3200" spc="124" dirty="0">
                <a:solidFill>
                  <a:srgbClr val="1D1127"/>
                </a:solidFill>
                <a:latin typeface="Times New Roman" panose="02020603050405020304" pitchFamily="18" charset="0"/>
                <a:ea typeface="Raleway"/>
                <a:cs typeface="Times New Roman" panose="02020603050405020304" pitchFamily="18" charset="0"/>
                <a:sym typeface="Raleway"/>
              </a:rPr>
              <a:t>They conduct inclusive performance reviews </a:t>
            </a:r>
            <a:r>
              <a:rPr lang="en-US" sz="3200" spc="124" dirty="0" err="1">
                <a:solidFill>
                  <a:srgbClr val="1D1127"/>
                </a:solidFill>
                <a:latin typeface="Times New Roman" panose="02020603050405020304" pitchFamily="18" charset="0"/>
                <a:ea typeface="Raleway"/>
                <a:cs typeface="Times New Roman" panose="02020603050405020304" pitchFamily="18" charset="0"/>
                <a:sym typeface="Raleway"/>
              </a:rPr>
              <a:t>minimising</a:t>
            </a:r>
            <a:r>
              <a:rPr lang="en-US" sz="3200" spc="124" dirty="0">
                <a:solidFill>
                  <a:srgbClr val="1D1127"/>
                </a:solidFill>
                <a:latin typeface="Times New Roman" panose="02020603050405020304" pitchFamily="18" charset="0"/>
                <a:ea typeface="Raleway"/>
                <a:cs typeface="Times New Roman" panose="02020603050405020304" pitchFamily="18" charset="0"/>
                <a:sym typeface="Raleway"/>
              </a:rPr>
              <a:t> bias and supporting equitable development opportunities (Vohra et al. 2019).</a:t>
            </a:r>
          </a:p>
          <a:p>
            <a:pPr marL="342900" indent="-342900" algn="just">
              <a:lnSpc>
                <a:spcPct val="150000"/>
              </a:lnSpc>
              <a:buFont typeface="Arial" panose="020B0604020202020204" pitchFamily="34" charset="0"/>
              <a:buChar char="•"/>
            </a:pPr>
            <a:r>
              <a:rPr lang="en-US" sz="3200" spc="124" dirty="0">
                <a:solidFill>
                  <a:srgbClr val="1D1127"/>
                </a:solidFill>
                <a:latin typeface="Times New Roman" panose="02020603050405020304" pitchFamily="18" charset="0"/>
                <a:ea typeface="Raleway"/>
                <a:cs typeface="Times New Roman" panose="02020603050405020304" pitchFamily="18" charset="0"/>
                <a:sym typeface="Raleway"/>
              </a:rPr>
              <a:t>Managers receive DEI training on cultural intelligence, unconscious bias, and inclusive communication.</a:t>
            </a:r>
          </a:p>
        </p:txBody>
      </p:sp>
      <p:pic>
        <p:nvPicPr>
          <p:cNvPr id="8" name="Picture 7">
            <a:extLst>
              <a:ext uri="{FF2B5EF4-FFF2-40B4-BE49-F238E27FC236}">
                <a16:creationId xmlns:a16="http://schemas.microsoft.com/office/drawing/2014/main" xmlns="" id="{B44AFE0B-D33E-1CD9-5088-8044F7934C2E}"/>
              </a:ext>
            </a:extLst>
          </p:cNvPr>
          <p:cNvPicPr>
            <a:picLocks noChangeAspect="1"/>
          </p:cNvPicPr>
          <p:nvPr/>
        </p:nvPicPr>
        <p:blipFill>
          <a:blip r:embed="rId5"/>
          <a:stretch>
            <a:fillRect/>
          </a:stretch>
        </p:blipFill>
        <p:spPr>
          <a:xfrm>
            <a:off x="342900" y="2850364"/>
            <a:ext cx="17602200" cy="207627"/>
          </a:xfrm>
          <a:prstGeom prst="rect">
            <a:avLst/>
          </a:prstGeom>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5"/>
          <p:cNvSpPr txBox="1"/>
          <p:nvPr/>
        </p:nvSpPr>
        <p:spPr>
          <a:xfrm>
            <a:off x="2209800" y="726417"/>
            <a:ext cx="12053584" cy="1846659"/>
          </a:xfrm>
          <a:prstGeom prst="rect">
            <a:avLst/>
          </a:prstGeom>
        </p:spPr>
        <p:txBody>
          <a:bodyPr wrap="square" lIns="0" tIns="0" rIns="0" bIns="0" rtlCol="0" anchor="t">
            <a:spAutoFit/>
          </a:bodyPr>
          <a:lstStyle/>
          <a:p>
            <a:pPr algn="ctr">
              <a:lnSpc>
                <a:spcPts val="7200"/>
              </a:lnSpc>
            </a:pPr>
            <a:r>
              <a:rPr lang="en-US" sz="6000" b="1" spc="600" dirty="0">
                <a:solidFill>
                  <a:srgbClr val="1D1127"/>
                </a:solidFill>
                <a:latin typeface="Times New Roman" panose="02020603050405020304" pitchFamily="18" charset="0"/>
                <a:ea typeface="Poppins"/>
                <a:cs typeface="Times New Roman" panose="02020603050405020304" pitchFamily="18" charset="0"/>
                <a:sym typeface="Poppins"/>
              </a:rPr>
              <a:t>STRATEGIC ALIGNMENT WITH BUSINESS GOALS</a:t>
            </a:r>
          </a:p>
        </p:txBody>
      </p:sp>
      <p:sp>
        <p:nvSpPr>
          <p:cNvPr id="6" name="TextBox 6"/>
          <p:cNvSpPr txBox="1"/>
          <p:nvPr/>
        </p:nvSpPr>
        <p:spPr>
          <a:xfrm>
            <a:off x="692150" y="3335279"/>
            <a:ext cx="10795000" cy="5820824"/>
          </a:xfrm>
          <a:prstGeom prst="rect">
            <a:avLst/>
          </a:prstGeom>
        </p:spPr>
        <p:txBody>
          <a:bodyPr wrap="square" lIns="0" tIns="0" rIns="0" bIns="0" rtlCol="0" anchor="t">
            <a:spAutoFit/>
          </a:bodyPr>
          <a:lstStyle/>
          <a:p>
            <a:pPr marL="457200" indent="-457200" algn="just">
              <a:lnSpc>
                <a:spcPct val="150000"/>
              </a:lnSpc>
              <a:buFont typeface="Arial" panose="020B0604020202020204" pitchFamily="34" charset="0"/>
              <a:buChar char="•"/>
            </a:pPr>
            <a:r>
              <a:rPr lang="en-US" sz="3200" spc="249" dirty="0">
                <a:solidFill>
                  <a:srgbClr val="1D1127"/>
                </a:solidFill>
                <a:latin typeface="Times New Roman" panose="02020603050405020304" pitchFamily="18" charset="0"/>
                <a:ea typeface="Raleway"/>
                <a:cs typeface="Times New Roman" panose="02020603050405020304" pitchFamily="18" charset="0"/>
                <a:sym typeface="Raleway"/>
              </a:rPr>
              <a:t>Diversity and culture initiatives align with Microsoft’s mission to “empower every person and organisation globally.”</a:t>
            </a:r>
          </a:p>
          <a:p>
            <a:pPr marL="457200" indent="-457200" algn="just">
              <a:lnSpc>
                <a:spcPct val="150000"/>
              </a:lnSpc>
              <a:buFont typeface="Arial" panose="020B0604020202020204" pitchFamily="34" charset="0"/>
              <a:buChar char="•"/>
            </a:pPr>
            <a:r>
              <a:rPr lang="en-US" sz="3200" spc="249" dirty="0">
                <a:solidFill>
                  <a:srgbClr val="1D1127"/>
                </a:solidFill>
                <a:latin typeface="Times New Roman" panose="02020603050405020304" pitchFamily="18" charset="0"/>
                <a:ea typeface="Raleway"/>
                <a:cs typeface="Times New Roman" panose="02020603050405020304" pitchFamily="18" charset="0"/>
                <a:sym typeface="Raleway"/>
              </a:rPr>
              <a:t>Inclusive teams foster innovation, improving customer satisfaction and market competitiveness (Agrawal and Sybol, 2025).</a:t>
            </a:r>
          </a:p>
          <a:p>
            <a:pPr marL="457200" indent="-457200" algn="just">
              <a:lnSpc>
                <a:spcPct val="150000"/>
              </a:lnSpc>
              <a:buFont typeface="Arial" panose="020B0604020202020204" pitchFamily="34" charset="0"/>
              <a:buChar char="•"/>
            </a:pPr>
            <a:r>
              <a:rPr lang="en-US" sz="3200" spc="249" dirty="0">
                <a:solidFill>
                  <a:srgbClr val="1D1127"/>
                </a:solidFill>
                <a:latin typeface="Times New Roman" panose="02020603050405020304" pitchFamily="18" charset="0"/>
                <a:ea typeface="Raleway"/>
                <a:cs typeface="Times New Roman" panose="02020603050405020304" pitchFamily="18" charset="0"/>
                <a:sym typeface="Raleway"/>
              </a:rPr>
              <a:t>DEI programs strengthen employer branding and support long-term sustainability goals.</a:t>
            </a:r>
          </a:p>
        </p:txBody>
      </p:sp>
      <p:pic>
        <p:nvPicPr>
          <p:cNvPr id="3" name="Picture 2" descr="AI in HR: A Comprehensive Guide - AIHR">
            <a:extLst>
              <a:ext uri="{FF2B5EF4-FFF2-40B4-BE49-F238E27FC236}">
                <a16:creationId xmlns:a16="http://schemas.microsoft.com/office/drawing/2014/main" xmlns="" id="{9EF72E37-9DC7-AFD8-FE36-82C55695F22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887200" y="3057991"/>
            <a:ext cx="5708650" cy="5708650"/>
          </a:xfrm>
          <a:prstGeom prst="rect">
            <a:avLst/>
          </a:prstGeom>
          <a:noFill/>
          <a:ln>
            <a:noFill/>
          </a:ln>
        </p:spPr>
      </p:pic>
      <p:pic>
        <p:nvPicPr>
          <p:cNvPr id="7" name="Picture 6">
            <a:extLst>
              <a:ext uri="{FF2B5EF4-FFF2-40B4-BE49-F238E27FC236}">
                <a16:creationId xmlns:a16="http://schemas.microsoft.com/office/drawing/2014/main" xmlns="" id="{F3DE59EB-B661-DA37-A75E-1914BAFC4971}"/>
              </a:ext>
            </a:extLst>
          </p:cNvPr>
          <p:cNvPicPr>
            <a:picLocks noChangeAspect="1"/>
          </p:cNvPicPr>
          <p:nvPr/>
        </p:nvPicPr>
        <p:blipFill>
          <a:blip r:embed="rId4"/>
          <a:stretch>
            <a:fillRect/>
          </a:stretch>
        </p:blipFill>
        <p:spPr>
          <a:xfrm>
            <a:off x="342900" y="2850364"/>
            <a:ext cx="17602200" cy="207627"/>
          </a:xfrm>
          <a:prstGeom prst="rect">
            <a:avLst/>
          </a:prstGeom>
        </p:spPr>
      </p:pic>
      <p:sp>
        <p:nvSpPr>
          <p:cNvPr id="4" name="TextBox 3">
            <a:extLst>
              <a:ext uri="{FF2B5EF4-FFF2-40B4-BE49-F238E27FC236}">
                <a16:creationId xmlns:a16="http://schemas.microsoft.com/office/drawing/2014/main" xmlns="" id="{71F75510-7104-B29F-486D-F3DEBF91E551}"/>
              </a:ext>
            </a:extLst>
          </p:cNvPr>
          <p:cNvSpPr txBox="1"/>
          <p:nvPr/>
        </p:nvSpPr>
        <p:spPr>
          <a:xfrm>
            <a:off x="10169525" y="8766641"/>
            <a:ext cx="9144000" cy="458074"/>
          </a:xfrm>
          <a:prstGeom prst="rect">
            <a:avLst/>
          </a:prstGeom>
          <a:noFill/>
        </p:spPr>
        <p:txBody>
          <a:bodyPr wrap="square">
            <a:spAutoFit/>
          </a:bodyPr>
          <a:lstStyle/>
          <a:p>
            <a:pPr marL="0" marR="0" algn="ctr">
              <a:lnSpc>
                <a:spcPct val="150000"/>
              </a:lnSpc>
              <a:spcAft>
                <a:spcPts val="1000"/>
              </a:spcAft>
              <a:buNone/>
            </a:pP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(Source: Agrawal and Sybol, 2025)</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762000" y="993979"/>
            <a:ext cx="17030700" cy="1778115"/>
          </a:xfrm>
          <a:prstGeom prst="rect">
            <a:avLst/>
          </a:prstGeom>
        </p:spPr>
        <p:txBody>
          <a:bodyPr wrap="square" lIns="0" tIns="0" rIns="0" bIns="0" rtlCol="0" anchor="t">
            <a:spAutoFit/>
          </a:bodyPr>
          <a:lstStyle/>
          <a:p>
            <a:pPr algn="ctr">
              <a:lnSpc>
                <a:spcPts val="7200"/>
              </a:lnSpc>
            </a:pPr>
            <a:r>
              <a:rPr lang="en-US" sz="5400" b="1" spc="600" dirty="0">
                <a:solidFill>
                  <a:srgbClr val="1D1127"/>
                </a:solidFill>
                <a:latin typeface="Times New Roman" panose="02020603050405020304" pitchFamily="18" charset="0"/>
                <a:ea typeface="Poppins"/>
                <a:cs typeface="Times New Roman" panose="02020603050405020304" pitchFamily="18" charset="0"/>
                <a:sym typeface="Poppins"/>
              </a:rPr>
              <a:t>KEY WORKPLACE CULTURE AND DIVERSITY CHALLENGES</a:t>
            </a:r>
          </a:p>
        </p:txBody>
      </p:sp>
      <p:sp>
        <p:nvSpPr>
          <p:cNvPr id="4" name="TextBox 4"/>
          <p:cNvSpPr txBox="1"/>
          <p:nvPr/>
        </p:nvSpPr>
        <p:spPr>
          <a:xfrm>
            <a:off x="4419600" y="4071496"/>
            <a:ext cx="11487150" cy="4343497"/>
          </a:xfrm>
          <a:prstGeom prst="rect">
            <a:avLst/>
          </a:prstGeom>
        </p:spPr>
        <p:txBody>
          <a:bodyPr wrap="square" lIns="0" tIns="0" rIns="0" bIns="0" rtlCol="0" anchor="t">
            <a:spAutoFit/>
          </a:bodyPr>
          <a:lstStyle/>
          <a:p>
            <a:pPr marL="342900" indent="-342900" algn="just">
              <a:lnSpc>
                <a:spcPct val="150000"/>
              </a:lnSpc>
              <a:buFont typeface="Arial" panose="020B0604020202020204" pitchFamily="34" charset="0"/>
              <a:buChar char="•"/>
            </a:pPr>
            <a:r>
              <a:rPr lang="en-US" sz="3200" spc="249" dirty="0">
                <a:solidFill>
                  <a:srgbClr val="1D1127"/>
                </a:solidFill>
                <a:latin typeface="Times New Roman" panose="02020603050405020304" pitchFamily="18" charset="0"/>
                <a:ea typeface="Raleway"/>
                <a:cs typeface="Times New Roman" panose="02020603050405020304" pitchFamily="18" charset="0"/>
                <a:sym typeface="Raleway"/>
              </a:rPr>
              <a:t>Ensuring cultural consistency across 190+ countries with different social norms and regulations.</a:t>
            </a:r>
          </a:p>
          <a:p>
            <a:pPr marL="342900" indent="-342900" algn="just">
              <a:lnSpc>
                <a:spcPct val="150000"/>
              </a:lnSpc>
              <a:buFont typeface="Arial" panose="020B0604020202020204" pitchFamily="34" charset="0"/>
              <a:buChar char="•"/>
            </a:pPr>
            <a:r>
              <a:rPr lang="en-US" sz="3200" spc="249" dirty="0">
                <a:solidFill>
                  <a:srgbClr val="1D1127"/>
                </a:solidFill>
                <a:latin typeface="Times New Roman" panose="02020603050405020304" pitchFamily="18" charset="0"/>
                <a:ea typeface="Raleway"/>
                <a:cs typeface="Times New Roman" panose="02020603050405020304" pitchFamily="18" charset="0"/>
                <a:sym typeface="Raleway"/>
              </a:rPr>
              <a:t>Addressing unconscious bias and intersectionality in recruitment and promotion practices.</a:t>
            </a:r>
          </a:p>
          <a:p>
            <a:pPr marL="342900" indent="-342900" algn="just">
              <a:lnSpc>
                <a:spcPct val="150000"/>
              </a:lnSpc>
              <a:buFont typeface="Arial" panose="020B0604020202020204" pitchFamily="34" charset="0"/>
              <a:buChar char="•"/>
            </a:pPr>
            <a:r>
              <a:rPr lang="en-US" sz="3200" spc="249" dirty="0">
                <a:solidFill>
                  <a:srgbClr val="1D1127"/>
                </a:solidFill>
                <a:latin typeface="Times New Roman" panose="02020603050405020304" pitchFamily="18" charset="0"/>
                <a:ea typeface="Raleway"/>
                <a:cs typeface="Times New Roman" panose="02020603050405020304" pitchFamily="18" charset="0"/>
                <a:sym typeface="Raleway"/>
              </a:rPr>
              <a:t>Balancing hybrid work inclusivity for remote and on-site employees (Chaaban, Badwan and Arar, 2025).</a:t>
            </a:r>
          </a:p>
        </p:txBody>
      </p:sp>
      <p:sp>
        <p:nvSpPr>
          <p:cNvPr id="5" name="AutoShape 5"/>
          <p:cNvSpPr/>
          <p:nvPr/>
        </p:nvSpPr>
        <p:spPr>
          <a:xfrm>
            <a:off x="1028700" y="9234488"/>
            <a:ext cx="10094146" cy="0"/>
          </a:xfrm>
          <a:prstGeom prst="line">
            <a:avLst/>
          </a:prstGeom>
          <a:ln w="47625" cap="flat">
            <a:solidFill>
              <a:srgbClr val="62DBDF"/>
            </a:solidFill>
            <a:prstDash val="solid"/>
            <a:headEnd type="none" w="sm" len="sm"/>
            <a:tailEnd type="none" w="sm" len="sm"/>
          </a:ln>
        </p:spPr>
      </p:sp>
      <p:sp>
        <p:nvSpPr>
          <p:cNvPr id="6" name="AutoShape 6"/>
          <p:cNvSpPr/>
          <p:nvPr/>
        </p:nvSpPr>
        <p:spPr>
          <a:xfrm rot="13483">
            <a:off x="11122822" y="1894942"/>
            <a:ext cx="6071050" cy="0"/>
          </a:xfrm>
          <a:prstGeom prst="line">
            <a:avLst/>
          </a:prstGeom>
          <a:ln w="47625" cap="flat">
            <a:solidFill>
              <a:srgbClr val="62DBDF"/>
            </a:solidFill>
            <a:prstDash val="solid"/>
            <a:headEnd type="none" w="sm" len="sm"/>
            <a:tailEnd type="none" w="sm" len="sm"/>
          </a:ln>
        </p:spPr>
        <p:txBody>
          <a:bodyPr/>
          <a:lstStyle/>
          <a:p>
            <a:endParaRPr lang="en-US" dirty="0"/>
          </a:p>
        </p:txBody>
      </p:sp>
      <p:sp>
        <p:nvSpPr>
          <p:cNvPr id="7" name="AutoShape 7"/>
          <p:cNvSpPr/>
          <p:nvPr/>
        </p:nvSpPr>
        <p:spPr>
          <a:xfrm>
            <a:off x="7165154" y="1028700"/>
            <a:ext cx="10094146" cy="0"/>
          </a:xfrm>
          <a:prstGeom prst="line">
            <a:avLst/>
          </a:prstGeom>
          <a:ln w="47625" cap="flat">
            <a:solidFill>
              <a:srgbClr val="62DBDF"/>
            </a:solidFill>
            <a:prstDash val="solid"/>
            <a:headEnd type="none" w="sm" len="sm"/>
            <a:tailEnd type="none" w="sm" len="sm"/>
          </a:ln>
        </p:spPr>
      </p:sp>
      <p:pic>
        <p:nvPicPr>
          <p:cNvPr id="2" name="Picture 1">
            <a:extLst>
              <a:ext uri="{FF2B5EF4-FFF2-40B4-BE49-F238E27FC236}">
                <a16:creationId xmlns:a16="http://schemas.microsoft.com/office/drawing/2014/main" xmlns="" id="{988523D3-132B-9648-EE62-EC378CCD7428}"/>
              </a:ext>
            </a:extLst>
          </p:cNvPr>
          <p:cNvPicPr>
            <a:picLocks noChangeAspect="1"/>
          </p:cNvPicPr>
          <p:nvPr/>
        </p:nvPicPr>
        <p:blipFill>
          <a:blip r:embed="rId3"/>
          <a:stretch>
            <a:fillRect/>
          </a:stretch>
        </p:blipFill>
        <p:spPr>
          <a:xfrm>
            <a:off x="342900" y="3143925"/>
            <a:ext cx="17602200" cy="207627"/>
          </a:xfrm>
          <a:prstGeom prst="rect">
            <a:avLst/>
          </a:prstGeom>
        </p:spPr>
      </p:pic>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386D6E53-2667-C1F9-33DE-04101F893EF7}"/>
            </a:ext>
          </a:extLst>
        </p:cNvPr>
        <p:cNvGrpSpPr/>
        <p:nvPr/>
      </p:nvGrpSpPr>
      <p:grpSpPr>
        <a:xfrm>
          <a:off x="0" y="0"/>
          <a:ext cx="0" cy="0"/>
          <a:chOff x="0" y="0"/>
          <a:chExt cx="0" cy="0"/>
        </a:xfrm>
      </p:grpSpPr>
      <p:sp>
        <p:nvSpPr>
          <p:cNvPr id="3" name="TextBox 3">
            <a:extLst>
              <a:ext uri="{FF2B5EF4-FFF2-40B4-BE49-F238E27FC236}">
                <a16:creationId xmlns:a16="http://schemas.microsoft.com/office/drawing/2014/main" xmlns="" id="{E7F4259B-F165-E8AA-993D-1096EED021D0}"/>
              </a:ext>
            </a:extLst>
          </p:cNvPr>
          <p:cNvSpPr txBox="1"/>
          <p:nvPr/>
        </p:nvSpPr>
        <p:spPr>
          <a:xfrm>
            <a:off x="1676400" y="936273"/>
            <a:ext cx="14306550" cy="1778115"/>
          </a:xfrm>
          <a:prstGeom prst="rect">
            <a:avLst/>
          </a:prstGeom>
        </p:spPr>
        <p:txBody>
          <a:bodyPr wrap="square" lIns="0" tIns="0" rIns="0" bIns="0" rtlCol="0" anchor="t">
            <a:spAutoFit/>
          </a:bodyPr>
          <a:lstStyle/>
          <a:p>
            <a:pPr algn="ctr">
              <a:lnSpc>
                <a:spcPts val="7200"/>
              </a:lnSpc>
            </a:pPr>
            <a:r>
              <a:rPr lang="en-US" sz="5400" b="1" spc="600" dirty="0">
                <a:latin typeface="Times New Roman" panose="02020603050405020304" pitchFamily="18" charset="0"/>
                <a:ea typeface="Poppins"/>
                <a:cs typeface="Times New Roman" panose="02020603050405020304" pitchFamily="18" charset="0"/>
                <a:sym typeface="Poppins"/>
              </a:rPr>
              <a:t>HRM THEORIES AND BEST PRACTICES</a:t>
            </a:r>
          </a:p>
        </p:txBody>
      </p:sp>
      <p:sp>
        <p:nvSpPr>
          <p:cNvPr id="4" name="TextBox 4">
            <a:extLst>
              <a:ext uri="{FF2B5EF4-FFF2-40B4-BE49-F238E27FC236}">
                <a16:creationId xmlns:a16="http://schemas.microsoft.com/office/drawing/2014/main" xmlns="" id="{E86D2DCB-711B-5202-A68F-2226AB76BD3C}"/>
              </a:ext>
            </a:extLst>
          </p:cNvPr>
          <p:cNvSpPr txBox="1"/>
          <p:nvPr/>
        </p:nvSpPr>
        <p:spPr>
          <a:xfrm>
            <a:off x="1073305" y="3586905"/>
            <a:ext cx="8458200" cy="5739520"/>
          </a:xfrm>
          <a:prstGeom prst="rect">
            <a:avLst/>
          </a:prstGeom>
        </p:spPr>
        <p:txBody>
          <a:bodyPr wrap="square" lIns="0" tIns="0" rIns="0" bIns="0" rtlCol="0" anchor="t">
            <a:spAutoFit/>
          </a:bodyPr>
          <a:lstStyle/>
          <a:p>
            <a:pPr marL="342900" indent="-342900" algn="just">
              <a:lnSpc>
                <a:spcPct val="150000"/>
              </a:lnSpc>
              <a:buFont typeface="Arial" panose="020B0604020202020204" pitchFamily="34" charset="0"/>
              <a:buChar char="•"/>
            </a:pPr>
            <a:r>
              <a:rPr lang="en-US" sz="2800" spc="249" dirty="0">
                <a:solidFill>
                  <a:srgbClr val="1D1127"/>
                </a:solidFill>
                <a:latin typeface="Times New Roman" panose="02020603050405020304" pitchFamily="18" charset="0"/>
                <a:ea typeface="Raleway"/>
                <a:cs typeface="Times New Roman" panose="02020603050405020304" pitchFamily="18" charset="0"/>
                <a:sym typeface="Raleway"/>
              </a:rPr>
              <a:t>Applies Hofstede’s Cultural Dimensions to manage multicultural teams and global communication differences.</a:t>
            </a:r>
          </a:p>
          <a:p>
            <a:pPr marL="342900" indent="-342900" algn="just">
              <a:lnSpc>
                <a:spcPct val="150000"/>
              </a:lnSpc>
              <a:buFont typeface="Arial" panose="020B0604020202020204" pitchFamily="34" charset="0"/>
              <a:buChar char="•"/>
            </a:pPr>
            <a:r>
              <a:rPr lang="en-US" sz="2800" spc="249" dirty="0">
                <a:solidFill>
                  <a:srgbClr val="1D1127"/>
                </a:solidFill>
                <a:latin typeface="Times New Roman" panose="02020603050405020304" pitchFamily="18" charset="0"/>
                <a:ea typeface="Raleway"/>
                <a:cs typeface="Times New Roman" panose="02020603050405020304" pitchFamily="18" charset="0"/>
                <a:sym typeface="Raleway"/>
              </a:rPr>
              <a:t>Uses Social Identity Theory to strengthen belongingness and reduce discrimination within diverse groups </a:t>
            </a:r>
            <a:r>
              <a:rPr lang="en-US" sz="2800" spc="249" dirty="0">
                <a:solidFill>
                  <a:srgbClr val="FF0000"/>
                </a:solidFill>
                <a:latin typeface="Times New Roman" panose="02020603050405020304" pitchFamily="18" charset="0"/>
                <a:ea typeface="Raleway"/>
                <a:cs typeface="Times New Roman" panose="02020603050405020304" pitchFamily="18" charset="0"/>
                <a:sym typeface="Raleway"/>
              </a:rPr>
              <a:t>(Chi, Lurie and Mulligan, 2021).</a:t>
            </a:r>
          </a:p>
          <a:p>
            <a:pPr marL="342900" indent="-342900" algn="just">
              <a:lnSpc>
                <a:spcPct val="150000"/>
              </a:lnSpc>
              <a:buFont typeface="Arial" panose="020B0604020202020204" pitchFamily="34" charset="0"/>
              <a:buChar char="•"/>
            </a:pPr>
            <a:r>
              <a:rPr lang="en-US" sz="2800" spc="249" dirty="0">
                <a:solidFill>
                  <a:srgbClr val="1D1127"/>
                </a:solidFill>
                <a:latin typeface="Times New Roman" panose="02020603050405020304" pitchFamily="18" charset="0"/>
                <a:ea typeface="Raleway"/>
                <a:cs typeface="Times New Roman" panose="02020603050405020304" pitchFamily="18" charset="0"/>
                <a:sym typeface="Raleway"/>
              </a:rPr>
              <a:t>Benchmarks global DEI best practices from companies like IBM, Accenture, and Google.</a:t>
            </a:r>
          </a:p>
        </p:txBody>
      </p:sp>
      <p:sp>
        <p:nvSpPr>
          <p:cNvPr id="5" name="AutoShape 5">
            <a:extLst>
              <a:ext uri="{FF2B5EF4-FFF2-40B4-BE49-F238E27FC236}">
                <a16:creationId xmlns:a16="http://schemas.microsoft.com/office/drawing/2014/main" xmlns="" id="{6C69541F-FF92-A8A0-2DCB-CF9B12EB66B1}"/>
              </a:ext>
            </a:extLst>
          </p:cNvPr>
          <p:cNvSpPr/>
          <p:nvPr/>
        </p:nvSpPr>
        <p:spPr>
          <a:xfrm>
            <a:off x="1028700" y="9234488"/>
            <a:ext cx="10094146" cy="0"/>
          </a:xfrm>
          <a:prstGeom prst="line">
            <a:avLst/>
          </a:prstGeom>
          <a:ln w="47625" cap="flat">
            <a:solidFill>
              <a:srgbClr val="62DBDF"/>
            </a:solidFill>
            <a:prstDash val="solid"/>
            <a:headEnd type="none" w="sm" len="sm"/>
            <a:tailEnd type="none" w="sm" len="sm"/>
          </a:ln>
        </p:spPr>
      </p:sp>
      <p:sp>
        <p:nvSpPr>
          <p:cNvPr id="6" name="AutoShape 6">
            <a:extLst>
              <a:ext uri="{FF2B5EF4-FFF2-40B4-BE49-F238E27FC236}">
                <a16:creationId xmlns:a16="http://schemas.microsoft.com/office/drawing/2014/main" xmlns="" id="{47B07AE7-782C-3319-6D9F-3E805CEA24B2}"/>
              </a:ext>
            </a:extLst>
          </p:cNvPr>
          <p:cNvSpPr/>
          <p:nvPr/>
        </p:nvSpPr>
        <p:spPr>
          <a:xfrm rot="13483">
            <a:off x="11095114" y="2138220"/>
            <a:ext cx="6071050" cy="0"/>
          </a:xfrm>
          <a:prstGeom prst="line">
            <a:avLst/>
          </a:prstGeom>
          <a:ln w="47625" cap="flat">
            <a:solidFill>
              <a:srgbClr val="62DBDF"/>
            </a:solidFill>
            <a:prstDash val="solid"/>
            <a:headEnd type="none" w="sm" len="sm"/>
            <a:tailEnd type="none" w="sm" len="sm"/>
          </a:ln>
        </p:spPr>
        <p:txBody>
          <a:bodyPr/>
          <a:lstStyle/>
          <a:p>
            <a:endParaRPr lang="en-US" dirty="0"/>
          </a:p>
        </p:txBody>
      </p:sp>
      <p:sp>
        <p:nvSpPr>
          <p:cNvPr id="7" name="AutoShape 7">
            <a:extLst>
              <a:ext uri="{FF2B5EF4-FFF2-40B4-BE49-F238E27FC236}">
                <a16:creationId xmlns:a16="http://schemas.microsoft.com/office/drawing/2014/main" xmlns="" id="{68D81646-670B-8298-2D15-EB2F3D005AE1}"/>
              </a:ext>
            </a:extLst>
          </p:cNvPr>
          <p:cNvSpPr/>
          <p:nvPr/>
        </p:nvSpPr>
        <p:spPr>
          <a:xfrm>
            <a:off x="7165154" y="1028700"/>
            <a:ext cx="10094146" cy="0"/>
          </a:xfrm>
          <a:prstGeom prst="line">
            <a:avLst/>
          </a:prstGeom>
          <a:ln w="47625" cap="flat">
            <a:solidFill>
              <a:srgbClr val="62DBDF"/>
            </a:solidFill>
            <a:prstDash val="solid"/>
            <a:headEnd type="none" w="sm" len="sm"/>
            <a:tailEnd type="none" w="sm" len="sm"/>
          </a:ln>
        </p:spPr>
      </p:sp>
      <p:pic>
        <p:nvPicPr>
          <p:cNvPr id="2" name="Picture 1" descr="Sustainability 16 04854 g001">
            <a:extLst>
              <a:ext uri="{FF2B5EF4-FFF2-40B4-BE49-F238E27FC236}">
                <a16:creationId xmlns:a16="http://schemas.microsoft.com/office/drawing/2014/main" xmlns="" id="{13152B71-D2C9-6176-371C-43601ADD98E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497310" y="4103759"/>
            <a:ext cx="7266658" cy="3886865"/>
          </a:xfrm>
          <a:prstGeom prst="rect">
            <a:avLst/>
          </a:prstGeom>
          <a:noFill/>
          <a:ln>
            <a:noFill/>
          </a:ln>
        </p:spPr>
      </p:pic>
      <p:pic>
        <p:nvPicPr>
          <p:cNvPr id="8" name="Picture 7">
            <a:extLst>
              <a:ext uri="{FF2B5EF4-FFF2-40B4-BE49-F238E27FC236}">
                <a16:creationId xmlns:a16="http://schemas.microsoft.com/office/drawing/2014/main" xmlns="" id="{268B79E0-D615-668D-27FF-FA5B09A38CD3}"/>
              </a:ext>
            </a:extLst>
          </p:cNvPr>
          <p:cNvPicPr>
            <a:picLocks noChangeAspect="1"/>
          </p:cNvPicPr>
          <p:nvPr/>
        </p:nvPicPr>
        <p:blipFill>
          <a:blip r:embed="rId4"/>
          <a:stretch>
            <a:fillRect/>
          </a:stretch>
        </p:blipFill>
        <p:spPr>
          <a:xfrm>
            <a:off x="342900" y="2850364"/>
            <a:ext cx="17602200" cy="207627"/>
          </a:xfrm>
          <a:prstGeom prst="rect">
            <a:avLst/>
          </a:prstGeom>
        </p:spPr>
      </p:pic>
      <p:sp>
        <p:nvSpPr>
          <p:cNvPr id="10" name="TextBox 9">
            <a:extLst>
              <a:ext uri="{FF2B5EF4-FFF2-40B4-BE49-F238E27FC236}">
                <a16:creationId xmlns:a16="http://schemas.microsoft.com/office/drawing/2014/main" xmlns="" id="{6C986DE9-86C3-BF78-6074-92567F898C6E}"/>
              </a:ext>
            </a:extLst>
          </p:cNvPr>
          <p:cNvSpPr txBox="1"/>
          <p:nvPr/>
        </p:nvSpPr>
        <p:spPr>
          <a:xfrm>
            <a:off x="9829800" y="8314649"/>
            <a:ext cx="9144000" cy="458074"/>
          </a:xfrm>
          <a:prstGeom prst="rect">
            <a:avLst/>
          </a:prstGeom>
          <a:noFill/>
        </p:spPr>
        <p:txBody>
          <a:bodyPr wrap="square">
            <a:spAutoFit/>
          </a:bodyPr>
          <a:lstStyle/>
          <a:p>
            <a:pPr marL="0" marR="0" algn="ctr">
              <a:lnSpc>
                <a:spcPct val="150000"/>
              </a:lnSpc>
              <a:spcAft>
                <a:spcPts val="1000"/>
              </a:spcAft>
              <a:buNone/>
            </a:pPr>
            <a:r>
              <a:rPr lang="en-US" sz="1800" dirty="0">
                <a:solidFill>
                  <a:srgbClr val="EE0000"/>
                </a:solidFill>
                <a:effectLst/>
                <a:latin typeface="Times New Roman" panose="02020603050405020304" pitchFamily="18" charset="0"/>
                <a:ea typeface="Calibri" panose="020F0502020204030204" pitchFamily="34" charset="0"/>
                <a:cs typeface="Times New Roman" panose="02020603050405020304" pitchFamily="18" charset="0"/>
              </a:rPr>
              <a:t>(Source: Chi, Lurie and Mulligan, 2021)</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0238991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7"/>
          <p:cNvSpPr txBox="1"/>
          <p:nvPr/>
        </p:nvSpPr>
        <p:spPr>
          <a:xfrm>
            <a:off x="3441988" y="400618"/>
            <a:ext cx="11404018" cy="1778115"/>
          </a:xfrm>
          <a:prstGeom prst="rect">
            <a:avLst/>
          </a:prstGeom>
        </p:spPr>
        <p:txBody>
          <a:bodyPr wrap="square" lIns="0" tIns="0" rIns="0" bIns="0" rtlCol="0" anchor="t">
            <a:spAutoFit/>
          </a:bodyPr>
          <a:lstStyle/>
          <a:p>
            <a:pPr algn="ctr">
              <a:lnSpc>
                <a:spcPts val="7200"/>
              </a:lnSpc>
            </a:pPr>
            <a:r>
              <a:rPr lang="en-US" sz="5400" b="1" spc="600" dirty="0">
                <a:solidFill>
                  <a:srgbClr val="1D1127"/>
                </a:solidFill>
                <a:latin typeface="Times New Roman" panose="02020603050405020304" pitchFamily="18" charset="0"/>
                <a:ea typeface="Poppins"/>
                <a:cs typeface="Times New Roman" panose="02020603050405020304" pitchFamily="18" charset="0"/>
                <a:sym typeface="Poppins"/>
              </a:rPr>
              <a:t>PRACTICAL RECOMMENDATIONS</a:t>
            </a:r>
          </a:p>
        </p:txBody>
      </p:sp>
      <p:sp>
        <p:nvSpPr>
          <p:cNvPr id="20" name="TextBox 4">
            <a:extLst>
              <a:ext uri="{FF2B5EF4-FFF2-40B4-BE49-F238E27FC236}">
                <a16:creationId xmlns:a16="http://schemas.microsoft.com/office/drawing/2014/main" xmlns="" id="{BB59CFEF-FFFC-AEC2-CD2D-B6998240186E}"/>
              </a:ext>
            </a:extLst>
          </p:cNvPr>
          <p:cNvSpPr txBox="1"/>
          <p:nvPr/>
        </p:nvSpPr>
        <p:spPr>
          <a:xfrm>
            <a:off x="511465" y="3157359"/>
            <a:ext cx="17470643" cy="5484643"/>
          </a:xfrm>
          <a:prstGeom prst="rect">
            <a:avLst/>
          </a:prstGeom>
        </p:spPr>
        <p:txBody>
          <a:bodyPr wrap="square" lIns="0" tIns="0" rIns="0" bIns="0" rtlCol="0" anchor="t">
            <a:spAutoFit/>
          </a:bodyPr>
          <a:lstStyle/>
          <a:p>
            <a:pPr marL="342900" indent="-342900" algn="just">
              <a:lnSpc>
                <a:spcPct val="150000"/>
              </a:lnSpc>
              <a:buFont typeface="Arial" panose="020B0604020202020204" pitchFamily="34" charset="0"/>
              <a:buChar char="•"/>
            </a:pPr>
            <a:r>
              <a:rPr lang="en-US" sz="2000" spc="249" dirty="0">
                <a:solidFill>
                  <a:srgbClr val="1D1127"/>
                </a:solidFill>
                <a:latin typeface="Times New Roman" panose="02020603050405020304" pitchFamily="18" charset="0"/>
                <a:ea typeface="Raleway"/>
                <a:cs typeface="Times New Roman" panose="02020603050405020304" pitchFamily="18" charset="0"/>
                <a:sym typeface="Raleway"/>
              </a:rPr>
              <a:t>Agrawal, S. and Sybol, S.S., 2025. Fostering Employee Engagement and Motivation in Global Workforces: Leadership Strategies for Building a Culture of Accountability and Commitment. In Innovative Approaches to Managing Conflict and Change in Diverse Work Environments (pp. 273-314). IGI Global Scientific Publishing.</a:t>
            </a:r>
          </a:p>
          <a:p>
            <a:pPr marL="342900" indent="-342900" algn="just">
              <a:lnSpc>
                <a:spcPct val="150000"/>
              </a:lnSpc>
              <a:buFont typeface="Arial" panose="020B0604020202020204" pitchFamily="34" charset="0"/>
              <a:buChar char="•"/>
            </a:pPr>
            <a:r>
              <a:rPr lang="en-US" sz="2000" spc="249" dirty="0">
                <a:solidFill>
                  <a:srgbClr val="1D1127"/>
                </a:solidFill>
                <a:latin typeface="Times New Roman" panose="02020603050405020304" pitchFamily="18" charset="0"/>
                <a:ea typeface="Raleway"/>
                <a:cs typeface="Times New Roman" panose="02020603050405020304" pitchFamily="18" charset="0"/>
                <a:sym typeface="Raleway"/>
              </a:rPr>
              <a:t>Chaaban, Y., Badwan, K. and Arar, K., 2025. Educational leadership for social justice: A systematic review of empirical evidence. Review of Education, 13(2), p.e70077.</a:t>
            </a:r>
          </a:p>
          <a:p>
            <a:pPr marL="342900" indent="-342900" algn="just">
              <a:lnSpc>
                <a:spcPct val="150000"/>
              </a:lnSpc>
              <a:buFont typeface="Arial" panose="020B0604020202020204" pitchFamily="34" charset="0"/>
              <a:buChar char="•"/>
            </a:pPr>
            <a:r>
              <a:rPr lang="en-US" sz="2000" spc="249" dirty="0">
                <a:solidFill>
                  <a:srgbClr val="FF0000"/>
                </a:solidFill>
                <a:latin typeface="Times New Roman" panose="02020603050405020304" pitchFamily="18" charset="0"/>
                <a:ea typeface="Raleway"/>
                <a:cs typeface="Times New Roman" panose="02020603050405020304" pitchFamily="18" charset="0"/>
                <a:sym typeface="Raleway"/>
              </a:rPr>
              <a:t>Chi, N., Lurie, E. and Mulligan, D.K., 2021, July. Reconfiguring diversity and inclusion for AI ethics. In Proceedings of the 2021 AAAI/ACM Conference on AI, Ethics, and Society (pp. 447-457).</a:t>
            </a:r>
          </a:p>
          <a:p>
            <a:pPr marL="342900" indent="-342900" algn="just">
              <a:lnSpc>
                <a:spcPct val="150000"/>
              </a:lnSpc>
              <a:buFont typeface="Arial" panose="020B0604020202020204" pitchFamily="34" charset="0"/>
              <a:buChar char="•"/>
            </a:pPr>
            <a:r>
              <a:rPr lang="en-US" sz="2000" spc="249" dirty="0">
                <a:solidFill>
                  <a:srgbClr val="FF0000"/>
                </a:solidFill>
                <a:latin typeface="Times New Roman" panose="02020603050405020304" pitchFamily="18" charset="0"/>
                <a:ea typeface="Raleway"/>
                <a:cs typeface="Times New Roman" panose="02020603050405020304" pitchFamily="18" charset="0"/>
                <a:sym typeface="Raleway"/>
              </a:rPr>
              <a:t>Isac, N., Dobrin, C., </a:t>
            </a:r>
            <a:r>
              <a:rPr lang="en-US" sz="2000" spc="249" dirty="0" err="1">
                <a:solidFill>
                  <a:srgbClr val="FF0000"/>
                </a:solidFill>
                <a:latin typeface="Times New Roman" panose="02020603050405020304" pitchFamily="18" charset="0"/>
                <a:ea typeface="Raleway"/>
                <a:cs typeface="Times New Roman" panose="02020603050405020304" pitchFamily="18" charset="0"/>
                <a:sym typeface="Raleway"/>
              </a:rPr>
              <a:t>Raphalalani</a:t>
            </a:r>
            <a:r>
              <a:rPr lang="en-US" sz="2000" spc="249" dirty="0">
                <a:solidFill>
                  <a:srgbClr val="FF0000"/>
                </a:solidFill>
                <a:latin typeface="Times New Roman" panose="02020603050405020304" pitchFamily="18" charset="0"/>
                <a:ea typeface="Raleway"/>
                <a:cs typeface="Times New Roman" panose="02020603050405020304" pitchFamily="18" charset="0"/>
                <a:sym typeface="Raleway"/>
              </a:rPr>
              <a:t>, L.P. and Sonko, M., 2021. Does organizational culture influence job satisfaction? A comparative analysis of two multinational companies. </a:t>
            </a:r>
            <a:r>
              <a:rPr lang="en-US" sz="2000" spc="249" dirty="0" err="1">
                <a:solidFill>
                  <a:srgbClr val="FF0000"/>
                </a:solidFill>
                <a:latin typeface="Times New Roman" panose="02020603050405020304" pitchFamily="18" charset="0"/>
                <a:ea typeface="Raleway"/>
                <a:cs typeface="Times New Roman" panose="02020603050405020304" pitchFamily="18" charset="0"/>
                <a:sym typeface="Raleway"/>
              </a:rPr>
              <a:t>Revista</a:t>
            </a:r>
            <a:r>
              <a:rPr lang="en-US" sz="2000" spc="249" dirty="0">
                <a:solidFill>
                  <a:srgbClr val="FF0000"/>
                </a:solidFill>
                <a:latin typeface="Times New Roman" panose="02020603050405020304" pitchFamily="18" charset="0"/>
                <a:ea typeface="Raleway"/>
                <a:cs typeface="Times New Roman" panose="02020603050405020304" pitchFamily="18" charset="0"/>
                <a:sym typeface="Raleway"/>
              </a:rPr>
              <a:t> de Management </a:t>
            </a:r>
            <a:r>
              <a:rPr lang="en-US" sz="2000" spc="249" dirty="0" err="1">
                <a:solidFill>
                  <a:srgbClr val="FF0000"/>
                </a:solidFill>
                <a:latin typeface="Times New Roman" panose="02020603050405020304" pitchFamily="18" charset="0"/>
                <a:ea typeface="Raleway"/>
                <a:cs typeface="Times New Roman" panose="02020603050405020304" pitchFamily="18" charset="0"/>
                <a:sym typeface="Raleway"/>
              </a:rPr>
              <a:t>Comparat</a:t>
            </a:r>
            <a:r>
              <a:rPr lang="en-US" sz="2000" spc="249" dirty="0">
                <a:solidFill>
                  <a:srgbClr val="FF0000"/>
                </a:solidFill>
                <a:latin typeface="Times New Roman" panose="02020603050405020304" pitchFamily="18" charset="0"/>
                <a:ea typeface="Raleway"/>
                <a:cs typeface="Times New Roman" panose="02020603050405020304" pitchFamily="18" charset="0"/>
                <a:sym typeface="Raleway"/>
              </a:rPr>
              <a:t> International, 22(2), pp.138-157.</a:t>
            </a:r>
          </a:p>
          <a:p>
            <a:pPr marL="342900" indent="-342900" algn="just">
              <a:lnSpc>
                <a:spcPct val="150000"/>
              </a:lnSpc>
              <a:buFont typeface="Arial" panose="020B0604020202020204" pitchFamily="34" charset="0"/>
              <a:buChar char="•"/>
            </a:pPr>
            <a:r>
              <a:rPr lang="en-US" sz="2000" spc="249" dirty="0">
                <a:solidFill>
                  <a:srgbClr val="FF0000"/>
                </a:solidFill>
                <a:latin typeface="Times New Roman" panose="02020603050405020304" pitchFamily="18" charset="0"/>
                <a:ea typeface="Raleway"/>
                <a:cs typeface="Times New Roman" panose="02020603050405020304" pitchFamily="18" charset="0"/>
                <a:sym typeface="Raleway"/>
              </a:rPr>
              <a:t>Siddiqui, M.F., 2024. Microsoft Corporation: Fostering Ethical Leadership. LEADERSHIP ETHICS, p.26</a:t>
            </a:r>
            <a:r>
              <a:rPr lang="en-US" sz="2000" spc="249" dirty="0">
                <a:solidFill>
                  <a:srgbClr val="1D1127"/>
                </a:solidFill>
                <a:latin typeface="Times New Roman" panose="02020603050405020304" pitchFamily="18" charset="0"/>
                <a:ea typeface="Raleway"/>
                <a:cs typeface="Times New Roman" panose="02020603050405020304" pitchFamily="18" charset="0"/>
                <a:sym typeface="Raleway"/>
              </a:rPr>
              <a:t>.</a:t>
            </a:r>
          </a:p>
          <a:p>
            <a:pPr marL="342900" indent="-342900" algn="just">
              <a:lnSpc>
                <a:spcPct val="150000"/>
              </a:lnSpc>
              <a:buFont typeface="Arial" panose="020B0604020202020204" pitchFamily="34" charset="0"/>
              <a:buChar char="•"/>
            </a:pPr>
            <a:r>
              <a:rPr lang="en-US" sz="2000" spc="249" dirty="0">
                <a:solidFill>
                  <a:srgbClr val="1D1127"/>
                </a:solidFill>
                <a:latin typeface="Times New Roman" panose="02020603050405020304" pitchFamily="18" charset="0"/>
                <a:ea typeface="Raleway"/>
                <a:cs typeface="Times New Roman" panose="02020603050405020304" pitchFamily="18" charset="0"/>
                <a:sym typeface="Raleway"/>
              </a:rPr>
              <a:t>Vohra, N., Chari, V., Mathur, P., Sudarshan, P., Verma, N., Mathur, N., Thakur, P., Chopra, T., Srivastava, Y., Gupta, S. and </a:t>
            </a:r>
            <a:r>
              <a:rPr lang="en-US" sz="2000" spc="249" dirty="0" err="1">
                <a:solidFill>
                  <a:srgbClr val="1D1127"/>
                </a:solidFill>
                <a:latin typeface="Times New Roman" panose="02020603050405020304" pitchFamily="18" charset="0"/>
                <a:ea typeface="Raleway"/>
                <a:cs typeface="Times New Roman" panose="02020603050405020304" pitchFamily="18" charset="0"/>
                <a:sym typeface="Raleway"/>
              </a:rPr>
              <a:t>Dasmahapatra</a:t>
            </a:r>
            <a:r>
              <a:rPr lang="en-US" sz="2000" spc="249" dirty="0">
                <a:solidFill>
                  <a:srgbClr val="1D1127"/>
                </a:solidFill>
                <a:latin typeface="Times New Roman" panose="02020603050405020304" pitchFamily="18" charset="0"/>
                <a:ea typeface="Raleway"/>
                <a:cs typeface="Times New Roman" panose="02020603050405020304" pitchFamily="18" charset="0"/>
                <a:sym typeface="Raleway"/>
              </a:rPr>
              <a:t>, V., 2019. Inclusive workplaces: Lessons from theory and practice. </a:t>
            </a:r>
            <a:r>
              <a:rPr lang="en-US" sz="2000" spc="249" dirty="0" err="1">
                <a:solidFill>
                  <a:srgbClr val="1D1127"/>
                </a:solidFill>
                <a:latin typeface="Times New Roman" panose="02020603050405020304" pitchFamily="18" charset="0"/>
                <a:ea typeface="Raleway"/>
                <a:cs typeface="Times New Roman" panose="02020603050405020304" pitchFamily="18" charset="0"/>
                <a:sym typeface="Raleway"/>
              </a:rPr>
              <a:t>Vikalpa</a:t>
            </a:r>
            <a:r>
              <a:rPr lang="en-US" sz="2000" spc="249" dirty="0">
                <a:solidFill>
                  <a:srgbClr val="1D1127"/>
                </a:solidFill>
                <a:latin typeface="Times New Roman" panose="02020603050405020304" pitchFamily="18" charset="0"/>
                <a:ea typeface="Raleway"/>
                <a:cs typeface="Times New Roman" panose="02020603050405020304" pitchFamily="18" charset="0"/>
                <a:sym typeface="Raleway"/>
              </a:rPr>
              <a:t>, 40(3), pp.324-362.</a:t>
            </a:r>
          </a:p>
        </p:txBody>
      </p:sp>
      <p:pic>
        <p:nvPicPr>
          <p:cNvPr id="4" name="Picture 3">
            <a:extLst>
              <a:ext uri="{FF2B5EF4-FFF2-40B4-BE49-F238E27FC236}">
                <a16:creationId xmlns:a16="http://schemas.microsoft.com/office/drawing/2014/main" xmlns="" id="{0AA48D41-3B63-1A43-3136-F14649F392EF}"/>
              </a:ext>
            </a:extLst>
          </p:cNvPr>
          <p:cNvPicPr>
            <a:picLocks noChangeAspect="1"/>
          </p:cNvPicPr>
          <p:nvPr/>
        </p:nvPicPr>
        <p:blipFill>
          <a:blip r:embed="rId3"/>
          <a:stretch>
            <a:fillRect/>
          </a:stretch>
        </p:blipFill>
        <p:spPr>
          <a:xfrm>
            <a:off x="342897" y="2323948"/>
            <a:ext cx="17602200" cy="207627"/>
          </a:xfrm>
          <a:prstGeom prst="rect">
            <a:avLst/>
          </a:prstGeom>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831E0872-6E2E-62E1-0B6E-FCDA95DB2A60}"/>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xmlns="" id="{D5CFE364-2B00-93A7-3268-CF56544CF593}"/>
              </a:ext>
            </a:extLst>
          </p:cNvPr>
          <p:cNvGrpSpPr/>
          <p:nvPr/>
        </p:nvGrpSpPr>
        <p:grpSpPr>
          <a:xfrm>
            <a:off x="2031499" y="2429101"/>
            <a:ext cx="14225002" cy="6170119"/>
            <a:chOff x="0" y="0"/>
            <a:chExt cx="2289163" cy="1239789"/>
          </a:xfrm>
        </p:grpSpPr>
        <p:sp>
          <p:nvSpPr>
            <p:cNvPr id="3" name="Freeform 3">
              <a:extLst>
                <a:ext uri="{FF2B5EF4-FFF2-40B4-BE49-F238E27FC236}">
                  <a16:creationId xmlns:a16="http://schemas.microsoft.com/office/drawing/2014/main" xmlns="" id="{D4A82898-4C2B-69C7-B3FA-4C40A12122FE}"/>
                </a:ext>
              </a:extLst>
            </p:cNvPr>
            <p:cNvSpPr/>
            <p:nvPr/>
          </p:nvSpPr>
          <p:spPr>
            <a:xfrm>
              <a:off x="0" y="0"/>
              <a:ext cx="2289162" cy="1239789"/>
            </a:xfrm>
            <a:custGeom>
              <a:avLst/>
              <a:gdLst/>
              <a:ahLst/>
              <a:cxnLst/>
              <a:rect l="l" t="t" r="r" b="b"/>
              <a:pathLst>
                <a:path w="2289162" h="1239789">
                  <a:moveTo>
                    <a:pt x="0" y="0"/>
                  </a:moveTo>
                  <a:lnTo>
                    <a:pt x="2289162" y="0"/>
                  </a:lnTo>
                  <a:lnTo>
                    <a:pt x="2289162" y="1239789"/>
                  </a:lnTo>
                  <a:lnTo>
                    <a:pt x="0" y="1239789"/>
                  </a:lnTo>
                  <a:close/>
                </a:path>
              </a:pathLst>
            </a:custGeom>
            <a:solidFill>
              <a:srgbClr val="E1E1E1"/>
            </a:solidFill>
          </p:spPr>
        </p:sp>
      </p:grpSp>
      <p:sp>
        <p:nvSpPr>
          <p:cNvPr id="17" name="TextBox 17">
            <a:extLst>
              <a:ext uri="{FF2B5EF4-FFF2-40B4-BE49-F238E27FC236}">
                <a16:creationId xmlns:a16="http://schemas.microsoft.com/office/drawing/2014/main" xmlns="" id="{A532EDD3-CD6E-CEAB-9CBC-A7D55A74649C}"/>
              </a:ext>
            </a:extLst>
          </p:cNvPr>
          <p:cNvSpPr txBox="1"/>
          <p:nvPr/>
        </p:nvSpPr>
        <p:spPr>
          <a:xfrm>
            <a:off x="3441988" y="400618"/>
            <a:ext cx="11404018" cy="854786"/>
          </a:xfrm>
          <a:prstGeom prst="rect">
            <a:avLst/>
          </a:prstGeom>
        </p:spPr>
        <p:txBody>
          <a:bodyPr wrap="square" lIns="0" tIns="0" rIns="0" bIns="0" rtlCol="0" anchor="t">
            <a:spAutoFit/>
          </a:bodyPr>
          <a:lstStyle/>
          <a:p>
            <a:pPr algn="ctr">
              <a:lnSpc>
                <a:spcPts val="7200"/>
              </a:lnSpc>
            </a:pPr>
            <a:r>
              <a:rPr lang="en-US" sz="5400" b="1" spc="600" dirty="0">
                <a:solidFill>
                  <a:srgbClr val="1D1127"/>
                </a:solidFill>
                <a:latin typeface="Times New Roman" panose="02020603050405020304" pitchFamily="18" charset="0"/>
                <a:ea typeface="Poppins"/>
                <a:cs typeface="Times New Roman" panose="02020603050405020304" pitchFamily="18" charset="0"/>
                <a:sym typeface="Poppins"/>
              </a:rPr>
              <a:t>CONCLUSION</a:t>
            </a:r>
          </a:p>
        </p:txBody>
      </p:sp>
      <p:sp>
        <p:nvSpPr>
          <p:cNvPr id="19" name="AutoShape 19">
            <a:extLst>
              <a:ext uri="{FF2B5EF4-FFF2-40B4-BE49-F238E27FC236}">
                <a16:creationId xmlns:a16="http://schemas.microsoft.com/office/drawing/2014/main" xmlns="" id="{FFC0B670-7716-786E-4E46-85E7776188B7}"/>
              </a:ext>
            </a:extLst>
          </p:cNvPr>
          <p:cNvSpPr/>
          <p:nvPr/>
        </p:nvSpPr>
        <p:spPr>
          <a:xfrm flipV="1">
            <a:off x="2031498" y="8599220"/>
            <a:ext cx="14224995" cy="18047"/>
          </a:xfrm>
          <a:prstGeom prst="line">
            <a:avLst/>
          </a:prstGeom>
          <a:ln w="47625" cap="flat">
            <a:solidFill>
              <a:srgbClr val="2083C4"/>
            </a:solidFill>
            <a:prstDash val="solid"/>
            <a:headEnd type="none" w="sm" len="sm"/>
            <a:tailEnd type="none" w="sm" len="sm"/>
          </a:ln>
        </p:spPr>
      </p:sp>
      <p:sp>
        <p:nvSpPr>
          <p:cNvPr id="20" name="TextBox 4">
            <a:extLst>
              <a:ext uri="{FF2B5EF4-FFF2-40B4-BE49-F238E27FC236}">
                <a16:creationId xmlns:a16="http://schemas.microsoft.com/office/drawing/2014/main" xmlns="" id="{360A5E30-8B88-F746-52A8-933C8819E7FB}"/>
              </a:ext>
            </a:extLst>
          </p:cNvPr>
          <p:cNvSpPr txBox="1"/>
          <p:nvPr/>
        </p:nvSpPr>
        <p:spPr>
          <a:xfrm>
            <a:off x="2257417" y="2938283"/>
            <a:ext cx="13773156" cy="4365619"/>
          </a:xfrm>
          <a:prstGeom prst="rect">
            <a:avLst/>
          </a:prstGeom>
        </p:spPr>
        <p:txBody>
          <a:bodyPr wrap="square" lIns="0" tIns="0" rIns="0" bIns="0" rtlCol="0" anchor="t">
            <a:spAutoFit/>
          </a:bodyPr>
          <a:lstStyle/>
          <a:p>
            <a:pPr marL="342900" indent="-342900" algn="just">
              <a:lnSpc>
                <a:spcPct val="150000"/>
              </a:lnSpc>
              <a:buFont typeface="Arial" panose="020B0604020202020204" pitchFamily="34" charset="0"/>
              <a:buChar char="•"/>
            </a:pPr>
            <a:r>
              <a:rPr lang="en-US" sz="2400" spc="249" dirty="0">
                <a:latin typeface="Times New Roman" panose="02020603050405020304" pitchFamily="18" charset="0"/>
                <a:ea typeface="Raleway"/>
                <a:cs typeface="Times New Roman" panose="02020603050405020304" pitchFamily="18" charset="0"/>
                <a:sym typeface="Raleway"/>
              </a:rPr>
              <a:t>The model of Microsoft HCM consents of the three terms employee, growth, and innovation.</a:t>
            </a:r>
          </a:p>
          <a:p>
            <a:pPr marL="342900" indent="-342900" algn="just">
              <a:lnSpc>
                <a:spcPct val="150000"/>
              </a:lnSpc>
              <a:buFont typeface="Arial" panose="020B0604020202020204" pitchFamily="34" charset="0"/>
              <a:buChar char="•"/>
            </a:pPr>
            <a:r>
              <a:rPr lang="en-US" sz="2400" spc="249" dirty="0">
                <a:latin typeface="Times New Roman" panose="02020603050405020304" pitchFamily="18" charset="0"/>
                <a:ea typeface="Raleway"/>
                <a:cs typeface="Times New Roman" panose="02020603050405020304" pitchFamily="18" charset="0"/>
                <a:sym typeface="Raleway"/>
              </a:rPr>
              <a:t>When the recruitment, learning, performance, and diversity can be streamlined, the workforce becomes supple and inclusive.</a:t>
            </a:r>
          </a:p>
          <a:p>
            <a:pPr marL="342900" indent="-342900" algn="just">
              <a:lnSpc>
                <a:spcPct val="150000"/>
              </a:lnSpc>
              <a:buFont typeface="Arial" panose="020B0604020202020204" pitchFamily="34" charset="0"/>
              <a:buChar char="•"/>
            </a:pPr>
            <a:r>
              <a:rPr lang="en-US" sz="2400" spc="249" dirty="0">
                <a:latin typeface="Times New Roman" panose="02020603050405020304" pitchFamily="18" charset="0"/>
                <a:ea typeface="Raleway"/>
                <a:cs typeface="Times New Roman" panose="02020603050405020304" pitchFamily="18" charset="0"/>
                <a:sym typeface="Raleway"/>
              </a:rPr>
              <a:t>When organizations adopt human resources processes that employ predictive modelling and artificial intelligence technology, they gain a competitive advantage.</a:t>
            </a:r>
          </a:p>
          <a:p>
            <a:pPr marL="342900" indent="-342900" algn="just">
              <a:lnSpc>
                <a:spcPct val="150000"/>
              </a:lnSpc>
              <a:buFont typeface="Arial" panose="020B0604020202020204" pitchFamily="34" charset="0"/>
              <a:buChar char="•"/>
            </a:pPr>
            <a:r>
              <a:rPr lang="en-US" sz="2400" spc="249" dirty="0">
                <a:latin typeface="Times New Roman" panose="02020603050405020304" pitchFamily="18" charset="0"/>
                <a:ea typeface="Raleway"/>
                <a:cs typeface="Times New Roman" panose="02020603050405020304" pitchFamily="18" charset="0"/>
                <a:sym typeface="Raleway"/>
              </a:rPr>
              <a:t>Power your thought: Microsoft empowers employees through expansion and continues to be a global success essay.</a:t>
            </a:r>
          </a:p>
        </p:txBody>
      </p:sp>
      <p:pic>
        <p:nvPicPr>
          <p:cNvPr id="4" name="Picture 3">
            <a:extLst>
              <a:ext uri="{FF2B5EF4-FFF2-40B4-BE49-F238E27FC236}">
                <a16:creationId xmlns:a16="http://schemas.microsoft.com/office/drawing/2014/main" xmlns="" id="{FB4C8046-834B-4091-BF83-0D7FF0150045}"/>
              </a:ext>
            </a:extLst>
          </p:cNvPr>
          <p:cNvPicPr>
            <a:picLocks noChangeAspect="1"/>
          </p:cNvPicPr>
          <p:nvPr/>
        </p:nvPicPr>
        <p:blipFill>
          <a:blip r:embed="rId3"/>
          <a:stretch>
            <a:fillRect/>
          </a:stretch>
        </p:blipFill>
        <p:spPr>
          <a:xfrm>
            <a:off x="342897" y="2323948"/>
            <a:ext cx="17602200" cy="207627"/>
          </a:xfrm>
          <a:prstGeom prst="rect">
            <a:avLst/>
          </a:prstGeom>
        </p:spPr>
      </p:pic>
    </p:spTree>
    <p:extLst>
      <p:ext uri="{BB962C8B-B14F-4D97-AF65-F5344CB8AC3E}">
        <p14:creationId xmlns:p14="http://schemas.microsoft.com/office/powerpoint/2010/main" val="71772908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254865" y="-280035"/>
            <a:ext cx="6960870" cy="10999470"/>
            <a:chOff x="0" y="0"/>
            <a:chExt cx="2539344" cy="4012636"/>
          </a:xfrm>
        </p:grpSpPr>
        <p:sp>
          <p:nvSpPr>
            <p:cNvPr id="3" name="Freeform 3"/>
            <p:cNvSpPr/>
            <p:nvPr/>
          </p:nvSpPr>
          <p:spPr>
            <a:xfrm>
              <a:off x="0" y="0"/>
              <a:ext cx="2539344" cy="4012636"/>
            </a:xfrm>
            <a:custGeom>
              <a:avLst/>
              <a:gdLst/>
              <a:ahLst/>
              <a:cxnLst/>
              <a:rect l="l" t="t" r="r" b="b"/>
              <a:pathLst>
                <a:path w="2539344" h="4012636">
                  <a:moveTo>
                    <a:pt x="0" y="0"/>
                  </a:moveTo>
                  <a:lnTo>
                    <a:pt x="2539344" y="0"/>
                  </a:lnTo>
                  <a:lnTo>
                    <a:pt x="2539344" y="4012636"/>
                  </a:lnTo>
                  <a:lnTo>
                    <a:pt x="0" y="4012636"/>
                  </a:lnTo>
                  <a:close/>
                </a:path>
              </a:pathLst>
            </a:custGeom>
            <a:solidFill>
              <a:srgbClr val="BF7762"/>
            </a:solidFill>
          </p:spPr>
        </p:sp>
      </p:grpSp>
      <p:grpSp>
        <p:nvGrpSpPr>
          <p:cNvPr id="4" name="Group 4"/>
          <p:cNvGrpSpPr>
            <a:grpSpLocks noChangeAspect="1"/>
          </p:cNvGrpSpPr>
          <p:nvPr/>
        </p:nvGrpSpPr>
        <p:grpSpPr>
          <a:xfrm>
            <a:off x="10013149" y="1710924"/>
            <a:ext cx="6865151" cy="6865151"/>
            <a:chOff x="0" y="0"/>
            <a:chExt cx="5615940" cy="5615940"/>
          </a:xfrm>
        </p:grpSpPr>
        <p:sp>
          <p:nvSpPr>
            <p:cNvPr id="5" name="Freeform 5"/>
            <p:cNvSpPr/>
            <p:nvPr/>
          </p:nvSpPr>
          <p:spPr>
            <a:xfrm>
              <a:off x="16510" y="16510"/>
              <a:ext cx="5584190" cy="5584190"/>
            </a:xfrm>
            <a:custGeom>
              <a:avLst/>
              <a:gdLst/>
              <a:ahLst/>
              <a:cxnLst/>
              <a:rect l="l" t="t" r="r" b="b"/>
              <a:pathLst>
                <a:path w="5584190" h="5584190">
                  <a:moveTo>
                    <a:pt x="5584190" y="5584190"/>
                  </a:moveTo>
                  <a:lnTo>
                    <a:pt x="1143000" y="5584190"/>
                  </a:lnTo>
                  <a:cubicBezTo>
                    <a:pt x="511810" y="5584190"/>
                    <a:pt x="0" y="5072380"/>
                    <a:pt x="0" y="4441190"/>
                  </a:cubicBezTo>
                  <a:lnTo>
                    <a:pt x="0" y="0"/>
                  </a:lnTo>
                  <a:lnTo>
                    <a:pt x="4441190" y="0"/>
                  </a:lnTo>
                  <a:cubicBezTo>
                    <a:pt x="5072380" y="0"/>
                    <a:pt x="5584190" y="511810"/>
                    <a:pt x="5584190" y="1143000"/>
                  </a:cubicBezTo>
                  <a:lnTo>
                    <a:pt x="5584190" y="5584190"/>
                  </a:lnTo>
                  <a:close/>
                </a:path>
              </a:pathLst>
            </a:custGeom>
            <a:blipFill>
              <a:blip r:embed="rId2"/>
              <a:stretch>
                <a:fillRect l="-38954" r="-38954"/>
              </a:stretch>
            </a:blipFill>
          </p:spPr>
        </p:sp>
        <p:sp>
          <p:nvSpPr>
            <p:cNvPr id="6" name="Freeform 6"/>
            <p:cNvSpPr/>
            <p:nvPr/>
          </p:nvSpPr>
          <p:spPr>
            <a:xfrm>
              <a:off x="0" y="0"/>
              <a:ext cx="5615940" cy="5615940"/>
            </a:xfrm>
            <a:custGeom>
              <a:avLst/>
              <a:gdLst/>
              <a:ahLst/>
              <a:cxnLst/>
              <a:rect l="l" t="t" r="r" b="b"/>
              <a:pathLst>
                <a:path w="5615940" h="5615940">
                  <a:moveTo>
                    <a:pt x="5615940" y="5615940"/>
                  </a:moveTo>
                  <a:lnTo>
                    <a:pt x="1158240" y="5615940"/>
                  </a:lnTo>
                  <a:cubicBezTo>
                    <a:pt x="519430" y="5615940"/>
                    <a:pt x="0" y="5096510"/>
                    <a:pt x="0" y="4457700"/>
                  </a:cubicBezTo>
                  <a:lnTo>
                    <a:pt x="0" y="0"/>
                  </a:lnTo>
                  <a:lnTo>
                    <a:pt x="4457700" y="0"/>
                  </a:lnTo>
                  <a:cubicBezTo>
                    <a:pt x="5096510" y="0"/>
                    <a:pt x="5615940" y="519430"/>
                    <a:pt x="5615940" y="1158240"/>
                  </a:cubicBezTo>
                  <a:lnTo>
                    <a:pt x="5615940" y="5615940"/>
                  </a:lnTo>
                  <a:close/>
                  <a:moveTo>
                    <a:pt x="31750" y="31750"/>
                  </a:moveTo>
                  <a:lnTo>
                    <a:pt x="31750" y="4457700"/>
                  </a:lnTo>
                  <a:cubicBezTo>
                    <a:pt x="31750" y="5078730"/>
                    <a:pt x="537210" y="5585460"/>
                    <a:pt x="1159510" y="5585460"/>
                  </a:cubicBezTo>
                  <a:lnTo>
                    <a:pt x="5585460" y="5585460"/>
                  </a:lnTo>
                  <a:lnTo>
                    <a:pt x="5585460" y="1158240"/>
                  </a:lnTo>
                  <a:cubicBezTo>
                    <a:pt x="5585460" y="537210"/>
                    <a:pt x="5080000" y="30480"/>
                    <a:pt x="4457700" y="30480"/>
                  </a:cubicBezTo>
                  <a:lnTo>
                    <a:pt x="31750" y="30480"/>
                  </a:lnTo>
                  <a:lnTo>
                    <a:pt x="31750" y="31750"/>
                  </a:lnTo>
                  <a:close/>
                </a:path>
              </a:pathLst>
            </a:custGeom>
            <a:solidFill>
              <a:srgbClr val="2083C4"/>
            </a:solidFill>
          </p:spPr>
        </p:sp>
      </p:grpSp>
      <p:sp>
        <p:nvSpPr>
          <p:cNvPr id="7" name="TextBox 7"/>
          <p:cNvSpPr txBox="1"/>
          <p:nvPr/>
        </p:nvSpPr>
        <p:spPr>
          <a:xfrm>
            <a:off x="1828800" y="3657600"/>
            <a:ext cx="7653498" cy="2993640"/>
          </a:xfrm>
          <a:prstGeom prst="rect">
            <a:avLst/>
          </a:prstGeom>
        </p:spPr>
        <p:txBody>
          <a:bodyPr lIns="0" tIns="0" rIns="0" bIns="0" rtlCol="0" anchor="t">
            <a:spAutoFit/>
          </a:bodyPr>
          <a:lstStyle/>
          <a:p>
            <a:pPr algn="ctr">
              <a:lnSpc>
                <a:spcPts val="11999"/>
              </a:lnSpc>
            </a:pPr>
            <a:r>
              <a:rPr lang="en-US" sz="9999" b="1" i="1" spc="999" dirty="0">
                <a:solidFill>
                  <a:srgbClr val="1D1127"/>
                </a:solidFill>
                <a:latin typeface="Times New Roman" panose="02020603050405020304" pitchFamily="18" charset="0"/>
                <a:ea typeface="Poppins"/>
                <a:cs typeface="Times New Roman" panose="02020603050405020304" pitchFamily="18" charset="0"/>
                <a:sym typeface="Poppins"/>
              </a:rPr>
              <a:t>THANK YOU</a:t>
            </a: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TM03457510[[fn=Savon]]</Template>
  <TotalTime>217</TotalTime>
  <Words>5612</Words>
  <Application>Microsoft Office PowerPoint</Application>
  <PresentationFormat>Custom</PresentationFormat>
  <Paragraphs>281</Paragraphs>
  <Slides>44</Slides>
  <Notes>39</Notes>
  <HiddenSlides>0</HiddenSlides>
  <MMClips>0</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44</vt:i4>
      </vt:variant>
    </vt:vector>
  </HeadingPairs>
  <TitlesOfParts>
    <vt:vector size="61" baseType="lpstr">
      <vt:lpstr>Wingdings</vt:lpstr>
      <vt:lpstr>Symbol</vt:lpstr>
      <vt:lpstr>Oswald Bold</vt:lpstr>
      <vt:lpstr>Baskerville Display PT Bold Italics</vt:lpstr>
      <vt:lpstr>Assistant Bold</vt:lpstr>
      <vt:lpstr>Century Gothic</vt:lpstr>
      <vt:lpstr>Calibri</vt:lpstr>
      <vt:lpstr>Poppins</vt:lpstr>
      <vt:lpstr>Times New Roman</vt:lpstr>
      <vt:lpstr>Garamond</vt:lpstr>
      <vt:lpstr>Arial</vt:lpstr>
      <vt:lpstr>Poppins Bold</vt:lpstr>
      <vt:lpstr>Tahoma</vt:lpstr>
      <vt:lpstr>Poppins Ultra-Bold</vt:lpstr>
      <vt:lpstr>Anton Italics</vt:lpstr>
      <vt:lpstr>Raleway</vt:lpstr>
      <vt:lpstr>Savon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Monotone Assignment Presentation</dc:title>
  <dc:creator>User</dc:creator>
  <cp:lastModifiedBy>Microsoft account</cp:lastModifiedBy>
  <cp:revision>47</cp:revision>
  <dcterms:created xsi:type="dcterms:W3CDTF">2006-08-16T00:00:00Z</dcterms:created>
  <dcterms:modified xsi:type="dcterms:W3CDTF">2025-11-03T10:37:39Z</dcterms:modified>
  <dc:identifier>DAG3K-Jp278</dc:identifier>
</cp:coreProperties>
</file>