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2" r:id="rId1"/>
  </p:sldMasterIdLst>
  <p:notesMasterIdLst>
    <p:notesMasterId r:id="rId24"/>
  </p:notesMasterIdLst>
  <p:handoutMasterIdLst>
    <p:handoutMasterId r:id="rId25"/>
  </p:handoutMasterIdLst>
  <p:sldIdLst>
    <p:sldId id="256" r:id="rId2"/>
    <p:sldId id="280" r:id="rId3"/>
    <p:sldId id="259" r:id="rId4"/>
    <p:sldId id="278" r:id="rId5"/>
    <p:sldId id="260" r:id="rId6"/>
    <p:sldId id="261" r:id="rId7"/>
    <p:sldId id="262" r:id="rId8"/>
    <p:sldId id="263" r:id="rId9"/>
    <p:sldId id="264" r:id="rId10"/>
    <p:sldId id="265" r:id="rId11"/>
    <p:sldId id="285" r:id="rId12"/>
    <p:sldId id="266" r:id="rId13"/>
    <p:sldId id="267" r:id="rId14"/>
    <p:sldId id="268" r:id="rId15"/>
    <p:sldId id="270" r:id="rId16"/>
    <p:sldId id="271" r:id="rId17"/>
    <p:sldId id="272" r:id="rId18"/>
    <p:sldId id="281" r:id="rId19"/>
    <p:sldId id="282" r:id="rId20"/>
    <p:sldId id="275" r:id="rId21"/>
    <p:sldId id="283" r:id="rId22"/>
    <p:sldId id="284" r:id="rId23"/>
  </p:sldIdLst>
  <p:sldSz cx="9144000" cy="6858000" type="screen4x3"/>
  <p:notesSz cx="6669088" cy="9926638"/>
  <p:defaultTextStyle>
    <a:defPPr>
      <a:defRPr lang="en-GB"/>
    </a:defPPr>
    <a:lvl1pPr algn="l" rtl="0" fontAlgn="base">
      <a:spcBef>
        <a:spcPct val="0"/>
      </a:spcBef>
      <a:spcAft>
        <a:spcPct val="0"/>
      </a:spcAft>
      <a:defRPr kern="1200">
        <a:solidFill>
          <a:schemeClr val="tx1"/>
        </a:solidFill>
        <a:latin typeface="Verdana" pitchFamily="34" charset="0"/>
        <a:ea typeface="+mn-ea"/>
        <a:cs typeface="Arial" charset="0"/>
      </a:defRPr>
    </a:lvl1pPr>
    <a:lvl2pPr marL="457200" algn="l" rtl="0" fontAlgn="base">
      <a:spcBef>
        <a:spcPct val="0"/>
      </a:spcBef>
      <a:spcAft>
        <a:spcPct val="0"/>
      </a:spcAft>
      <a:defRPr kern="1200">
        <a:solidFill>
          <a:schemeClr val="tx1"/>
        </a:solidFill>
        <a:latin typeface="Verdana" pitchFamily="34" charset="0"/>
        <a:ea typeface="+mn-ea"/>
        <a:cs typeface="Arial" charset="0"/>
      </a:defRPr>
    </a:lvl2pPr>
    <a:lvl3pPr marL="914400" algn="l" rtl="0" fontAlgn="base">
      <a:spcBef>
        <a:spcPct val="0"/>
      </a:spcBef>
      <a:spcAft>
        <a:spcPct val="0"/>
      </a:spcAft>
      <a:defRPr kern="1200">
        <a:solidFill>
          <a:schemeClr val="tx1"/>
        </a:solidFill>
        <a:latin typeface="Verdana" pitchFamily="34" charset="0"/>
        <a:ea typeface="+mn-ea"/>
        <a:cs typeface="Arial" charset="0"/>
      </a:defRPr>
    </a:lvl3pPr>
    <a:lvl4pPr marL="1371600" algn="l" rtl="0" fontAlgn="base">
      <a:spcBef>
        <a:spcPct val="0"/>
      </a:spcBef>
      <a:spcAft>
        <a:spcPct val="0"/>
      </a:spcAft>
      <a:defRPr kern="1200">
        <a:solidFill>
          <a:schemeClr val="tx1"/>
        </a:solidFill>
        <a:latin typeface="Verdana" pitchFamily="34" charset="0"/>
        <a:ea typeface="+mn-ea"/>
        <a:cs typeface="Arial" charset="0"/>
      </a:defRPr>
    </a:lvl4pPr>
    <a:lvl5pPr marL="1828800" algn="l" rtl="0" fontAlgn="base">
      <a:spcBef>
        <a:spcPct val="0"/>
      </a:spcBef>
      <a:spcAft>
        <a:spcPct val="0"/>
      </a:spcAft>
      <a:defRPr kern="1200">
        <a:solidFill>
          <a:schemeClr val="tx1"/>
        </a:solidFill>
        <a:latin typeface="Verdana" pitchFamily="34" charset="0"/>
        <a:ea typeface="+mn-ea"/>
        <a:cs typeface="Arial" charset="0"/>
      </a:defRPr>
    </a:lvl5pPr>
    <a:lvl6pPr marL="2286000" algn="l" defTabSz="914400" rtl="0" eaLnBrk="1" latinLnBrk="0" hangingPunct="1">
      <a:defRPr kern="1200">
        <a:solidFill>
          <a:schemeClr val="tx1"/>
        </a:solidFill>
        <a:latin typeface="Verdana" pitchFamily="34" charset="0"/>
        <a:ea typeface="+mn-ea"/>
        <a:cs typeface="Arial" charset="0"/>
      </a:defRPr>
    </a:lvl6pPr>
    <a:lvl7pPr marL="2743200" algn="l" defTabSz="914400" rtl="0" eaLnBrk="1" latinLnBrk="0" hangingPunct="1">
      <a:defRPr kern="1200">
        <a:solidFill>
          <a:schemeClr val="tx1"/>
        </a:solidFill>
        <a:latin typeface="Verdana" pitchFamily="34" charset="0"/>
        <a:ea typeface="+mn-ea"/>
        <a:cs typeface="Arial" charset="0"/>
      </a:defRPr>
    </a:lvl7pPr>
    <a:lvl8pPr marL="3200400" algn="l" defTabSz="914400" rtl="0" eaLnBrk="1" latinLnBrk="0" hangingPunct="1">
      <a:defRPr kern="1200">
        <a:solidFill>
          <a:schemeClr val="tx1"/>
        </a:solidFill>
        <a:latin typeface="Verdana" pitchFamily="34" charset="0"/>
        <a:ea typeface="+mn-ea"/>
        <a:cs typeface="Arial" charset="0"/>
      </a:defRPr>
    </a:lvl8pPr>
    <a:lvl9pPr marL="3657600" algn="l" defTabSz="914400" rtl="0" eaLnBrk="1" latinLnBrk="0" hangingPunct="1">
      <a:defRPr kern="1200">
        <a:solidFill>
          <a:schemeClr val="tx1"/>
        </a:solidFill>
        <a:latin typeface="Verdan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46" autoAdjust="0"/>
    <p:restoredTop sz="90840" autoAdjust="0"/>
  </p:normalViewPr>
  <p:slideViewPr>
    <p:cSldViewPr>
      <p:cViewPr>
        <p:scale>
          <a:sx n="50" d="100"/>
          <a:sy n="50" d="100"/>
        </p:scale>
        <p:origin x="-528" y="-462"/>
      </p:cViewPr>
      <p:guideLst>
        <p:guide orient="horz" pos="2160"/>
        <p:guide pos="2880"/>
      </p:guideLst>
    </p:cSldViewPr>
  </p:slideViewPr>
  <p:outlineViewPr>
    <p:cViewPr>
      <p:scale>
        <a:sx n="33" d="100"/>
        <a:sy n="33" d="100"/>
      </p:scale>
      <p:origin x="264" y="247596"/>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0" name="Rectangle 2"/>
          <p:cNvSpPr>
            <a:spLocks noGrp="1" noChangeArrowheads="1"/>
          </p:cNvSpPr>
          <p:nvPr>
            <p:ph type="hdr" sz="quarter"/>
          </p:nvPr>
        </p:nvSpPr>
        <p:spPr bwMode="auto">
          <a:xfrm>
            <a:off x="0" y="0"/>
            <a:ext cx="28892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atin typeface="Arial" charset="0"/>
              </a:defRPr>
            </a:lvl1pPr>
          </a:lstStyle>
          <a:p>
            <a:pPr>
              <a:defRPr/>
            </a:pPr>
            <a:endParaRPr lang="en-GB"/>
          </a:p>
        </p:txBody>
      </p:sp>
      <p:sp>
        <p:nvSpPr>
          <p:cNvPr id="48131" name="Rectangle 3"/>
          <p:cNvSpPr>
            <a:spLocks noGrp="1" noChangeArrowheads="1"/>
          </p:cNvSpPr>
          <p:nvPr>
            <p:ph type="dt" sz="quarter" idx="1"/>
          </p:nvPr>
        </p:nvSpPr>
        <p:spPr bwMode="auto">
          <a:xfrm>
            <a:off x="3778250" y="0"/>
            <a:ext cx="28892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atin typeface="Arial" charset="0"/>
              </a:defRPr>
            </a:lvl1pPr>
          </a:lstStyle>
          <a:p>
            <a:pPr>
              <a:defRPr/>
            </a:pPr>
            <a:fld id="{61AD3C89-2302-4103-ACDD-A42F07AD015A}" type="datetimeFigureOut">
              <a:rPr lang="en-GB"/>
              <a:pPr>
                <a:defRPr/>
              </a:pPr>
              <a:t>09/11/2010</a:t>
            </a:fld>
            <a:endParaRPr lang="en-GB"/>
          </a:p>
        </p:txBody>
      </p:sp>
      <p:sp>
        <p:nvSpPr>
          <p:cNvPr id="48132" name="Rectangle 4"/>
          <p:cNvSpPr>
            <a:spLocks noGrp="1" noChangeArrowheads="1"/>
          </p:cNvSpPr>
          <p:nvPr>
            <p:ph type="ftr" sz="quarter" idx="2"/>
          </p:nvPr>
        </p:nvSpPr>
        <p:spPr bwMode="auto">
          <a:xfrm>
            <a:off x="0" y="9428163"/>
            <a:ext cx="28892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atin typeface="Arial" charset="0"/>
              </a:defRPr>
            </a:lvl1pPr>
          </a:lstStyle>
          <a:p>
            <a:pPr>
              <a:defRPr/>
            </a:pPr>
            <a:endParaRPr lang="en-GB"/>
          </a:p>
        </p:txBody>
      </p:sp>
      <p:sp>
        <p:nvSpPr>
          <p:cNvPr id="48133" name="Rectangle 5"/>
          <p:cNvSpPr>
            <a:spLocks noGrp="1" noChangeArrowheads="1"/>
          </p:cNvSpPr>
          <p:nvPr>
            <p:ph type="sldNum" sz="quarter" idx="3"/>
          </p:nvPr>
        </p:nvSpPr>
        <p:spPr bwMode="auto">
          <a:xfrm>
            <a:off x="3778250" y="9428163"/>
            <a:ext cx="28892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atin typeface="Arial" charset="0"/>
              </a:defRPr>
            </a:lvl1pPr>
          </a:lstStyle>
          <a:p>
            <a:pPr>
              <a:defRPr/>
            </a:pPr>
            <a:fld id="{76C40D34-91A6-4D52-83D6-26C0A52AC265}"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28892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atin typeface="Arial" charset="0"/>
              </a:defRPr>
            </a:lvl1pPr>
          </a:lstStyle>
          <a:p>
            <a:pPr>
              <a:defRPr/>
            </a:pPr>
            <a:endParaRPr lang="en-GB"/>
          </a:p>
        </p:txBody>
      </p:sp>
      <p:sp>
        <p:nvSpPr>
          <p:cNvPr id="59395" name="Rectangle 3"/>
          <p:cNvSpPr>
            <a:spLocks noGrp="1" noChangeArrowheads="1"/>
          </p:cNvSpPr>
          <p:nvPr>
            <p:ph type="dt" idx="1"/>
          </p:nvPr>
        </p:nvSpPr>
        <p:spPr bwMode="auto">
          <a:xfrm>
            <a:off x="3778250" y="0"/>
            <a:ext cx="288925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atin typeface="Arial" charset="0"/>
              </a:defRPr>
            </a:lvl1pPr>
          </a:lstStyle>
          <a:p>
            <a:pPr>
              <a:defRPr/>
            </a:pPr>
            <a:fld id="{7F8FC355-70BD-4013-9093-036345510D26}" type="datetimeFigureOut">
              <a:rPr lang="en-GB"/>
              <a:pPr>
                <a:defRPr/>
              </a:pPr>
              <a:t>09/11/2010</a:t>
            </a:fld>
            <a:endParaRPr lang="en-GB"/>
          </a:p>
        </p:txBody>
      </p:sp>
      <p:sp>
        <p:nvSpPr>
          <p:cNvPr id="5124" name="Rectangle 4"/>
          <p:cNvSpPr>
            <a:spLocks noGrp="1" noRot="1" noChangeAspect="1" noChangeArrowheads="1" noTextEdit="1"/>
          </p:cNvSpPr>
          <p:nvPr>
            <p:ph type="sldImg" idx="2"/>
          </p:nvPr>
        </p:nvSpPr>
        <p:spPr bwMode="auto">
          <a:xfrm>
            <a:off x="852488" y="744538"/>
            <a:ext cx="4964112" cy="3722687"/>
          </a:xfrm>
          <a:prstGeom prst="rect">
            <a:avLst/>
          </a:prstGeom>
          <a:noFill/>
          <a:ln w="9525">
            <a:solidFill>
              <a:srgbClr val="000000"/>
            </a:solidFill>
            <a:miter lim="800000"/>
            <a:headEnd/>
            <a:tailEnd/>
          </a:ln>
        </p:spPr>
      </p:sp>
      <p:sp>
        <p:nvSpPr>
          <p:cNvPr id="59397" name="Rectangle 5"/>
          <p:cNvSpPr>
            <a:spLocks noGrp="1" noChangeArrowheads="1"/>
          </p:cNvSpPr>
          <p:nvPr>
            <p:ph type="body" sz="quarter" idx="3"/>
          </p:nvPr>
        </p:nvSpPr>
        <p:spPr bwMode="auto">
          <a:xfrm>
            <a:off x="666750" y="4714875"/>
            <a:ext cx="5335588"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59398" name="Rectangle 6"/>
          <p:cNvSpPr>
            <a:spLocks noGrp="1" noChangeArrowheads="1"/>
          </p:cNvSpPr>
          <p:nvPr>
            <p:ph type="ftr" sz="quarter" idx="4"/>
          </p:nvPr>
        </p:nvSpPr>
        <p:spPr bwMode="auto">
          <a:xfrm>
            <a:off x="0" y="9428163"/>
            <a:ext cx="28892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atin typeface="Arial" charset="0"/>
              </a:defRPr>
            </a:lvl1pPr>
          </a:lstStyle>
          <a:p>
            <a:pPr>
              <a:defRPr/>
            </a:pPr>
            <a:endParaRPr lang="en-GB"/>
          </a:p>
        </p:txBody>
      </p:sp>
      <p:sp>
        <p:nvSpPr>
          <p:cNvPr id="59399" name="Rectangle 7"/>
          <p:cNvSpPr>
            <a:spLocks noGrp="1" noChangeArrowheads="1"/>
          </p:cNvSpPr>
          <p:nvPr>
            <p:ph type="sldNum" sz="quarter" idx="5"/>
          </p:nvPr>
        </p:nvSpPr>
        <p:spPr bwMode="auto">
          <a:xfrm>
            <a:off x="3778250" y="9428163"/>
            <a:ext cx="288925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atin typeface="Arial" charset="0"/>
              </a:defRPr>
            </a:lvl1pPr>
          </a:lstStyle>
          <a:p>
            <a:pPr>
              <a:defRPr/>
            </a:pPr>
            <a:fld id="{B6E8C959-BE7F-4E0B-8ADF-49D370F2BAE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Arial" charset="0"/>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Arial" charset="0"/>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GB" dirty="0" smtClean="0"/>
              <a:t>Analytical thinking involves:</a:t>
            </a:r>
          </a:p>
          <a:p>
            <a:pPr>
              <a:buNone/>
            </a:pPr>
            <a:endParaRPr lang="en-GB" dirty="0" smtClean="0"/>
          </a:p>
          <a:p>
            <a:r>
              <a:rPr lang="en-GB" dirty="0" smtClean="0"/>
              <a:t>Standing back from information given</a:t>
            </a:r>
          </a:p>
          <a:p>
            <a:endParaRPr lang="en-GB" dirty="0" smtClean="0"/>
          </a:p>
          <a:p>
            <a:r>
              <a:rPr lang="en-GB" dirty="0" smtClean="0"/>
              <a:t>Examining it in detail from all angles</a:t>
            </a:r>
          </a:p>
          <a:p>
            <a:endParaRPr lang="en-GB" dirty="0" smtClean="0"/>
          </a:p>
          <a:p>
            <a:r>
              <a:rPr lang="en-GB" dirty="0" smtClean="0"/>
              <a:t>Checking closely if it is completely accurate</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Being able to argue why one set of opinions, results or conclusions is preferable to another</a:t>
            </a:r>
          </a:p>
          <a:p>
            <a:r>
              <a:rPr lang="en-GB" dirty="0" smtClean="0"/>
              <a:t>Being on guard for literary or statistical devices that encourage the reader to take questionable statements at face value</a:t>
            </a:r>
          </a:p>
          <a:p>
            <a:r>
              <a:rPr lang="en-GB" dirty="0" smtClean="0"/>
              <a:t>Checking for hidden assumptions</a:t>
            </a:r>
          </a:p>
          <a:p>
            <a:r>
              <a:rPr lang="en-GB" dirty="0" smtClean="0"/>
              <a:t>Checking for attempts to lure the reader into agreement.</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Critical thinking when reading involves:</a:t>
            </a:r>
          </a:p>
          <a:p>
            <a:r>
              <a:rPr lang="en-GB" dirty="0" smtClean="0"/>
              <a:t>Identifying the line of reasoning in the text</a:t>
            </a:r>
          </a:p>
          <a:p>
            <a:r>
              <a:rPr lang="en-GB" dirty="0" smtClean="0"/>
              <a:t>Critically evaluating the line of reasoning by:</a:t>
            </a:r>
          </a:p>
          <a:p>
            <a:pPr lvl="1"/>
            <a:r>
              <a:rPr lang="en-GB" dirty="0" smtClean="0"/>
              <a:t>Questioning surface appearances and checking for hidden assumptions</a:t>
            </a:r>
          </a:p>
          <a:p>
            <a:pPr lvl="1"/>
            <a:r>
              <a:rPr lang="en-GB" dirty="0" smtClean="0"/>
              <a:t>Identifying evidence in the text</a:t>
            </a:r>
          </a:p>
          <a:p>
            <a:pPr lvl="1"/>
            <a:r>
              <a:rPr lang="en-GB" dirty="0" smtClean="0"/>
              <a:t>Evaluating the evidence according to valid criteria</a:t>
            </a:r>
          </a:p>
          <a:p>
            <a:r>
              <a:rPr lang="en-GB" dirty="0" smtClean="0"/>
              <a:t>Identifying the writer’s conclusion</a:t>
            </a:r>
          </a:p>
          <a:p>
            <a:r>
              <a:rPr lang="en-GB" dirty="0" smtClean="0"/>
              <a:t>Deciding if the evidence given supports the conclusion.</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8</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Identifying the line of reasoning.</a:t>
            </a:r>
          </a:p>
          <a:p>
            <a:r>
              <a:rPr lang="en-GB" dirty="0" smtClean="0"/>
              <a:t>Most of the texts you are required to read as a </a:t>
            </a:r>
          </a:p>
          <a:p>
            <a:r>
              <a:rPr lang="en-GB" dirty="0" smtClean="0"/>
              <a:t>student will include an argument </a:t>
            </a:r>
          </a:p>
          <a:p>
            <a:r>
              <a:rPr lang="en-GB" dirty="0" smtClean="0"/>
              <a:t>In academic writing an argument is:</a:t>
            </a:r>
          </a:p>
          <a:p>
            <a:r>
              <a:rPr lang="en-GB" dirty="0" smtClean="0"/>
              <a:t>A line of reasoning or</a:t>
            </a:r>
          </a:p>
          <a:p>
            <a:r>
              <a:rPr lang="en-GB" dirty="0" smtClean="0"/>
              <a:t>An angle or point of view or</a:t>
            </a:r>
          </a:p>
          <a:p>
            <a:r>
              <a:rPr lang="en-GB" dirty="0" smtClean="0"/>
              <a:t>A position that is being defended or</a:t>
            </a:r>
          </a:p>
          <a:p>
            <a:r>
              <a:rPr lang="en-GB" dirty="0" smtClean="0"/>
              <a:t>A case which is being made, backed with evidence and examples which leads to conclusions.</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9</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When looking at the line of reasoning in an argumentative passage, you need to identify what reasons are given to support the argument and if they are relevant to the argument.</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10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GB" dirty="0" smtClean="0"/>
              <a:t>Critical thinking when writing involves:</a:t>
            </a:r>
          </a:p>
          <a:p>
            <a:r>
              <a:rPr lang="en-GB" dirty="0" smtClean="0"/>
              <a:t>Being clear what your conclusions are</a:t>
            </a:r>
          </a:p>
          <a:p>
            <a:r>
              <a:rPr lang="en-GB" dirty="0" smtClean="0"/>
              <a:t>Showing a clear line of reasoning (an argument) leading to your conclusion</a:t>
            </a:r>
          </a:p>
          <a:p>
            <a:r>
              <a:rPr lang="en-GB" dirty="0" smtClean="0"/>
              <a:t>Presenting evidence to support your reasoning</a:t>
            </a:r>
          </a:p>
          <a:p>
            <a:r>
              <a:rPr lang="en-GB" dirty="0" smtClean="0"/>
              <a:t>Reading your own writing critically, as well as your sources</a:t>
            </a:r>
          </a:p>
          <a:p>
            <a:r>
              <a:rPr lang="en-GB" dirty="0" smtClean="0"/>
              <a:t>Viewing your subject from multiple perspectives.</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1" indent="0" algn="l" defTabSz="914400" rtl="0" eaLnBrk="0" fontAlgn="base" latinLnBrk="0" hangingPunct="0">
              <a:lnSpc>
                <a:spcPct val="100000"/>
              </a:lnSpc>
              <a:spcBef>
                <a:spcPct val="30000"/>
              </a:spcBef>
              <a:spcAft>
                <a:spcPct val="0"/>
              </a:spcAft>
              <a:buClrTx/>
              <a:buSzTx/>
              <a:buFontTx/>
              <a:buNone/>
              <a:tabLst/>
              <a:defRPr/>
            </a:pPr>
            <a:r>
              <a:rPr lang="en-GB" dirty="0" smtClean="0"/>
              <a:t>Anecdotal = Subjective, Untrustworthy, Undependable, Sketchy</a:t>
            </a:r>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evidence about health and parental attitudes comes from ‘official’ sources which could be considered relatively good ‘authorities’ and thus reliable</a:t>
            </a:r>
          </a:p>
          <a:p>
            <a:r>
              <a:rPr lang="en-GB" dirty="0" smtClean="0"/>
              <a:t>However, the writer generalises from only one set of health factors related to the lungs; it is possible that children who play outdoors have different health problems OR children who play indoors may do so because they are more prone to sickness … </a:t>
            </a:r>
          </a:p>
          <a:p>
            <a:endParaRPr lang="en-GB" dirty="0" smtClean="0"/>
          </a:p>
          <a:p>
            <a:r>
              <a:rPr lang="en-GB" dirty="0" smtClean="0"/>
              <a:t>How representative are the children in the survey of all </a:t>
            </a:r>
            <a:r>
              <a:rPr lang="en-GB" dirty="0" err="1" smtClean="0"/>
              <a:t>Rochborough</a:t>
            </a:r>
            <a:r>
              <a:rPr lang="en-GB" dirty="0" smtClean="0"/>
              <a:t> children?</a:t>
            </a:r>
          </a:p>
          <a:p>
            <a:r>
              <a:rPr lang="en-GB" dirty="0" smtClean="0"/>
              <a:t>No source is given for the figure of 18% home ownership – we therefore can’t judge if it is reliable</a:t>
            </a:r>
          </a:p>
          <a:p>
            <a:r>
              <a:rPr lang="en-GB" dirty="0" smtClean="0"/>
              <a:t>The writer twice mentions the effects of outdoor play on social interaction – but gives no evidence or details</a:t>
            </a:r>
          </a:p>
          <a:p>
            <a:r>
              <a:rPr lang="en-GB" dirty="0" smtClean="0"/>
              <a:t>The anecdote about the </a:t>
            </a:r>
            <a:r>
              <a:rPr lang="en-GB" dirty="0" err="1" smtClean="0"/>
              <a:t>Arkash</a:t>
            </a:r>
            <a:r>
              <a:rPr lang="en-GB" dirty="0" smtClean="0"/>
              <a:t> child is emotive and not relevant to the main argument.</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conclusion is that </a:t>
            </a:r>
            <a:r>
              <a:rPr lang="en-GB" dirty="0" err="1" smtClean="0"/>
              <a:t>Rochborough</a:t>
            </a:r>
            <a:r>
              <a:rPr lang="en-GB" dirty="0" smtClean="0"/>
              <a:t> should provide more supervised outdoor play areas.</a:t>
            </a:r>
          </a:p>
          <a:p>
            <a:endParaRPr lang="en-GB" dirty="0" smtClean="0"/>
          </a:p>
          <a:p>
            <a:r>
              <a:rPr lang="en-GB" dirty="0" smtClean="0"/>
              <a:t>This is unsupported as we don’t know what it is about playing outdoors that led to the health improvements.</a:t>
            </a:r>
          </a:p>
          <a:p>
            <a:endParaRPr lang="en-GB" dirty="0" smtClean="0"/>
          </a:p>
          <a:p>
            <a:r>
              <a:rPr lang="en-GB" dirty="0" smtClean="0"/>
              <a:t>There are too many underlying assumptions made.</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That playing outdoors is better for all children’s health – may not be true</a:t>
            </a:r>
          </a:p>
          <a:p>
            <a:r>
              <a:rPr lang="en-GB" dirty="0" smtClean="0"/>
              <a:t>That the health of children who play indoors would improve by playing outdoors – may not be true</a:t>
            </a:r>
          </a:p>
          <a:p>
            <a:r>
              <a:rPr lang="en-GB" dirty="0" smtClean="0"/>
              <a:t>That playing outside decreases the incidence of asthma and bronchial conditions – may not be true.</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That beneficial effects are only available from outdoor play areas – in fact it may have been other factors related to outdoors play, such as space to run about, that led to improved health indicators – i.e. large indoor areas might have the same positive affect</a:t>
            </a:r>
          </a:p>
          <a:p>
            <a:r>
              <a:rPr lang="en-GB" dirty="0" smtClean="0"/>
              <a:t>That there are not enough supervised play areas already – no figures are given for the number of existing play areas</a:t>
            </a:r>
          </a:p>
          <a:p>
            <a:r>
              <a:rPr lang="en-GB" dirty="0" smtClean="0"/>
              <a:t>We do not know what percentage of children already play outdoors</a:t>
            </a:r>
          </a:p>
          <a:p>
            <a:endParaRPr lang="en-GB" dirty="0" smtClean="0"/>
          </a:p>
          <a:p>
            <a:r>
              <a:rPr lang="en-GB" dirty="0" smtClean="0"/>
              <a:t>	All these gaps mean that the writer has not given sufficient evidence to support the conclusion.</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1" indent="0" algn="l" defTabSz="914400" rtl="0" eaLnBrk="0" fontAlgn="base" latinLnBrk="0" hangingPunct="0">
              <a:lnSpc>
                <a:spcPct val="100000"/>
              </a:lnSpc>
              <a:spcBef>
                <a:spcPct val="30000"/>
              </a:spcBef>
              <a:spcAft>
                <a:spcPct val="0"/>
              </a:spcAft>
              <a:buClrTx/>
              <a:buSzTx/>
              <a:buFontTx/>
              <a:buNone/>
              <a:tabLst/>
              <a:defRPr/>
            </a:pPr>
            <a:endParaRPr lang="en-GB" dirty="0" smtClean="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19</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Does not consider other reasons why the number of reported injuries might have increased e.g. Was repetitive strain injury known about 30 years ago? Were people less likely to report accidents in the past?</a:t>
            </a:r>
          </a:p>
          <a:p>
            <a:r>
              <a:rPr lang="en-GB" dirty="0" smtClean="0"/>
              <a:t>Has not looked at figures for any other types of injury</a:t>
            </a:r>
          </a:p>
          <a:p>
            <a:r>
              <a:rPr lang="en-GB" dirty="0" smtClean="0"/>
              <a:t>Has not looked at the health of the workers in other departments</a:t>
            </a:r>
          </a:p>
          <a:p>
            <a:endParaRPr lang="en-GB" dirty="0" smtClean="0"/>
          </a:p>
          <a:p>
            <a:r>
              <a:rPr lang="en-GB" dirty="0" smtClean="0"/>
              <a:t>The writer makes generalisations based on only one kind of injury and one part of the factory</a:t>
            </a:r>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20</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21</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What is Critical thinking?</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	Critical thinking means </a:t>
            </a:r>
            <a:r>
              <a:rPr lang="en-GB" b="1" dirty="0" smtClean="0"/>
              <a:t>weighing up the arguments and evidence for and against a topic.</a:t>
            </a:r>
          </a:p>
          <a:p>
            <a:endParaRPr lang="en-GB" dirty="0" smtClean="0"/>
          </a:p>
          <a:p>
            <a:r>
              <a:rPr lang="en-GB" dirty="0" smtClean="0"/>
              <a:t>What is Analytical thinking?</a:t>
            </a:r>
          </a:p>
          <a:p>
            <a:pPr>
              <a:buNone/>
            </a:pPr>
            <a:r>
              <a:rPr lang="en-GB" dirty="0" smtClean="0"/>
              <a:t>	Analytical thinking involves:</a:t>
            </a:r>
          </a:p>
          <a:p>
            <a:pPr>
              <a:buNone/>
            </a:pPr>
            <a:endParaRPr lang="en-GB" dirty="0" smtClean="0"/>
          </a:p>
          <a:p>
            <a:r>
              <a:rPr lang="en-GB" dirty="0" smtClean="0"/>
              <a:t>	Standing back from information given</a:t>
            </a:r>
          </a:p>
          <a:p>
            <a:endParaRPr lang="en-GB" dirty="0" smtClean="0"/>
          </a:p>
          <a:p>
            <a:r>
              <a:rPr lang="en-GB" dirty="0" smtClean="0"/>
              <a:t>	Examining it in detail from all angles</a:t>
            </a:r>
          </a:p>
          <a:p>
            <a:endParaRPr lang="en-GB" dirty="0" smtClean="0"/>
          </a:p>
          <a:p>
            <a:r>
              <a:rPr lang="en-GB" dirty="0" smtClean="0"/>
              <a:t>	Checking closely if it is completely accurate</a:t>
            </a:r>
          </a:p>
          <a:p>
            <a:endParaRPr lang="en-GB" dirty="0" smtClean="0"/>
          </a:p>
          <a:p>
            <a:r>
              <a:rPr lang="en-GB" dirty="0" smtClean="0"/>
              <a:t>	Looking for possible flaws in the reasoning, the evidence, or the conclusions</a:t>
            </a:r>
          </a:p>
          <a:p>
            <a:endParaRPr lang="en-GB" dirty="0" smtClean="0"/>
          </a:p>
          <a:p>
            <a:r>
              <a:rPr lang="en-GB" dirty="0" smtClean="0"/>
              <a:t>	Comparing the same issue from the point of view of other writers/theorists.</a:t>
            </a:r>
          </a:p>
          <a:p>
            <a:endParaRPr lang="en-GB" dirty="0" smtClean="0"/>
          </a:p>
          <a:p>
            <a:r>
              <a:rPr lang="en-GB" dirty="0" smtClean="0"/>
              <a:t>Being on guard</a:t>
            </a:r>
          </a:p>
          <a:p>
            <a:r>
              <a:rPr lang="en-GB" dirty="0" smtClean="0"/>
              <a:t>	Being on guard for literary or statistical devices that encourage the reader to take questionable statements at face value</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	Checking for attempts to lure the reader into agreement.</a:t>
            </a:r>
          </a:p>
          <a:p>
            <a:endParaRPr lang="en-GB" dirty="0" smtClean="0"/>
          </a:p>
          <a:p>
            <a:r>
              <a:rPr lang="en-GB" dirty="0" smtClean="0"/>
              <a:t>Hidden assumptions</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	Checking for hidden assumptions</a:t>
            </a:r>
          </a:p>
          <a:p>
            <a:endParaRPr lang="en-GB" dirty="0" smtClean="0"/>
          </a:p>
          <a:p>
            <a:endParaRPr lang="en-GB" dirty="0" smtClean="0"/>
          </a:p>
          <a:p>
            <a:endParaRPr lang="en-GB" dirty="0" smtClean="0"/>
          </a:p>
          <a:p>
            <a:endParaRPr lang="en-GB" dirty="0" smtClean="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a:latin typeface="Arial" charset="0"/>
              </a:endParaRPr>
            </a:p>
          </p:txBody>
        </p:sp>
      </p:grpSp>
      <p:sp>
        <p:nvSpPr>
          <p:cNvPr id="32774" name="Rectangle 6"/>
          <p:cNvSpPr>
            <a:spLocks noGrp="1" noChangeArrowheads="1"/>
          </p:cNvSpPr>
          <p:nvPr>
            <p:ph type="ctrTitle"/>
          </p:nvPr>
        </p:nvSpPr>
        <p:spPr>
          <a:xfrm>
            <a:off x="1443038" y="985838"/>
            <a:ext cx="7239000" cy="1444625"/>
          </a:xfrm>
        </p:spPr>
        <p:txBody>
          <a:bodyPr anchor="b"/>
          <a:lstStyle>
            <a:lvl1pPr>
              <a:defRPr sz="5400"/>
            </a:lvl1pPr>
          </a:lstStyle>
          <a:p>
            <a:r>
              <a:rPr lang="en-US" smtClean="0"/>
              <a:t>Click to edit Master title style</a:t>
            </a:r>
            <a:endParaRPr lang="en-GB"/>
          </a:p>
        </p:txBody>
      </p:sp>
      <p:sp>
        <p:nvSpPr>
          <p:cNvPr id="32775"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US" smtClean="0"/>
              <a:t>Click to edit Master subtitle style</a:t>
            </a:r>
            <a:endParaRPr lang="en-GB"/>
          </a:p>
        </p:txBody>
      </p:sp>
      <p:sp>
        <p:nvSpPr>
          <p:cNvPr id="8" name="Rectangle 8"/>
          <p:cNvSpPr>
            <a:spLocks noGrp="1" noChangeArrowheads="1"/>
          </p:cNvSpPr>
          <p:nvPr>
            <p:ph type="dt" sz="half" idx="10"/>
          </p:nvPr>
        </p:nvSpPr>
        <p:spPr bwMode="auto">
          <a:xfrm>
            <a:off x="457200" y="6248400"/>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smtClean="0"/>
            </a:lvl1pPr>
          </a:lstStyle>
          <a:p>
            <a:pPr>
              <a:defRPr/>
            </a:pPr>
            <a:fld id="{216F13FA-7FA1-451C-9177-B1E957E57AF2}" type="datetimeFigureOut">
              <a:rPr lang="en-US"/>
              <a:pPr>
                <a:defRPr/>
              </a:pPr>
              <a:t>11/9/2010</a:t>
            </a:fld>
            <a:endParaRPr lang="en-GB"/>
          </a:p>
        </p:txBody>
      </p:sp>
      <p:sp>
        <p:nvSpPr>
          <p:cNvPr id="9" name="Rectangle 9"/>
          <p:cNvSpPr>
            <a:spLocks noGrp="1" noChangeArrowheads="1"/>
          </p:cNvSpPr>
          <p:nvPr>
            <p:ph type="ftr" sz="quarter" idx="11"/>
          </p:nvPr>
        </p:nvSpPr>
        <p:spPr bwMode="auto">
          <a:xfrm>
            <a:off x="3124200" y="6248400"/>
            <a:ext cx="2895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ctr">
              <a:defRPr sz="1200" smtClean="0"/>
            </a:lvl1pPr>
          </a:lstStyle>
          <a:p>
            <a:pPr>
              <a:defRPr/>
            </a:pPr>
            <a:endParaRPr lang="en-GB"/>
          </a:p>
        </p:txBody>
      </p:sp>
      <p:sp>
        <p:nvSpPr>
          <p:cNvPr id="10" name="Rectangle 10"/>
          <p:cNvSpPr>
            <a:spLocks noGrp="1" noChangeArrowheads="1"/>
          </p:cNvSpPr>
          <p:nvPr>
            <p:ph type="sldNum" sz="quarter" idx="12"/>
          </p:nvPr>
        </p:nvSpPr>
        <p:spPr bwMode="auto">
          <a:xfrm>
            <a:off x="6553200" y="6248400"/>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r">
              <a:defRPr sz="1200" smtClean="0"/>
            </a:lvl1pPr>
          </a:lstStyle>
          <a:p>
            <a:pPr>
              <a:defRPr/>
            </a:pPr>
            <a:fld id="{C8D32C98-7463-4670-9F98-594781839FEE}"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052513"/>
            <a:ext cx="3579812" cy="56165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052513"/>
            <a:ext cx="3581400" cy="56165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73152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1371600" y="1535113"/>
            <a:ext cx="35784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2174874"/>
            <a:ext cx="3578400" cy="446883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101200" y="1535113"/>
            <a:ext cx="35784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101200" y="2174874"/>
            <a:ext cx="3578400" cy="446883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0"/>
            <a:ext cx="1827212" cy="66690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0"/>
            <a:ext cx="5334000" cy="66690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3638"/>
            <a:ext cx="2133600" cy="457200"/>
          </a:xfrm>
          <a:prstGeom prst="rect">
            <a:avLst/>
          </a:prstGeo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3638"/>
            <a:ext cx="2133600" cy="457200"/>
          </a:xfrm>
          <a:prstGeom prst="rect">
            <a:avLst/>
          </a:prstGeom>
        </p:spPr>
        <p:txBody>
          <a:bodyPr/>
          <a:lstStyle>
            <a:lvl1pPr>
              <a:defRPr/>
            </a:lvl1pPr>
          </a:lstStyle>
          <a:p>
            <a:fld id="{06965B1C-F510-4132-B563-35EE9C0C8EDC}" type="slidenum">
              <a:rPr lang="en-GB" altLang="en-US"/>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1"/>
          <p:cNvGrpSpPr>
            <a:grpSpLocks/>
          </p:cNvGrpSpPr>
          <p:nvPr/>
        </p:nvGrpSpPr>
        <p:grpSpPr bwMode="auto">
          <a:xfrm>
            <a:off x="-3238500" y="-290513"/>
            <a:ext cx="11925300" cy="3810001"/>
            <a:chOff x="-2040" y="-183"/>
            <a:chExt cx="7512" cy="2400"/>
          </a:xfrm>
        </p:grpSpPr>
        <p:sp>
          <p:nvSpPr>
            <p:cNvPr id="31747" name="AutoShape 3"/>
            <p:cNvSpPr>
              <a:spLocks noChangeArrowheads="1"/>
            </p:cNvSpPr>
            <p:nvPr/>
          </p:nvSpPr>
          <p:spPr bwMode="auto">
            <a:xfrm>
              <a:off x="-2040" y="249"/>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31748" name="AutoShape 4"/>
            <p:cNvSpPr>
              <a:spLocks noChangeArrowheads="1"/>
            </p:cNvSpPr>
            <p:nvPr/>
          </p:nvSpPr>
          <p:spPr bwMode="auto">
            <a:xfrm>
              <a:off x="-1528" y="-183"/>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a:latin typeface="Arial" charset="0"/>
              </a:endParaRPr>
            </a:p>
          </p:txBody>
        </p:sp>
        <p:sp>
          <p:nvSpPr>
            <p:cNvPr id="31749" name="Line 5"/>
            <p:cNvSpPr>
              <a:spLocks noChangeShapeType="1"/>
            </p:cNvSpPr>
            <p:nvPr/>
          </p:nvSpPr>
          <p:spPr bwMode="auto">
            <a:xfrm>
              <a:off x="864" y="465"/>
              <a:ext cx="4608" cy="0"/>
            </a:xfrm>
            <a:prstGeom prst="line">
              <a:avLst/>
            </a:prstGeom>
            <a:noFill/>
            <a:ln w="12700">
              <a:solidFill>
                <a:schemeClr val="tx1"/>
              </a:solidFill>
              <a:round/>
              <a:headEnd/>
              <a:tailEnd/>
            </a:ln>
            <a:effectLst/>
          </p:spPr>
          <p:txBody>
            <a:bodyPr/>
            <a:lstStyle/>
            <a:p>
              <a:pPr>
                <a:defRPr/>
              </a:pPr>
              <a:endParaRPr lang="en-GB"/>
            </a:p>
          </p:txBody>
        </p:sp>
      </p:grpSp>
      <p:sp>
        <p:nvSpPr>
          <p:cNvPr id="1027" name="Rectangle 6"/>
          <p:cNvSpPr>
            <a:spLocks noGrp="1" noChangeArrowheads="1"/>
          </p:cNvSpPr>
          <p:nvPr>
            <p:ph type="title"/>
          </p:nvPr>
        </p:nvSpPr>
        <p:spPr bwMode="auto">
          <a:xfrm>
            <a:off x="1370013" y="0"/>
            <a:ext cx="7313612" cy="11255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endParaRPr lang="en-GB" smtClean="0"/>
          </a:p>
        </p:txBody>
      </p:sp>
      <p:sp>
        <p:nvSpPr>
          <p:cNvPr id="1028" name="Rectangle 7"/>
          <p:cNvSpPr>
            <a:spLocks noGrp="1" noChangeArrowheads="1"/>
          </p:cNvSpPr>
          <p:nvPr>
            <p:ph type="body" idx="1"/>
          </p:nvPr>
        </p:nvSpPr>
        <p:spPr bwMode="auto">
          <a:xfrm>
            <a:off x="1370013" y="1052513"/>
            <a:ext cx="7313612" cy="56165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Tree>
  </p:cSld>
  <p:clrMap bg1="lt1" tx1="dk1" bg2="lt2" tx2="dk2" accent1="accent1" accent2="accent2" accent3="accent3" accent4="accent4" accent5="accent5" accent6="accent6" hlink="hlink" folHlink="folHlink"/>
  <p:sldLayoutIdLst>
    <p:sldLayoutId id="2147483675"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6" r:id="rId12"/>
  </p:sldLayoutIdLst>
  <p:txStyles>
    <p:titleStyle>
      <a:lvl1pPr algn="l" rtl="0" eaLnBrk="1" fontAlgn="base" hangingPunct="1">
        <a:spcBef>
          <a:spcPct val="0"/>
        </a:spcBef>
        <a:spcAft>
          <a:spcPct val="0"/>
        </a:spcAft>
        <a:defRPr sz="3600" b="1">
          <a:solidFill>
            <a:schemeClr val="tx2"/>
          </a:solidFill>
          <a:latin typeface="+mj-lt"/>
          <a:ea typeface="+mj-ea"/>
          <a:cs typeface="+mj-cs"/>
        </a:defRPr>
      </a:lvl1pPr>
      <a:lvl2pPr algn="l" rtl="0" eaLnBrk="1" fontAlgn="base" hangingPunct="1">
        <a:spcBef>
          <a:spcPct val="0"/>
        </a:spcBef>
        <a:spcAft>
          <a:spcPct val="0"/>
        </a:spcAft>
        <a:defRPr sz="3600" b="1">
          <a:solidFill>
            <a:schemeClr val="tx2"/>
          </a:solidFill>
          <a:latin typeface="Verdana" pitchFamily="34" charset="0"/>
          <a:cs typeface="Arial" charset="0"/>
        </a:defRPr>
      </a:lvl2pPr>
      <a:lvl3pPr algn="l" rtl="0" eaLnBrk="1" fontAlgn="base" hangingPunct="1">
        <a:spcBef>
          <a:spcPct val="0"/>
        </a:spcBef>
        <a:spcAft>
          <a:spcPct val="0"/>
        </a:spcAft>
        <a:defRPr sz="3600" b="1">
          <a:solidFill>
            <a:schemeClr val="tx2"/>
          </a:solidFill>
          <a:latin typeface="Verdana" pitchFamily="34" charset="0"/>
          <a:cs typeface="Arial" charset="0"/>
        </a:defRPr>
      </a:lvl3pPr>
      <a:lvl4pPr algn="l" rtl="0" eaLnBrk="1" fontAlgn="base" hangingPunct="1">
        <a:spcBef>
          <a:spcPct val="0"/>
        </a:spcBef>
        <a:spcAft>
          <a:spcPct val="0"/>
        </a:spcAft>
        <a:defRPr sz="3600" b="1">
          <a:solidFill>
            <a:schemeClr val="tx2"/>
          </a:solidFill>
          <a:latin typeface="Verdana" pitchFamily="34" charset="0"/>
          <a:cs typeface="Arial" charset="0"/>
        </a:defRPr>
      </a:lvl4pPr>
      <a:lvl5pPr algn="l" rtl="0" eaLnBrk="1" fontAlgn="base" hangingPunct="1">
        <a:spcBef>
          <a:spcPct val="0"/>
        </a:spcBef>
        <a:spcAft>
          <a:spcPct val="0"/>
        </a:spcAft>
        <a:defRPr sz="3600" b="1">
          <a:solidFill>
            <a:schemeClr val="tx2"/>
          </a:solidFill>
          <a:latin typeface="Verdana" pitchFamily="34" charset="0"/>
          <a:cs typeface="Arial" charset="0"/>
        </a:defRPr>
      </a:lvl5pPr>
      <a:lvl6pPr marL="457200" algn="l" rtl="0" eaLnBrk="1" fontAlgn="base" hangingPunct="1">
        <a:spcBef>
          <a:spcPct val="0"/>
        </a:spcBef>
        <a:spcAft>
          <a:spcPct val="0"/>
        </a:spcAft>
        <a:defRPr sz="3600" b="1">
          <a:solidFill>
            <a:schemeClr val="tx2"/>
          </a:solidFill>
          <a:latin typeface="Verdana" pitchFamily="34" charset="0"/>
          <a:cs typeface="Arial" charset="0"/>
        </a:defRPr>
      </a:lvl6pPr>
      <a:lvl7pPr marL="914400" algn="l" rtl="0" eaLnBrk="1" fontAlgn="base" hangingPunct="1">
        <a:spcBef>
          <a:spcPct val="0"/>
        </a:spcBef>
        <a:spcAft>
          <a:spcPct val="0"/>
        </a:spcAft>
        <a:defRPr sz="3600" b="1">
          <a:solidFill>
            <a:schemeClr val="tx2"/>
          </a:solidFill>
          <a:latin typeface="Verdana" pitchFamily="34" charset="0"/>
          <a:cs typeface="Arial" charset="0"/>
        </a:defRPr>
      </a:lvl7pPr>
      <a:lvl8pPr marL="1371600" algn="l" rtl="0" eaLnBrk="1" fontAlgn="base" hangingPunct="1">
        <a:spcBef>
          <a:spcPct val="0"/>
        </a:spcBef>
        <a:spcAft>
          <a:spcPct val="0"/>
        </a:spcAft>
        <a:defRPr sz="3600" b="1">
          <a:solidFill>
            <a:schemeClr val="tx2"/>
          </a:solidFill>
          <a:latin typeface="Verdana" pitchFamily="34" charset="0"/>
          <a:cs typeface="Arial" charset="0"/>
        </a:defRPr>
      </a:lvl8pPr>
      <a:lvl9pPr marL="1828800" algn="l" rtl="0" eaLnBrk="1" fontAlgn="base" hangingPunct="1">
        <a:spcBef>
          <a:spcPct val="0"/>
        </a:spcBef>
        <a:spcAft>
          <a:spcPct val="0"/>
        </a:spcAft>
        <a:defRPr sz="3600" b="1">
          <a:solidFill>
            <a:schemeClr val="tx2"/>
          </a:solidFill>
          <a:latin typeface="Verdana" pitchFamily="34" charset="0"/>
          <a:cs typeface="Arial" charset="0"/>
        </a:defRPr>
      </a:lvl9pPr>
    </p:titleStyle>
    <p:bodyStyle>
      <a:lvl1pPr marL="342900" indent="-342900" algn="l" rtl="0" eaLnBrk="1" fontAlgn="base" hangingPunct="1">
        <a:spcBef>
          <a:spcPct val="20000"/>
        </a:spcBef>
        <a:spcAft>
          <a:spcPct val="0"/>
        </a:spcAft>
        <a:buClr>
          <a:schemeClr val="tx2"/>
        </a:buClr>
        <a:buSzPct val="70000"/>
        <a:buFont typeface="Wingdings" pitchFamily="2" charset="2"/>
        <a:buChar char="¡"/>
        <a:defRPr sz="3000">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2"/>
        </a:buClr>
        <a:buSzPct val="70000"/>
        <a:buFont typeface="Wingdings" pitchFamily="2" charset="2"/>
        <a:buChar char="l"/>
        <a:defRPr sz="2500">
          <a:solidFill>
            <a:schemeClr val="tx1"/>
          </a:solidFill>
          <a:latin typeface="+mn-lt"/>
          <a:cs typeface="+mn-cs"/>
        </a:defRPr>
      </a:lvl2pPr>
      <a:lvl3pPr marL="1143000" indent="-228600" algn="l" rtl="0" eaLnBrk="1" fontAlgn="base" hangingPunct="1">
        <a:spcBef>
          <a:spcPct val="20000"/>
        </a:spcBef>
        <a:spcAft>
          <a:spcPct val="0"/>
        </a:spcAft>
        <a:buClr>
          <a:schemeClr val="tx2"/>
        </a:buClr>
        <a:buSzPct val="65000"/>
        <a:buFont typeface="Wingdings" pitchFamily="2" charset="2"/>
        <a:buChar char="¡"/>
        <a:defRPr sz="2200">
          <a:solidFill>
            <a:schemeClr val="tx1"/>
          </a:solidFill>
          <a:latin typeface="+mn-lt"/>
          <a:cs typeface="+mn-cs"/>
        </a:defRPr>
      </a:lvl3pPr>
      <a:lvl4pPr marL="1600200" indent="-228600" algn="l" rtl="0" eaLnBrk="1" fontAlgn="base" hangingPunct="1">
        <a:spcBef>
          <a:spcPct val="20000"/>
        </a:spcBef>
        <a:spcAft>
          <a:spcPct val="0"/>
        </a:spcAft>
        <a:buClr>
          <a:schemeClr val="accent2"/>
        </a:buClr>
        <a:buSzPct val="70000"/>
        <a:buFont typeface="Wingdings" pitchFamily="2" charset="2"/>
        <a:buChar char="l"/>
        <a:defRPr sz="1900">
          <a:solidFill>
            <a:schemeClr val="tx1"/>
          </a:solidFill>
          <a:latin typeface="+mn-lt"/>
          <a:cs typeface="+mn-cs"/>
        </a:defRPr>
      </a:lvl4pPr>
      <a:lvl5pPr marL="20574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5pPr>
      <a:lvl6pPr marL="25146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6pPr>
      <a:lvl7pPr marL="29718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7pPr>
      <a:lvl8pPr marL="34290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8pPr>
      <a:lvl9pPr marL="38862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US" dirty="0" smtClean="0"/>
              <a:t>Critical Analytical Thinking</a:t>
            </a:r>
          </a:p>
        </p:txBody>
      </p:sp>
      <p:sp>
        <p:nvSpPr>
          <p:cNvPr id="3075" name="Rectangle 3"/>
          <p:cNvSpPr>
            <a:spLocks noGrp="1" noChangeArrowheads="1"/>
          </p:cNvSpPr>
          <p:nvPr>
            <p:ph type="subTitle" idx="1"/>
          </p:nvPr>
        </p:nvSpPr>
        <p:spPr/>
        <p:txBody>
          <a:bodyPr/>
          <a:lstStyle/>
          <a:p>
            <a:pPr eaLnBrk="1" hangingPunct="1"/>
            <a:r>
              <a:rPr lang="en-GB" dirty="0" smtClean="0"/>
              <a:t>Graham Rees-Evans</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Analytical Thinking</a:t>
            </a:r>
            <a:endParaRPr lang="en-GB" dirty="0"/>
          </a:p>
        </p:txBody>
      </p:sp>
      <p:sp>
        <p:nvSpPr>
          <p:cNvPr id="5" name="Content Placeholder 4"/>
          <p:cNvSpPr>
            <a:spLocks noGrp="1"/>
          </p:cNvSpPr>
          <p:nvPr>
            <p:ph idx="1"/>
          </p:nvPr>
        </p:nvSpPr>
        <p:spPr/>
        <p:txBody>
          <a:bodyPr/>
          <a:lstStyle/>
          <a:p>
            <a:r>
              <a:rPr lang="en-GB" dirty="0" smtClean="0"/>
              <a:t>What is Critical thinking?</a:t>
            </a:r>
          </a:p>
          <a:p>
            <a:endParaRPr lang="en-GB" dirty="0" smtClean="0"/>
          </a:p>
          <a:p>
            <a:r>
              <a:rPr lang="en-GB" dirty="0" smtClean="0"/>
              <a:t>What is Analytical thinking?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What is Critical Thinking?</a:t>
            </a:r>
            <a:endParaRPr lang="en-GB" dirty="0"/>
          </a:p>
        </p:txBody>
      </p:sp>
      <p:sp>
        <p:nvSpPr>
          <p:cNvPr id="6147" name="Rectangle 3"/>
          <p:cNvSpPr>
            <a:spLocks noGrp="1" noChangeArrowheads="1"/>
          </p:cNvSpPr>
          <p:nvPr>
            <p:ph type="body" idx="1"/>
          </p:nvPr>
        </p:nvSpPr>
        <p:spPr/>
        <p:txBody>
          <a:bodyPr/>
          <a:lstStyle/>
          <a:p>
            <a:r>
              <a:rPr lang="en-GB" dirty="0" smtClean="0"/>
              <a:t>Critical thinking means </a:t>
            </a:r>
            <a:r>
              <a:rPr lang="en-GB" b="1" dirty="0" smtClean="0"/>
              <a:t>weighing up the arguments and evidence for and against a topic.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What is Critical Thinking?</a:t>
            </a:r>
            <a:endParaRPr lang="en-GB" dirty="0"/>
          </a:p>
        </p:txBody>
      </p:sp>
      <p:sp>
        <p:nvSpPr>
          <p:cNvPr id="6147" name="Rectangle 3"/>
          <p:cNvSpPr>
            <a:spLocks noGrp="1" noChangeArrowheads="1"/>
          </p:cNvSpPr>
          <p:nvPr>
            <p:ph type="body" idx="1"/>
          </p:nvPr>
        </p:nvSpPr>
        <p:spPr/>
        <p:txBody>
          <a:bodyPr/>
          <a:lstStyle/>
          <a:p>
            <a:pPr>
              <a:buNone/>
            </a:pPr>
            <a:r>
              <a:rPr lang="en-GB" dirty="0" smtClean="0"/>
              <a:t>In Critical Thinking you should:</a:t>
            </a:r>
          </a:p>
          <a:p>
            <a:pPr>
              <a:buNone/>
            </a:pPr>
            <a:endParaRPr lang="en-GB" dirty="0" smtClean="0"/>
          </a:p>
          <a:p>
            <a:r>
              <a:rPr lang="en-GB" b="1" dirty="0" smtClean="0"/>
              <a:t>Consider</a:t>
            </a:r>
            <a:r>
              <a:rPr lang="en-GB" dirty="0" smtClean="0"/>
              <a:t> an issue carefully.</a:t>
            </a:r>
          </a:p>
          <a:p>
            <a:endParaRPr lang="en-GB" dirty="0" smtClean="0"/>
          </a:p>
          <a:p>
            <a:r>
              <a:rPr lang="en-GB" b="1" dirty="0" smtClean="0"/>
              <a:t>Evaluate</a:t>
            </a:r>
            <a:r>
              <a:rPr lang="en-GB" dirty="0" smtClean="0"/>
              <a:t> evidence put forward in support of a belief or view point.</a:t>
            </a:r>
          </a:p>
          <a:p>
            <a:endParaRPr lang="en-GB" dirty="0" smtClean="0"/>
          </a:p>
          <a:p>
            <a:r>
              <a:rPr lang="en-GB" b="1" dirty="0" smtClean="0"/>
              <a:t>Consider</a:t>
            </a:r>
            <a:r>
              <a:rPr lang="en-GB" dirty="0" smtClean="0"/>
              <a:t> where the belief or view points lead. What conclusions follow? Are they suitable and rational?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z="3500" dirty="0" smtClean="0"/>
              <a:t>What is Analytical Thinking?</a:t>
            </a:r>
            <a:endParaRPr lang="en-GB" sz="3500" dirty="0"/>
          </a:p>
        </p:txBody>
      </p:sp>
      <p:sp>
        <p:nvSpPr>
          <p:cNvPr id="7172" name="Rectangle 4"/>
          <p:cNvSpPr>
            <a:spLocks noGrp="1" noChangeArrowheads="1"/>
          </p:cNvSpPr>
          <p:nvPr>
            <p:ph type="body" idx="1"/>
          </p:nvPr>
        </p:nvSpPr>
        <p:spPr/>
        <p:txBody>
          <a:bodyPr/>
          <a:lstStyle/>
          <a:p>
            <a:pPr>
              <a:buNone/>
            </a:pPr>
            <a:r>
              <a:rPr lang="en-GB" dirty="0" smtClean="0"/>
              <a:t>Analytical thinking involves:</a:t>
            </a:r>
          </a:p>
          <a:p>
            <a:pPr>
              <a:buNone/>
            </a:pPr>
            <a:endParaRPr lang="en-GB" dirty="0" smtClean="0"/>
          </a:p>
          <a:p>
            <a:r>
              <a:rPr lang="en-GB" dirty="0" smtClean="0"/>
              <a:t>Standing back</a:t>
            </a:r>
          </a:p>
          <a:p>
            <a:r>
              <a:rPr lang="en-GB" dirty="0" smtClean="0"/>
              <a:t>Examining in detail</a:t>
            </a:r>
          </a:p>
          <a:p>
            <a:r>
              <a:rPr lang="en-GB" dirty="0" smtClean="0"/>
              <a:t>Completely accurate</a:t>
            </a:r>
          </a:p>
          <a:p>
            <a:r>
              <a:rPr lang="en-GB" dirty="0" smtClean="0"/>
              <a:t>Possible flaws</a:t>
            </a:r>
          </a:p>
          <a:p>
            <a:r>
              <a:rPr lang="en-GB" dirty="0" smtClean="0"/>
              <a:t>Comparing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smtClean="0"/>
              <a:t>Thinking Process</a:t>
            </a:r>
            <a:endParaRPr lang="en-GB" dirty="0"/>
          </a:p>
        </p:txBody>
      </p:sp>
      <p:sp>
        <p:nvSpPr>
          <p:cNvPr id="10243" name="Rectangle 3"/>
          <p:cNvSpPr>
            <a:spLocks noGrp="1" noChangeArrowheads="1"/>
          </p:cNvSpPr>
          <p:nvPr>
            <p:ph type="body" idx="1"/>
          </p:nvPr>
        </p:nvSpPr>
        <p:spPr/>
        <p:txBody>
          <a:bodyPr/>
          <a:lstStyle/>
          <a:p>
            <a:r>
              <a:rPr lang="en-GB" dirty="0" smtClean="0"/>
              <a:t>Able to argue</a:t>
            </a:r>
          </a:p>
          <a:p>
            <a:endParaRPr lang="en-GB" dirty="0" smtClean="0"/>
          </a:p>
          <a:p>
            <a:r>
              <a:rPr lang="en-GB" dirty="0" smtClean="0"/>
              <a:t>Being on guard</a:t>
            </a:r>
          </a:p>
          <a:p>
            <a:endParaRPr lang="en-GB" dirty="0" smtClean="0"/>
          </a:p>
          <a:p>
            <a:r>
              <a:rPr lang="en-GB" dirty="0" smtClean="0"/>
              <a:t>Hidden assumptions</a:t>
            </a:r>
          </a:p>
          <a:p>
            <a:endParaRPr lang="en-GB" dirty="0" smtClean="0"/>
          </a:p>
          <a:p>
            <a:r>
              <a:rPr lang="en-GB" dirty="0" smtClean="0"/>
              <a:t>Lure the reader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3000" dirty="0" smtClean="0"/>
              <a:t>Critical and Analytical Thinking!</a:t>
            </a:r>
            <a:endParaRPr lang="en-GB" sz="3000" dirty="0"/>
          </a:p>
        </p:txBody>
      </p:sp>
      <p:sp>
        <p:nvSpPr>
          <p:cNvPr id="11268" name="Rectangle 4"/>
          <p:cNvSpPr>
            <a:spLocks noGrp="1" noChangeArrowheads="1"/>
          </p:cNvSpPr>
          <p:nvPr>
            <p:ph idx="1"/>
          </p:nvPr>
        </p:nvSpPr>
        <p:spPr/>
        <p:txBody>
          <a:bodyPr/>
          <a:lstStyle/>
          <a:p>
            <a:pPr indent="0">
              <a:buNone/>
            </a:pPr>
            <a:r>
              <a:rPr lang="en-GB" dirty="0" smtClean="0"/>
              <a:t>In order to develop your critical and analytical thinking ability, you need to develop a detective like mind!</a:t>
            </a:r>
            <a:endParaRPr lang="en-GB" dirty="0"/>
          </a:p>
        </p:txBody>
      </p:sp>
      <p:pic>
        <p:nvPicPr>
          <p:cNvPr id="12" name="Picture 10" descr="MCPE01456_0000[1]"/>
          <p:cNvPicPr>
            <a:picLocks noChangeAspect="1" noChangeArrowheads="1"/>
          </p:cNvPicPr>
          <p:nvPr/>
        </p:nvPicPr>
        <p:blipFill>
          <a:blip r:embed="rId2" cstate="print"/>
          <a:stretch>
            <a:fillRect/>
          </a:stretch>
        </p:blipFill>
        <p:spPr bwMode="auto">
          <a:xfrm>
            <a:off x="4500562" y="3071810"/>
            <a:ext cx="3579812" cy="331453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childTnLst>
                                </p:cTn>
                              </p:par>
                            </p:childTnLst>
                          </p:cTn>
                        </p:par>
                        <p:par>
                          <p:cTn id="7" fill="hold">
                            <p:stCondLst>
                              <p:cond delay="0"/>
                            </p:stCondLst>
                            <p:childTnLst>
                              <p:par>
                                <p:cTn id="8" presetID="10" presetClass="entr" presetSubtype="0" fill="hold" nodeType="afterEffect">
                                  <p:stCondLst>
                                    <p:cond delay="50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dirty="0" smtClean="0"/>
              <a:t>Critical Thinking </a:t>
            </a:r>
            <a:r>
              <a:rPr lang="en-GB" b="0" dirty="0" smtClean="0"/>
              <a:t>- Reading</a:t>
            </a:r>
            <a:endParaRPr lang="en-GB" b="0" dirty="0"/>
          </a:p>
        </p:txBody>
      </p:sp>
      <p:sp>
        <p:nvSpPr>
          <p:cNvPr id="13315" name="Rectangle 3"/>
          <p:cNvSpPr>
            <a:spLocks noGrp="1" noChangeArrowheads="1"/>
          </p:cNvSpPr>
          <p:nvPr>
            <p:ph type="body" idx="1"/>
          </p:nvPr>
        </p:nvSpPr>
        <p:spPr/>
        <p:txBody>
          <a:bodyPr/>
          <a:lstStyle/>
          <a:p>
            <a:r>
              <a:rPr lang="en-GB" dirty="0" smtClean="0"/>
              <a:t>Line of reasoning</a:t>
            </a:r>
          </a:p>
          <a:p>
            <a:r>
              <a:rPr lang="en-GB" dirty="0" smtClean="0"/>
              <a:t>Evaluating by:</a:t>
            </a:r>
          </a:p>
          <a:p>
            <a:pPr lvl="1"/>
            <a:r>
              <a:rPr lang="en-GB" dirty="0" smtClean="0"/>
              <a:t>Questioning appearances</a:t>
            </a:r>
          </a:p>
          <a:p>
            <a:pPr lvl="1"/>
            <a:r>
              <a:rPr lang="en-GB" dirty="0" smtClean="0"/>
              <a:t>Hidden assumptions</a:t>
            </a:r>
          </a:p>
          <a:p>
            <a:pPr lvl="1"/>
            <a:r>
              <a:rPr lang="en-GB" dirty="0" smtClean="0"/>
              <a:t>Identifying evidence</a:t>
            </a:r>
          </a:p>
          <a:p>
            <a:pPr lvl="1"/>
            <a:r>
              <a:rPr lang="en-GB" dirty="0" smtClean="0"/>
              <a:t>Evaluating the evidence</a:t>
            </a:r>
          </a:p>
          <a:p>
            <a:r>
              <a:rPr lang="en-GB" dirty="0" smtClean="0"/>
              <a:t>Identifying conclusion</a:t>
            </a:r>
          </a:p>
          <a:p>
            <a:r>
              <a:rPr lang="en-GB" dirty="0" smtClean="0"/>
              <a:t>Evidence supports the conclusion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par>
                          <p:cTn id="15" fill="hold">
                            <p:stCondLst>
                              <p:cond delay="0"/>
                            </p:stCondLst>
                            <p:childTnLst>
                              <p:par>
                                <p:cTn id="16" presetID="1" presetClass="entr" presetSubtype="0" fill="hold" grpId="0" nodeType="afterEffect">
                                  <p:stCondLst>
                                    <p:cond delay="500"/>
                                  </p:stCondLst>
                                  <p:childTnLst>
                                    <p:set>
                                      <p:cBhvr>
                                        <p:cTn id="17"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dirty="0" smtClean="0"/>
              <a:t>Critical Thinking </a:t>
            </a:r>
            <a:r>
              <a:rPr lang="en-GB" b="0" dirty="0" smtClean="0"/>
              <a:t>- Reading</a:t>
            </a:r>
            <a:endParaRPr lang="en-GB" dirty="0"/>
          </a:p>
        </p:txBody>
      </p:sp>
      <p:sp>
        <p:nvSpPr>
          <p:cNvPr id="15363" name="Rectangle 3"/>
          <p:cNvSpPr>
            <a:spLocks noGrp="1" noChangeArrowheads="1"/>
          </p:cNvSpPr>
          <p:nvPr>
            <p:ph type="body" idx="1"/>
          </p:nvPr>
        </p:nvSpPr>
        <p:spPr/>
        <p:txBody>
          <a:bodyPr/>
          <a:lstStyle/>
          <a:p>
            <a:r>
              <a:rPr lang="en-GB" dirty="0" smtClean="0"/>
              <a:t>Most texts you will read will include an argument.</a:t>
            </a:r>
          </a:p>
          <a:p>
            <a:endParaRPr lang="en-GB" dirty="0" smtClean="0"/>
          </a:p>
          <a:p>
            <a:r>
              <a:rPr lang="en-GB" dirty="0" smtClean="0"/>
              <a:t>In academic writing an argument is:</a:t>
            </a:r>
          </a:p>
          <a:p>
            <a:pPr lvl="1"/>
            <a:r>
              <a:rPr lang="en-GB" dirty="0" smtClean="0"/>
              <a:t>A line of reasoning </a:t>
            </a:r>
            <a:r>
              <a:rPr lang="en-GB" i="1" dirty="0" smtClean="0"/>
              <a:t>or</a:t>
            </a:r>
          </a:p>
          <a:p>
            <a:pPr lvl="1"/>
            <a:r>
              <a:rPr lang="en-GB" dirty="0" smtClean="0"/>
              <a:t>An angle or point of view </a:t>
            </a:r>
            <a:r>
              <a:rPr lang="en-GB" i="1" dirty="0" smtClean="0"/>
              <a:t>or</a:t>
            </a:r>
          </a:p>
          <a:p>
            <a:pPr lvl="1"/>
            <a:r>
              <a:rPr lang="en-GB" dirty="0" smtClean="0"/>
              <a:t>A position that is being defended </a:t>
            </a:r>
            <a:r>
              <a:rPr lang="en-GB" i="1" dirty="0" smtClean="0"/>
              <a:t>or</a:t>
            </a:r>
          </a:p>
          <a:p>
            <a:pPr lvl="1"/>
            <a:r>
              <a:rPr lang="en-GB" dirty="0" smtClean="0"/>
              <a:t>A case which is being made, backed with evidence and examples which leads to conclusions.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z="3000" dirty="0" smtClean="0"/>
              <a:t>Evaluating the Line of Reasoning</a:t>
            </a:r>
            <a:endParaRPr lang="en-GB" sz="3000" dirty="0"/>
          </a:p>
        </p:txBody>
      </p:sp>
      <p:sp>
        <p:nvSpPr>
          <p:cNvPr id="17411" name="Rectangle 3"/>
          <p:cNvSpPr>
            <a:spLocks noGrp="1" noChangeArrowheads="1"/>
          </p:cNvSpPr>
          <p:nvPr>
            <p:ph type="body" idx="1"/>
          </p:nvPr>
        </p:nvSpPr>
        <p:spPr/>
        <p:txBody>
          <a:bodyPr/>
          <a:lstStyle/>
          <a:p>
            <a:r>
              <a:rPr lang="en-GB" dirty="0" smtClean="0"/>
              <a:t>Identify the reasons</a:t>
            </a:r>
          </a:p>
          <a:p>
            <a:endParaRPr lang="en-GB" dirty="0" smtClean="0"/>
          </a:p>
          <a:p>
            <a:r>
              <a:rPr lang="en-GB" dirty="0" smtClean="0"/>
              <a:t>Identify the support</a:t>
            </a:r>
          </a:p>
          <a:p>
            <a:endParaRPr lang="en-GB" dirty="0" smtClean="0"/>
          </a:p>
          <a:p>
            <a:r>
              <a:rPr lang="en-GB" dirty="0" smtClean="0"/>
              <a:t>Identify if it is relevant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2000"/>
                                  </p:stCondLst>
                                  <p:childTnLst>
                                    <p:set>
                                      <p:cBhvr>
                                        <p:cTn id="9" dur="1" fill="hold">
                                          <p:stCondLst>
                                            <p:cond delay="0"/>
                                          </p:stCondLst>
                                        </p:cTn>
                                        <p:tgtEl>
                                          <p:spTgt spid="17411">
                                            <p:txEl>
                                              <p:pRg st="2" end="2"/>
                                            </p:txEl>
                                          </p:spTgt>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nodeType="afterEffect">
                                  <p:stCondLst>
                                    <p:cond delay="2000"/>
                                  </p:stCondLst>
                                  <p:childTnLst>
                                    <p:set>
                                      <p:cBhvr>
                                        <p:cTn id="1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dirty="0" smtClean="0"/>
              <a:t>Critical Thinking </a:t>
            </a:r>
            <a:r>
              <a:rPr lang="en-GB" b="0" dirty="0" smtClean="0"/>
              <a:t>Writing</a:t>
            </a:r>
            <a:endParaRPr lang="en-GB" dirty="0"/>
          </a:p>
        </p:txBody>
      </p:sp>
      <p:sp>
        <p:nvSpPr>
          <p:cNvPr id="14339" name="Rectangle 3"/>
          <p:cNvSpPr>
            <a:spLocks noGrp="1" noChangeArrowheads="1"/>
          </p:cNvSpPr>
          <p:nvPr>
            <p:ph type="body" idx="1"/>
          </p:nvPr>
        </p:nvSpPr>
        <p:spPr/>
        <p:txBody>
          <a:bodyPr/>
          <a:lstStyle/>
          <a:p>
            <a:pPr>
              <a:buNone/>
            </a:pPr>
            <a:r>
              <a:rPr lang="en-GB" dirty="0" smtClean="0"/>
              <a:t>Critical thinking when writing :</a:t>
            </a:r>
          </a:p>
          <a:p>
            <a:r>
              <a:rPr lang="en-GB" dirty="0" smtClean="0"/>
              <a:t>Being clear</a:t>
            </a:r>
          </a:p>
          <a:p>
            <a:r>
              <a:rPr lang="en-GB" dirty="0" smtClean="0"/>
              <a:t>Showing a clear line of reasoning</a:t>
            </a:r>
          </a:p>
          <a:p>
            <a:r>
              <a:rPr lang="en-GB" dirty="0" smtClean="0"/>
              <a:t>Lead to your conclusion</a:t>
            </a:r>
          </a:p>
          <a:p>
            <a:r>
              <a:rPr lang="en-GB" dirty="0" smtClean="0"/>
              <a:t>Evidence</a:t>
            </a:r>
          </a:p>
          <a:p>
            <a:r>
              <a:rPr lang="en-GB" dirty="0" smtClean="0"/>
              <a:t>Reading your own writing</a:t>
            </a:r>
          </a:p>
          <a:p>
            <a:r>
              <a:rPr lang="en-GB" dirty="0" smtClean="0"/>
              <a:t>Multiple perspectives.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dirty="0" smtClean="0"/>
              <a:t>Activity One</a:t>
            </a:r>
            <a:endParaRPr lang="en-GB" dirty="0"/>
          </a:p>
        </p:txBody>
      </p:sp>
      <p:sp>
        <p:nvSpPr>
          <p:cNvPr id="16387" name="Rectangle 3"/>
          <p:cNvSpPr>
            <a:spLocks noGrp="1" noChangeArrowheads="1"/>
          </p:cNvSpPr>
          <p:nvPr>
            <p:ph type="body" idx="1"/>
          </p:nvPr>
        </p:nvSpPr>
        <p:spPr/>
        <p:txBody>
          <a:bodyPr/>
          <a:lstStyle/>
          <a:p>
            <a:pPr marL="0" indent="0">
              <a:buNone/>
            </a:pPr>
            <a:r>
              <a:rPr lang="en-GB" dirty="0" smtClean="0"/>
              <a:t>Critically evaluate the</a:t>
            </a:r>
            <a:br>
              <a:rPr lang="en-GB" dirty="0" smtClean="0"/>
            </a:br>
            <a:r>
              <a:rPr lang="en-GB" dirty="0" smtClean="0"/>
              <a:t>‘</a:t>
            </a:r>
            <a:r>
              <a:rPr lang="en-GB" dirty="0" err="1" smtClean="0"/>
              <a:t>Rochborough</a:t>
            </a:r>
            <a:r>
              <a:rPr lang="en-GB" dirty="0" smtClean="0"/>
              <a:t> Health’ passage.</a:t>
            </a:r>
          </a:p>
          <a:p>
            <a:pPr marL="0" indent="0">
              <a:buNone/>
            </a:pPr>
            <a:endParaRPr lang="en-GB" dirty="0" smtClean="0"/>
          </a:p>
          <a:p>
            <a:pPr marL="0" indent="0">
              <a:buNone/>
            </a:pPr>
            <a:r>
              <a:rPr lang="en-GB" dirty="0" smtClean="0"/>
              <a:t>Ask yourself these questions: </a:t>
            </a:r>
          </a:p>
          <a:p>
            <a:pPr marL="514350" indent="-514350">
              <a:buAutoNum type="arabicPeriod"/>
            </a:pPr>
            <a:r>
              <a:rPr lang="en-GB" dirty="0" smtClean="0"/>
              <a:t>What is the line of reasoning?</a:t>
            </a:r>
          </a:p>
          <a:p>
            <a:pPr marL="514350" indent="-514350">
              <a:buAutoNum type="arabicPeriod"/>
            </a:pPr>
            <a:r>
              <a:rPr lang="en-GB" dirty="0" smtClean="0"/>
              <a:t>Where does the evidence come from?</a:t>
            </a:r>
          </a:p>
          <a:p>
            <a:pPr marL="514350" indent="-514350">
              <a:buAutoNum type="arabicPeriod"/>
            </a:pPr>
            <a:r>
              <a:rPr lang="en-GB" dirty="0" smtClean="0"/>
              <a:t>Do you support the conclusion drawn by the writer?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38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Rochborough</a:t>
            </a:r>
            <a:r>
              <a:rPr lang="en-GB" dirty="0" smtClean="0"/>
              <a:t> Health</a:t>
            </a:r>
            <a:endParaRPr lang="en-GB" dirty="0"/>
          </a:p>
        </p:txBody>
      </p:sp>
      <p:sp>
        <p:nvSpPr>
          <p:cNvPr id="27651" name="Rectangle 3"/>
          <p:cNvSpPr>
            <a:spLocks noGrp="1" noChangeArrowheads="1"/>
          </p:cNvSpPr>
          <p:nvPr>
            <p:ph type="body" idx="1"/>
          </p:nvPr>
        </p:nvSpPr>
        <p:spPr/>
        <p:txBody>
          <a:bodyPr/>
          <a:lstStyle/>
          <a:p>
            <a:r>
              <a:rPr lang="en-GB" dirty="0" smtClean="0"/>
              <a:t>The line of reasoning 	</a:t>
            </a:r>
          </a:p>
          <a:p>
            <a:pPr lvl="1"/>
            <a:r>
              <a:rPr lang="en-GB" dirty="0" smtClean="0"/>
              <a:t>‘Outdoor play is good for children’s health, so </a:t>
            </a:r>
            <a:r>
              <a:rPr lang="en-GB" dirty="0" err="1" smtClean="0"/>
              <a:t>Rochborough</a:t>
            </a:r>
            <a:r>
              <a:rPr lang="en-GB" dirty="0" smtClean="0"/>
              <a:t> needs better facilities for it’.</a:t>
            </a:r>
          </a:p>
          <a:p>
            <a:endParaRPr lang="en-GB" dirty="0" smtClean="0"/>
          </a:p>
          <a:p>
            <a:r>
              <a:rPr lang="en-GB" dirty="0" smtClean="0"/>
              <a:t>Types of Evidence Used:</a:t>
            </a:r>
          </a:p>
          <a:p>
            <a:pPr lvl="1"/>
            <a:r>
              <a:rPr lang="en-GB" dirty="0" smtClean="0"/>
              <a:t>Clinical Trials</a:t>
            </a:r>
          </a:p>
          <a:p>
            <a:pPr lvl="1"/>
            <a:r>
              <a:rPr lang="en-GB" dirty="0" smtClean="0"/>
              <a:t>Surveys</a:t>
            </a:r>
          </a:p>
          <a:p>
            <a:pPr lvl="1"/>
            <a:r>
              <a:rPr lang="en-GB" dirty="0" smtClean="0"/>
              <a:t>Anecdotal</a:t>
            </a:r>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5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dirty="0" err="1" smtClean="0"/>
              <a:t>Rochborough</a:t>
            </a:r>
            <a:r>
              <a:rPr lang="en-GB" dirty="0" smtClean="0"/>
              <a:t> </a:t>
            </a:r>
            <a:r>
              <a:rPr lang="en-GB" b="0" dirty="0" smtClean="0"/>
              <a:t>Evidence</a:t>
            </a:r>
            <a:endParaRPr lang="en-GB" b="0" dirty="0"/>
          </a:p>
        </p:txBody>
      </p:sp>
      <p:sp>
        <p:nvSpPr>
          <p:cNvPr id="28675" name="Rectangle 3"/>
          <p:cNvSpPr>
            <a:spLocks noGrp="1" noChangeArrowheads="1"/>
          </p:cNvSpPr>
          <p:nvPr>
            <p:ph type="body" idx="1"/>
          </p:nvPr>
        </p:nvSpPr>
        <p:spPr/>
        <p:txBody>
          <a:bodyPr/>
          <a:lstStyle/>
          <a:p>
            <a:r>
              <a:rPr lang="en-GB" dirty="0" smtClean="0"/>
              <a:t>Evidence from ‘official’ sources</a:t>
            </a:r>
          </a:p>
          <a:p>
            <a:r>
              <a:rPr lang="en-GB" dirty="0" smtClean="0"/>
              <a:t>However, only 1 health factor</a:t>
            </a:r>
          </a:p>
          <a:p>
            <a:r>
              <a:rPr lang="en-GB" dirty="0" smtClean="0"/>
              <a:t>Representative</a:t>
            </a:r>
          </a:p>
          <a:p>
            <a:r>
              <a:rPr lang="en-GB" dirty="0" smtClean="0"/>
              <a:t>18% home ownership</a:t>
            </a:r>
          </a:p>
          <a:p>
            <a:r>
              <a:rPr lang="en-GB" dirty="0" smtClean="0"/>
              <a:t>Social interaction</a:t>
            </a:r>
          </a:p>
          <a:p>
            <a:r>
              <a:rPr lang="en-GB" dirty="0" err="1" smtClean="0"/>
              <a:t>Arkash</a:t>
            </a:r>
            <a:r>
              <a:rPr lang="en-GB" dirty="0" smtClean="0"/>
              <a:t> child anecdote</a:t>
            </a:r>
          </a:p>
          <a:p>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dirty="0" err="1" smtClean="0"/>
              <a:t>Rochborough</a:t>
            </a:r>
            <a:r>
              <a:rPr lang="en-GB" dirty="0" smtClean="0"/>
              <a:t> </a:t>
            </a:r>
            <a:r>
              <a:rPr lang="en-GB" b="0" dirty="0" smtClean="0"/>
              <a:t>Conclusions</a:t>
            </a:r>
            <a:endParaRPr lang="en-GB" b="0" dirty="0"/>
          </a:p>
        </p:txBody>
      </p:sp>
      <p:sp>
        <p:nvSpPr>
          <p:cNvPr id="30723" name="Rectangle 3"/>
          <p:cNvSpPr>
            <a:spLocks noGrp="1" noChangeArrowheads="1"/>
          </p:cNvSpPr>
          <p:nvPr>
            <p:ph type="body" idx="1"/>
          </p:nvPr>
        </p:nvSpPr>
        <p:spPr/>
        <p:txBody>
          <a:bodyPr/>
          <a:lstStyle/>
          <a:p>
            <a:r>
              <a:rPr lang="en-GB" dirty="0" err="1" smtClean="0"/>
              <a:t>Rochborough</a:t>
            </a:r>
            <a:r>
              <a:rPr lang="en-GB" dirty="0" smtClean="0"/>
              <a:t> should provide more supervised outdoor play areas</a:t>
            </a:r>
          </a:p>
          <a:p>
            <a:endParaRPr lang="en-GB" dirty="0" smtClean="0"/>
          </a:p>
          <a:p>
            <a:r>
              <a:rPr lang="en-GB" dirty="0" smtClean="0"/>
              <a:t>Unsupported</a:t>
            </a:r>
          </a:p>
          <a:p>
            <a:endParaRPr lang="en-GB" dirty="0" smtClean="0"/>
          </a:p>
          <a:p>
            <a:r>
              <a:rPr lang="en-GB" dirty="0" smtClean="0"/>
              <a:t>Underlying assumptions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dirty="0" err="1" smtClean="0"/>
              <a:t>Rochborough</a:t>
            </a:r>
            <a:r>
              <a:rPr lang="en-GB" dirty="0" smtClean="0"/>
              <a:t> </a:t>
            </a:r>
            <a:r>
              <a:rPr lang="en-GB" b="0" dirty="0" smtClean="0"/>
              <a:t>Assumptions</a:t>
            </a:r>
            <a:endParaRPr lang="en-GB" b="0" dirty="0"/>
          </a:p>
        </p:txBody>
      </p:sp>
      <p:sp>
        <p:nvSpPr>
          <p:cNvPr id="31747" name="Rectangle 3"/>
          <p:cNvSpPr>
            <a:spLocks noGrp="1" noChangeArrowheads="1"/>
          </p:cNvSpPr>
          <p:nvPr>
            <p:ph type="body" idx="1"/>
          </p:nvPr>
        </p:nvSpPr>
        <p:spPr/>
        <p:txBody>
          <a:bodyPr/>
          <a:lstStyle/>
          <a:p>
            <a:r>
              <a:rPr lang="en-GB" dirty="0" smtClean="0"/>
              <a:t>That playing outdoors is better for all children’s health</a:t>
            </a:r>
          </a:p>
          <a:p>
            <a:endParaRPr lang="en-GB" dirty="0" smtClean="0"/>
          </a:p>
          <a:p>
            <a:r>
              <a:rPr lang="en-GB" dirty="0" smtClean="0"/>
              <a:t>That the health of children who play indoors would improve by playing outdoors</a:t>
            </a:r>
          </a:p>
          <a:p>
            <a:endParaRPr lang="en-GB" dirty="0" smtClean="0"/>
          </a:p>
          <a:p>
            <a:r>
              <a:rPr lang="en-GB" dirty="0" smtClean="0"/>
              <a:t>That playing outside decreases the incidence of asthma and bronchial conditions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Rochborough</a:t>
            </a:r>
            <a:r>
              <a:rPr lang="en-GB" dirty="0" smtClean="0"/>
              <a:t> </a:t>
            </a:r>
            <a:r>
              <a:rPr lang="en-GB" b="0" dirty="0" smtClean="0"/>
              <a:t>Assumptions</a:t>
            </a:r>
            <a:endParaRPr lang="en-GB" dirty="0"/>
          </a:p>
        </p:txBody>
      </p:sp>
      <p:sp>
        <p:nvSpPr>
          <p:cNvPr id="32771" name="Rectangle 3"/>
          <p:cNvSpPr>
            <a:spLocks noGrp="1" noChangeArrowheads="1"/>
          </p:cNvSpPr>
          <p:nvPr>
            <p:ph type="body" idx="1"/>
          </p:nvPr>
        </p:nvSpPr>
        <p:spPr/>
        <p:txBody>
          <a:bodyPr/>
          <a:lstStyle/>
          <a:p>
            <a:r>
              <a:rPr lang="en-GB" dirty="0" smtClean="0"/>
              <a:t>That beneficial effects are only available from outdoor play areas </a:t>
            </a:r>
          </a:p>
          <a:p>
            <a:endParaRPr lang="en-GB" dirty="0" smtClean="0"/>
          </a:p>
          <a:p>
            <a:r>
              <a:rPr lang="en-GB" dirty="0" smtClean="0"/>
              <a:t>That there are not enough supervised play areas already</a:t>
            </a:r>
          </a:p>
          <a:p>
            <a:endParaRPr lang="en-GB" dirty="0" smtClean="0"/>
          </a:p>
          <a:p>
            <a:r>
              <a:rPr lang="en-GB" dirty="0" smtClean="0"/>
              <a:t>We do not know what percentage of children already play outdoors</a:t>
            </a:r>
          </a:p>
          <a:p>
            <a:endParaRPr lang="en-GB" dirty="0" smtClean="0"/>
          </a:p>
          <a:p>
            <a:r>
              <a:rPr lang="en-GB" b="1" dirty="0" smtClean="0"/>
              <a:t>Evidence is not sufficient</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dirty="0" smtClean="0"/>
              <a:t>Activity Two</a:t>
            </a:r>
            <a:endParaRPr lang="en-GB" dirty="0"/>
          </a:p>
        </p:txBody>
      </p:sp>
      <p:sp>
        <p:nvSpPr>
          <p:cNvPr id="16387" name="Rectangle 3"/>
          <p:cNvSpPr>
            <a:spLocks noGrp="1" noChangeArrowheads="1"/>
          </p:cNvSpPr>
          <p:nvPr>
            <p:ph type="body" idx="1"/>
          </p:nvPr>
        </p:nvSpPr>
        <p:spPr/>
        <p:txBody>
          <a:bodyPr/>
          <a:lstStyle/>
          <a:p>
            <a:pPr marL="0" indent="0">
              <a:buNone/>
            </a:pPr>
            <a:r>
              <a:rPr lang="en-GB" dirty="0" smtClean="0"/>
              <a:t>Apply the same critical analysis to the ‘</a:t>
            </a:r>
            <a:r>
              <a:rPr lang="en-GB" dirty="0" err="1" smtClean="0"/>
              <a:t>Smllex</a:t>
            </a:r>
            <a:r>
              <a:rPr lang="en-GB" dirty="0" smtClean="0"/>
              <a:t> News’ article and decide whether you support the argument and conclusion.</a:t>
            </a:r>
          </a:p>
          <a:p>
            <a:pPr marL="0" indent="0">
              <a:buNone/>
            </a:pPr>
            <a:endParaRPr lang="en-GB" dirty="0" smtClean="0"/>
          </a:p>
          <a:p>
            <a:pPr marL="0" indent="0">
              <a:buNone/>
            </a:pPr>
            <a:r>
              <a:rPr lang="en-GB" dirty="0" smtClean="0"/>
              <a:t>Remember to Ask yourself: </a:t>
            </a:r>
          </a:p>
          <a:p>
            <a:pPr marL="514350" indent="-514350">
              <a:buAutoNum type="arabicPeriod"/>
            </a:pPr>
            <a:r>
              <a:rPr lang="en-GB" dirty="0" smtClean="0"/>
              <a:t>What is the line of reasoning?</a:t>
            </a:r>
          </a:p>
          <a:p>
            <a:pPr marL="514350" indent="-514350">
              <a:buAutoNum type="arabicPeriod"/>
            </a:pPr>
            <a:r>
              <a:rPr lang="en-GB" dirty="0" smtClean="0"/>
              <a:t>Where does the evidence come from?</a:t>
            </a:r>
          </a:p>
          <a:p>
            <a:pPr marL="514350" indent="-514350">
              <a:buAutoNum type="arabicPeriod"/>
            </a:pPr>
            <a:r>
              <a:rPr lang="en-GB" dirty="0" smtClean="0"/>
              <a:t>Do you support the conclusion drawn by the writer?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38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Smllex</a:t>
            </a:r>
            <a:r>
              <a:rPr lang="en-GB" dirty="0" smtClean="0"/>
              <a:t> News</a:t>
            </a:r>
            <a:endParaRPr lang="en-GB" dirty="0"/>
          </a:p>
        </p:txBody>
      </p:sp>
      <p:sp>
        <p:nvSpPr>
          <p:cNvPr id="27651" name="Rectangle 3"/>
          <p:cNvSpPr>
            <a:spLocks noGrp="1" noChangeArrowheads="1"/>
          </p:cNvSpPr>
          <p:nvPr>
            <p:ph type="body" idx="1"/>
          </p:nvPr>
        </p:nvSpPr>
        <p:spPr/>
        <p:txBody>
          <a:bodyPr/>
          <a:lstStyle/>
          <a:p>
            <a:r>
              <a:rPr lang="en-GB" dirty="0" smtClean="0"/>
              <a:t>The line of reasoning 	</a:t>
            </a:r>
          </a:p>
          <a:p>
            <a:pPr lvl="1"/>
            <a:r>
              <a:rPr lang="en-GB" dirty="0" smtClean="0"/>
              <a:t>‘There has been a tremendous rise in the rate of industrial injury’.</a:t>
            </a:r>
          </a:p>
          <a:p>
            <a:endParaRPr lang="en-GB" dirty="0" smtClean="0"/>
          </a:p>
          <a:p>
            <a:r>
              <a:rPr lang="en-GB" dirty="0" smtClean="0"/>
              <a:t>Types of Evidence Used:</a:t>
            </a:r>
          </a:p>
          <a:p>
            <a:pPr lvl="1"/>
            <a:r>
              <a:rPr lang="en-GB" dirty="0" smtClean="0"/>
              <a:t>Reports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dirty="0" err="1" smtClean="0"/>
              <a:t>Smllex</a:t>
            </a:r>
            <a:r>
              <a:rPr lang="en-GB" dirty="0" smtClean="0"/>
              <a:t> News </a:t>
            </a:r>
            <a:r>
              <a:rPr lang="en-GB" b="0" dirty="0" smtClean="0"/>
              <a:t>Evidence</a:t>
            </a:r>
            <a:endParaRPr lang="en-GB" b="0" dirty="0"/>
          </a:p>
        </p:txBody>
      </p:sp>
      <p:sp>
        <p:nvSpPr>
          <p:cNvPr id="34819" name="Rectangle 3"/>
          <p:cNvSpPr>
            <a:spLocks noGrp="1" noChangeArrowheads="1"/>
          </p:cNvSpPr>
          <p:nvPr>
            <p:ph type="body" idx="1"/>
          </p:nvPr>
        </p:nvSpPr>
        <p:spPr/>
        <p:txBody>
          <a:bodyPr/>
          <a:lstStyle/>
          <a:p>
            <a:r>
              <a:rPr lang="en-GB" dirty="0" smtClean="0"/>
              <a:t>No other </a:t>
            </a:r>
            <a:r>
              <a:rPr lang="en-GB" dirty="0" err="1" smtClean="0"/>
              <a:t>other</a:t>
            </a:r>
            <a:r>
              <a:rPr lang="en-GB" dirty="0" smtClean="0"/>
              <a:t> reasons considered </a:t>
            </a:r>
          </a:p>
          <a:p>
            <a:r>
              <a:rPr lang="en-GB" dirty="0" smtClean="0"/>
              <a:t>No other types of injury</a:t>
            </a:r>
          </a:p>
          <a:p>
            <a:r>
              <a:rPr lang="en-GB" dirty="0" smtClean="0"/>
              <a:t>Other departments</a:t>
            </a:r>
          </a:p>
          <a:p>
            <a:r>
              <a:rPr lang="en-GB" dirty="0" smtClean="0"/>
              <a:t>Making generalisations</a:t>
            </a:r>
          </a:p>
          <a:p>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dirty="0" err="1" smtClean="0"/>
              <a:t>Smllex</a:t>
            </a:r>
            <a:r>
              <a:rPr lang="en-GB" dirty="0" smtClean="0"/>
              <a:t> News </a:t>
            </a:r>
            <a:r>
              <a:rPr lang="en-GB" b="0" dirty="0" smtClean="0"/>
              <a:t>Conclusions</a:t>
            </a:r>
            <a:endParaRPr lang="en-GB" b="0" dirty="0"/>
          </a:p>
        </p:txBody>
      </p:sp>
      <p:sp>
        <p:nvSpPr>
          <p:cNvPr id="30723" name="Rectangle 3"/>
          <p:cNvSpPr>
            <a:spLocks noGrp="1" noChangeArrowheads="1"/>
          </p:cNvSpPr>
          <p:nvPr>
            <p:ph type="body" idx="1"/>
          </p:nvPr>
        </p:nvSpPr>
        <p:spPr/>
        <p:txBody>
          <a:bodyPr/>
          <a:lstStyle/>
          <a:p>
            <a:r>
              <a:rPr lang="en-GB" dirty="0" smtClean="0"/>
              <a:t>Not proved his case </a:t>
            </a:r>
          </a:p>
          <a:p>
            <a:endParaRPr lang="en-GB" dirty="0" smtClean="0"/>
          </a:p>
          <a:p>
            <a:r>
              <a:rPr lang="en-GB" dirty="0" smtClean="0"/>
              <a:t>Not given sufficient evidence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a:lstStyle/>
          <a:p>
            <a:r>
              <a:rPr lang="en-GB" dirty="0" smtClean="0"/>
              <a:t>What is Critical thinking?</a:t>
            </a:r>
          </a:p>
          <a:p>
            <a:r>
              <a:rPr lang="en-GB" dirty="0" smtClean="0"/>
              <a:t>What is Analytical thinking?</a:t>
            </a:r>
          </a:p>
          <a:p>
            <a:r>
              <a:rPr lang="en-GB" dirty="0" smtClean="0"/>
              <a:t>Being on guard</a:t>
            </a:r>
          </a:p>
          <a:p>
            <a:r>
              <a:rPr lang="en-GB" dirty="0" smtClean="0"/>
              <a:t>Hidden assumptions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Powerpoint Template">
  <a:themeElements>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fontScheme name="Eclipse">
      <a:majorFont>
        <a:latin typeface="Verdana"/>
        <a:ea typeface=""/>
        <a:cs typeface="Arial"/>
      </a:majorFont>
      <a:minorFont>
        <a:latin typeface="Verdan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165</TotalTime>
  <Words>1183</Words>
  <Application>Microsoft Office PowerPoint</Application>
  <PresentationFormat>On-screen Show (4:3)</PresentationFormat>
  <Paragraphs>234</Paragraphs>
  <Slides>22</Slides>
  <Notes>15</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Powerpoint Template</vt:lpstr>
      <vt:lpstr>Critical Analytical Thinking</vt:lpstr>
      <vt:lpstr>Critical Analytical Thinking</vt:lpstr>
      <vt:lpstr>What is Critical Thinking?</vt:lpstr>
      <vt:lpstr>What is Critical Thinking?</vt:lpstr>
      <vt:lpstr>What is Analytical Thinking?</vt:lpstr>
      <vt:lpstr>Thinking Process</vt:lpstr>
      <vt:lpstr>Critical and Analytical Thinking!</vt:lpstr>
      <vt:lpstr>Critical Thinking - Reading</vt:lpstr>
      <vt:lpstr>Critical Thinking - Reading</vt:lpstr>
      <vt:lpstr>Evaluating the Line of Reasoning</vt:lpstr>
      <vt:lpstr>Critical Thinking Writing</vt:lpstr>
      <vt:lpstr>Activity One</vt:lpstr>
      <vt:lpstr>Rochborough Health</vt:lpstr>
      <vt:lpstr>Rochborough Evidence</vt:lpstr>
      <vt:lpstr>Rochborough Conclusions</vt:lpstr>
      <vt:lpstr>Rochborough Assumptions</vt:lpstr>
      <vt:lpstr>Rochborough Assumptions</vt:lpstr>
      <vt:lpstr>Activity Two</vt:lpstr>
      <vt:lpstr>Smllex News</vt:lpstr>
      <vt:lpstr>Smllex News Evidence</vt:lpstr>
      <vt:lpstr>Smllex News Conclusions</vt:lpstr>
      <vt:lpstr>Recap</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Analytical Thinking</dc:title>
  <dc:creator>Graham Rees-Evans</dc:creator>
  <cp:lastModifiedBy>sc-gr</cp:lastModifiedBy>
  <cp:revision>21</cp:revision>
  <dcterms:created xsi:type="dcterms:W3CDTF">2010-11-08T21:56:50Z</dcterms:created>
  <dcterms:modified xsi:type="dcterms:W3CDTF">2010-11-09T12:46:31Z</dcterms:modified>
</cp:coreProperties>
</file>