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48"/>
  </p:normalViewPr>
  <p:slideViewPr>
    <p:cSldViewPr snapToGrid="0">
      <p:cViewPr varScale="1">
        <p:scale>
          <a:sx n="117" d="100"/>
          <a:sy n="117" d="100"/>
        </p:scale>
        <p:origin x="40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CCEA61-FA2E-406A-BCCD-F182AA3F19F6}"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14502C-586C-4084-BD22-6CED0B138F3E}" type="slidenum">
              <a:rPr lang="en-GB" smtClean="0"/>
              <a:t>‹#›</a:t>
            </a:fld>
            <a:endParaRPr lang="en-GB"/>
          </a:p>
        </p:txBody>
      </p:sp>
    </p:spTree>
    <p:extLst>
      <p:ext uri="{BB962C8B-B14F-4D97-AF65-F5344CB8AC3E}">
        <p14:creationId xmlns:p14="http://schemas.microsoft.com/office/powerpoint/2010/main" val="357728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Gaylord hotel is famous for celebrating the heritage of destinations. Being a part of Marriott Hotels and resorts, the hotel is well-known and well-recognised for serving guests with all the amenities required. Besides this, the hotel is also proudly considered a gateway of entertainment and business events (Gaylord Hotels, 2023).</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3</a:t>
            </a:fld>
            <a:endParaRPr lang="en-GB"/>
          </a:p>
        </p:txBody>
      </p:sp>
    </p:spTree>
    <p:extLst>
      <p:ext uri="{BB962C8B-B14F-4D97-AF65-F5344CB8AC3E}">
        <p14:creationId xmlns:p14="http://schemas.microsoft.com/office/powerpoint/2010/main" val="3185206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consumers of Gaylord hotel can be identified considering its segmentation and targeting strategy. Segmentation refers to the division of consumers with respect to the similarities in their characteristics (</a:t>
            </a:r>
            <a:r>
              <a:rPr lang="en-GB" sz="1200" kern="1200" dirty="0" err="1">
                <a:solidFill>
                  <a:schemeClr val="tx1"/>
                </a:solidFill>
                <a:effectLst/>
                <a:latin typeface="+mn-lt"/>
                <a:ea typeface="+mn-ea"/>
                <a:cs typeface="+mn-cs"/>
              </a:rPr>
              <a:t>Tokue</a:t>
            </a:r>
            <a:r>
              <a:rPr lang="en-GB" sz="1200" kern="1200" dirty="0">
                <a:solidFill>
                  <a:schemeClr val="tx1"/>
                </a:solidFill>
                <a:effectLst/>
                <a:latin typeface="+mn-lt"/>
                <a:ea typeface="+mn-ea"/>
                <a:cs typeface="+mn-cs"/>
              </a:rPr>
              <a:t>, 2021). It has been identified that Gaylord hotel is mainly targeting those customers that seek luxurious experiences for stay during their travel. For this purpose, its main consumers are seasoned travellers and business travellers (Deng, 2022).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4</a:t>
            </a:fld>
            <a:endParaRPr lang="en-GB"/>
          </a:p>
        </p:txBody>
      </p:sp>
    </p:spTree>
    <p:extLst>
      <p:ext uri="{BB962C8B-B14F-4D97-AF65-F5344CB8AC3E}">
        <p14:creationId xmlns:p14="http://schemas.microsoft.com/office/powerpoint/2010/main" val="3829649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Gaylord hotel is offering a range of services, thereby fulfilling its promise of having every desired thing in one place. The facilities range from blending magnificent settings, luxurious rooms and other world-class entertainment. The hotel is mainly famous for its resorts and convention centres, thereby effectively targeting those looking for luxurious resort vacations and weekend gateways. Besides this, large event spaces are also available, be they required for meetings, conventions or other events (Gaylord Resort, 2023).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5</a:t>
            </a:fld>
            <a:endParaRPr lang="en-GB"/>
          </a:p>
        </p:txBody>
      </p:sp>
    </p:spTree>
    <p:extLst>
      <p:ext uri="{BB962C8B-B14F-4D97-AF65-F5344CB8AC3E}">
        <p14:creationId xmlns:p14="http://schemas.microsoft.com/office/powerpoint/2010/main" val="195535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undeniable that Gaylord hotel is offering award-winning services, ranging from dining, shopping, entertainment and more. After the pandemic, the hotel has become more committed to the health and safety of guests. For this purpose, a multi-prolonged approach has been developed to deal with the challenges. Gaylord hotel is also inclined towards the provision of never-ending luxuries, ranging from seasonal packages to other promotional and loyalty tactics (Gaylord Hotel, 2022).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6</a:t>
            </a:fld>
            <a:endParaRPr lang="en-GB"/>
          </a:p>
        </p:txBody>
      </p:sp>
    </p:spTree>
    <p:extLst>
      <p:ext uri="{BB962C8B-B14F-4D97-AF65-F5344CB8AC3E}">
        <p14:creationId xmlns:p14="http://schemas.microsoft.com/office/powerpoint/2010/main" val="952046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all of the facilities and amenities, Gaylord hotel is also committed towards the provision of any information of directions and local interests. From assisting guests with the check-in and checkout processes, the emphasis is on providing guests with service information and ensuring better accommodation during their stay while being courteous, attentive and friendly. In this manner, the hotel has been able to achieve excellence.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7</a:t>
            </a:fld>
            <a:endParaRPr lang="en-GB"/>
          </a:p>
        </p:txBody>
      </p:sp>
    </p:spTree>
    <p:extLst>
      <p:ext uri="{BB962C8B-B14F-4D97-AF65-F5344CB8AC3E}">
        <p14:creationId xmlns:p14="http://schemas.microsoft.com/office/powerpoint/2010/main" val="1129972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important guest services offered in a hotel include room service, concierge and laundry. However, it is also undeniable that the management of a hotel also has some basic responsibilities of ensuring guest satisfaction. From greeting guests on arrival to undertaking front desk services and duties, employees are expected to administer everything. Guest service representatives in a hotel also act as a central source of information for guests during their stay. Another major role includes the resolution of problems, conflicts and any tension with disappointed guests (Kim and Lin, 2021).</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8</a:t>
            </a:fld>
            <a:endParaRPr lang="en-GB"/>
          </a:p>
        </p:txBody>
      </p:sp>
    </p:spTree>
    <p:extLst>
      <p:ext uri="{BB962C8B-B14F-4D97-AF65-F5344CB8AC3E}">
        <p14:creationId xmlns:p14="http://schemas.microsoft.com/office/powerpoint/2010/main" val="1911529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in the hotel industry involves providing exceptional services to guests, which ultimately ends up in growth. However, at the same time, hotels are also expected to be open to suggestions from the customers in order to provide the comfort they expect. It is undeniable that hospitality services as the key to the success of hotels, as customers have become increasingly reliant on the internet to know about their views and experiences. In other words, hospitality means being caring, trusting and investing in customers (</a:t>
            </a:r>
            <a:r>
              <a:rPr lang="en-GB" sz="1200" kern="1200" dirty="0" err="1">
                <a:solidFill>
                  <a:schemeClr val="tx1"/>
                </a:solidFill>
                <a:effectLst/>
                <a:latin typeface="+mn-lt"/>
                <a:ea typeface="+mn-ea"/>
                <a:cs typeface="+mn-cs"/>
              </a:rPr>
              <a:t>Stringam</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9</a:t>
            </a:fld>
            <a:endParaRPr lang="en-GB"/>
          </a:p>
        </p:txBody>
      </p:sp>
    </p:spTree>
    <p:extLst>
      <p:ext uri="{BB962C8B-B14F-4D97-AF65-F5344CB8AC3E}">
        <p14:creationId xmlns:p14="http://schemas.microsoft.com/office/powerpoint/2010/main" val="301538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Gaylord has always focused on providing the extraordinary with its guest services. The hotel has partnered with </a:t>
            </a:r>
            <a:r>
              <a:rPr lang="en-GB" sz="1200" kern="1200" dirty="0" err="1">
                <a:solidFill>
                  <a:schemeClr val="tx1"/>
                </a:solidFill>
                <a:effectLst/>
                <a:latin typeface="+mn-lt"/>
                <a:ea typeface="+mn-ea"/>
                <a:cs typeface="+mn-cs"/>
              </a:rPr>
              <a:t>MeetingPlay</a:t>
            </a:r>
            <a:r>
              <a:rPr lang="en-GB" sz="1200" kern="1200" dirty="0">
                <a:solidFill>
                  <a:schemeClr val="tx1"/>
                </a:solidFill>
                <a:effectLst/>
                <a:latin typeface="+mn-lt"/>
                <a:ea typeface="+mn-ea"/>
                <a:cs typeface="+mn-cs"/>
              </a:rPr>
              <a:t> to further revolutionise the guest experience. In this manner, the hotel has considered emphasising mobile guest engagement platforms, which have changed how guests navigate hotels and resorts. In this manner, Gaylord is meeting guest expectations by focusing on the adoption of technology so as to improvise its services (Hotel Management, 2017; </a:t>
            </a:r>
            <a:r>
              <a:rPr lang="en-GB" sz="1200" kern="1200" dirty="0" err="1">
                <a:solidFill>
                  <a:schemeClr val="tx1"/>
                </a:solidFill>
                <a:effectLst/>
                <a:latin typeface="+mn-lt"/>
                <a:ea typeface="+mn-ea"/>
                <a:cs typeface="+mn-cs"/>
              </a:rPr>
              <a:t>Czinkota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10</a:t>
            </a:fld>
            <a:endParaRPr lang="en-GB"/>
          </a:p>
        </p:txBody>
      </p:sp>
    </p:spTree>
    <p:extLst>
      <p:ext uri="{BB962C8B-B14F-4D97-AF65-F5344CB8AC3E}">
        <p14:creationId xmlns:p14="http://schemas.microsoft.com/office/powerpoint/2010/main" val="1389669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in the hotel industry is concerned with the creation of a welcoming environment based on extensive anticipation of guest needs while going above and beyond. This, in turn, is concerned with the provision of exceptional guest services. Gaylord hotel has also developed a well-known name and position in the hotel industry, being directly associated with the provision of a positive guest experience. The hotel is welcoming guests towards an upscale as well as a one-of-a-kind experience within minutes of some most beautiful attractions. For this reason, Gaylord hotel is not only preferred by business travellers but, specifically, those travelling for leisure.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14502C-586C-4084-BD22-6CED0B138F3E}" type="slidenum">
              <a:rPr lang="en-GB" smtClean="0"/>
              <a:t>11</a:t>
            </a:fld>
            <a:endParaRPr lang="en-GB"/>
          </a:p>
        </p:txBody>
      </p:sp>
    </p:spTree>
    <p:extLst>
      <p:ext uri="{BB962C8B-B14F-4D97-AF65-F5344CB8AC3E}">
        <p14:creationId xmlns:p14="http://schemas.microsoft.com/office/powerpoint/2010/main" val="2271316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2/8/23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2/8/23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2/8/23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2/8/23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2/8/23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2/8/23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2/8/23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2/8/23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2/8/23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2/8/23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2/8/23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2/8/23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2/8/23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2/8/23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2/8/23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2/8/23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2/8/23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2/8/23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latin typeface="Times New Roman" panose="02020603050405020304" pitchFamily="18" charset="0"/>
                <a:cs typeface="Times New Roman" panose="02020603050405020304" pitchFamily="18" charset="0"/>
              </a:rPr>
              <a:t>Marriott International </a:t>
            </a:r>
            <a:br>
              <a:rPr lang="en-GB" dirty="0">
                <a:latin typeface="Times New Roman" panose="02020603050405020304" pitchFamily="18" charset="0"/>
                <a:cs typeface="Times New Roman" panose="02020603050405020304" pitchFamily="18" charset="0"/>
              </a:rPr>
            </a:br>
            <a:r>
              <a:rPr lang="en-GB" sz="4400" b="1" dirty="0">
                <a:latin typeface="Times New Roman" panose="02020603050405020304" pitchFamily="18" charset="0"/>
                <a:cs typeface="Times New Roman" panose="02020603050405020304" pitchFamily="18" charset="0"/>
              </a:rPr>
              <a:t>Gaylord Hotel</a:t>
            </a:r>
          </a:p>
        </p:txBody>
      </p:sp>
      <p:sp>
        <p:nvSpPr>
          <p:cNvPr id="3" name="Subtitle 2"/>
          <p:cNvSpPr>
            <a:spLocks noGrp="1"/>
          </p:cNvSpPr>
          <p:nvPr>
            <p:ph type="subTitle" idx="1"/>
          </p:nvPr>
        </p:nvSpPr>
        <p:spPr>
          <a:xfrm>
            <a:off x="680321" y="4394039"/>
            <a:ext cx="8354821" cy="1745504"/>
          </a:xfrm>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Nerea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Juaristi</a:t>
            </a: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Student ID: 2212615</a:t>
            </a:r>
          </a:p>
          <a:p>
            <a:r>
              <a:rPr lang="en-GB" dirty="0">
                <a:latin typeface="Times New Roman" panose="02020603050405020304" pitchFamily="18" charset="0"/>
                <a:cs typeface="Times New Roman" panose="02020603050405020304" pitchFamily="18" charset="0"/>
              </a:rPr>
              <a:t>Module: Hospitality and Guest Service Management</a:t>
            </a:r>
          </a:p>
          <a:p>
            <a:r>
              <a:rPr lang="en-GB" dirty="0">
                <a:latin typeface="Times New Roman" panose="02020603050405020304" pitchFamily="18" charset="0"/>
                <a:cs typeface="Times New Roman" panose="02020603050405020304" pitchFamily="18" charset="0"/>
              </a:rPr>
              <a:t>Module code: BMIH4003 </a:t>
            </a:r>
          </a:p>
          <a:p>
            <a:r>
              <a:rPr lang="en-GB" dirty="0">
                <a:latin typeface="Times New Roman" panose="02020603050405020304" pitchFamily="18" charset="0"/>
                <a:cs typeface="Times New Roman" panose="02020603050405020304" pitchFamily="18" charset="0"/>
              </a:rPr>
              <a:t>Lecturer’s name: Muhammad </a:t>
            </a:r>
            <a:r>
              <a:rPr lang="en-GB" dirty="0" err="1">
                <a:latin typeface="Times New Roman" panose="02020603050405020304" pitchFamily="18" charset="0"/>
                <a:cs typeface="Times New Roman" panose="02020603050405020304" pitchFamily="18" charset="0"/>
              </a:rPr>
              <a:t>Cassamo</a:t>
            </a:r>
            <a:r>
              <a:rPr lang="en-GB"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922392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Table of Contents </a:t>
            </a:r>
            <a:endParaRPr lang="en-GB" sz="3200" dirty="0"/>
          </a:p>
        </p:txBody>
      </p:sp>
      <p:sp>
        <p:nvSpPr>
          <p:cNvPr id="3" name="Content Placeholder 2"/>
          <p:cNvSpPr>
            <a:spLocks noGrp="1"/>
          </p:cNvSpPr>
          <p:nvPr>
            <p:ph idx="1"/>
          </p:nvPr>
        </p:nvSpPr>
        <p:spPr/>
        <p:txBody>
          <a:bodyPr>
            <a:normAutofit fontScale="62500" lnSpcReduction="20000"/>
          </a:bodyPr>
          <a:lstStyle/>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Introduction to the Hotel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Main Consumers of the Brand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Nature of Guest Services</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Scope and Role of Guest Services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Role and Function of Guest Services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Importance of Hospitality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Meeting Guest Expectations</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GB"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Conclusion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dirty="0">
              <a:solidFill>
                <a:schemeClr val="bg1"/>
              </a:solidFill>
            </a:endParaRPr>
          </a:p>
        </p:txBody>
      </p:sp>
    </p:spTree>
    <p:extLst>
      <p:ext uri="{BB962C8B-B14F-4D97-AF65-F5344CB8AC3E}">
        <p14:creationId xmlns:p14="http://schemas.microsoft.com/office/powerpoint/2010/main" val="3753840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Introduction to the Hotel </a:t>
            </a:r>
            <a:endParaRPr lang="en-GB" sz="3200" dirty="0"/>
          </a:p>
        </p:txBody>
      </p:sp>
      <p:sp>
        <p:nvSpPr>
          <p:cNvPr id="3" name="Content Placeholder 2"/>
          <p:cNvSpPr>
            <a:spLocks noGrp="1"/>
          </p:cNvSpPr>
          <p:nvPr>
            <p:ph idx="1"/>
          </p:nvPr>
        </p:nvSpPr>
        <p:spPr/>
        <p:txBody>
          <a:bodyPr>
            <a:normAutofit/>
          </a:bodyPr>
          <a:lstStyle/>
          <a:p>
            <a:pPr marL="342900" marR="0" lvl="0" indent="-342900" algn="just">
              <a:lnSpc>
                <a:spcPct val="200000"/>
              </a:lnSpc>
              <a:spcBef>
                <a:spcPts val="0"/>
              </a:spcBef>
              <a:spcAft>
                <a:spcPts val="0"/>
              </a:spcAft>
              <a:buFont typeface="Symbol" panose="05050102010706020507" pitchFamily="18" charset="2"/>
              <a:buChar char=""/>
            </a:pPr>
            <a:endPar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 is a part of the Marriott International family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Known for providing "Everything in one place."</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Comprise five large hotels operating throughout the world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Offers a blend of magnificent settings and world-class entertainment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Considered as a gateway for gathering and business events (Gaylord Hotels, 2023)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solidFill>
                <a:schemeClr val="bg1"/>
              </a:solidFill>
            </a:endParaRPr>
          </a:p>
        </p:txBody>
      </p:sp>
      <p:pic>
        <p:nvPicPr>
          <p:cNvPr id="3074" name="Picture 2" descr="Gaylord Hot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2635" y="2655065"/>
            <a:ext cx="2375682" cy="275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498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Main Consumers of the Brand </a:t>
            </a:r>
            <a:endParaRPr lang="en-GB" sz="3200" dirty="0"/>
          </a:p>
        </p:txBody>
      </p:sp>
      <p:sp>
        <p:nvSpPr>
          <p:cNvPr id="3" name="Content Placeholder 2"/>
          <p:cNvSpPr>
            <a:spLocks noGrp="1"/>
          </p:cNvSpPr>
          <p:nvPr>
            <p:ph idx="1"/>
          </p:nvPr>
        </p:nvSpPr>
        <p:spPr/>
        <p:txBody>
          <a:bodyPr>
            <a:normAutofit/>
          </a:bodyPr>
          <a:lstStyle/>
          <a:p>
            <a:r>
              <a:rPr lang="en-GB" sz="1600" dirty="0">
                <a:solidFill>
                  <a:schemeClr val="bg1"/>
                </a:solidFill>
                <a:latin typeface="Times New Roman" panose="02020603050405020304" pitchFamily="18" charset="0"/>
                <a:ea typeface="Calibri" panose="020F0502020204030204" pitchFamily="34" charset="0"/>
              </a:rPr>
              <a:t>The segmentation and targeting strategy of Gaylord hotel is, </a:t>
            </a:r>
            <a:endParaRPr lang="en-GB" sz="1600" dirty="0">
              <a:solidFill>
                <a:schemeClr val="bg1"/>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3266665244"/>
              </p:ext>
            </p:extLst>
          </p:nvPr>
        </p:nvGraphicFramePr>
        <p:xfrm>
          <a:off x="2618514" y="3129289"/>
          <a:ext cx="5937250" cy="3013075"/>
        </p:xfrm>
        <a:graphic>
          <a:graphicData uri="http://schemas.openxmlformats.org/drawingml/2006/table">
            <a:tbl>
              <a:tblPr firstRow="1" firstCol="1" bandRow="1">
                <a:tableStyleId>{69012ECD-51FC-41F1-AA8D-1B2483CD663E}</a:tableStyleId>
              </a:tblPr>
              <a:tblGrid>
                <a:gridCol w="2397125">
                  <a:extLst>
                    <a:ext uri="{9D8B030D-6E8A-4147-A177-3AD203B41FA5}">
                      <a16:colId xmlns:a16="http://schemas.microsoft.com/office/drawing/2014/main" val="20000"/>
                    </a:ext>
                  </a:extLst>
                </a:gridCol>
                <a:gridCol w="3540125">
                  <a:extLst>
                    <a:ext uri="{9D8B030D-6E8A-4147-A177-3AD203B41FA5}">
                      <a16:colId xmlns:a16="http://schemas.microsoft.com/office/drawing/2014/main" val="20001"/>
                    </a:ext>
                  </a:extLst>
                </a:gridCol>
              </a:tblGrid>
              <a:tr h="0">
                <a:tc>
                  <a:txBody>
                    <a:bodyPr/>
                    <a:lstStyle/>
                    <a:p>
                      <a:pPr marL="0" marR="0" algn="ctr">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Segmentation</a:t>
                      </a:r>
                      <a:endPar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200000"/>
                        </a:lnSpc>
                        <a:spcBef>
                          <a:spcPts val="0"/>
                        </a:spcBef>
                        <a:spcAft>
                          <a:spcPts val="0"/>
                        </a:spcAft>
                      </a:pPr>
                      <a:r>
                        <a:rPr lang="en-GB" sz="1200">
                          <a:solidFill>
                            <a:schemeClr val="bg1"/>
                          </a:solidFill>
                          <a:effectLst/>
                          <a:latin typeface="Times New Roman" panose="02020603050405020304" pitchFamily="18" charset="0"/>
                          <a:cs typeface="Times New Roman" panose="02020603050405020304" pitchFamily="18" charset="0"/>
                        </a:rPr>
                        <a:t>Targeting</a:t>
                      </a:r>
                      <a:endParaRPr lang="en-US" sz="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Geographic </a:t>
                      </a:r>
                      <a:endPar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a:solidFill>
                            <a:schemeClr val="bg1"/>
                          </a:solidFill>
                          <a:effectLst/>
                          <a:latin typeface="Times New Roman" panose="02020603050405020304" pitchFamily="18" charset="0"/>
                          <a:cs typeface="Times New Roman" panose="02020603050405020304" pitchFamily="18" charset="0"/>
                        </a:rPr>
                        <a:t>Present all over the world, including the UK </a:t>
                      </a:r>
                      <a:endParaRPr lang="en-US" sz="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0">
                <a:tc>
                  <a:txBody>
                    <a:bodyPr/>
                    <a:lstStyle/>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Demographic </a:t>
                      </a:r>
                      <a:endPar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Targeting high-income and status  </a:t>
                      </a:r>
                      <a:endParaRPr lang="en-US" sz="1200" dirty="0">
                        <a:solidFill>
                          <a:schemeClr val="bg1"/>
                        </a:solidFill>
                        <a:effectLst/>
                        <a:latin typeface="Times New Roman" panose="02020603050405020304" pitchFamily="18" charset="0"/>
                        <a:cs typeface="Times New Roman" panose="02020603050405020304" pitchFamily="18" charset="0"/>
                      </a:endParaRPr>
                    </a:p>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Seasoned travellers</a:t>
                      </a:r>
                      <a:endParaRPr lang="en-US" sz="1200" dirty="0">
                        <a:solidFill>
                          <a:schemeClr val="bg1"/>
                        </a:solidFill>
                        <a:effectLst/>
                        <a:latin typeface="Times New Roman" panose="02020603050405020304" pitchFamily="18" charset="0"/>
                        <a:cs typeface="Times New Roman" panose="02020603050405020304" pitchFamily="18" charset="0"/>
                      </a:endParaRPr>
                    </a:p>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Business travellers </a:t>
                      </a:r>
                      <a:endPar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0">
                <a:tc>
                  <a:txBody>
                    <a:bodyPr/>
                    <a:lstStyle/>
                    <a:p>
                      <a:pPr marL="0" marR="0">
                        <a:lnSpc>
                          <a:spcPct val="200000"/>
                        </a:lnSpc>
                        <a:spcBef>
                          <a:spcPts val="0"/>
                        </a:spcBef>
                        <a:spcAft>
                          <a:spcPts val="0"/>
                        </a:spcAft>
                      </a:pPr>
                      <a:r>
                        <a:rPr lang="en-GB" sz="1200">
                          <a:solidFill>
                            <a:schemeClr val="bg1"/>
                          </a:solidFill>
                          <a:effectLst/>
                          <a:latin typeface="Times New Roman" panose="02020603050405020304" pitchFamily="18" charset="0"/>
                          <a:cs typeface="Times New Roman" panose="02020603050405020304" pitchFamily="18" charset="0"/>
                        </a:rPr>
                        <a:t>Behavioural </a:t>
                      </a:r>
                      <a:endParaRPr lang="en-US" sz="12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Emphasis on exceptional services, unique design and remarkable experiences </a:t>
                      </a:r>
                      <a:endPar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0">
                <a:tc>
                  <a:txBody>
                    <a:bodyPr/>
                    <a:lstStyle/>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Psychographic </a:t>
                      </a:r>
                      <a:endPar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Interested in travelling </a:t>
                      </a:r>
                      <a:endParaRPr lang="en-US" sz="1200" dirty="0">
                        <a:solidFill>
                          <a:schemeClr val="bg1"/>
                        </a:solidFill>
                        <a:effectLst/>
                        <a:latin typeface="Times New Roman" panose="02020603050405020304" pitchFamily="18" charset="0"/>
                        <a:cs typeface="Times New Roman" panose="02020603050405020304" pitchFamily="18" charset="0"/>
                      </a:endParaRPr>
                    </a:p>
                    <a:p>
                      <a:pPr marL="0" marR="0">
                        <a:lnSpc>
                          <a:spcPct val="200000"/>
                        </a:lnSpc>
                        <a:spcBef>
                          <a:spcPts val="0"/>
                        </a:spcBef>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Seek luxury during stay </a:t>
                      </a:r>
                      <a:endParaRPr lang="en-US" sz="1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9233635" y="5848148"/>
            <a:ext cx="1907895" cy="509755"/>
          </a:xfrm>
          <a:prstGeom prst="rect">
            <a:avLst/>
          </a:prstGeom>
        </p:spPr>
        <p:txBody>
          <a:bodyPr wrap="none">
            <a:spAutoFit/>
          </a:bodyPr>
          <a:lstStyle/>
          <a:p>
            <a:pPr>
              <a:lnSpc>
                <a:spcPct val="200000"/>
              </a:lnSpc>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Source: Deng (2022)</a:t>
            </a:r>
            <a:endParaRPr lang="en-US" sz="16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41139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Nature of Guest Services</a:t>
            </a:r>
            <a:endParaRPr lang="en-GB" sz="3200" dirty="0"/>
          </a:p>
        </p:txBody>
      </p:sp>
      <p:sp>
        <p:nvSpPr>
          <p:cNvPr id="3" name="Content Placeholder 2"/>
          <p:cNvSpPr>
            <a:spLocks noGrp="1"/>
          </p:cNvSpPr>
          <p:nvPr>
            <p:ph idx="1"/>
          </p:nvPr>
        </p:nvSpPr>
        <p:spPr>
          <a:xfrm>
            <a:off x="629665" y="2347890"/>
            <a:ext cx="5925372" cy="3599316"/>
          </a:xfrm>
        </p:spPr>
        <p:txBody>
          <a:bodyPr>
            <a:normAutofit/>
          </a:bodyPr>
          <a:lstStyle/>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Resorts</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featuring spacious guest rooms and suites with free Wi-Fi</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Convention</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–outdoor and pre-function space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Event space</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elegance and functionality built in different aspects of venues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Conference rooms</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specifically designed to get business deals done (Gaylord Resort, 2023)</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solidFill>
                <a:schemeClr val="bg1"/>
              </a:solidFill>
            </a:endParaRPr>
          </a:p>
        </p:txBody>
      </p:sp>
      <p:pic>
        <p:nvPicPr>
          <p:cNvPr id="4" name="Picture 3"/>
          <p:cNvPicPr>
            <a:picLocks noChangeAspect="1"/>
          </p:cNvPicPr>
          <p:nvPr/>
        </p:nvPicPr>
        <p:blipFill>
          <a:blip r:embed="rId3"/>
          <a:stretch>
            <a:fillRect/>
          </a:stretch>
        </p:blipFill>
        <p:spPr>
          <a:xfrm>
            <a:off x="7468174" y="2576149"/>
            <a:ext cx="3670626" cy="1367889"/>
          </a:xfrm>
          <a:prstGeom prst="rect">
            <a:avLst/>
          </a:prstGeom>
        </p:spPr>
      </p:pic>
      <p:pic>
        <p:nvPicPr>
          <p:cNvPr id="5" name="Picture 4"/>
          <p:cNvPicPr>
            <a:picLocks noChangeAspect="1"/>
          </p:cNvPicPr>
          <p:nvPr/>
        </p:nvPicPr>
        <p:blipFill>
          <a:blip r:embed="rId4"/>
          <a:stretch>
            <a:fillRect/>
          </a:stretch>
        </p:blipFill>
        <p:spPr>
          <a:xfrm>
            <a:off x="8151966" y="4368284"/>
            <a:ext cx="2303042" cy="1493091"/>
          </a:xfrm>
          <a:prstGeom prst="rect">
            <a:avLst/>
          </a:prstGeom>
        </p:spPr>
      </p:pic>
    </p:spTree>
    <p:extLst>
      <p:ext uri="{BB962C8B-B14F-4D97-AF65-F5344CB8AC3E}">
        <p14:creationId xmlns:p14="http://schemas.microsoft.com/office/powerpoint/2010/main" val="3324419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Nature of Guest Services</a:t>
            </a:r>
            <a:endParaRPr lang="en-GB" sz="3200" dirty="0"/>
          </a:p>
        </p:txBody>
      </p:sp>
      <p:sp>
        <p:nvSpPr>
          <p:cNvPr id="3" name="Content Placeholder 2"/>
          <p:cNvSpPr>
            <a:spLocks noGrp="1"/>
          </p:cNvSpPr>
          <p:nvPr>
            <p:ph idx="1"/>
          </p:nvPr>
        </p:nvSpPr>
        <p:spPr/>
        <p:txBody>
          <a:bodyPr>
            <a:normAutofit/>
          </a:bodyPr>
          <a:lstStyle/>
          <a:p>
            <a:pPr algn="just">
              <a:lnSpc>
                <a:spcPct val="200000"/>
              </a:lnSpc>
              <a:spcBef>
                <a:spcPts val="0"/>
              </a:spcBef>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Atriums</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made of magnificent glass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Water Park</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for water-related fun activities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Dining options</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restaurants available with different cuisines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Health and safety</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multi-pronged approach for meeting current challenges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GB" sz="16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Offers and packages</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 depending on seasons (Gaylord Hotel, 2022)</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solidFill>
                <a:schemeClr val="bg1"/>
              </a:solidFill>
            </a:endParaRPr>
          </a:p>
        </p:txBody>
      </p:sp>
      <p:pic>
        <p:nvPicPr>
          <p:cNvPr id="4" name="Picture 3"/>
          <p:cNvPicPr>
            <a:picLocks noChangeAspect="1"/>
          </p:cNvPicPr>
          <p:nvPr/>
        </p:nvPicPr>
        <p:blipFill>
          <a:blip r:embed="rId3"/>
          <a:stretch>
            <a:fillRect/>
          </a:stretch>
        </p:blipFill>
        <p:spPr>
          <a:xfrm>
            <a:off x="8641143" y="2873345"/>
            <a:ext cx="2349772" cy="1538340"/>
          </a:xfrm>
          <a:prstGeom prst="rect">
            <a:avLst/>
          </a:prstGeom>
        </p:spPr>
      </p:pic>
      <p:pic>
        <p:nvPicPr>
          <p:cNvPr id="5" name="Picture 4"/>
          <p:cNvPicPr>
            <a:picLocks noChangeAspect="1"/>
          </p:cNvPicPr>
          <p:nvPr/>
        </p:nvPicPr>
        <p:blipFill>
          <a:blip r:embed="rId4"/>
          <a:stretch>
            <a:fillRect/>
          </a:stretch>
        </p:blipFill>
        <p:spPr>
          <a:xfrm>
            <a:off x="3977091" y="5064606"/>
            <a:ext cx="5838938" cy="1524504"/>
          </a:xfrm>
          <a:prstGeom prst="rect">
            <a:avLst/>
          </a:prstGeom>
        </p:spPr>
      </p:pic>
    </p:spTree>
    <p:extLst>
      <p:ext uri="{BB962C8B-B14F-4D97-AF65-F5344CB8AC3E}">
        <p14:creationId xmlns:p14="http://schemas.microsoft.com/office/powerpoint/2010/main" val="1604074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Scope and Role of Guest Services </a:t>
            </a:r>
            <a:endParaRPr lang="en-GB" sz="3200" dirty="0"/>
          </a:p>
        </p:txBody>
      </p:sp>
      <p:sp>
        <p:nvSpPr>
          <p:cNvPr id="3" name="Content Placeholder 2"/>
          <p:cNvSpPr>
            <a:spLocks noGrp="1"/>
          </p:cNvSpPr>
          <p:nvPr>
            <p:ph idx="1"/>
          </p:nvPr>
        </p:nvSpPr>
        <p:spPr>
          <a:xfrm>
            <a:off x="3844887" y="2524160"/>
            <a:ext cx="7458419" cy="3599316"/>
          </a:xfrm>
        </p:spPr>
        <p:txBody>
          <a:bodyPr>
            <a:normAutofit/>
          </a:bodyPr>
          <a:lstStyle/>
          <a:p>
            <a:pPr marL="342900" marR="0" lvl="0" indent="-342900" algn="just">
              <a:lnSpc>
                <a:spcPct val="200000"/>
              </a:lnSpc>
              <a:spcBef>
                <a:spcPts val="0"/>
              </a:spcBef>
              <a:spcAft>
                <a:spcPts val="0"/>
              </a:spcAft>
              <a:buFont typeface="Symbol" panose="05050102010706020507" pitchFamily="18" charset="2"/>
              <a:buChar char=""/>
            </a:pPr>
            <a:endPar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 is aimed at the provision of excellent services to guests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Assisting guests with service information and accommodating them during their stay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Ensuring the provision of flawless, upscale and professional services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Effectively responding to the guest's needs and anticipating unstated ones, too (Rosner </a:t>
            </a:r>
            <a:r>
              <a:rPr lang="en-GB" sz="16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et al.,</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2019).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solidFill>
                <a:schemeClr val="bg1"/>
              </a:solidFill>
            </a:endParaRPr>
          </a:p>
        </p:txBody>
      </p:sp>
      <p:pic>
        <p:nvPicPr>
          <p:cNvPr id="6146" name="Picture 2" descr="Gaylord Hotel Case Study - StoneAl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321" y="3538383"/>
            <a:ext cx="2514600" cy="1819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836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Role and Function of Guest Services </a:t>
            </a:r>
            <a:endParaRPr lang="en-GB" sz="3200" dirty="0"/>
          </a:p>
        </p:txBody>
      </p:sp>
      <p:sp>
        <p:nvSpPr>
          <p:cNvPr id="3" name="Content Placeholder 2"/>
          <p:cNvSpPr>
            <a:spLocks noGrp="1"/>
          </p:cNvSpPr>
          <p:nvPr>
            <p:ph idx="1"/>
          </p:nvPr>
        </p:nvSpPr>
        <p:spPr>
          <a:xfrm>
            <a:off x="680322" y="2336873"/>
            <a:ext cx="7174706" cy="3599316"/>
          </a:xfrm>
        </p:spPr>
        <p:txBody>
          <a:bodyPr>
            <a:normAutofit fontScale="92500" lnSpcReduction="10000"/>
          </a:bodyPr>
          <a:lstStyle/>
          <a:p>
            <a:pPr marL="342900" marR="0" lvl="0" indent="-342900" algn="just">
              <a:lnSpc>
                <a:spcPct val="200000"/>
              </a:lnSpc>
              <a:spcBef>
                <a:spcPts val="0"/>
              </a:spcBef>
              <a:spcAft>
                <a:spcPts val="0"/>
              </a:spcAft>
              <a:buFont typeface="Symbol" panose="05050102010706020507" pitchFamily="18" charset="2"/>
              <a:buChar char=""/>
            </a:pPr>
            <a:endPar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Management is responsible for handling visitors' needs and operations, thereby ensuring guest satisfaction.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Aimed at assessing performances and creating strategies to enhance productivity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Welcoming guests in a professional and friendly manner while addressing their complaint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Coordinating with third-party services, such as tour guides and rental cars, when required (Kim and Lin, 2021).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800" dirty="0">
              <a:solidFill>
                <a:schemeClr val="bg1"/>
              </a:solidFill>
            </a:endParaRPr>
          </a:p>
        </p:txBody>
      </p:sp>
      <p:pic>
        <p:nvPicPr>
          <p:cNvPr id="4098" name="Picture 2" descr="51 Year Old Indian Restaurant Gaylord Closed by Food Standards Agency  [Updated] - Eater Lond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8226" y="3464536"/>
            <a:ext cx="3314739" cy="186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1907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Importance of Hospitality </a:t>
            </a:r>
            <a:endParaRPr lang="en-GB" sz="3200" dirty="0"/>
          </a:p>
        </p:txBody>
      </p:sp>
      <p:sp>
        <p:nvSpPr>
          <p:cNvPr id="3" name="Content Placeholder 2"/>
          <p:cNvSpPr>
            <a:spLocks noGrp="1"/>
          </p:cNvSpPr>
          <p:nvPr>
            <p:ph idx="1"/>
          </p:nvPr>
        </p:nvSpPr>
        <p:spPr/>
        <p:txBody>
          <a:bodyPr>
            <a:normAutofit fontScale="70000" lnSpcReduction="20000"/>
          </a:bodyPr>
          <a:lstStyle/>
          <a:p>
            <a:pPr marL="342900" marR="0" lvl="0" indent="-342900" algn="just">
              <a:lnSpc>
                <a:spcPct val="200000"/>
              </a:lnSpc>
              <a:spcBef>
                <a:spcPts val="0"/>
              </a:spcBef>
              <a:spcAft>
                <a:spcPts val="0"/>
              </a:spcAft>
              <a:buFont typeface="Symbol" panose="05050102010706020507" pitchFamily="18" charset="2"/>
              <a:buChar char=""/>
            </a:pPr>
            <a:endParaRPr lang="en-GB"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Hospitality serves as the building block of the hotel industry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Excellent hospitality is directly concerned with excellent business growth based on better customer experience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Involves building warmth, respect and even protection for building an understanding of cultures </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Plays a crucial role in enhancing the overall reputation of an organisation (</a:t>
            </a:r>
            <a:r>
              <a:rPr lang="en-GB"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Stringam</a:t>
            </a:r>
            <a:r>
              <a:rPr lang="en-GB"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et al.,</a:t>
            </a:r>
            <a:r>
              <a:rPr lang="en-GB"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2020)</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dirty="0">
              <a:solidFill>
                <a:schemeClr val="bg1"/>
              </a:solidFill>
            </a:endParaRPr>
          </a:p>
        </p:txBody>
      </p:sp>
    </p:spTree>
    <p:extLst>
      <p:ext uri="{BB962C8B-B14F-4D97-AF65-F5344CB8AC3E}">
        <p14:creationId xmlns:p14="http://schemas.microsoft.com/office/powerpoint/2010/main" val="462230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Gaylord Meeting Guest Expectations</a:t>
            </a:r>
            <a:endParaRPr lang="en-GB" sz="3200" dirty="0"/>
          </a:p>
        </p:txBody>
      </p:sp>
      <p:sp>
        <p:nvSpPr>
          <p:cNvPr id="3" name="Content Placeholder 2"/>
          <p:cNvSpPr>
            <a:spLocks noGrp="1"/>
          </p:cNvSpPr>
          <p:nvPr>
            <p:ph idx="1"/>
          </p:nvPr>
        </p:nvSpPr>
        <p:spPr>
          <a:xfrm>
            <a:off x="680322" y="2336873"/>
            <a:ext cx="8221308" cy="3599316"/>
          </a:xfrm>
        </p:spPr>
        <p:txBody>
          <a:bodyPr>
            <a:normAutofit/>
          </a:bodyPr>
          <a:lstStyle/>
          <a:p>
            <a:pPr marL="342900" marR="0" lvl="0" indent="-342900" algn="just">
              <a:lnSpc>
                <a:spcPct val="200000"/>
              </a:lnSpc>
              <a:spcBef>
                <a:spcPts val="0"/>
              </a:spcBef>
              <a:spcAft>
                <a:spcPts val="0"/>
              </a:spcAft>
              <a:buFont typeface="Symbol" panose="05050102010706020507" pitchFamily="18" charset="2"/>
              <a:buChar char=""/>
            </a:pPr>
            <a:endPar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 is committed to exceeding guest expectations in several different ways.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Has introduced </a:t>
            </a:r>
            <a:r>
              <a:rPr lang="en-GB"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MeetingPlay’s</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AppAtlas</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and utilising iBeacon technology (Hotel Management, 2017)</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Taking a proven process in engagement platforms and applying it to the market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Meeting the extraordinary with diverse dining options and top-notch entertainment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Upscaling indoor and outdoor water attractions and full-service spas (</a:t>
            </a:r>
            <a:r>
              <a:rPr lang="en-GB" sz="16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Czinkota</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6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et al.,</a:t>
            </a: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2021)</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solidFill>
                <a:schemeClr val="bg1"/>
              </a:solidFill>
            </a:endParaRPr>
          </a:p>
        </p:txBody>
      </p:sp>
      <p:pic>
        <p:nvPicPr>
          <p:cNvPr id="5122" name="Picture 2" descr="Gaylord Opryland Resort and Convention Center Expert Review | Fodor's Trav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558" y="3494444"/>
            <a:ext cx="2466439" cy="1642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385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ea typeface="Calibri" panose="020F0502020204030204" pitchFamily="34" charset="0"/>
              </a:rPr>
              <a:t>Conclusion </a:t>
            </a:r>
            <a:endParaRPr lang="en-GB" sz="3200" dirty="0"/>
          </a:p>
        </p:txBody>
      </p:sp>
      <p:sp>
        <p:nvSpPr>
          <p:cNvPr id="3" name="Content Placeholder 2"/>
          <p:cNvSpPr>
            <a:spLocks noGrp="1"/>
          </p:cNvSpPr>
          <p:nvPr>
            <p:ph idx="1"/>
          </p:nvPr>
        </p:nvSpPr>
        <p:spPr/>
        <p:txBody>
          <a:bodyPr>
            <a:normAutofit/>
          </a:bodyPr>
          <a:lstStyle/>
          <a:p>
            <a:pPr marL="342900" marR="0" lvl="0" indent="-342900" algn="just">
              <a:lnSpc>
                <a:spcPct val="200000"/>
              </a:lnSpc>
              <a:spcBef>
                <a:spcPts val="0"/>
              </a:spcBef>
              <a:spcAft>
                <a:spcPts val="0"/>
              </a:spcAft>
              <a:buFont typeface="Symbol" panose="05050102010706020507" pitchFamily="18" charset="2"/>
              <a:buChar char=""/>
            </a:pPr>
            <a:endPar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Great hospitality means the creation of a warm and welcoming environment for the guests.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Involves anticipation of guest need and ensure the provision of a positive experience.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Facilitates making business strong and preferred by the targeted customers.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 has also emphasised exceeding guest expectations with its services.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From facilities to a combination of technology, the hotel is aimed at providing flawless services. </a:t>
            </a:r>
            <a:endParaRPr lang="en-US" sz="16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solidFill>
                <a:schemeClr val="bg1"/>
              </a:solidFill>
            </a:endParaRPr>
          </a:p>
        </p:txBody>
      </p:sp>
    </p:spTree>
    <p:extLst>
      <p:ext uri="{BB962C8B-B14F-4D97-AF65-F5344CB8AC3E}">
        <p14:creationId xmlns:p14="http://schemas.microsoft.com/office/powerpoint/2010/main" val="2323020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32405" y="2409193"/>
            <a:ext cx="5133975" cy="2140773"/>
          </a:xfrm>
          <a:prstGeom prst="rect">
            <a:avLst/>
          </a:prstGeom>
        </p:spPr>
      </p:pic>
    </p:spTree>
    <p:extLst>
      <p:ext uri="{BB962C8B-B14F-4D97-AF65-F5344CB8AC3E}">
        <p14:creationId xmlns:p14="http://schemas.microsoft.com/office/powerpoint/2010/main" val="3545193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a:xfrm>
            <a:off x="680321" y="2336873"/>
            <a:ext cx="10755187" cy="3599316"/>
          </a:xfrm>
        </p:spPr>
        <p:txBody>
          <a:bodyPr>
            <a:noAutofit/>
          </a:bodyPr>
          <a:lstStyle/>
          <a:p>
            <a:pPr marL="457200" marR="0" indent="-457200" algn="just">
              <a:lnSpc>
                <a:spcPct val="150000"/>
              </a:lnSpc>
              <a:spcBef>
                <a:spcPts val="0"/>
              </a:spcBef>
              <a:spcAft>
                <a:spcPts val="0"/>
              </a:spcAft>
            </a:pP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Czinkota</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M.R.,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Kotabe</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Vrontis</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D., Shams, S.R.,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Czinkota</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M.R.,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Kotabe</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Vrontis</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D. and Shams, S.R., 2021. Marketing research and information.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Marketing Management: Past, Present and Future</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pp.177-235.</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Deng, J., 2022. Hotel Brands and the Impact of Brand Differentiation on the Success of the Global Hotel Brands.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Highlights in Business, Economics and Management</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pp.265-276.</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 2022.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Opryland Resort &amp; Convention </a:t>
            </a:r>
            <a:r>
              <a:rPr lang="en-GB" sz="900"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Center</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[online] Marriott International. Available at: &lt;https://www.marriott.co.uk/hotels/event-planning/business-meeting/bnago-gaylord-opryland-resort-and-convention-center/&gt; [Accessed 8 Feb. 2023]. </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Hotels, 2023.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Hotels</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[online] Marriott International. Available at: &lt;https://www.marriott.co.uk/gaylord-hotels/travel.mi&gt; [Accessed 8 Feb. 2023]. </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Resort, 2023.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Opryland Resort &amp; Convention </a:t>
            </a:r>
            <a:r>
              <a:rPr lang="en-GB" sz="900"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Center</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[online] Marriott International. Available at: &lt;https://www.marriott.co.uk/hotels/hotel-deals/bnago-gaylord-opryland-resort-and-convention-center/&gt; [Accessed 8 Feb. 2023]. </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Hotel Management , 2017.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Gaylord hotels partners with </a:t>
            </a:r>
            <a:r>
              <a:rPr lang="en-GB" sz="900" i="1"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MeetingPlay</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for indoor wayfinding app</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[online] Hotel Management. Available at: &lt;https://www.hotelmanagement.net/tech/gaylord-hotels-partners-meetingplay-for-indoor-wayfinding-app&gt; [Accessed 8 Feb. 2023]. </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Kim, Y.R. and Lin, S.C., 2021. The non-linear relationship between brand diversification and hotel owner performance: The roles of ownership structure and location as moderators.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Journal of Hospitality and Tourism Management</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49</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pp.235-243.</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Rosner</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Urdaneta</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C. and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Yepes</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M., 2019. Marriott International: Exploring and Understanding Disruption in the Hospitality Industry in South Florida Jose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Darsin</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Journal of Multidisciplinary Research</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11</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 pp.99-117.</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Stringam</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B.B.,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Goopio</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 </a:t>
            </a: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Denizci-Guillet</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B. and Mansa, H.B., 2020. Hospitality Industry Structures and Organization. In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Routledge Companion To International Hospitality Management</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(pp. 49-64). Routledge.</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9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Tokue</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J.I., 2021. A New Hospitality Marketing Perspective on the Emergence of “Lifestyle Hotels”.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Japanese Society and Culture</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9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3</a:t>
            </a:r>
            <a:r>
              <a:rPr lang="en-GB"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(1), p.5.</a:t>
            </a:r>
            <a:endParaRPr lang="en-US" sz="9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800" dirty="0">
              <a:solidFill>
                <a:schemeClr val="bg1"/>
              </a:solidFill>
            </a:endParaRPr>
          </a:p>
        </p:txBody>
      </p:sp>
    </p:spTree>
    <p:extLst>
      <p:ext uri="{BB962C8B-B14F-4D97-AF65-F5344CB8AC3E}">
        <p14:creationId xmlns:p14="http://schemas.microsoft.com/office/powerpoint/2010/main" val="64663863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45</TotalTime>
  <Words>1832</Words>
  <Application>Microsoft Macintosh PowerPoint</Application>
  <PresentationFormat>Widescreen</PresentationFormat>
  <Paragraphs>110</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Symbol</vt:lpstr>
      <vt:lpstr>Times New Roman</vt:lpstr>
      <vt:lpstr>Trebuchet MS</vt:lpstr>
      <vt:lpstr>Berlin</vt:lpstr>
      <vt:lpstr>Marriott International  Gaylord Hotel</vt:lpstr>
      <vt:lpstr>Table of Contents </vt:lpstr>
      <vt:lpstr>Introduction to the Hotel </vt:lpstr>
      <vt:lpstr>Main Consumers of the Brand </vt:lpstr>
      <vt:lpstr>Nature of Guest Services</vt:lpstr>
      <vt:lpstr>Nature of Guest Services</vt:lpstr>
      <vt:lpstr>Scope and Role of Guest Services </vt:lpstr>
      <vt:lpstr>Role and Function of Guest Services </vt:lpstr>
      <vt:lpstr>Importance of Hospitality </vt:lpstr>
      <vt:lpstr>Gaylord Meeting Guest Expectations</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 International  Gaylord Hotel</dc:title>
  <dc:creator>Office</dc:creator>
  <cp:lastModifiedBy>Vlad Danceanu</cp:lastModifiedBy>
  <cp:revision>3</cp:revision>
  <dcterms:created xsi:type="dcterms:W3CDTF">2023-02-08T07:06:55Z</dcterms:created>
  <dcterms:modified xsi:type="dcterms:W3CDTF">2023-02-08T19:28:18Z</dcterms:modified>
</cp:coreProperties>
</file>