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8" r:id="rId1"/>
  </p:sldMasterIdLst>
  <p:notesMasterIdLst>
    <p:notesMasterId r:id="rId23"/>
  </p:notesMasterIdLst>
  <p:sldIdLst>
    <p:sldId id="443" r:id="rId2"/>
    <p:sldId id="544" r:id="rId3"/>
    <p:sldId id="501" r:id="rId4"/>
    <p:sldId id="593" r:id="rId5"/>
    <p:sldId id="646" r:id="rId6"/>
    <p:sldId id="583" r:id="rId7"/>
    <p:sldId id="643" r:id="rId8"/>
    <p:sldId id="645" r:id="rId9"/>
    <p:sldId id="648" r:id="rId10"/>
    <p:sldId id="644" r:id="rId11"/>
    <p:sldId id="647" r:id="rId12"/>
    <p:sldId id="595" r:id="rId13"/>
    <p:sldId id="598" r:id="rId14"/>
    <p:sldId id="597" r:id="rId15"/>
    <p:sldId id="631" r:id="rId16"/>
    <p:sldId id="615" r:id="rId17"/>
    <p:sldId id="632" r:id="rId18"/>
    <p:sldId id="616" r:id="rId19"/>
    <p:sldId id="617" r:id="rId20"/>
    <p:sldId id="441" r:id="rId21"/>
    <p:sldId id="549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622"/>
    <p:restoredTop sz="94618"/>
  </p:normalViewPr>
  <p:slideViewPr>
    <p:cSldViewPr snapToGrid="0" snapToObjects="1">
      <p:cViewPr varScale="1">
        <p:scale>
          <a:sx n="77" d="100"/>
          <a:sy n="77" d="100"/>
        </p:scale>
        <p:origin x="224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4002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1764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4023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34075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4899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9669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1390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185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9516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4429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8420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88308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69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10/20/20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9512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82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3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tiff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nevans38/4yd1vdosxkk0rz7s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hiteboard.fi/v539v" TargetMode="External"/><Relationship Id="rId4" Type="http://schemas.openxmlformats.org/officeDocument/2006/relationships/image" Target="../media/image16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f"/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iff"/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tif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20ba5da5-965c-42b3-8f9a-ac4c00efdc57" TargetMode="External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tiff"/><Relationship Id="rId3" Type="http://schemas.openxmlformats.org/officeDocument/2006/relationships/image" Target="../media/image27.tiff"/><Relationship Id="rId7" Type="http://schemas.openxmlformats.org/officeDocument/2006/relationships/image" Target="../media/image31.tiff"/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tiff"/><Relationship Id="rId5" Type="http://schemas.openxmlformats.org/officeDocument/2006/relationships/image" Target="../media/image29.tiff"/><Relationship Id="rId4" Type="http://schemas.openxmlformats.org/officeDocument/2006/relationships/image" Target="../media/image28.tiff"/><Relationship Id="rId9" Type="http://schemas.openxmlformats.org/officeDocument/2006/relationships/image" Target="../media/image33.tif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35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93928" y="171700"/>
            <a:ext cx="11091897" cy="23697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96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96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3B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2910430" y="5091099"/>
            <a:ext cx="6666740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20fed 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Hydref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20.10.2020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28561" y="258718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75402" y="1901045"/>
            <a:ext cx="2995888" cy="2666721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678683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3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30" y="6173074"/>
            <a:ext cx="3377876" cy="52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1C6228-32AF-4645-8326-44FAEF63BAF9}"/>
              </a:ext>
            </a:extLst>
          </p:cNvPr>
          <p:cNvSpPr txBox="1"/>
          <p:nvPr/>
        </p:nvSpPr>
        <p:spPr>
          <a:xfrm>
            <a:off x="9155739" y="6297111"/>
            <a:ext cx="28104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5"/>
              </a:rPr>
              <a:t>n.evans@uwtsd.ac.uk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3197683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latin typeface="+mj-lt"/>
              </a:rPr>
              <a:t>Heddiw, </a:t>
            </a:r>
            <a:r>
              <a:rPr lang="en-GB" sz="4400" b="1" dirty="0" err="1">
                <a:latin typeface="+mj-lt"/>
              </a:rPr>
              <a:t>fe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fyddwn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ni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yn</a:t>
            </a:r>
            <a:r>
              <a:rPr lang="en-GB" sz="4400" b="1" dirty="0">
                <a:latin typeface="+mj-lt"/>
              </a:rPr>
              <a:t>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Today we will…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67205" y="1879226"/>
            <a:ext cx="5687464" cy="397031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gwneud</a:t>
            </a:r>
            <a:r>
              <a:rPr lang="en-US" sz="2800" dirty="0"/>
              <a:t> y </a:t>
            </a:r>
            <a:r>
              <a:rPr lang="en-US" sz="2800" dirty="0" err="1"/>
              <a:t>gofrestr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</a:t>
            </a:r>
            <a:r>
              <a:rPr lang="en-US" sz="2800" dirty="0"/>
              <a:t> </a:t>
            </a:r>
            <a:r>
              <a:rPr lang="en-US" sz="2800" dirty="0" err="1"/>
              <a:t>patrymau</a:t>
            </a:r>
            <a:r>
              <a:rPr lang="en-US" sz="2800" dirty="0"/>
              <a:t> </a:t>
            </a:r>
            <a:r>
              <a:rPr lang="en-US" sz="2800" dirty="0" err="1"/>
              <a:t>blaenorol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</a:t>
            </a:r>
            <a:r>
              <a:rPr lang="en-US" sz="2800" dirty="0"/>
              <a:t> </a:t>
            </a:r>
            <a:r>
              <a:rPr lang="en-US" sz="2800" dirty="0" err="1"/>
              <a:t>enwau’r</a:t>
            </a:r>
            <a:r>
              <a:rPr lang="en-US" sz="2800" dirty="0"/>
              <a:t> </a:t>
            </a:r>
            <a:r>
              <a:rPr lang="en-US" sz="2800" dirty="0" err="1"/>
              <a:t>pynciau</a:t>
            </a:r>
            <a:r>
              <a:rPr lang="en-US" sz="2800" dirty="0"/>
              <a:t> </a:t>
            </a:r>
            <a:r>
              <a:rPr lang="en-US" sz="2800" dirty="0" err="1"/>
              <a:t>a’r</a:t>
            </a:r>
            <a:r>
              <a:rPr lang="en-US" sz="2800" dirty="0"/>
              <a:t> </a:t>
            </a:r>
            <a:r>
              <a:rPr lang="en-US" sz="2800" dirty="0" err="1"/>
              <a:t>Meysydd</a:t>
            </a:r>
            <a:r>
              <a:rPr lang="en-US" sz="2800" dirty="0"/>
              <a:t> </a:t>
            </a:r>
            <a:r>
              <a:rPr lang="en-US" sz="2800" dirty="0" err="1"/>
              <a:t>Dysgu</a:t>
            </a:r>
            <a:r>
              <a:rPr lang="en-US" sz="2800" dirty="0"/>
              <a:t> a </a:t>
            </a:r>
            <a:r>
              <a:rPr lang="en-US" sz="2800" dirty="0" err="1"/>
              <a:t>Phrofiad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mynegi</a:t>
            </a:r>
            <a:r>
              <a:rPr lang="en-US" sz="2800" dirty="0"/>
              <a:t> </a:t>
            </a:r>
            <a:r>
              <a:rPr lang="en-US" sz="2800" dirty="0" err="1"/>
              <a:t>hoffter</a:t>
            </a:r>
            <a:r>
              <a:rPr lang="en-US" sz="28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204108" y="1899665"/>
            <a:ext cx="5768490" cy="397031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the register in Welsh;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revise previous patterns;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the Welsh names of the school subject and names of the Areas of Learning and Experience;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discuss likes and dislikes.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420227" y="6022669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945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176786"/>
            <a:ext cx="12070403" cy="787309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...      Registration time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47638" y="3266405"/>
            <a:ext cx="5684036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Ydy</a:t>
            </a:r>
            <a:r>
              <a:rPr lang="en-US" sz="3600" b="1" dirty="0">
                <a:solidFill>
                  <a:schemeClr val="bg1"/>
                </a:solidFill>
              </a:rPr>
              <a:t>  ….....  </a:t>
            </a:r>
            <a:r>
              <a:rPr lang="en-US" sz="3600" b="1" dirty="0" err="1">
                <a:solidFill>
                  <a:schemeClr val="bg1"/>
                </a:solidFill>
              </a:rPr>
              <a:t>yma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7071198" y="2843333"/>
            <a:ext cx="1864398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Yma</a:t>
            </a:r>
            <a:r>
              <a:rPr lang="en-US" sz="2400" b="1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071198" y="3709521"/>
            <a:ext cx="3644450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ydy</a:t>
            </a:r>
            <a:r>
              <a:rPr lang="en-US" sz="2400" b="1" dirty="0"/>
              <a:t>. </a:t>
            </a:r>
            <a:r>
              <a:rPr lang="en-US" sz="2400" b="1" dirty="0" err="1"/>
              <a:t>Absennol</a:t>
            </a:r>
            <a:r>
              <a:rPr lang="en-US" sz="2400" b="1" dirty="0"/>
              <a:t>.</a:t>
            </a: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4142C76D-8809-8B4E-A007-59A272EDD121}"/>
              </a:ext>
            </a:extLst>
          </p:cNvPr>
          <p:cNvSpPr/>
          <p:nvPr/>
        </p:nvSpPr>
        <p:spPr>
          <a:xfrm>
            <a:off x="364074" y="1344215"/>
            <a:ext cx="2115890" cy="1092595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00B050"/>
                </a:solidFill>
              </a:rPr>
              <a:t>b</a:t>
            </a:r>
            <a:r>
              <a:rPr lang="en-US" sz="2400" b="1" dirty="0" err="1"/>
              <a:t>lant</a:t>
            </a:r>
            <a:r>
              <a:rPr lang="en-US" sz="2400" b="1" dirty="0"/>
              <a:t>!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06FBB433-07C6-CA43-A4F2-F2A93C820C8F}"/>
              </a:ext>
            </a:extLst>
          </p:cNvPr>
          <p:cNvSpPr/>
          <p:nvPr/>
        </p:nvSpPr>
        <p:spPr>
          <a:xfrm>
            <a:off x="3089656" y="1344216"/>
            <a:ext cx="2050380" cy="1092594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00B050"/>
                </a:solidFill>
              </a:rPr>
              <a:t>b</a:t>
            </a:r>
            <a:r>
              <a:rPr lang="en-US" sz="2400" b="1" dirty="0" err="1"/>
              <a:t>awb</a:t>
            </a:r>
            <a:r>
              <a:rPr lang="en-US" sz="2400" b="1" dirty="0"/>
              <a:t>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30DB3BA9-18AA-344C-B4E2-035778640068}"/>
              </a:ext>
            </a:extLst>
          </p:cNvPr>
          <p:cNvSpPr/>
          <p:nvPr/>
        </p:nvSpPr>
        <p:spPr>
          <a:xfrm>
            <a:off x="5659092" y="1352328"/>
            <a:ext cx="2515089" cy="108448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00B050"/>
                </a:solidFill>
              </a:rPr>
              <a:t>dd</a:t>
            </a:r>
            <a:r>
              <a:rPr lang="en-US" sz="2400" b="1" dirty="0" err="1"/>
              <a:t>osbarth</a:t>
            </a:r>
            <a:r>
              <a:rPr lang="en-US" sz="2400" b="1" dirty="0"/>
              <a:t>!</a:t>
            </a:r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E7791EEC-B773-1348-947A-09EC4FC3E4A3}"/>
              </a:ext>
            </a:extLst>
          </p:cNvPr>
          <p:cNvSpPr/>
          <p:nvPr/>
        </p:nvSpPr>
        <p:spPr>
          <a:xfrm>
            <a:off x="8741324" y="1352328"/>
            <a:ext cx="2744093" cy="108448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00B050"/>
                </a:solidFill>
              </a:rPr>
              <a:t>f</a:t>
            </a:r>
            <a:r>
              <a:rPr lang="en-US" sz="2400" b="1" dirty="0" err="1"/>
              <a:t>lwyddyn</a:t>
            </a:r>
            <a:r>
              <a:rPr lang="en-US" sz="2400" b="1" dirty="0"/>
              <a:t> 3!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7520090-5F1A-E44E-8C99-D530A61956C4}"/>
              </a:ext>
            </a:extLst>
          </p:cNvPr>
          <p:cNvSpPr txBox="1"/>
          <p:nvPr/>
        </p:nvSpPr>
        <p:spPr>
          <a:xfrm>
            <a:off x="247638" y="4742330"/>
            <a:ext cx="5684036" cy="584775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 …. ? (</a:t>
            </a:r>
            <a:r>
              <a:rPr lang="en-US" sz="3200" b="1" dirty="0" err="1">
                <a:solidFill>
                  <a:schemeClr val="bg1"/>
                </a:solidFill>
              </a:rPr>
              <a:t>sgl</a:t>
            </a:r>
            <a:r>
              <a:rPr lang="en-US" sz="3200" b="1" dirty="0">
                <a:solidFill>
                  <a:schemeClr val="bg1"/>
                </a:solidFill>
              </a:rPr>
              <a:t>)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/>
          <p:nvPr/>
        </p:nvCxnSpPr>
        <p:spPr>
          <a:xfrm flipV="1">
            <a:off x="6143907" y="3105179"/>
            <a:ext cx="715057" cy="24938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>
            <a:off x="6156798" y="3690045"/>
            <a:ext cx="715057" cy="23083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1F2BA3D3-32C3-C046-929A-6A37B8E694C6}"/>
              </a:ext>
            </a:extLst>
          </p:cNvPr>
          <p:cNvSpPr txBox="1"/>
          <p:nvPr/>
        </p:nvSpPr>
        <p:spPr>
          <a:xfrm>
            <a:off x="7113370" y="4749328"/>
            <a:ext cx="3644450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….., </a:t>
            </a:r>
            <a:r>
              <a:rPr lang="en-US" sz="2400" b="1" dirty="0" err="1"/>
              <a:t>diolch</a:t>
            </a:r>
            <a:endParaRPr lang="en-US" sz="2400" b="1" dirty="0"/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EE91235-18D0-E64A-BA62-3772D15C9E0A}"/>
              </a:ext>
            </a:extLst>
          </p:cNvPr>
          <p:cNvCxnSpPr>
            <a:cxnSpLocks/>
          </p:cNvCxnSpPr>
          <p:nvPr/>
        </p:nvCxnSpPr>
        <p:spPr>
          <a:xfrm>
            <a:off x="6156798" y="5088306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40270739-6E04-7149-908C-C2830B3BA86A}"/>
              </a:ext>
            </a:extLst>
          </p:cNvPr>
          <p:cNvSpPr txBox="1"/>
          <p:nvPr/>
        </p:nvSpPr>
        <p:spPr>
          <a:xfrm>
            <a:off x="247638" y="5656870"/>
            <a:ext cx="6093850" cy="584775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ydych</a:t>
            </a:r>
            <a:r>
              <a:rPr lang="en-US" sz="3200" b="1" dirty="0">
                <a:solidFill>
                  <a:schemeClr val="bg1"/>
                </a:solidFill>
              </a:rPr>
              <a:t> chi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 …. ? (</a:t>
            </a:r>
            <a:r>
              <a:rPr lang="en-US" sz="3200" b="1" dirty="0" err="1">
                <a:solidFill>
                  <a:schemeClr val="bg1"/>
                </a:solidFill>
              </a:rPr>
              <a:t>pl</a:t>
            </a:r>
            <a:r>
              <a:rPr lang="en-US" sz="3200" b="1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BA8ACDC-FE32-EA49-A16B-4C2CC166C5B2}"/>
              </a:ext>
            </a:extLst>
          </p:cNvPr>
          <p:cNvSpPr txBox="1"/>
          <p:nvPr/>
        </p:nvSpPr>
        <p:spPr>
          <a:xfrm>
            <a:off x="7113370" y="5720397"/>
            <a:ext cx="4572661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49FA662-1BDB-E044-A46E-B96C1683FBD3}"/>
              </a:ext>
            </a:extLst>
          </p:cNvPr>
          <p:cNvCxnSpPr>
            <a:cxnSpLocks/>
          </p:cNvCxnSpPr>
          <p:nvPr/>
        </p:nvCxnSpPr>
        <p:spPr>
          <a:xfrm>
            <a:off x="6385217" y="6091369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ED94F5-E889-BA4B-ABCB-5ECE3B129603}"/>
              </a:ext>
            </a:extLst>
          </p:cNvPr>
          <p:cNvSpPr txBox="1"/>
          <p:nvPr/>
        </p:nvSpPr>
        <p:spPr>
          <a:xfrm>
            <a:off x="2046501" y="2557416"/>
            <a:ext cx="1620981" cy="52322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US" sz="1400" b="1" dirty="0" err="1"/>
              <a:t>Treiglad</a:t>
            </a:r>
            <a:r>
              <a:rPr lang="en-US" sz="1400" b="1" dirty="0"/>
              <a:t> </a:t>
            </a:r>
            <a:r>
              <a:rPr lang="en-US" sz="1400" b="1" dirty="0" err="1"/>
              <a:t>meddal</a:t>
            </a:r>
            <a:r>
              <a:rPr lang="en-US" sz="1400" b="1" dirty="0"/>
              <a:t> / soft mutation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F047643-A22B-DF40-9F5D-73DD9D4A4D6B}"/>
              </a:ext>
            </a:extLst>
          </p:cNvPr>
          <p:cNvCxnSpPr>
            <a:stCxn id="4" idx="1"/>
          </p:cNvCxnSpPr>
          <p:nvPr/>
        </p:nvCxnSpPr>
        <p:spPr>
          <a:xfrm flipH="1" flipV="1">
            <a:off x="1149927" y="2286000"/>
            <a:ext cx="896574" cy="533026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EBED1C6-46FA-E14B-AC8E-1F48AADB42DD}"/>
              </a:ext>
            </a:extLst>
          </p:cNvPr>
          <p:cNvCxnSpPr>
            <a:cxnSpLocks/>
          </p:cNvCxnSpPr>
          <p:nvPr/>
        </p:nvCxnSpPr>
        <p:spPr>
          <a:xfrm flipV="1">
            <a:off x="3079357" y="2181995"/>
            <a:ext cx="482542" cy="38892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7185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9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79837" y="129304"/>
            <a:ext cx="6777079" cy="646331"/>
          </a:xfrm>
          <a:prstGeom prst="rect">
            <a:avLst/>
          </a:prstGeom>
          <a:solidFill>
            <a:schemeClr val="accent1"/>
          </a:solidFill>
          <a:ln w="76200">
            <a:solidFill>
              <a:schemeClr val="tx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Sut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1026" name="Picture 2" descr="Image result for happy emoji">
            <a:extLst>
              <a:ext uri="{FF2B5EF4-FFF2-40B4-BE49-F238E27FC236}">
                <a16:creationId xmlns:a16="http://schemas.microsoft.com/office/drawing/2014/main" id="{DD64512F-B9AF-364C-98C3-30719D3830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227" y="2204739"/>
            <a:ext cx="2717591" cy="20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sad emoji">
            <a:extLst>
              <a:ext uri="{FF2B5EF4-FFF2-40B4-BE49-F238E27FC236}">
                <a16:creationId xmlns:a16="http://schemas.microsoft.com/office/drawing/2014/main" id="{FBA468D8-9AE3-834D-AFE0-9374A7882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104" y="2204739"/>
            <a:ext cx="2035570" cy="20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tired emoji">
            <a:extLst>
              <a:ext uri="{FF2B5EF4-FFF2-40B4-BE49-F238E27FC236}">
                <a16:creationId xmlns:a16="http://schemas.microsoft.com/office/drawing/2014/main" id="{A8715FD2-6B6F-0E45-8DB4-347AE906BB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10"/>
          <a:stretch/>
        </p:blipFill>
        <p:spPr bwMode="auto">
          <a:xfrm>
            <a:off x="6300012" y="2179207"/>
            <a:ext cx="2266471" cy="221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sick emoji">
            <a:extLst>
              <a:ext uri="{FF2B5EF4-FFF2-40B4-BE49-F238E27FC236}">
                <a16:creationId xmlns:a16="http://schemas.microsoft.com/office/drawing/2014/main" id="{B67AEAA2-505A-C04B-BD58-354297015F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5821" y="2179207"/>
            <a:ext cx="2235722" cy="2147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nervous emoji">
            <a:extLst>
              <a:ext uri="{FF2B5EF4-FFF2-40B4-BE49-F238E27FC236}">
                <a16:creationId xmlns:a16="http://schemas.microsoft.com/office/drawing/2014/main" id="{AD5D5C16-A6D8-8C4B-A44F-5632751783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19" t="14196" r="4896" b="8316"/>
          <a:stretch/>
        </p:blipFill>
        <p:spPr bwMode="auto">
          <a:xfrm>
            <a:off x="1481224" y="4555991"/>
            <a:ext cx="2434169" cy="22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excitied emoji">
            <a:extLst>
              <a:ext uri="{FF2B5EF4-FFF2-40B4-BE49-F238E27FC236}">
                <a16:creationId xmlns:a16="http://schemas.microsoft.com/office/drawing/2014/main" id="{30A85BC2-213F-B04A-AD10-F8DB36D12F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8" t="11256" r="6727" b="11256"/>
          <a:stretch/>
        </p:blipFill>
        <p:spPr bwMode="auto">
          <a:xfrm>
            <a:off x="4851293" y="4588783"/>
            <a:ext cx="2434169" cy="22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69564E0-3C0E-7143-9EAA-67B2D5A83214}"/>
              </a:ext>
            </a:extLst>
          </p:cNvPr>
          <p:cNvSpPr txBox="1"/>
          <p:nvPr/>
        </p:nvSpPr>
        <p:spPr>
          <a:xfrm rot="20738117">
            <a:off x="751387" y="4196144"/>
            <a:ext cx="1728762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/>
              <a:t>hapus</a:t>
            </a:r>
            <a:endParaRPr lang="en-US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94ED5E-8986-8342-B3EE-E58F9677AEB0}"/>
              </a:ext>
            </a:extLst>
          </p:cNvPr>
          <p:cNvSpPr txBox="1"/>
          <p:nvPr/>
        </p:nvSpPr>
        <p:spPr>
          <a:xfrm rot="20738117">
            <a:off x="698163" y="6052887"/>
            <a:ext cx="1313731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nerfus</a:t>
            </a:r>
            <a:endParaRPr lang="en-US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C98FC1-A9C8-B645-A3DD-B72F73DA4615}"/>
              </a:ext>
            </a:extLst>
          </p:cNvPr>
          <p:cNvSpPr txBox="1"/>
          <p:nvPr/>
        </p:nvSpPr>
        <p:spPr>
          <a:xfrm rot="20738117">
            <a:off x="4435119" y="3948008"/>
            <a:ext cx="1721020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d</a:t>
            </a:r>
            <a:r>
              <a:rPr lang="en-US" sz="2400" b="1" dirty="0" err="1"/>
              <a:t>rist</a:t>
            </a:r>
            <a:endParaRPr lang="en-US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02F139-7E0C-5341-91F1-764D2F8E1457}"/>
              </a:ext>
            </a:extLst>
          </p:cNvPr>
          <p:cNvSpPr txBox="1"/>
          <p:nvPr/>
        </p:nvSpPr>
        <p:spPr>
          <a:xfrm rot="20738117">
            <a:off x="7231456" y="4064389"/>
            <a:ext cx="1890815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</a:t>
            </a:r>
            <a:r>
              <a:rPr lang="en-US" sz="2400" b="1" dirty="0" err="1"/>
              <a:t>linedig</a:t>
            </a:r>
            <a:endParaRPr lang="en-US" sz="2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E3E53A1-6EDD-034A-9AAE-ED094F5ABE07}"/>
              </a:ext>
            </a:extLst>
          </p:cNvPr>
          <p:cNvSpPr txBox="1"/>
          <p:nvPr/>
        </p:nvSpPr>
        <p:spPr>
          <a:xfrm rot="20738117">
            <a:off x="9952974" y="4064389"/>
            <a:ext cx="1645635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/>
              <a:t>sâl</a:t>
            </a:r>
            <a:endParaRPr lang="en-US" sz="24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0C14031-46E5-2546-9246-732A6280D190}"/>
              </a:ext>
            </a:extLst>
          </p:cNvPr>
          <p:cNvSpPr txBox="1"/>
          <p:nvPr/>
        </p:nvSpPr>
        <p:spPr>
          <a:xfrm rot="20738117">
            <a:off x="4314723" y="6175097"/>
            <a:ext cx="2037346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</a:t>
            </a:r>
            <a:r>
              <a:rPr lang="en-US" sz="2400" b="1" dirty="0" err="1"/>
              <a:t>endigedig</a:t>
            </a:r>
            <a:endParaRPr lang="en-US" sz="2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50D4DD-B2F6-A147-BAC7-35639FBD8F5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75821" y="4713498"/>
            <a:ext cx="2089524" cy="208952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F539411-8060-4943-853B-8B0815BD2F6B}"/>
              </a:ext>
            </a:extLst>
          </p:cNvPr>
          <p:cNvSpPr txBox="1"/>
          <p:nvPr/>
        </p:nvSpPr>
        <p:spPr>
          <a:xfrm rot="20738117">
            <a:off x="8196163" y="6109643"/>
            <a:ext cx="1732766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iawn</a:t>
            </a:r>
            <a:endParaRPr lang="en-US" sz="24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824B069-9617-4144-B73B-EB25FE897793}"/>
              </a:ext>
            </a:extLst>
          </p:cNvPr>
          <p:cNvSpPr txBox="1"/>
          <p:nvPr/>
        </p:nvSpPr>
        <p:spPr>
          <a:xfrm>
            <a:off x="2679836" y="1141490"/>
            <a:ext cx="6777079" cy="646331"/>
          </a:xfrm>
          <a:prstGeom prst="rect">
            <a:avLst/>
          </a:prstGeom>
          <a:solidFill>
            <a:schemeClr val="accent5"/>
          </a:solidFill>
          <a:ln w="76200">
            <a:solidFill>
              <a:schemeClr val="accent5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/>
              <a:t>Ry</a:t>
            </a:r>
            <a:r>
              <a:rPr lang="en-US" sz="3600" b="1" dirty="0" err="1">
                <a:solidFill>
                  <a:schemeClr val="bg1"/>
                </a:solidFill>
              </a:rPr>
              <a:t>dw</a:t>
            </a:r>
            <a:r>
              <a:rPr lang="en-US" sz="3600" b="1" dirty="0"/>
              <a:t> </a:t>
            </a:r>
            <a:r>
              <a:rPr lang="en-US" sz="3600" b="1" dirty="0" err="1"/>
              <a:t>i’n</a:t>
            </a:r>
            <a:r>
              <a:rPr lang="en-US" sz="3600" b="1" dirty="0"/>
              <a:t> ….    /   </a:t>
            </a:r>
            <a:r>
              <a:rPr lang="en-US" sz="3600" b="1" dirty="0" err="1">
                <a:solidFill>
                  <a:schemeClr val="bg1"/>
                </a:solidFill>
              </a:rPr>
              <a:t>Dw</a:t>
            </a:r>
            <a:r>
              <a:rPr lang="en-US" sz="3600" b="1" dirty="0"/>
              <a:t> </a:t>
            </a:r>
            <a:r>
              <a:rPr lang="en-US" sz="3600" b="1" dirty="0" err="1"/>
              <a:t>i’n</a:t>
            </a:r>
            <a:r>
              <a:rPr lang="en-US" sz="3600" b="1" dirty="0"/>
              <a:t> ….  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95BC63-60F5-6C44-8B16-7A856C5E3C88}"/>
              </a:ext>
            </a:extLst>
          </p:cNvPr>
          <p:cNvSpPr txBox="1"/>
          <p:nvPr/>
        </p:nvSpPr>
        <p:spPr>
          <a:xfrm>
            <a:off x="271227" y="789432"/>
            <a:ext cx="2118646" cy="523220"/>
          </a:xfrm>
          <a:prstGeom prst="rect">
            <a:avLst/>
          </a:prstGeom>
          <a:solidFill>
            <a:srgbClr val="FFC000"/>
          </a:solidFill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 + </a:t>
            </a:r>
            <a:r>
              <a:rPr lang="en-US" sz="2800" b="1" dirty="0" err="1"/>
              <a:t>yn</a:t>
            </a:r>
            <a:r>
              <a:rPr lang="en-US" sz="2800" b="1" dirty="0"/>
              <a:t> = </a:t>
            </a:r>
            <a:r>
              <a:rPr lang="en-US" sz="2800" b="1" dirty="0" err="1"/>
              <a:t>i’n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971181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7896CC0-EBC0-8F43-B304-DC47E37378DD}"/>
              </a:ext>
            </a:extLst>
          </p:cNvPr>
          <p:cNvSpPr txBox="1">
            <a:spLocks/>
          </p:cNvSpPr>
          <p:nvPr/>
        </p:nvSpPr>
        <p:spPr>
          <a:xfrm>
            <a:off x="309966" y="210734"/>
            <a:ext cx="11406753" cy="610832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err="1">
                <a:solidFill>
                  <a:schemeClr val="bg1"/>
                </a:solidFill>
                <a:latin typeface="Segoe Print"/>
              </a:rPr>
              <a:t>Atebion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…                                    answers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98D72D3-7AED-8144-96FB-082A6F5221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574" t="47672" r="28557" b="19548"/>
          <a:stretch/>
        </p:blipFill>
        <p:spPr>
          <a:xfrm>
            <a:off x="1890793" y="1069382"/>
            <a:ext cx="8958020" cy="360790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AB77ED3-789E-464F-85B1-76B0B7653F65}"/>
              </a:ext>
            </a:extLst>
          </p:cNvPr>
          <p:cNvSpPr txBox="1"/>
          <p:nvPr/>
        </p:nvSpPr>
        <p:spPr>
          <a:xfrm>
            <a:off x="790413" y="4516709"/>
            <a:ext cx="10445858" cy="20313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err="1"/>
              <a:t>Mae’r</a:t>
            </a:r>
            <a:r>
              <a:rPr lang="en-US" dirty="0"/>
              <a:t> plant </a:t>
            </a:r>
            <a:r>
              <a:rPr lang="en-US" b="1" u="sng" dirty="0" err="1"/>
              <a:t>yn</a:t>
            </a:r>
            <a:r>
              <a:rPr lang="en-US" dirty="0"/>
              <a:t> y </a:t>
            </a:r>
            <a:r>
              <a:rPr lang="en-US" dirty="0" err="1"/>
              <a:t>dosbarth</a:t>
            </a:r>
            <a:r>
              <a:rPr lang="en-US" dirty="0"/>
              <a:t>.</a:t>
            </a:r>
          </a:p>
          <a:p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gadair</a:t>
            </a:r>
            <a:r>
              <a:rPr lang="en-US" dirty="0"/>
              <a:t> </a:t>
            </a:r>
            <a:r>
              <a:rPr lang="en-US" b="1" u="sng" dirty="0"/>
              <a:t>o </a:t>
            </a:r>
            <a:r>
              <a:rPr lang="en-US" b="1" u="sng" dirty="0" err="1"/>
              <a:t>dan</a:t>
            </a:r>
            <a:r>
              <a:rPr lang="en-US" b="1" u="sng" dirty="0"/>
              <a:t> </a:t>
            </a:r>
            <a:r>
              <a:rPr lang="en-US" dirty="0"/>
              <a:t>y </a:t>
            </a:r>
            <a:r>
              <a:rPr lang="en-US" dirty="0" err="1"/>
              <a:t>bwrdd</a:t>
            </a:r>
            <a:r>
              <a:rPr lang="en-US" dirty="0"/>
              <a:t>.</a:t>
            </a:r>
          </a:p>
          <a:p>
            <a:r>
              <a:rPr lang="en-US" dirty="0"/>
              <a:t>Mae Rhys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eistedd</a:t>
            </a:r>
            <a:r>
              <a:rPr lang="en-US" dirty="0"/>
              <a:t> </a:t>
            </a:r>
            <a:r>
              <a:rPr lang="en-US" b="1" u="sng" dirty="0" err="1"/>
              <a:t>ar</a:t>
            </a:r>
            <a:r>
              <a:rPr lang="en-US" b="1" u="sng" dirty="0"/>
              <a:t> </a:t>
            </a:r>
            <a:r>
              <a:rPr lang="en-US" b="1" u="sng" dirty="0" err="1"/>
              <a:t>bwys</a:t>
            </a:r>
            <a:r>
              <a:rPr lang="en-US" b="1" u="sng" dirty="0"/>
              <a:t> </a:t>
            </a:r>
            <a:r>
              <a:rPr lang="en-US" dirty="0" err="1"/>
              <a:t>Nerys</a:t>
            </a:r>
            <a:r>
              <a:rPr lang="en-US" dirty="0"/>
              <a:t>.       Neu        </a:t>
            </a:r>
            <a:r>
              <a:rPr lang="en-US" b="1" u="sng" dirty="0" err="1"/>
              <a:t>gyferbyn</a:t>
            </a:r>
            <a:r>
              <a:rPr lang="en-US" b="1" u="sng" dirty="0"/>
              <a:t> </a:t>
            </a:r>
            <a:r>
              <a:rPr lang="en-US" b="1" u="sng" dirty="0" err="1"/>
              <a:t>â</a:t>
            </a:r>
            <a:endParaRPr lang="en-US" b="1" u="sng" dirty="0"/>
          </a:p>
          <a:p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bwyd</a:t>
            </a:r>
            <a:r>
              <a:rPr lang="en-US" dirty="0"/>
              <a:t> </a:t>
            </a:r>
            <a:r>
              <a:rPr lang="en-US" b="1" u="sng" dirty="0" err="1"/>
              <a:t>ar</a:t>
            </a:r>
            <a:r>
              <a:rPr lang="en-US" dirty="0"/>
              <a:t> y plat?</a:t>
            </a:r>
          </a:p>
          <a:p>
            <a:r>
              <a:rPr lang="en-US" dirty="0"/>
              <a:t>Mae Sion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eistedd</a:t>
            </a:r>
            <a:r>
              <a:rPr lang="en-US" dirty="0"/>
              <a:t> </a:t>
            </a:r>
            <a:r>
              <a:rPr lang="en-US" b="1" u="sng" dirty="0" err="1"/>
              <a:t>rhwng</a:t>
            </a:r>
            <a:r>
              <a:rPr lang="en-US" dirty="0"/>
              <a:t> </a:t>
            </a:r>
            <a:r>
              <a:rPr lang="en-US" dirty="0" err="1"/>
              <a:t>Steffan</a:t>
            </a:r>
            <a:r>
              <a:rPr lang="en-US" dirty="0"/>
              <a:t> a </a:t>
            </a:r>
            <a:r>
              <a:rPr lang="en-US" dirty="0" err="1"/>
              <a:t>Lowri</a:t>
            </a:r>
            <a:r>
              <a:rPr lang="en-US" dirty="0"/>
              <a:t>.</a:t>
            </a:r>
          </a:p>
          <a:p>
            <a:r>
              <a:rPr lang="en-US" dirty="0"/>
              <a:t>Mae </a:t>
            </a:r>
            <a:r>
              <a:rPr lang="en-US" dirty="0" err="1"/>
              <a:t>Blwyddyn</a:t>
            </a:r>
            <a:r>
              <a:rPr lang="en-US" dirty="0"/>
              <a:t> 4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sefyll</a:t>
            </a:r>
            <a:r>
              <a:rPr lang="en-US" dirty="0"/>
              <a:t> </a:t>
            </a:r>
            <a:r>
              <a:rPr lang="en-US" b="1" u="sng" dirty="0"/>
              <a:t>o </a:t>
            </a:r>
            <a:r>
              <a:rPr lang="en-US" b="1" u="sng" dirty="0" err="1"/>
              <a:t>flaen</a:t>
            </a:r>
            <a:r>
              <a:rPr lang="en-US" b="1" u="sng" dirty="0"/>
              <a:t> </a:t>
            </a:r>
            <a:r>
              <a:rPr lang="en-US" dirty="0" err="1"/>
              <a:t>Blwyddyn</a:t>
            </a:r>
            <a:r>
              <a:rPr lang="en-US" dirty="0"/>
              <a:t> 5.</a:t>
            </a:r>
          </a:p>
          <a:p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 </a:t>
            </a:r>
            <a:r>
              <a:rPr lang="en-US" b="1" u="sng" dirty="0" err="1"/>
              <a:t>gyferbyn</a:t>
            </a:r>
            <a:r>
              <a:rPr lang="en-US" dirty="0"/>
              <a:t> </a:t>
            </a:r>
            <a:r>
              <a:rPr lang="en-US" dirty="0" err="1"/>
              <a:t>â’r</a:t>
            </a:r>
            <a:r>
              <a:rPr lang="en-US" dirty="0"/>
              <a:t> </a:t>
            </a:r>
            <a:r>
              <a:rPr lang="en-US" dirty="0" err="1"/>
              <a:t>eglwys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547661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5212" y="110611"/>
            <a:ext cx="7996844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Segoe Print"/>
              </a:rPr>
              <a:t>Atebion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…            answers 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A5998F-EA29-7A48-A6B9-F9120C26D528}"/>
              </a:ext>
            </a:extLst>
          </p:cNvPr>
          <p:cNvSpPr txBox="1"/>
          <p:nvPr/>
        </p:nvSpPr>
        <p:spPr>
          <a:xfrm>
            <a:off x="5911269" y="26933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353DAB-6063-6848-AEA7-99DFA0E928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3603" y="1080654"/>
            <a:ext cx="3410246" cy="4074954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820F563-0618-DE48-B1E0-DBB6C287E6CD}"/>
              </a:ext>
            </a:extLst>
          </p:cNvPr>
          <p:cNvSpPr txBox="1"/>
          <p:nvPr/>
        </p:nvSpPr>
        <p:spPr>
          <a:xfrm>
            <a:off x="161731" y="1464944"/>
            <a:ext cx="3412742" cy="3539430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 anchor="t">
            <a:spAutoFit/>
          </a:bodyPr>
          <a:lstStyle/>
          <a:p>
            <a:pPr marL="342900" indent="-342900">
              <a:buAutoNum type="arabicPeriod"/>
            </a:pPr>
            <a:r>
              <a:rPr lang="en-US" sz="1400" dirty="0"/>
              <a:t>Where is the dog?</a:t>
            </a:r>
          </a:p>
          <a:p>
            <a:pPr marL="342900" indent="-342900">
              <a:buAutoNum type="arabicPeriod"/>
            </a:pPr>
            <a:endParaRPr lang="en-US" sz="1400" dirty="0"/>
          </a:p>
          <a:p>
            <a:pPr marL="342900" indent="-342900">
              <a:buAutoNum type="arabicPeriod"/>
            </a:pPr>
            <a:r>
              <a:rPr lang="en-US" sz="1400" dirty="0"/>
              <a:t>The dog is under the tree.</a:t>
            </a:r>
          </a:p>
          <a:p>
            <a:pPr marL="342900" indent="-342900">
              <a:buAutoNum type="arabicPeriod"/>
            </a:pPr>
            <a:endParaRPr lang="en-US" sz="1400" dirty="0"/>
          </a:p>
          <a:p>
            <a:pPr marL="342900" indent="-342900">
              <a:buAutoNum type="arabicPeriod"/>
            </a:pPr>
            <a:r>
              <a:rPr lang="en-US" sz="1400" dirty="0"/>
              <a:t>Where is the soil?   </a:t>
            </a:r>
            <a:r>
              <a:rPr lang="en-US" sz="1400" dirty="0">
                <a:solidFill>
                  <a:srgbClr val="00B050"/>
                </a:solidFill>
              </a:rPr>
              <a:t>(soil = </a:t>
            </a:r>
            <a:r>
              <a:rPr lang="en-US" sz="1400" dirty="0" err="1">
                <a:solidFill>
                  <a:srgbClr val="00B050"/>
                </a:solidFill>
              </a:rPr>
              <a:t>pridd</a:t>
            </a:r>
            <a:r>
              <a:rPr lang="en-US" sz="1400" dirty="0">
                <a:solidFill>
                  <a:srgbClr val="00B050"/>
                </a:solidFill>
              </a:rPr>
              <a:t>)</a:t>
            </a:r>
          </a:p>
          <a:p>
            <a:pPr marL="342900" indent="-342900">
              <a:buAutoNum type="arabicPeriod"/>
            </a:pPr>
            <a:endParaRPr lang="en-US" sz="1400" dirty="0"/>
          </a:p>
          <a:p>
            <a:pPr marL="342900" indent="-342900">
              <a:buAutoNum type="arabicPeriod"/>
            </a:pPr>
            <a:r>
              <a:rPr lang="en-US" sz="1400" dirty="0"/>
              <a:t>The soil is in the wheelbarrow.  </a:t>
            </a:r>
            <a:r>
              <a:rPr lang="en-US" sz="1400" dirty="0">
                <a:solidFill>
                  <a:srgbClr val="00B050"/>
                </a:solidFill>
              </a:rPr>
              <a:t>(wheelbarrow = </a:t>
            </a:r>
            <a:r>
              <a:rPr lang="en-US" sz="1400" dirty="0" err="1">
                <a:solidFill>
                  <a:srgbClr val="00B050"/>
                </a:solidFill>
              </a:rPr>
              <a:t>whilber</a:t>
            </a:r>
            <a:r>
              <a:rPr lang="en-US" sz="1400" dirty="0">
                <a:solidFill>
                  <a:srgbClr val="00B050"/>
                </a:solidFill>
              </a:rPr>
              <a:t>)</a:t>
            </a:r>
          </a:p>
          <a:p>
            <a:pPr marL="342900" indent="-342900">
              <a:buAutoNum type="arabicPeriod"/>
            </a:pPr>
            <a:endParaRPr lang="en-US" sz="1400" dirty="0"/>
          </a:p>
          <a:p>
            <a:pPr marL="342900" indent="-342900">
              <a:buAutoNum type="arabicPeriod"/>
            </a:pPr>
            <a:r>
              <a:rPr lang="en-US" sz="1400" dirty="0"/>
              <a:t>What </a:t>
            </a:r>
            <a:r>
              <a:rPr lang="en-US" sz="1400" dirty="0" err="1"/>
              <a:t>colour</a:t>
            </a:r>
            <a:r>
              <a:rPr lang="en-US" sz="1400" dirty="0"/>
              <a:t> is the wheelbarrow?</a:t>
            </a:r>
          </a:p>
          <a:p>
            <a:pPr marL="342900" indent="-342900">
              <a:buAutoNum type="arabicPeriod"/>
            </a:pPr>
            <a:endParaRPr lang="en-US" sz="1400" dirty="0"/>
          </a:p>
          <a:p>
            <a:pPr marL="342900" indent="-342900">
              <a:buAutoNum type="arabicPeriod"/>
            </a:pPr>
            <a:r>
              <a:rPr lang="en-US" sz="1400" dirty="0"/>
              <a:t>How many wheelbarrows are in the garden?</a:t>
            </a:r>
          </a:p>
          <a:p>
            <a:pPr marL="342900" indent="-342900">
              <a:buAutoNum type="arabicPeriod"/>
            </a:pPr>
            <a:endParaRPr lang="en-US" sz="1400" dirty="0"/>
          </a:p>
          <a:p>
            <a:pPr marL="342900" indent="-342900">
              <a:buAutoNum type="arabicPeriod"/>
            </a:pPr>
            <a:r>
              <a:rPr lang="en-US" sz="1400" dirty="0"/>
              <a:t>How many children are in the garden?</a:t>
            </a:r>
          </a:p>
          <a:p>
            <a:r>
              <a:rPr lang="en-US" sz="1400" dirty="0">
                <a:solidFill>
                  <a:srgbClr val="00B050"/>
                </a:solidFill>
              </a:rPr>
              <a:t>    (children = plant)</a:t>
            </a:r>
            <a:endParaRPr lang="en-US" sz="2400" dirty="0">
              <a:solidFill>
                <a:srgbClr val="00B05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6F9C84-A8AC-1D4D-85DE-34EF2EE9CBEC}"/>
              </a:ext>
            </a:extLst>
          </p:cNvPr>
          <p:cNvSpPr txBox="1"/>
          <p:nvPr/>
        </p:nvSpPr>
        <p:spPr>
          <a:xfrm>
            <a:off x="7462980" y="880169"/>
            <a:ext cx="4410367" cy="4708981"/>
          </a:xfrm>
          <a:prstGeom prst="rect">
            <a:avLst/>
          </a:prstGeom>
          <a:solidFill>
            <a:schemeClr val="bg1"/>
          </a:solidFill>
          <a:ln w="76200">
            <a:solidFill>
              <a:srgbClr val="C00000"/>
            </a:solidFill>
          </a:ln>
        </p:spPr>
        <p:txBody>
          <a:bodyPr wrap="square" rtlCol="0" anchor="t">
            <a:spAutoFit/>
          </a:bodyPr>
          <a:lstStyle/>
          <a:p>
            <a:pPr marL="342900" indent="-342900">
              <a:buAutoNum type="arabicPeriod"/>
            </a:pPr>
            <a:r>
              <a:rPr lang="en-US" sz="2000" dirty="0" err="1"/>
              <a:t>Ble</a:t>
            </a:r>
            <a:r>
              <a:rPr lang="en-US" sz="2000" dirty="0"/>
              <a:t> </a:t>
            </a:r>
            <a:r>
              <a:rPr lang="en-US" sz="2000" dirty="0" err="1"/>
              <a:t>mae’r</a:t>
            </a:r>
            <a:r>
              <a:rPr lang="en-US" sz="2000" dirty="0"/>
              <a:t> ci?</a:t>
            </a:r>
          </a:p>
          <a:p>
            <a:pPr marL="342900" indent="-342900">
              <a:buAutoNum type="arabicPeriod"/>
            </a:pPr>
            <a:endParaRPr lang="en-US" sz="2000" dirty="0"/>
          </a:p>
          <a:p>
            <a:pPr marL="342900" indent="-342900">
              <a:buAutoNum type="arabicPeriod"/>
            </a:pPr>
            <a:r>
              <a:rPr lang="en-US" sz="2000" dirty="0" err="1"/>
              <a:t>Mae’r</a:t>
            </a:r>
            <a:r>
              <a:rPr lang="en-US" sz="2000" dirty="0"/>
              <a:t> ci </a:t>
            </a:r>
            <a:r>
              <a:rPr lang="en-US" sz="2000" b="1" u="sng" dirty="0"/>
              <a:t>o </a:t>
            </a:r>
            <a:r>
              <a:rPr lang="en-US" sz="2000" b="1" u="sng" dirty="0" err="1"/>
              <a:t>dan</a:t>
            </a:r>
            <a:r>
              <a:rPr lang="en-US" sz="2000" u="sng" dirty="0"/>
              <a:t> </a:t>
            </a:r>
            <a:r>
              <a:rPr lang="en-US" sz="2000" dirty="0"/>
              <a:t>y </a:t>
            </a:r>
            <a:r>
              <a:rPr lang="en-US" sz="2000" b="1" dirty="0" err="1">
                <a:solidFill>
                  <a:srgbClr val="FF0000"/>
                </a:solidFill>
              </a:rPr>
              <a:t>g</a:t>
            </a:r>
            <a:r>
              <a:rPr lang="en-US" sz="2000" dirty="0" err="1"/>
              <a:t>oeden</a:t>
            </a:r>
            <a:r>
              <a:rPr lang="en-US" sz="2000" dirty="0"/>
              <a:t>.</a:t>
            </a:r>
          </a:p>
          <a:p>
            <a:pPr marL="342900" indent="-342900">
              <a:buAutoNum type="arabicPeriod"/>
            </a:pPr>
            <a:endParaRPr lang="en-US" sz="2000" dirty="0"/>
          </a:p>
          <a:p>
            <a:pPr marL="342900" indent="-342900">
              <a:buAutoNum type="arabicPeriod"/>
            </a:pPr>
            <a:r>
              <a:rPr lang="en-US" sz="2000" dirty="0" err="1"/>
              <a:t>Ble</a:t>
            </a:r>
            <a:r>
              <a:rPr lang="en-US" sz="2000" dirty="0"/>
              <a:t> </a:t>
            </a:r>
            <a:r>
              <a:rPr lang="en-US" sz="2000" dirty="0" err="1"/>
              <a:t>mae’r</a:t>
            </a:r>
            <a:r>
              <a:rPr lang="en-US" sz="2000" dirty="0"/>
              <a:t> </a:t>
            </a:r>
            <a:r>
              <a:rPr lang="en-US" sz="2000" dirty="0" err="1"/>
              <a:t>pridd</a:t>
            </a:r>
            <a:r>
              <a:rPr lang="en-US" sz="2000" dirty="0"/>
              <a:t>?</a:t>
            </a:r>
          </a:p>
          <a:p>
            <a:pPr marL="342900" indent="-342900">
              <a:buAutoNum type="arabicPeriod"/>
            </a:pPr>
            <a:endParaRPr lang="en-US" sz="2000" dirty="0"/>
          </a:p>
          <a:p>
            <a:pPr marL="342900" indent="-342900">
              <a:buAutoNum type="arabicPeriod"/>
            </a:pPr>
            <a:r>
              <a:rPr lang="en-US" sz="2000" dirty="0" err="1"/>
              <a:t>Mae’r</a:t>
            </a:r>
            <a:r>
              <a:rPr lang="en-US" sz="2000" dirty="0"/>
              <a:t> </a:t>
            </a:r>
            <a:r>
              <a:rPr lang="en-US" sz="2000" dirty="0" err="1"/>
              <a:t>pridd</a:t>
            </a:r>
            <a:r>
              <a:rPr lang="en-US" sz="2000" dirty="0"/>
              <a:t> </a:t>
            </a:r>
            <a:r>
              <a:rPr lang="en-US" sz="2000" b="1" u="sng" dirty="0" err="1"/>
              <a:t>yn</a:t>
            </a:r>
            <a:r>
              <a:rPr lang="en-US" sz="2000" b="1" u="sng" dirty="0"/>
              <a:t> y</a:t>
            </a:r>
            <a:r>
              <a:rPr lang="en-US" sz="2000" dirty="0"/>
              <a:t> </a:t>
            </a:r>
            <a:r>
              <a:rPr lang="en-US" sz="2000" dirty="0" err="1"/>
              <a:t>whilber</a:t>
            </a:r>
            <a:r>
              <a:rPr lang="en-US" sz="2000" dirty="0"/>
              <a:t>.</a:t>
            </a:r>
          </a:p>
          <a:p>
            <a:pPr marL="342900" indent="-342900">
              <a:buAutoNum type="arabicPeriod"/>
            </a:pPr>
            <a:endParaRPr lang="en-US" sz="2000" dirty="0"/>
          </a:p>
          <a:p>
            <a:pPr marL="342900" indent="-342900">
              <a:buAutoNum type="arabicPeriod"/>
            </a:pPr>
            <a:r>
              <a:rPr lang="en-US" sz="2000" dirty="0"/>
              <a:t>Pa </a:t>
            </a:r>
            <a:r>
              <a:rPr lang="en-US" sz="2000" b="1" dirty="0" err="1">
                <a:solidFill>
                  <a:srgbClr val="FF0000"/>
                </a:solidFill>
              </a:rPr>
              <a:t>l</a:t>
            </a:r>
            <a:r>
              <a:rPr lang="en-US" sz="2000" dirty="0" err="1"/>
              <a:t>iw</a:t>
            </a:r>
            <a:r>
              <a:rPr lang="en-US" sz="2000" dirty="0"/>
              <a:t> </a:t>
            </a:r>
            <a:r>
              <a:rPr lang="en-US" sz="2000" dirty="0" err="1"/>
              <a:t>ydy’r</a:t>
            </a:r>
            <a:r>
              <a:rPr lang="en-US" sz="2000" dirty="0"/>
              <a:t> </a:t>
            </a:r>
            <a:r>
              <a:rPr lang="en-US" sz="2000" dirty="0" err="1"/>
              <a:t>whilber</a:t>
            </a:r>
            <a:r>
              <a:rPr lang="en-US" sz="2000" dirty="0"/>
              <a:t>?</a:t>
            </a:r>
          </a:p>
          <a:p>
            <a:pPr marL="342900" indent="-342900">
              <a:buAutoNum type="arabicPeriod"/>
            </a:pPr>
            <a:endParaRPr lang="en-US" sz="2000" dirty="0"/>
          </a:p>
          <a:p>
            <a:pPr marL="342900" indent="-342900">
              <a:buAutoNum type="arabicPeriod"/>
            </a:pPr>
            <a:r>
              <a:rPr lang="en-US" sz="2000" b="1" u="sng" dirty="0" err="1"/>
              <a:t>Sawl</a:t>
            </a:r>
            <a:r>
              <a:rPr lang="en-US" sz="2000" b="1" u="sng" dirty="0"/>
              <a:t> </a:t>
            </a:r>
            <a:r>
              <a:rPr lang="en-US" sz="2000" b="1" u="sng" dirty="0" err="1"/>
              <a:t>whilber</a:t>
            </a:r>
            <a:r>
              <a:rPr lang="en-US" sz="2000" b="1" u="sng" dirty="0"/>
              <a:t> </a:t>
            </a:r>
            <a:r>
              <a:rPr lang="en-US" sz="2000" dirty="0" err="1"/>
              <a:t>sy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yr</a:t>
            </a:r>
            <a:r>
              <a:rPr lang="en-US" sz="2000" dirty="0"/>
              <a:t> </a:t>
            </a:r>
            <a:r>
              <a:rPr lang="en-US" sz="2000" dirty="0" err="1"/>
              <a:t>ardd</a:t>
            </a:r>
            <a:r>
              <a:rPr lang="en-US" sz="2000" dirty="0"/>
              <a:t>?</a:t>
            </a:r>
          </a:p>
          <a:p>
            <a:r>
              <a:rPr lang="en-US" sz="2000" dirty="0"/>
              <a:t>     </a:t>
            </a:r>
            <a:r>
              <a:rPr lang="en-US" sz="2000" b="1" u="sng" dirty="0"/>
              <a:t>Faint o </a:t>
            </a:r>
            <a:r>
              <a:rPr lang="en-US" sz="2000" b="1" u="sng" dirty="0" err="1"/>
              <a:t>whilberi</a:t>
            </a:r>
            <a:r>
              <a:rPr lang="en-US" sz="2000" dirty="0"/>
              <a:t> </a:t>
            </a:r>
            <a:r>
              <a:rPr lang="en-US" sz="2000" dirty="0" err="1"/>
              <a:t>sy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yr</a:t>
            </a:r>
            <a:r>
              <a:rPr lang="en-US" sz="2000" dirty="0"/>
              <a:t> </a:t>
            </a:r>
            <a:r>
              <a:rPr lang="en-US" sz="2000" dirty="0" err="1"/>
              <a:t>ardd</a:t>
            </a:r>
            <a:r>
              <a:rPr lang="en-US" sz="2000" dirty="0"/>
              <a:t>?</a:t>
            </a:r>
          </a:p>
          <a:p>
            <a:endParaRPr lang="en-US" sz="2000" dirty="0"/>
          </a:p>
          <a:p>
            <a:r>
              <a:rPr lang="en-US" sz="2000" dirty="0"/>
              <a:t>7. </a:t>
            </a:r>
            <a:r>
              <a:rPr lang="en-US" sz="2000" b="1" u="sng" dirty="0" err="1"/>
              <a:t>Sawl</a:t>
            </a:r>
            <a:r>
              <a:rPr lang="en-US" sz="2000" b="1" u="sng" dirty="0"/>
              <a:t> </a:t>
            </a:r>
            <a:r>
              <a:rPr lang="en-US" sz="2000" b="1" u="sng" dirty="0" err="1"/>
              <a:t>plentyn</a:t>
            </a:r>
            <a:r>
              <a:rPr lang="en-US" sz="2000" b="1" u="sng" dirty="0"/>
              <a:t> </a:t>
            </a:r>
            <a:r>
              <a:rPr lang="en-US" sz="2000" dirty="0" err="1"/>
              <a:t>sy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yr</a:t>
            </a:r>
            <a:r>
              <a:rPr lang="en-US" sz="2000" dirty="0"/>
              <a:t> </a:t>
            </a:r>
            <a:r>
              <a:rPr lang="en-US" sz="2000" dirty="0" err="1"/>
              <a:t>ardd</a:t>
            </a:r>
            <a:r>
              <a:rPr lang="en-US" sz="2000" dirty="0"/>
              <a:t>?</a:t>
            </a:r>
          </a:p>
          <a:p>
            <a:r>
              <a:rPr lang="en-US" sz="2000" dirty="0"/>
              <a:t>   </a:t>
            </a:r>
            <a:r>
              <a:rPr lang="en-US" sz="2000" b="1" u="sng" dirty="0"/>
              <a:t>Faint o </a:t>
            </a:r>
            <a:r>
              <a:rPr lang="en-US" sz="2000" b="1" u="sng" dirty="0" err="1"/>
              <a:t>blant</a:t>
            </a:r>
            <a:r>
              <a:rPr lang="en-US" sz="2000" dirty="0"/>
              <a:t> </a:t>
            </a:r>
            <a:r>
              <a:rPr lang="en-US" sz="2000" dirty="0" err="1"/>
              <a:t>sy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yr</a:t>
            </a:r>
            <a:r>
              <a:rPr lang="en-US" sz="2000" dirty="0"/>
              <a:t> </a:t>
            </a:r>
            <a:r>
              <a:rPr lang="en-US" sz="2000" dirty="0" err="1"/>
              <a:t>ardd</a:t>
            </a:r>
            <a:r>
              <a:rPr lang="en-US" sz="2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425450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98DDA76-550C-164B-B42A-A53932FE500E}"/>
              </a:ext>
            </a:extLst>
          </p:cNvPr>
          <p:cNvSpPr txBox="1"/>
          <p:nvPr/>
        </p:nvSpPr>
        <p:spPr>
          <a:xfrm>
            <a:off x="123985" y="1433904"/>
            <a:ext cx="5067947" cy="5232202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Edrychwch</a:t>
            </a:r>
            <a:r>
              <a:rPr lang="en-US" sz="2800" b="1" dirty="0"/>
              <a:t> </a:t>
            </a:r>
            <a:r>
              <a:rPr lang="en-US" sz="2800" b="1" dirty="0" err="1"/>
              <a:t>ar</a:t>
            </a:r>
            <a:r>
              <a:rPr lang="en-US" sz="2800" b="1" dirty="0"/>
              <a:t> y </a:t>
            </a:r>
            <a:r>
              <a:rPr lang="en-US" sz="2800" b="1" dirty="0" err="1"/>
              <a:t>llun</a:t>
            </a:r>
            <a:r>
              <a:rPr lang="en-US" sz="2800" b="1" dirty="0"/>
              <a:t>.              </a:t>
            </a:r>
          </a:p>
          <a:p>
            <a:r>
              <a:rPr lang="en-US" sz="2800" b="1" i="1" dirty="0"/>
              <a:t>Look at the picture.</a:t>
            </a:r>
          </a:p>
          <a:p>
            <a:endParaRPr lang="en-US" sz="2800" b="1" i="1" dirty="0">
              <a:solidFill>
                <a:srgbClr val="FF0000"/>
              </a:solidFill>
              <a:latin typeface="Segoe Print" panose="02000800000000000000" pitchFamily="2" charset="0"/>
            </a:endParaRPr>
          </a:p>
          <a:p>
            <a:r>
              <a:rPr lang="en-US" sz="4000" b="1" i="1" dirty="0">
                <a:solidFill>
                  <a:srgbClr val="FF0000"/>
                </a:solidFill>
                <a:latin typeface="Segoe Print" panose="02000800000000000000" pitchFamily="2" charset="0"/>
              </a:rPr>
              <a:t>	  6</a:t>
            </a:r>
            <a:r>
              <a:rPr lang="en-US" sz="4000" dirty="0">
                <a:solidFill>
                  <a:srgbClr val="FF0000"/>
                </a:solidFill>
                <a:latin typeface="Segoe Print" panose="02000800000000000000" pitchFamily="2" charset="0"/>
              </a:rPr>
              <a:t>, 4, 2</a:t>
            </a:r>
            <a:endParaRPr lang="en-US" sz="3200" dirty="0"/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sz="1600" b="1" dirty="0" err="1"/>
              <a:t>Enwch</a:t>
            </a:r>
            <a:r>
              <a:rPr lang="en-US" sz="1600" b="1" dirty="0"/>
              <a:t> 6 </a:t>
            </a:r>
            <a:r>
              <a:rPr lang="en-US" sz="1600" b="1" dirty="0" err="1"/>
              <a:t>peth</a:t>
            </a:r>
            <a:r>
              <a:rPr lang="en-US" sz="1600" b="1" dirty="0"/>
              <a:t> </a:t>
            </a:r>
            <a:r>
              <a:rPr lang="en-US" sz="1600" b="1" dirty="0" err="1"/>
              <a:t>welwch</a:t>
            </a:r>
            <a:r>
              <a:rPr lang="en-US" sz="1600" b="1" dirty="0"/>
              <a:t> chi.  (</a:t>
            </a:r>
            <a:r>
              <a:rPr lang="en-US" sz="1600" b="1" dirty="0" err="1"/>
              <a:t>enwau</a:t>
            </a:r>
            <a:r>
              <a:rPr lang="en-US" sz="1600" b="1" dirty="0"/>
              <a:t>)</a:t>
            </a:r>
          </a:p>
          <a:p>
            <a:r>
              <a:rPr lang="en-US" sz="1600" b="1" dirty="0"/>
              <a:t>     Name 6 things that you can see.  (nouns)</a:t>
            </a:r>
          </a:p>
          <a:p>
            <a:endParaRPr lang="en-US" sz="1600" b="1" dirty="0"/>
          </a:p>
          <a:p>
            <a:pPr marL="342900" indent="-342900">
              <a:buAutoNum type="arabicPeriod"/>
            </a:pPr>
            <a:endParaRPr lang="en-US" sz="1600" b="1" dirty="0"/>
          </a:p>
          <a:p>
            <a:pPr marL="342900" indent="-342900">
              <a:buAutoNum type="arabicPeriod" startAt="2"/>
            </a:pPr>
            <a:r>
              <a:rPr lang="en-US" sz="1600" b="1" dirty="0" err="1"/>
              <a:t>Enwch</a:t>
            </a:r>
            <a:r>
              <a:rPr lang="en-US" sz="1600" b="1" dirty="0"/>
              <a:t> 4 </a:t>
            </a:r>
            <a:r>
              <a:rPr lang="en-US" sz="1600" b="1" dirty="0" err="1"/>
              <a:t>beth</a:t>
            </a:r>
            <a:r>
              <a:rPr lang="en-US" sz="1600" b="1" dirty="0"/>
              <a:t> </a:t>
            </a:r>
            <a:r>
              <a:rPr lang="en-US" sz="1600" b="1" dirty="0" err="1"/>
              <a:t>sy’n</a:t>
            </a:r>
            <a:r>
              <a:rPr lang="en-US" sz="1600" b="1" dirty="0"/>
              <a:t> </a:t>
            </a:r>
            <a:r>
              <a:rPr lang="en-US" sz="1600" b="1" dirty="0" err="1"/>
              <a:t>digwydd</a:t>
            </a:r>
            <a:r>
              <a:rPr lang="en-US" sz="1600" b="1" dirty="0"/>
              <a:t> </a:t>
            </a:r>
            <a:r>
              <a:rPr lang="en-US" sz="1600" b="1" dirty="0" err="1"/>
              <a:t>yn</a:t>
            </a:r>
            <a:r>
              <a:rPr lang="en-US" sz="1600" b="1" dirty="0"/>
              <a:t> y </a:t>
            </a:r>
            <a:r>
              <a:rPr lang="en-US" sz="1600" b="1" dirty="0" err="1"/>
              <a:t>llun</a:t>
            </a:r>
            <a:r>
              <a:rPr lang="en-US" sz="1600" b="1" dirty="0"/>
              <a:t>. </a:t>
            </a:r>
          </a:p>
          <a:p>
            <a:r>
              <a:rPr lang="en-US" sz="1600" b="1" dirty="0"/>
              <a:t>      (</a:t>
            </a:r>
            <a:r>
              <a:rPr lang="en-US" sz="1600" b="1" dirty="0" err="1"/>
              <a:t>berfenwau</a:t>
            </a:r>
            <a:r>
              <a:rPr lang="en-US" sz="1600" b="1" dirty="0"/>
              <a:t>)</a:t>
            </a:r>
          </a:p>
          <a:p>
            <a:r>
              <a:rPr lang="en-US" sz="1600" b="1" dirty="0"/>
              <a:t>     Name 4 things that are happening. (verb-nouns)</a:t>
            </a:r>
          </a:p>
          <a:p>
            <a:endParaRPr lang="en-US" sz="1600" b="1" dirty="0"/>
          </a:p>
          <a:p>
            <a:pPr marL="342900" indent="-342900">
              <a:buAutoNum type="arabicPeriod"/>
            </a:pPr>
            <a:endParaRPr lang="en-US" sz="1600" b="1" dirty="0"/>
          </a:p>
          <a:p>
            <a:r>
              <a:rPr lang="en-US" sz="1600" b="1" dirty="0"/>
              <a:t>3.   </a:t>
            </a:r>
            <a:r>
              <a:rPr lang="en-US" sz="1600" b="1" dirty="0" err="1"/>
              <a:t>Meddyliwch</a:t>
            </a:r>
            <a:r>
              <a:rPr lang="en-US" sz="1600" b="1" dirty="0"/>
              <a:t> am 2 </a:t>
            </a:r>
            <a:r>
              <a:rPr lang="en-US" sz="1600" b="1" dirty="0" err="1"/>
              <a:t>ansoddair</a:t>
            </a:r>
            <a:r>
              <a:rPr lang="en-US" sz="1600" b="1" dirty="0"/>
              <a:t> </a:t>
            </a:r>
            <a:r>
              <a:rPr lang="en-US" sz="1600" b="1" dirty="0" err="1"/>
              <a:t>sy’n</a:t>
            </a:r>
            <a:r>
              <a:rPr lang="en-US" sz="1600" b="1" dirty="0"/>
              <a:t> </a:t>
            </a:r>
            <a:r>
              <a:rPr lang="en-US" sz="1600" b="1" dirty="0" err="1"/>
              <a:t>disgrifio’r</a:t>
            </a:r>
            <a:r>
              <a:rPr lang="en-US" sz="1600" b="1" dirty="0"/>
              <a:t> </a:t>
            </a:r>
            <a:r>
              <a:rPr lang="en-US" sz="1600" b="1" dirty="0" err="1"/>
              <a:t>llun</a:t>
            </a:r>
            <a:r>
              <a:rPr lang="en-US" sz="1600" b="1" dirty="0"/>
              <a:t>.</a:t>
            </a:r>
          </a:p>
          <a:p>
            <a:r>
              <a:rPr lang="en-US" sz="1600" b="1" dirty="0"/>
              <a:t>      Think of 2 adjectives to describe the picture.</a:t>
            </a:r>
          </a:p>
          <a:p>
            <a:endParaRPr lang="en-US" sz="1600" b="1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FCE87D6-68C2-774B-A701-4DD6D0ABA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Segoe Print"/>
              </a:rPr>
              <a:t>Beth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welwch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chi?            What can you see?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DB0645-346E-A748-BF04-3EC52571AE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606" t="28485" r="51388" b="25253"/>
          <a:stretch/>
        </p:blipFill>
        <p:spPr>
          <a:xfrm>
            <a:off x="5347372" y="1454727"/>
            <a:ext cx="6707450" cy="5103011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B13C1030-D596-5F45-AB7B-AA11438975DA}"/>
              </a:ext>
            </a:extLst>
          </p:cNvPr>
          <p:cNvSpPr/>
          <p:nvPr/>
        </p:nvSpPr>
        <p:spPr>
          <a:xfrm>
            <a:off x="3377823" y="632250"/>
            <a:ext cx="4571829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none">
            <a:spAutoFit/>
          </a:bodyPr>
          <a:lstStyle/>
          <a:p>
            <a:r>
              <a:rPr lang="en-US" dirty="0">
                <a:hlinkClick r:id="rId3"/>
              </a:rPr>
              <a:t>https://padlet.com/nevans38/4yd1vdosxkk0rz7s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5873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39148"/>
            <a:ext cx="11287897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yw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……?                                What is ……?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3B9891C-AB8C-2945-8792-0CDE8E6188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784" y="1847806"/>
            <a:ext cx="2804641" cy="184943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3748AA9-1ECB-6743-BFC1-EAB2375E1A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7115" y="1864020"/>
            <a:ext cx="3278155" cy="20019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9DBDF2B-1649-9345-8085-831069CE0C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901" y="1934078"/>
            <a:ext cx="1903413" cy="233686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F67EF47-31A9-6C49-B00A-DD5AC14A4CCD}"/>
              </a:ext>
            </a:extLst>
          </p:cNvPr>
          <p:cNvSpPr txBox="1"/>
          <p:nvPr/>
        </p:nvSpPr>
        <p:spPr>
          <a:xfrm>
            <a:off x="563581" y="4805235"/>
            <a:ext cx="2432052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dwy</a:t>
            </a:r>
            <a:r>
              <a:rPr lang="en-US" sz="3200" b="1" dirty="0"/>
              <a:t> </a:t>
            </a:r>
            <a:r>
              <a:rPr lang="en-US" sz="3200" b="1" dirty="0" err="1"/>
              <a:t>ferch</a:t>
            </a:r>
            <a:endParaRPr lang="en-US" sz="3200" b="1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01686C75-1A2C-3F4D-AFF2-01B333D74FE5}"/>
              </a:ext>
            </a:extLst>
          </p:cNvPr>
          <p:cNvSpPr txBox="1">
            <a:spLocks/>
          </p:cNvSpPr>
          <p:nvPr/>
        </p:nvSpPr>
        <p:spPr>
          <a:xfrm>
            <a:off x="1357313" y="1166683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44924FDE-CD9F-6C42-82FB-960F9A167DA0}"/>
              </a:ext>
            </a:extLst>
          </p:cNvPr>
          <p:cNvSpPr txBox="1">
            <a:spLocks/>
          </p:cNvSpPr>
          <p:nvPr/>
        </p:nvSpPr>
        <p:spPr>
          <a:xfrm>
            <a:off x="9402807" y="1125591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D86BF862-3FCA-E845-99A6-026DAC1DE4FE}"/>
              </a:ext>
            </a:extLst>
          </p:cNvPr>
          <p:cNvSpPr txBox="1">
            <a:spLocks/>
          </p:cNvSpPr>
          <p:nvPr/>
        </p:nvSpPr>
        <p:spPr>
          <a:xfrm>
            <a:off x="5091113" y="1166682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19252FF-CB6E-CA42-8192-355B0EC1F502}"/>
              </a:ext>
            </a:extLst>
          </p:cNvPr>
          <p:cNvSpPr txBox="1"/>
          <p:nvPr/>
        </p:nvSpPr>
        <p:spPr>
          <a:xfrm>
            <a:off x="4479373" y="4805234"/>
            <a:ext cx="2432052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tair</a:t>
            </a:r>
            <a:r>
              <a:rPr lang="en-US" sz="3200" b="1" dirty="0"/>
              <a:t> merch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5AD06EE-C2E5-C549-B3C7-FC201D9F4192}"/>
              </a:ext>
            </a:extLst>
          </p:cNvPr>
          <p:cNvSpPr txBox="1"/>
          <p:nvPr/>
        </p:nvSpPr>
        <p:spPr>
          <a:xfrm>
            <a:off x="8580166" y="4805233"/>
            <a:ext cx="2855104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pedair</a:t>
            </a:r>
            <a:r>
              <a:rPr lang="en-US" sz="3200" b="1" dirty="0"/>
              <a:t> merch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DDC25F2-E96E-8446-A996-F4EED285F640}"/>
              </a:ext>
            </a:extLst>
          </p:cNvPr>
          <p:cNvSpPr/>
          <p:nvPr/>
        </p:nvSpPr>
        <p:spPr>
          <a:xfrm>
            <a:off x="3624349" y="5881072"/>
            <a:ext cx="4806188" cy="800219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US" sz="2800" b="1" dirty="0">
                <a:hlinkClick r:id="rId5"/>
              </a:rPr>
              <a:t>https://whiteboard.fi/v539v</a:t>
            </a:r>
            <a:endParaRPr lang="en-US" sz="2800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3099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39148"/>
            <a:ext cx="11287897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yw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……?                                What is ……?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67EF47-31A9-6C49-B00A-DD5AC14A4CCD}"/>
              </a:ext>
            </a:extLst>
          </p:cNvPr>
          <p:cNvSpPr txBox="1"/>
          <p:nvPr/>
        </p:nvSpPr>
        <p:spPr>
          <a:xfrm>
            <a:off x="563581" y="4805235"/>
            <a:ext cx="2432052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dwy</a:t>
            </a:r>
            <a:r>
              <a:rPr lang="en-US" sz="3200" b="1" dirty="0"/>
              <a:t> </a:t>
            </a:r>
            <a:r>
              <a:rPr lang="en-US" sz="3200" b="1" dirty="0" err="1"/>
              <a:t>gadair</a:t>
            </a:r>
            <a:endParaRPr lang="en-US" sz="3200" b="1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01686C75-1A2C-3F4D-AFF2-01B333D74FE5}"/>
              </a:ext>
            </a:extLst>
          </p:cNvPr>
          <p:cNvSpPr txBox="1">
            <a:spLocks/>
          </p:cNvSpPr>
          <p:nvPr/>
        </p:nvSpPr>
        <p:spPr>
          <a:xfrm>
            <a:off x="1357313" y="1166683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44924FDE-CD9F-6C42-82FB-960F9A167DA0}"/>
              </a:ext>
            </a:extLst>
          </p:cNvPr>
          <p:cNvSpPr txBox="1">
            <a:spLocks/>
          </p:cNvSpPr>
          <p:nvPr/>
        </p:nvSpPr>
        <p:spPr>
          <a:xfrm>
            <a:off x="9402807" y="1125591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D86BF862-3FCA-E845-99A6-026DAC1DE4FE}"/>
              </a:ext>
            </a:extLst>
          </p:cNvPr>
          <p:cNvSpPr txBox="1">
            <a:spLocks/>
          </p:cNvSpPr>
          <p:nvPr/>
        </p:nvSpPr>
        <p:spPr>
          <a:xfrm>
            <a:off x="5091113" y="1166682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19252FF-CB6E-CA42-8192-355B0EC1F502}"/>
              </a:ext>
            </a:extLst>
          </p:cNvPr>
          <p:cNvSpPr txBox="1"/>
          <p:nvPr/>
        </p:nvSpPr>
        <p:spPr>
          <a:xfrm>
            <a:off x="4479373" y="4805234"/>
            <a:ext cx="2432052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tair</a:t>
            </a:r>
            <a:r>
              <a:rPr lang="en-US" sz="3200" b="1" dirty="0"/>
              <a:t> </a:t>
            </a:r>
            <a:r>
              <a:rPr lang="en-US" sz="3200" b="1" dirty="0" err="1"/>
              <a:t>cadair</a:t>
            </a:r>
            <a:endParaRPr lang="en-US" sz="32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5AD06EE-C2E5-C549-B3C7-FC201D9F4192}"/>
              </a:ext>
            </a:extLst>
          </p:cNvPr>
          <p:cNvSpPr txBox="1"/>
          <p:nvPr/>
        </p:nvSpPr>
        <p:spPr>
          <a:xfrm>
            <a:off x="8580166" y="4805233"/>
            <a:ext cx="2855104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pedair</a:t>
            </a:r>
            <a:r>
              <a:rPr lang="en-US" sz="3200" b="1" dirty="0"/>
              <a:t> </a:t>
            </a:r>
            <a:r>
              <a:rPr lang="en-US" sz="3200" b="1" dirty="0" err="1"/>
              <a:t>cadair</a:t>
            </a:r>
            <a:endParaRPr lang="en-US" sz="32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C8073C-6F64-9E40-AFE0-DDC7095BB9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1" r="1404" b="24380"/>
          <a:stretch/>
        </p:blipFill>
        <p:spPr>
          <a:xfrm>
            <a:off x="8124081" y="2417736"/>
            <a:ext cx="3991718" cy="214762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5896950-06B6-734A-9E2F-EE72D0E1E7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422" y="2047837"/>
            <a:ext cx="2517521" cy="25175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B8D47BE-E3CE-7341-AE79-A19B5575FF3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7306"/>
          <a:stretch/>
        </p:blipFill>
        <p:spPr>
          <a:xfrm>
            <a:off x="3731275" y="2599087"/>
            <a:ext cx="3928247" cy="196627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8E86B3D-5A18-514C-8672-0DD87CBA407A}"/>
              </a:ext>
            </a:extLst>
          </p:cNvPr>
          <p:cNvSpPr txBox="1"/>
          <p:nvPr/>
        </p:nvSpPr>
        <p:spPr>
          <a:xfrm>
            <a:off x="1235986" y="5629887"/>
            <a:ext cx="102942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Treiglad</a:t>
            </a:r>
            <a:r>
              <a:rPr lang="en-US" dirty="0"/>
              <a:t> </a:t>
            </a:r>
            <a:r>
              <a:rPr lang="en-US" dirty="0" err="1"/>
              <a:t>meddal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AFAA1FE-1BAA-454A-BCC6-22C5B415A812}"/>
              </a:ext>
            </a:extLst>
          </p:cNvPr>
          <p:cNvSpPr txBox="1"/>
          <p:nvPr/>
        </p:nvSpPr>
        <p:spPr>
          <a:xfrm>
            <a:off x="5363173" y="5629887"/>
            <a:ext cx="102942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Dim </a:t>
            </a:r>
            <a:r>
              <a:rPr lang="en-US" dirty="0" err="1"/>
              <a:t>treiglad</a:t>
            </a:r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6B9D8AB-1667-2747-901B-5ACA0457E3DE}"/>
              </a:ext>
            </a:extLst>
          </p:cNvPr>
          <p:cNvSpPr txBox="1"/>
          <p:nvPr/>
        </p:nvSpPr>
        <p:spPr>
          <a:xfrm>
            <a:off x="9605227" y="5629887"/>
            <a:ext cx="102942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Dim </a:t>
            </a:r>
            <a:r>
              <a:rPr lang="en-US" dirty="0" err="1"/>
              <a:t>treiglad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9540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39148"/>
            <a:ext cx="11287897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yw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……?                    What is ……?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67EF47-31A9-6C49-B00A-DD5AC14A4CCD}"/>
              </a:ext>
            </a:extLst>
          </p:cNvPr>
          <p:cNvSpPr txBox="1"/>
          <p:nvPr/>
        </p:nvSpPr>
        <p:spPr>
          <a:xfrm>
            <a:off x="563581" y="4805235"/>
            <a:ext cx="2432052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dau</a:t>
            </a:r>
            <a:r>
              <a:rPr lang="en-US" sz="3200" b="1" dirty="0"/>
              <a:t> </a:t>
            </a:r>
            <a:r>
              <a:rPr lang="en-US" sz="3200" b="1" dirty="0" err="1"/>
              <a:t>lyfr</a:t>
            </a:r>
            <a:endParaRPr lang="en-US" sz="3200" b="1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01686C75-1A2C-3F4D-AFF2-01B333D74FE5}"/>
              </a:ext>
            </a:extLst>
          </p:cNvPr>
          <p:cNvSpPr txBox="1">
            <a:spLocks/>
          </p:cNvSpPr>
          <p:nvPr/>
        </p:nvSpPr>
        <p:spPr>
          <a:xfrm>
            <a:off x="1357313" y="1166683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44924FDE-CD9F-6C42-82FB-960F9A167DA0}"/>
              </a:ext>
            </a:extLst>
          </p:cNvPr>
          <p:cNvSpPr txBox="1">
            <a:spLocks/>
          </p:cNvSpPr>
          <p:nvPr/>
        </p:nvSpPr>
        <p:spPr>
          <a:xfrm>
            <a:off x="9402807" y="1125591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D86BF862-3FCA-E845-99A6-026DAC1DE4FE}"/>
              </a:ext>
            </a:extLst>
          </p:cNvPr>
          <p:cNvSpPr txBox="1">
            <a:spLocks/>
          </p:cNvSpPr>
          <p:nvPr/>
        </p:nvSpPr>
        <p:spPr>
          <a:xfrm>
            <a:off x="5670976" y="1166683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19252FF-CB6E-CA42-8192-355B0EC1F502}"/>
              </a:ext>
            </a:extLst>
          </p:cNvPr>
          <p:cNvSpPr txBox="1"/>
          <p:nvPr/>
        </p:nvSpPr>
        <p:spPr>
          <a:xfrm>
            <a:off x="5043756" y="4793139"/>
            <a:ext cx="2432052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tri </a:t>
            </a:r>
            <a:r>
              <a:rPr lang="en-US" sz="3200" b="1" dirty="0" err="1"/>
              <a:t>llyfr</a:t>
            </a:r>
            <a:endParaRPr lang="en-US" sz="32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5AD06EE-C2E5-C549-B3C7-FC201D9F4192}"/>
              </a:ext>
            </a:extLst>
          </p:cNvPr>
          <p:cNvSpPr txBox="1"/>
          <p:nvPr/>
        </p:nvSpPr>
        <p:spPr>
          <a:xfrm>
            <a:off x="8580166" y="4805233"/>
            <a:ext cx="2855104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pedwar</a:t>
            </a:r>
            <a:r>
              <a:rPr lang="en-US" sz="3200" b="1" dirty="0"/>
              <a:t> </a:t>
            </a:r>
            <a:r>
              <a:rPr lang="en-US" sz="3200" b="1" dirty="0" err="1"/>
              <a:t>llyfr</a:t>
            </a:r>
            <a:endParaRPr lang="en-US" sz="32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EB1044-B0E2-7E48-9249-C6B8192D02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232" y="2256786"/>
            <a:ext cx="2772749" cy="198053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612664B-2679-4642-BA8B-0243F6E0C9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2697" y="2256785"/>
            <a:ext cx="2503111" cy="215909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2D301C5-533E-504A-A522-C59C331C8E3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276" t="17171" r="13103" b="9255"/>
          <a:stretch/>
        </p:blipFill>
        <p:spPr>
          <a:xfrm>
            <a:off x="8831766" y="2055922"/>
            <a:ext cx="2360691" cy="2181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7176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39148"/>
            <a:ext cx="11287897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yw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……?                                What is ……?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67EF47-31A9-6C49-B00A-DD5AC14A4CCD}"/>
              </a:ext>
            </a:extLst>
          </p:cNvPr>
          <p:cNvSpPr txBox="1"/>
          <p:nvPr/>
        </p:nvSpPr>
        <p:spPr>
          <a:xfrm>
            <a:off x="563581" y="4805235"/>
            <a:ext cx="2432052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dau</a:t>
            </a:r>
            <a:r>
              <a:rPr lang="en-US" sz="3200" b="1" dirty="0"/>
              <a:t> </a:t>
            </a:r>
            <a:r>
              <a:rPr lang="en-US" sz="3200" b="1" dirty="0" err="1"/>
              <a:t>gi</a:t>
            </a:r>
            <a:endParaRPr lang="en-US" sz="3200" b="1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01686C75-1A2C-3F4D-AFF2-01B333D74FE5}"/>
              </a:ext>
            </a:extLst>
          </p:cNvPr>
          <p:cNvSpPr txBox="1">
            <a:spLocks/>
          </p:cNvSpPr>
          <p:nvPr/>
        </p:nvSpPr>
        <p:spPr>
          <a:xfrm>
            <a:off x="1357313" y="1166683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44924FDE-CD9F-6C42-82FB-960F9A167DA0}"/>
              </a:ext>
            </a:extLst>
          </p:cNvPr>
          <p:cNvSpPr txBox="1">
            <a:spLocks/>
          </p:cNvSpPr>
          <p:nvPr/>
        </p:nvSpPr>
        <p:spPr>
          <a:xfrm>
            <a:off x="9402807" y="1125591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D86BF862-3FCA-E845-99A6-026DAC1DE4FE}"/>
              </a:ext>
            </a:extLst>
          </p:cNvPr>
          <p:cNvSpPr txBox="1">
            <a:spLocks/>
          </p:cNvSpPr>
          <p:nvPr/>
        </p:nvSpPr>
        <p:spPr>
          <a:xfrm>
            <a:off x="5091113" y="1166682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19252FF-CB6E-CA42-8192-355B0EC1F502}"/>
              </a:ext>
            </a:extLst>
          </p:cNvPr>
          <p:cNvSpPr txBox="1"/>
          <p:nvPr/>
        </p:nvSpPr>
        <p:spPr>
          <a:xfrm>
            <a:off x="4479373" y="4805234"/>
            <a:ext cx="2432052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Tri chi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5AD06EE-C2E5-C549-B3C7-FC201D9F4192}"/>
              </a:ext>
            </a:extLst>
          </p:cNvPr>
          <p:cNvSpPr txBox="1"/>
          <p:nvPr/>
        </p:nvSpPr>
        <p:spPr>
          <a:xfrm>
            <a:off x="8580166" y="4805233"/>
            <a:ext cx="2855104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Pedwar</a:t>
            </a:r>
            <a:r>
              <a:rPr lang="en-US" sz="3200" b="1" dirty="0"/>
              <a:t> ci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E86B3D-5A18-514C-8672-0DD87CBA407A}"/>
              </a:ext>
            </a:extLst>
          </p:cNvPr>
          <p:cNvSpPr txBox="1"/>
          <p:nvPr/>
        </p:nvSpPr>
        <p:spPr>
          <a:xfrm>
            <a:off x="1235986" y="5629887"/>
            <a:ext cx="102942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Treiglad</a:t>
            </a:r>
            <a:r>
              <a:rPr lang="en-US" dirty="0"/>
              <a:t> </a:t>
            </a:r>
            <a:r>
              <a:rPr lang="en-US" dirty="0" err="1"/>
              <a:t>meddal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AFAA1FE-1BAA-454A-BCC6-22C5B415A812}"/>
              </a:ext>
            </a:extLst>
          </p:cNvPr>
          <p:cNvSpPr txBox="1"/>
          <p:nvPr/>
        </p:nvSpPr>
        <p:spPr>
          <a:xfrm>
            <a:off x="5363173" y="5629887"/>
            <a:ext cx="102942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Treiglad</a:t>
            </a:r>
            <a:r>
              <a:rPr lang="en-US" dirty="0"/>
              <a:t> </a:t>
            </a:r>
            <a:r>
              <a:rPr lang="en-US" dirty="0" err="1"/>
              <a:t>llaes</a:t>
            </a:r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6B9D8AB-1667-2747-901B-5ACA0457E3DE}"/>
              </a:ext>
            </a:extLst>
          </p:cNvPr>
          <p:cNvSpPr txBox="1"/>
          <p:nvPr/>
        </p:nvSpPr>
        <p:spPr>
          <a:xfrm>
            <a:off x="9605227" y="5629887"/>
            <a:ext cx="102942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Dim </a:t>
            </a:r>
            <a:r>
              <a:rPr lang="en-US" dirty="0" err="1"/>
              <a:t>treiglad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3ADABA4-36C4-B94A-B15A-F0DDC47780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687" r="8190"/>
          <a:stretch/>
        </p:blipFill>
        <p:spPr>
          <a:xfrm>
            <a:off x="3967566" y="2464230"/>
            <a:ext cx="3843580" cy="190241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33FEE5A-48E8-5C4E-96B6-253D7ABA94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81" y="2002837"/>
            <a:ext cx="2374900" cy="26543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63A2FD1-8D32-EA41-B886-A2C7A2F202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52880" y="2174601"/>
            <a:ext cx="2550360" cy="2192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712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82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Geiriau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defnyddiol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…             useful words …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77926F4-4123-A142-B823-91FC076E47D8}"/>
              </a:ext>
            </a:extLst>
          </p:cNvPr>
          <p:cNvSpPr txBox="1"/>
          <p:nvPr/>
        </p:nvSpPr>
        <p:spPr>
          <a:xfrm>
            <a:off x="587813" y="1775012"/>
            <a:ext cx="4629646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gwers</a:t>
            </a:r>
            <a:r>
              <a:rPr lang="en-US" sz="4400" b="1" dirty="0"/>
              <a:t> = </a:t>
            </a:r>
            <a:r>
              <a:rPr lang="en-US" sz="4400" b="1" i="1" dirty="0"/>
              <a:t>lesson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0DDD1E0-52DB-B44D-81F6-0F961A544D25}"/>
              </a:ext>
            </a:extLst>
          </p:cNvPr>
          <p:cNvSpPr txBox="1"/>
          <p:nvPr/>
        </p:nvSpPr>
        <p:spPr>
          <a:xfrm>
            <a:off x="6131860" y="1775011"/>
            <a:ext cx="5605438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gwersi</a:t>
            </a:r>
            <a:r>
              <a:rPr lang="en-US" sz="4400" b="1" dirty="0"/>
              <a:t> = </a:t>
            </a:r>
            <a:r>
              <a:rPr lang="en-US" sz="4400" b="1" i="1" dirty="0"/>
              <a:t>lessons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3E353A-CE25-9F49-944E-107BE8F56FFE}"/>
              </a:ext>
            </a:extLst>
          </p:cNvPr>
          <p:cNvSpPr txBox="1"/>
          <p:nvPr/>
        </p:nvSpPr>
        <p:spPr>
          <a:xfrm>
            <a:off x="587813" y="3312041"/>
            <a:ext cx="4629646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pwnc</a:t>
            </a:r>
            <a:r>
              <a:rPr lang="en-US" sz="4400" b="1" dirty="0"/>
              <a:t> = </a:t>
            </a:r>
            <a:r>
              <a:rPr lang="en-US" sz="4400" b="1" i="1" dirty="0"/>
              <a:t>subject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43B7F0F-091B-5842-AE75-E9F1067CFED1}"/>
              </a:ext>
            </a:extLst>
          </p:cNvPr>
          <p:cNvSpPr txBox="1"/>
          <p:nvPr/>
        </p:nvSpPr>
        <p:spPr>
          <a:xfrm>
            <a:off x="6131859" y="3355367"/>
            <a:ext cx="5605437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pynciau</a:t>
            </a:r>
            <a:r>
              <a:rPr lang="en-US" sz="4400" b="1" dirty="0"/>
              <a:t> = </a:t>
            </a:r>
            <a:r>
              <a:rPr lang="en-US" sz="4400" b="1" i="1" dirty="0"/>
              <a:t>subjects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E455540-2417-A940-93C1-911DF966AFF6}"/>
              </a:ext>
            </a:extLst>
          </p:cNvPr>
          <p:cNvSpPr txBox="1"/>
          <p:nvPr/>
        </p:nvSpPr>
        <p:spPr>
          <a:xfrm>
            <a:off x="326779" y="4537978"/>
            <a:ext cx="11293601" cy="14465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Maes</a:t>
            </a:r>
            <a:r>
              <a:rPr lang="en-US" sz="4400" b="1" dirty="0"/>
              <a:t> </a:t>
            </a:r>
            <a:r>
              <a:rPr lang="en-US" sz="4400" b="1" dirty="0" err="1"/>
              <a:t>Dysgu</a:t>
            </a:r>
            <a:r>
              <a:rPr lang="en-US" sz="4400" b="1" dirty="0"/>
              <a:t> a </a:t>
            </a:r>
            <a:r>
              <a:rPr lang="en-US" sz="4400" b="1" dirty="0" err="1"/>
              <a:t>Phrofiad</a:t>
            </a:r>
            <a:r>
              <a:rPr lang="en-US" sz="4400" b="1" dirty="0"/>
              <a:t> = </a:t>
            </a:r>
          </a:p>
          <a:p>
            <a:pPr algn="ctr"/>
            <a:r>
              <a:rPr lang="en-US" sz="4400" b="1" i="1" dirty="0"/>
              <a:t>Area of Learning and Experience</a:t>
            </a:r>
          </a:p>
        </p:txBody>
      </p:sp>
    </p:spTree>
    <p:extLst>
      <p:ext uri="{BB962C8B-B14F-4D97-AF65-F5344CB8AC3E}">
        <p14:creationId xmlns:p14="http://schemas.microsoft.com/office/powerpoint/2010/main" val="28728190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Help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llaw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…             A helping hand…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E455540-2417-A940-93C1-911DF966AFF6}"/>
              </a:ext>
            </a:extLst>
          </p:cNvPr>
          <p:cNvSpPr txBox="1"/>
          <p:nvPr/>
        </p:nvSpPr>
        <p:spPr>
          <a:xfrm>
            <a:off x="326779" y="2157159"/>
            <a:ext cx="11293601" cy="26161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i="1" dirty="0">
                <a:hlinkClick r:id="rId3"/>
              </a:rPr>
              <a:t>https://uwtsd.hosted.panopto.com/Panopto/Pages/Viewer.aspx?id=20ba5da5-965c-42b3-8f9a-ac4c00efdc57</a:t>
            </a:r>
            <a:endParaRPr lang="en-US" sz="4000" b="1" i="1" dirty="0"/>
          </a:p>
          <a:p>
            <a:pPr algn="ctr"/>
            <a:endParaRPr lang="en-US" sz="4400" b="1" i="1" dirty="0"/>
          </a:p>
        </p:txBody>
      </p:sp>
    </p:spTree>
    <p:extLst>
      <p:ext uri="{BB962C8B-B14F-4D97-AF65-F5344CB8AC3E}">
        <p14:creationId xmlns:p14="http://schemas.microsoft.com/office/powerpoint/2010/main" val="33958263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217A345-A9C7-9D44-9C86-24FF859AC762}"/>
              </a:ext>
            </a:extLst>
          </p:cNvPr>
          <p:cNvSpPr txBox="1"/>
          <p:nvPr/>
        </p:nvSpPr>
        <p:spPr>
          <a:xfrm>
            <a:off x="443900" y="149629"/>
            <a:ext cx="11351860" cy="877163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Ydych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chi’n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cofio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?      Do you remember?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EB446E0-B0FD-A644-979C-17BE0E5AF7B6}"/>
              </a:ext>
            </a:extLst>
          </p:cNvPr>
          <p:cNvSpPr txBox="1"/>
          <p:nvPr/>
        </p:nvSpPr>
        <p:spPr>
          <a:xfrm>
            <a:off x="7104247" y="264181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FEFC5CA-2D8E-0D4C-B639-22CE6A0840B3}"/>
              </a:ext>
            </a:extLst>
          </p:cNvPr>
          <p:cNvSpPr txBox="1"/>
          <p:nvPr/>
        </p:nvSpPr>
        <p:spPr>
          <a:xfrm>
            <a:off x="1062472" y="6239434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6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922FDC2-F4AD-3A41-AA39-F542C626197C}"/>
              </a:ext>
            </a:extLst>
          </p:cNvPr>
          <p:cNvSpPr txBox="1"/>
          <p:nvPr/>
        </p:nvSpPr>
        <p:spPr>
          <a:xfrm>
            <a:off x="4398292" y="5161690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7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08A68F7-AF6C-5D4E-9673-48013A9BE67B}"/>
              </a:ext>
            </a:extLst>
          </p:cNvPr>
          <p:cNvSpPr txBox="1"/>
          <p:nvPr/>
        </p:nvSpPr>
        <p:spPr>
          <a:xfrm>
            <a:off x="7960086" y="5423300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8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2859FEEA-A730-8E40-90D9-9B0BDF6310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35" b="6689"/>
          <a:stretch/>
        </p:blipFill>
        <p:spPr>
          <a:xfrm>
            <a:off x="488111" y="1226204"/>
            <a:ext cx="1703546" cy="1576192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68860C1-FD2D-CD41-8577-59C9F89289B6}"/>
              </a:ext>
            </a:extLst>
          </p:cNvPr>
          <p:cNvSpPr txBox="1"/>
          <p:nvPr/>
        </p:nvSpPr>
        <p:spPr>
          <a:xfrm>
            <a:off x="206881" y="259002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28A68C9-B0B3-3943-B879-A2036F7B24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506" y="4410642"/>
            <a:ext cx="3680735" cy="1828793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F392B5B6-CDFC-894A-A6A5-D199DCB4736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" r="-234" b="41020"/>
          <a:stretch/>
        </p:blipFill>
        <p:spPr>
          <a:xfrm>
            <a:off x="2413999" y="2054543"/>
            <a:ext cx="2092975" cy="1322786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C91F4455-7F19-5D4A-B20A-3C02FC512ABA}"/>
              </a:ext>
            </a:extLst>
          </p:cNvPr>
          <p:cNvSpPr txBox="1"/>
          <p:nvPr/>
        </p:nvSpPr>
        <p:spPr>
          <a:xfrm>
            <a:off x="2134812" y="325389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83515B6A-CE51-AB46-8BC1-FD0593669E4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782" t="2600" r="18425" b="3194"/>
          <a:stretch/>
        </p:blipFill>
        <p:spPr>
          <a:xfrm>
            <a:off x="5138057" y="1349829"/>
            <a:ext cx="1712686" cy="1452567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DAF42902-9A26-E540-B36C-1EFE65B01C24}"/>
              </a:ext>
            </a:extLst>
          </p:cNvPr>
          <p:cNvSpPr txBox="1"/>
          <p:nvPr/>
        </p:nvSpPr>
        <p:spPr>
          <a:xfrm>
            <a:off x="5001638" y="2722414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13729659-4964-6E41-BE28-9B8AADAC165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0241" y="3795726"/>
            <a:ext cx="2123846" cy="3034065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227EFD8E-5E1C-0744-893A-E3A2B09CDD7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32860" y="1653393"/>
            <a:ext cx="1607674" cy="2138041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335564C8-A62C-884E-A529-67CB908D63C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12119" y="4412343"/>
            <a:ext cx="3485727" cy="2315337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5CC03416-047D-B049-8E84-A694D4DEDA0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620042" y="1724836"/>
            <a:ext cx="2442815" cy="1652493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B47F894B-F01D-5E4B-BEAB-A31F59C35B7A}"/>
              </a:ext>
            </a:extLst>
          </p:cNvPr>
          <p:cNvSpPr txBox="1"/>
          <p:nvPr/>
        </p:nvSpPr>
        <p:spPr>
          <a:xfrm>
            <a:off x="11219807" y="1463226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40571497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176786"/>
            <a:ext cx="12070403" cy="787309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Gofyn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cwestiwn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…      asking a question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748505" y="1960202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……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like ……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746708" y="4889871"/>
            <a:ext cx="1864398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Ydw</a:t>
            </a:r>
            <a:r>
              <a:rPr lang="en-US" sz="2400" b="1" dirty="0"/>
              <a:t>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Yes.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625166" y="4874482"/>
            <a:ext cx="2453478" cy="1138773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ydw</a:t>
            </a:r>
            <a:r>
              <a:rPr lang="en-US" sz="2400" b="1" dirty="0"/>
              <a:t>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No.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7890100" y="3424716"/>
            <a:ext cx="542441" cy="100739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2748505" y="3467541"/>
            <a:ext cx="464950" cy="100739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626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176786"/>
            <a:ext cx="12070403" cy="787309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Gofyn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cwestiwn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…      asking a question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3149261" y="1957391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……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like ……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375106" y="4837903"/>
            <a:ext cx="4432419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Ydw</a:t>
            </a:r>
            <a:r>
              <a:rPr lang="en-US" sz="2400" b="1" dirty="0"/>
              <a:t>, </a:t>
            </a:r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Yes, I like ….. 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5737832" y="4837903"/>
            <a:ext cx="6190931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ydw</a:t>
            </a:r>
            <a:r>
              <a:rPr lang="en-US" sz="2400" b="1" dirty="0"/>
              <a:t>, </a:t>
            </a:r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</a:t>
            </a:r>
            <a:r>
              <a:rPr lang="en-US" sz="2400" b="1" dirty="0"/>
              <a:t> </a:t>
            </a:r>
            <a:r>
              <a:rPr lang="en-US" sz="2400" b="1" dirty="0" err="1"/>
              <a:t>ddim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……..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No, I don’t like …...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7890100" y="3424716"/>
            <a:ext cx="542441" cy="100739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023123" y="3424716"/>
            <a:ext cx="464950" cy="100739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107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176786"/>
            <a:ext cx="12070403" cy="787309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Gofyn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cwestiwn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…      asking a question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748504" y="1960202"/>
            <a:ext cx="6894259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Pa </a:t>
            </a:r>
            <a:r>
              <a:rPr lang="en-US" sz="3600" b="1" dirty="0" err="1">
                <a:solidFill>
                  <a:schemeClr val="bg1"/>
                </a:solidFill>
              </a:rPr>
              <a:t>wers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What lesson do you like?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3615076" y="4517633"/>
            <a:ext cx="5083444" cy="1446550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/>
              <a:t>Dw</a:t>
            </a:r>
            <a:r>
              <a:rPr lang="en-US" sz="3200" b="1" dirty="0"/>
              <a:t> </a:t>
            </a:r>
            <a:r>
              <a:rPr lang="en-US" sz="3200" b="1" dirty="0" err="1"/>
              <a:t>i’n</a:t>
            </a:r>
            <a:r>
              <a:rPr lang="en-US" sz="3200" b="1" dirty="0"/>
              <a:t> </a:t>
            </a:r>
            <a:r>
              <a:rPr lang="en-US" sz="3200" b="1" dirty="0" err="1"/>
              <a:t>hoffi</a:t>
            </a:r>
            <a:r>
              <a:rPr lang="en-US" sz="3200" b="1" dirty="0"/>
              <a:t> … .</a:t>
            </a:r>
          </a:p>
          <a:p>
            <a:pPr algn="ctr"/>
            <a:endParaRPr lang="en-US" sz="3200" b="1" dirty="0"/>
          </a:p>
          <a:p>
            <a:pPr algn="ctr"/>
            <a:r>
              <a:rPr lang="en-US" sz="2400" b="1" i="1" dirty="0"/>
              <a:t>I like … .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>
            <a:off x="6240789" y="3246086"/>
            <a:ext cx="0" cy="1124436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310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176786"/>
            <a:ext cx="12070403" cy="787309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Gofyn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cwestiwn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…      asking a question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3314780" y="1960202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Beth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What do you like?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3615076" y="4573053"/>
            <a:ext cx="5083444" cy="1446550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/>
              <a:t>Dw</a:t>
            </a:r>
            <a:r>
              <a:rPr lang="en-US" sz="3200" b="1" dirty="0"/>
              <a:t> </a:t>
            </a:r>
            <a:r>
              <a:rPr lang="en-US" sz="3200" b="1" dirty="0" err="1"/>
              <a:t>i’n</a:t>
            </a:r>
            <a:r>
              <a:rPr lang="en-US" sz="3200" b="1" dirty="0"/>
              <a:t> </a:t>
            </a:r>
            <a:r>
              <a:rPr lang="en-US" sz="3200" b="1" dirty="0" err="1"/>
              <a:t>hoffi</a:t>
            </a:r>
            <a:r>
              <a:rPr lang="en-US" sz="3200" b="1" dirty="0"/>
              <a:t> … .</a:t>
            </a:r>
          </a:p>
          <a:p>
            <a:pPr algn="ctr"/>
            <a:endParaRPr lang="en-US" sz="3200" b="1" dirty="0"/>
          </a:p>
          <a:p>
            <a:pPr algn="ctr"/>
            <a:r>
              <a:rPr lang="en-US" sz="2400" b="1" i="1" dirty="0"/>
              <a:t>I like … .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>
            <a:off x="6156798" y="3273796"/>
            <a:ext cx="0" cy="1124436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31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Erbyn</a:t>
            </a:r>
            <a:r>
              <a:rPr lang="en-GB" sz="4400" b="1" dirty="0">
                <a:latin typeface="+mj-lt"/>
              </a:rPr>
              <a:t> y </a:t>
            </a:r>
            <a:r>
              <a:rPr lang="en-GB" sz="4400" b="1" dirty="0" err="1">
                <a:latin typeface="+mj-lt"/>
              </a:rPr>
              <a:t>tro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nesaf</a:t>
            </a:r>
            <a:r>
              <a:rPr lang="en-GB" sz="4400" b="1" dirty="0">
                <a:latin typeface="+mj-lt"/>
              </a:rPr>
              <a:t> 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By next time 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150524" y="1998048"/>
            <a:ext cx="4407622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Ymarferwch</a:t>
            </a:r>
            <a:r>
              <a:rPr lang="en-US" sz="2800" dirty="0"/>
              <a:t> </a:t>
            </a:r>
            <a:r>
              <a:rPr lang="en-US" sz="2800" dirty="0" err="1"/>
              <a:t>eich</a:t>
            </a:r>
            <a:r>
              <a:rPr lang="en-US" sz="2800" dirty="0"/>
              <a:t> </a:t>
            </a:r>
            <a:r>
              <a:rPr lang="en-US" sz="2800" dirty="0" err="1"/>
              <a:t>ynganu</a:t>
            </a:r>
            <a:r>
              <a:rPr lang="en-US" sz="2800" dirty="0"/>
              <a:t> </a:t>
            </a:r>
            <a:r>
              <a:rPr lang="en-US" sz="2800" dirty="0" err="1"/>
              <a:t>drwy</a:t>
            </a:r>
            <a:r>
              <a:rPr lang="en-US" sz="2800" dirty="0"/>
              <a:t> </a:t>
            </a:r>
            <a:r>
              <a:rPr lang="en-US" sz="2800" dirty="0" err="1"/>
              <a:t>ddefnyddio’r</a:t>
            </a:r>
            <a:r>
              <a:rPr lang="en-US" sz="2800" dirty="0"/>
              <a:t> </a:t>
            </a:r>
            <a:r>
              <a:rPr lang="en-US" sz="2800" dirty="0" err="1"/>
              <a:t>ffilm</a:t>
            </a:r>
            <a:r>
              <a:rPr lang="en-US" sz="2800" dirty="0"/>
              <a:t> a </a:t>
            </a:r>
            <a:r>
              <a:rPr lang="en-US" sz="2800" dirty="0" err="1"/>
              <a:t>recordiwyd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Panopto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Cwblhewch</a:t>
            </a:r>
            <a:r>
              <a:rPr lang="en-US" sz="2800" dirty="0"/>
              <a:t> y </a:t>
            </a:r>
            <a:r>
              <a:rPr lang="en-US" sz="2800" dirty="0" err="1"/>
              <a:t>tabl</a:t>
            </a:r>
            <a:r>
              <a:rPr lang="en-US" sz="2800" dirty="0"/>
              <a:t> </a:t>
            </a:r>
            <a:r>
              <a:rPr lang="en-US" sz="2800" dirty="0" err="1"/>
              <a:t>gydag</a:t>
            </a:r>
            <a:r>
              <a:rPr lang="en-US" sz="2800" dirty="0"/>
              <a:t> </a:t>
            </a:r>
            <a:r>
              <a:rPr lang="en-US" sz="2800" dirty="0" err="1"/>
              <a:t>enwau’r</a:t>
            </a:r>
            <a:r>
              <a:rPr lang="en-US" sz="2800" dirty="0"/>
              <a:t> </a:t>
            </a:r>
            <a:r>
              <a:rPr lang="en-US" sz="2800" dirty="0" err="1"/>
              <a:t>pynciau</a:t>
            </a:r>
            <a:r>
              <a:rPr lang="en-US" sz="2800" dirty="0"/>
              <a:t> </a:t>
            </a:r>
            <a:r>
              <a:rPr lang="en-US" sz="2800" dirty="0" err="1"/>
              <a:t>a’r</a:t>
            </a:r>
            <a:r>
              <a:rPr lang="en-US" sz="2800" dirty="0"/>
              <a:t> </a:t>
            </a:r>
            <a:r>
              <a:rPr lang="en-US" sz="2800" dirty="0" err="1"/>
              <a:t>Meysydd</a:t>
            </a:r>
            <a:r>
              <a:rPr lang="en-US" sz="2800" dirty="0"/>
              <a:t> </a:t>
            </a:r>
            <a:r>
              <a:rPr lang="en-US" sz="2800" dirty="0" err="1"/>
              <a:t>Dysgu</a:t>
            </a:r>
            <a:r>
              <a:rPr lang="en-US" sz="2800" dirty="0"/>
              <a:t> a </a:t>
            </a:r>
            <a:r>
              <a:rPr lang="en-US" sz="2800" dirty="0" err="1"/>
              <a:t>Phrofiad</a:t>
            </a:r>
            <a:r>
              <a:rPr lang="en-US" sz="28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7512424" y="1998048"/>
            <a:ext cx="4390901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Use the pre-recorded film to practice your pronunciation;</a:t>
            </a:r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Complete the table with the correct names for the subjects and Areas of Learning and Experience.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539073" y="5979277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13CC589-3C27-0A48-91FC-0BB571AAE9D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5101" t="22424" r="36868" b="12525"/>
          <a:stretch/>
        </p:blipFill>
        <p:spPr>
          <a:xfrm>
            <a:off x="4841045" y="1873358"/>
            <a:ext cx="2526194" cy="366412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800223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134F-55DA-4468-8799-106CA74BD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" y="251012"/>
            <a:ext cx="11687175" cy="910985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>
                <a:latin typeface="+mj-lt"/>
              </a:rPr>
              <a:t>Beth </a:t>
            </a:r>
            <a:r>
              <a:rPr lang="en-GB" b="1" dirty="0" err="1">
                <a:latin typeface="+mj-lt"/>
              </a:rPr>
              <a:t>ydych</a:t>
            </a:r>
            <a:r>
              <a:rPr lang="en-GB" b="1" dirty="0">
                <a:latin typeface="+mj-lt"/>
              </a:rPr>
              <a:t> </a:t>
            </a:r>
            <a:r>
              <a:rPr lang="en-GB" b="1" dirty="0" err="1">
                <a:latin typeface="+mj-lt"/>
              </a:rPr>
              <a:t>chi’n</a:t>
            </a:r>
            <a:r>
              <a:rPr lang="en-GB" b="1" dirty="0">
                <a:latin typeface="+mj-lt"/>
              </a:rPr>
              <a:t> </a:t>
            </a:r>
            <a:r>
              <a:rPr lang="en-GB" b="1" dirty="0" err="1">
                <a:latin typeface="+mj-lt"/>
              </a:rPr>
              <a:t>wneud</a:t>
            </a:r>
            <a:r>
              <a:rPr lang="en-GB" b="1" dirty="0">
                <a:latin typeface="+mj-lt"/>
              </a:rPr>
              <a:t>?                   What are you doing?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3205" y="1447800"/>
            <a:ext cx="5062728" cy="506272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14AEDA-4182-9D4A-833A-2CAF0B779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8013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01E2D22-0DFD-6D40-A7A7-37435665B0DB}"/>
              </a:ext>
            </a:extLst>
          </p:cNvPr>
          <p:cNvSpPr txBox="1"/>
          <p:nvPr/>
        </p:nvSpPr>
        <p:spPr>
          <a:xfrm>
            <a:off x="374073" y="1025237"/>
            <a:ext cx="11194472" cy="353943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Diolch</a:t>
            </a:r>
            <a:r>
              <a:rPr lang="en-US" sz="3200" b="1" dirty="0">
                <a:solidFill>
                  <a:schemeClr val="bg1"/>
                </a:solidFill>
              </a:rPr>
              <a:t> a </a:t>
            </a:r>
            <a:r>
              <a:rPr lang="en-US" sz="3200" b="1" dirty="0" err="1">
                <a:solidFill>
                  <a:schemeClr val="bg1"/>
                </a:solidFill>
              </a:rPr>
              <a:t>chadwch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ddiogel</a:t>
            </a:r>
            <a:r>
              <a:rPr lang="en-US" sz="3200" b="1" dirty="0">
                <a:solidFill>
                  <a:schemeClr val="bg1"/>
                </a:solidFill>
              </a:rPr>
              <a:t> tan y </a:t>
            </a:r>
            <a:r>
              <a:rPr lang="en-US" sz="3200" b="1" dirty="0" err="1">
                <a:solidFill>
                  <a:schemeClr val="bg1"/>
                </a:solidFill>
              </a:rPr>
              <a:t>tro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nesaf</a:t>
            </a:r>
            <a:r>
              <a:rPr lang="en-US" sz="3200" b="1" dirty="0">
                <a:solidFill>
                  <a:schemeClr val="bg1"/>
                </a:solidFill>
              </a:rPr>
              <a:t>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Thank you and keep safe until next time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>
                <a:solidFill>
                  <a:schemeClr val="bg1"/>
                </a:solidFill>
              </a:rPr>
              <a:t>22.10.2020 @ 2pm </a:t>
            </a:r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A6E34C-A301-1A47-957E-6BCE91444A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5893D3D-86EA-4044-9FAF-CC332938D89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5539073" y="5979277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09033578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{C2E16165-10AA-6D48-8E02-7493BDFFA99A}tf10001119</Template>
  <TotalTime>1079</TotalTime>
  <Words>970</Words>
  <Application>Microsoft Macintosh PowerPoint</Application>
  <PresentationFormat>Widescreen</PresentationFormat>
  <Paragraphs>201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American Typewriter</vt:lpstr>
      <vt:lpstr>Arial</vt:lpstr>
      <vt:lpstr>Ayuthaya</vt:lpstr>
      <vt:lpstr>Calibri</vt:lpstr>
      <vt:lpstr>Gill Sans MT</vt:lpstr>
      <vt:lpstr>Segoe Print</vt:lpstr>
      <vt:lpstr>Segoe Script</vt:lpstr>
      <vt:lpstr>Gallery</vt:lpstr>
      <vt:lpstr>PowerPoint Presentation</vt:lpstr>
      <vt:lpstr>Heddiw, fe fyddwn ni yn… Today we will… </vt:lpstr>
      <vt:lpstr>Amser cofrestru ...      Registration time ... </vt:lpstr>
      <vt:lpstr>PowerPoint Presentation</vt:lpstr>
      <vt:lpstr>PowerPoint Presentation</vt:lpstr>
      <vt:lpstr>Atebion …            answers …</vt:lpstr>
      <vt:lpstr>Beth welwch chi?            What can you see?</vt:lpstr>
      <vt:lpstr>Beth yw ……?                                What is ……?  </vt:lpstr>
      <vt:lpstr>Beth yw ……?                                What is ……?  </vt:lpstr>
      <vt:lpstr>Beth yw ……?                    What is ……?  </vt:lpstr>
      <vt:lpstr>Beth yw ……?                                What is ……?  </vt:lpstr>
      <vt:lpstr>PowerPoint Presentation</vt:lpstr>
      <vt:lpstr>PowerPoint Presentation</vt:lpstr>
      <vt:lpstr>PowerPoint Presentation</vt:lpstr>
      <vt:lpstr>Gofyn cwestiwn …      asking a question ... </vt:lpstr>
      <vt:lpstr>Gofyn cwestiwn …      asking a question ... </vt:lpstr>
      <vt:lpstr>Gofyn cwestiwn …      asking a question ... </vt:lpstr>
      <vt:lpstr>Gofyn cwestiwn …      asking a question ... </vt:lpstr>
      <vt:lpstr>Erbyn y tro nesaf … By next time … </vt:lpstr>
      <vt:lpstr>Beth ydych chi’n wneud?                   What are you doing?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64</cp:revision>
  <dcterms:created xsi:type="dcterms:W3CDTF">2020-09-11T11:29:22Z</dcterms:created>
  <dcterms:modified xsi:type="dcterms:W3CDTF">2020-10-20T14:53:43Z</dcterms:modified>
</cp:coreProperties>
</file>