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7" r:id="rId3"/>
    <p:sldId id="289" r:id="rId4"/>
    <p:sldId id="279" r:id="rId5"/>
    <p:sldId id="280" r:id="rId6"/>
    <p:sldId id="281" r:id="rId7"/>
    <p:sldId id="278" r:id="rId8"/>
    <p:sldId id="288" r:id="rId9"/>
    <p:sldId id="283" r:id="rId10"/>
    <p:sldId id="28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65109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2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175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524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405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905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846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01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741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6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746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Understanding Democracy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848672"/>
            <a:ext cx="6400800" cy="629072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HPFY3009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67544" y="2665512"/>
            <a:ext cx="8676456" cy="1915616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600" dirty="0">
                <a:solidFill>
                  <a:prstClr val="black"/>
                </a:solidFill>
              </a:rPr>
              <a:t>Politics and the Political System in </a:t>
            </a:r>
            <a:r>
              <a:rPr lang="en-GB" sz="3600" dirty="0" smtClean="0">
                <a:solidFill>
                  <a:prstClr val="black"/>
                </a:solidFill>
              </a:rPr>
              <a:t>Rome</a:t>
            </a:r>
            <a:r>
              <a:rPr lang="en-GB" sz="3600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50000"/>
          <a:stretch/>
        </p:blipFill>
        <p:spPr>
          <a:xfrm>
            <a:off x="2267744" y="3789040"/>
            <a:ext cx="1519696" cy="19156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928" y="3814036"/>
            <a:ext cx="2823964" cy="1890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19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342" y="0"/>
            <a:ext cx="8784976" cy="156144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Roman Constitutional History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bg1"/>
                </a:solidFill>
              </a:rPr>
              <a:t>Period of Kings 753 </a:t>
            </a:r>
            <a:r>
              <a:rPr lang="en-GB" sz="3000" dirty="0" smtClean="0">
                <a:solidFill>
                  <a:schemeClr val="bg1"/>
                </a:solidFill>
              </a:rPr>
              <a:t>(chronology of Varro) </a:t>
            </a:r>
            <a:r>
              <a:rPr lang="en-GB" sz="3000" dirty="0">
                <a:solidFill>
                  <a:schemeClr val="bg1"/>
                </a:solidFill>
              </a:rPr>
              <a:t>to 509 BC (overthrow of Tarquin the Proud).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3000" dirty="0" smtClean="0">
                <a:solidFill>
                  <a:schemeClr val="bg1"/>
                </a:solidFill>
              </a:rPr>
              <a:t>Republic </a:t>
            </a:r>
            <a:r>
              <a:rPr lang="en-GB" sz="3000" dirty="0">
                <a:solidFill>
                  <a:schemeClr val="bg1"/>
                </a:solidFill>
              </a:rPr>
              <a:t>509 to 31/30 BC – Octavian’s victory at Actium and suicide of Antony and Cleopatra.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3000" dirty="0" smtClean="0">
                <a:solidFill>
                  <a:schemeClr val="bg1"/>
                </a:solidFill>
              </a:rPr>
              <a:t>Imperial </a:t>
            </a:r>
            <a:r>
              <a:rPr lang="en-GB" sz="3000" dirty="0">
                <a:solidFill>
                  <a:schemeClr val="bg1"/>
                </a:solidFill>
              </a:rPr>
              <a:t>period 30 BC to AD 476 (last Roman emperor of the West overthrown by Odoacer). </a:t>
            </a:r>
          </a:p>
          <a:p>
            <a:pPr lvl="1"/>
            <a:r>
              <a:rPr lang="en-GB" dirty="0" err="1" smtClean="0">
                <a:solidFill>
                  <a:schemeClr val="bg1"/>
                </a:solidFill>
              </a:rPr>
              <a:t>Principate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= Augustus to c. early-mid third century AD.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Dominate </a:t>
            </a:r>
            <a:r>
              <a:rPr lang="en-GB" dirty="0">
                <a:solidFill>
                  <a:schemeClr val="bg1"/>
                </a:solidFill>
              </a:rPr>
              <a:t>= Diocletian to end of Western Empire.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0" y="3577666"/>
            <a:ext cx="9144000" cy="79208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0" y="4437112"/>
            <a:ext cx="9144000" cy="24208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67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Important Sources for the </a:t>
            </a:r>
            <a:r>
              <a:rPr lang="en-GB" dirty="0" smtClean="0">
                <a:solidFill>
                  <a:schemeClr val="bg1"/>
                </a:solidFill>
              </a:rPr>
              <a:t>Republic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525780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Polybius </a:t>
            </a:r>
            <a:r>
              <a:rPr lang="en-GB" dirty="0">
                <a:solidFill>
                  <a:schemeClr val="bg1"/>
                </a:solidFill>
              </a:rPr>
              <a:t>(c.200-118 BC) – interpreting Roman system within the framework of earlier Greek constitutional thought.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Cicero </a:t>
            </a:r>
            <a:r>
              <a:rPr lang="en-GB" dirty="0">
                <a:solidFill>
                  <a:schemeClr val="bg1"/>
                </a:solidFill>
              </a:rPr>
              <a:t>(106-43 BC) – composes speeches and write many letters to his friends and contemporaries which have been preserved – useful for late Republic.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Livy </a:t>
            </a:r>
            <a:r>
              <a:rPr lang="en-GB" dirty="0">
                <a:solidFill>
                  <a:schemeClr val="bg1"/>
                </a:solidFill>
              </a:rPr>
              <a:t>(59 BC-AD 17) – relying on earlier historical sources lost to us, potential issues of anachronism – also </a:t>
            </a:r>
            <a:r>
              <a:rPr lang="en-GB" b="1" dirty="0">
                <a:solidFill>
                  <a:schemeClr val="bg1"/>
                </a:solidFill>
              </a:rPr>
              <a:t>Dionysius of Halicarnassus</a:t>
            </a:r>
            <a:r>
              <a:rPr lang="en-GB" dirty="0">
                <a:solidFill>
                  <a:schemeClr val="bg1"/>
                </a:solidFill>
              </a:rPr>
              <a:t>, latter-half of first century BC.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45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bg1"/>
                </a:solidFill>
              </a:rPr>
              <a:t>Res </a:t>
            </a:r>
            <a:r>
              <a:rPr lang="en-GB" i="1" dirty="0" err="1" smtClean="0">
                <a:solidFill>
                  <a:schemeClr val="bg1"/>
                </a:solidFill>
              </a:rPr>
              <a:t>Publica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b="0" dirty="0" smtClean="0">
                <a:solidFill>
                  <a:schemeClr val="bg1"/>
                </a:solidFill>
              </a:rPr>
              <a:t>–</a:t>
            </a:r>
            <a:r>
              <a:rPr lang="en-GB" dirty="0" smtClean="0">
                <a:solidFill>
                  <a:schemeClr val="bg1"/>
                </a:solidFill>
              </a:rPr>
              <a:t> The State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3960440" cy="4997152"/>
          </a:xfrm>
        </p:spPr>
        <p:txBody>
          <a:bodyPr>
            <a:normAutofit/>
          </a:bodyPr>
          <a:lstStyle/>
          <a:p>
            <a:r>
              <a:rPr lang="en-GB" sz="2800" i="1" dirty="0" smtClean="0">
                <a:solidFill>
                  <a:schemeClr val="bg1"/>
                </a:solidFill>
              </a:rPr>
              <a:t>Res </a:t>
            </a:r>
            <a:r>
              <a:rPr lang="en-GB" sz="2800" i="1" dirty="0" err="1" smtClean="0">
                <a:solidFill>
                  <a:schemeClr val="bg1"/>
                </a:solidFill>
              </a:rPr>
              <a:t>Publica</a:t>
            </a:r>
            <a:r>
              <a:rPr lang="en-GB" sz="2800" i="1" dirty="0" smtClean="0">
                <a:solidFill>
                  <a:schemeClr val="bg1"/>
                </a:solidFill>
              </a:rPr>
              <a:t> </a:t>
            </a:r>
            <a:r>
              <a:rPr lang="en-GB" sz="2800" dirty="0" smtClean="0">
                <a:solidFill>
                  <a:schemeClr val="bg1"/>
                </a:solidFill>
              </a:rPr>
              <a:t>– public affairs or The State.</a:t>
            </a:r>
          </a:p>
          <a:p>
            <a:endParaRPr lang="en-GB" sz="1000" i="1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SPQR </a:t>
            </a:r>
            <a:r>
              <a:rPr lang="en-GB" sz="2800" dirty="0">
                <a:solidFill>
                  <a:schemeClr val="bg1"/>
                </a:solidFill>
              </a:rPr>
              <a:t>– </a:t>
            </a:r>
            <a:r>
              <a:rPr lang="en-GB" sz="2800" i="1" dirty="0" err="1">
                <a:solidFill>
                  <a:schemeClr val="bg1"/>
                </a:solidFill>
              </a:rPr>
              <a:t>Senatus</a:t>
            </a:r>
            <a:r>
              <a:rPr lang="en-GB" sz="2800" i="1" dirty="0">
                <a:solidFill>
                  <a:schemeClr val="bg1"/>
                </a:solidFill>
              </a:rPr>
              <a:t> </a:t>
            </a:r>
            <a:r>
              <a:rPr lang="en-GB" sz="2800" i="1" dirty="0" err="1">
                <a:solidFill>
                  <a:schemeClr val="bg1"/>
                </a:solidFill>
              </a:rPr>
              <a:t>Populusque</a:t>
            </a:r>
            <a:r>
              <a:rPr lang="en-GB" sz="2800" i="1" dirty="0">
                <a:solidFill>
                  <a:schemeClr val="bg1"/>
                </a:solidFill>
              </a:rPr>
              <a:t> </a:t>
            </a:r>
            <a:r>
              <a:rPr lang="en-GB" sz="2800" i="1" dirty="0" err="1">
                <a:solidFill>
                  <a:schemeClr val="bg1"/>
                </a:solidFill>
              </a:rPr>
              <a:t>Romanus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Senate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Elected </a:t>
            </a:r>
            <a:r>
              <a:rPr lang="en-GB" sz="2800" dirty="0">
                <a:solidFill>
                  <a:schemeClr val="bg1"/>
                </a:solidFill>
              </a:rPr>
              <a:t>Magistracies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Popular </a:t>
            </a:r>
            <a:r>
              <a:rPr lang="en-GB" sz="2800" dirty="0">
                <a:solidFill>
                  <a:schemeClr val="bg1"/>
                </a:solidFill>
              </a:rPr>
              <a:t>Assemblies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784"/>
            <a:ext cx="4633562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4499992" y="4581128"/>
            <a:ext cx="448954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prstClr val="black"/>
                </a:solidFill>
              </a:rPr>
              <a:t>Denarius (AR) </a:t>
            </a:r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b="1" dirty="0" err="1">
                <a:solidFill>
                  <a:prstClr val="black"/>
                </a:solidFill>
              </a:rPr>
              <a:t>Lugdunum</a:t>
            </a:r>
            <a:r>
              <a:rPr lang="en-GB" sz="2400" b="1" dirty="0">
                <a:solidFill>
                  <a:prstClr val="black"/>
                </a:solidFill>
              </a:rPr>
              <a:t> – AD 68/69 </a:t>
            </a:r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b="1" dirty="0" err="1">
                <a:solidFill>
                  <a:prstClr val="black"/>
                </a:solidFill>
              </a:rPr>
              <a:t>Obv</a:t>
            </a:r>
            <a:r>
              <a:rPr lang="en-GB" sz="2400" b="1" dirty="0">
                <a:solidFill>
                  <a:prstClr val="black"/>
                </a:solidFill>
              </a:rPr>
              <a:t> – Mars </a:t>
            </a:r>
            <a:r>
              <a:rPr lang="en-GB" sz="2400" b="1" dirty="0" err="1">
                <a:solidFill>
                  <a:prstClr val="black"/>
                </a:solidFill>
              </a:rPr>
              <a:t>Ultor</a:t>
            </a:r>
            <a:r>
              <a:rPr lang="en-GB" sz="2400" b="1" dirty="0">
                <a:solidFill>
                  <a:prstClr val="black"/>
                </a:solidFill>
              </a:rPr>
              <a:t> </a:t>
            </a:r>
          </a:p>
          <a:p>
            <a:r>
              <a:rPr lang="en-GB" sz="2400" b="1" dirty="0">
                <a:solidFill>
                  <a:prstClr val="black"/>
                </a:solidFill>
              </a:rPr>
              <a:t>Rev – SPQR </a:t>
            </a:r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b="1" dirty="0">
                <a:solidFill>
                  <a:prstClr val="black"/>
                </a:solidFill>
              </a:rPr>
              <a:t>RIC 54; BMC 23 </a:t>
            </a:r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0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Senate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388296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Initially 100 Patricians appointed by Romulus.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 </a:t>
            </a:r>
            <a:r>
              <a:rPr lang="en-GB" dirty="0">
                <a:solidFill>
                  <a:schemeClr val="bg1"/>
                </a:solidFill>
              </a:rPr>
              <a:t>Republic c.300 men, goes up to 1000 by time Octavian defeats </a:t>
            </a:r>
            <a:r>
              <a:rPr lang="en-GB" dirty="0" smtClean="0">
                <a:solidFill>
                  <a:schemeClr val="bg1"/>
                </a:solidFill>
              </a:rPr>
              <a:t>Antony, reduced to c.600. </a:t>
            </a:r>
            <a:endParaRPr lang="en-GB" dirty="0">
              <a:solidFill>
                <a:schemeClr val="bg1"/>
              </a:solidFill>
            </a:endParaRP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Censors </a:t>
            </a:r>
            <a:r>
              <a:rPr lang="en-GB" dirty="0">
                <a:solidFill>
                  <a:schemeClr val="bg1"/>
                </a:solidFill>
              </a:rPr>
              <a:t>could expel </a:t>
            </a:r>
            <a:r>
              <a:rPr lang="en-GB" dirty="0" smtClean="0">
                <a:solidFill>
                  <a:schemeClr val="bg1"/>
                </a:solidFill>
              </a:rPr>
              <a:t>members, and add them. </a:t>
            </a:r>
            <a:endParaRPr lang="en-GB" dirty="0">
              <a:solidFill>
                <a:schemeClr val="bg1"/>
              </a:solidFill>
            </a:endParaRP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By </a:t>
            </a:r>
            <a:r>
              <a:rPr lang="en-GB" dirty="0">
                <a:solidFill>
                  <a:schemeClr val="bg1"/>
                </a:solidFill>
              </a:rPr>
              <a:t>time of Sulla (82-79 BC) – </a:t>
            </a:r>
            <a:r>
              <a:rPr lang="en-GB" dirty="0" smtClean="0">
                <a:solidFill>
                  <a:schemeClr val="bg1"/>
                </a:solidFill>
              </a:rPr>
              <a:t>holding a </a:t>
            </a:r>
            <a:r>
              <a:rPr lang="en-GB" dirty="0" err="1" smtClean="0">
                <a:solidFill>
                  <a:schemeClr val="bg1"/>
                </a:solidFill>
              </a:rPr>
              <a:t>quaestorship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granted automatic entry into the Senate.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410445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4716016" y="6004718"/>
            <a:ext cx="42735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prstClr val="black"/>
                </a:solidFill>
              </a:rPr>
              <a:t>The Curia Julia, formerly Curia Cornelia, formerly Curia </a:t>
            </a:r>
            <a:r>
              <a:rPr lang="en-GB" sz="2000" b="1" dirty="0" err="1">
                <a:solidFill>
                  <a:prstClr val="black"/>
                </a:solidFill>
              </a:rPr>
              <a:t>Hostilia</a:t>
            </a:r>
            <a:endParaRPr lang="en-GB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24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Cursus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Honorum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5" y="1628800"/>
            <a:ext cx="4824535" cy="514116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*</a:t>
            </a:r>
            <a:r>
              <a:rPr lang="en-GB" b="1" dirty="0">
                <a:solidFill>
                  <a:schemeClr val="bg1"/>
                </a:solidFill>
              </a:rPr>
              <a:t>Dictatorship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grants unrestricted </a:t>
            </a:r>
            <a:r>
              <a:rPr lang="en-GB" i="1" dirty="0">
                <a:solidFill>
                  <a:schemeClr val="bg1"/>
                </a:solidFill>
              </a:rPr>
              <a:t>imperium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i="1" dirty="0">
                <a:solidFill>
                  <a:schemeClr val="bg1"/>
                </a:solidFill>
              </a:rPr>
              <a:t>- </a:t>
            </a:r>
            <a:r>
              <a:rPr lang="en-GB" dirty="0">
                <a:solidFill>
                  <a:schemeClr val="bg1"/>
                </a:solidFill>
              </a:rPr>
              <a:t>emergency temporary office of six months, however, cf. Sulla, Julius Caesar.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900" b="1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*</a:t>
            </a:r>
            <a:r>
              <a:rPr lang="en-GB" b="1" dirty="0">
                <a:solidFill>
                  <a:schemeClr val="bg1"/>
                </a:solidFill>
              </a:rPr>
              <a:t>Censors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regulate membership of the senate and citizenship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marL="137160" indent="0">
              <a:buNone/>
            </a:pPr>
            <a:endParaRPr lang="en-GB" sz="900" b="1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Consuls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chief magistrates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two consuls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pro-consuls govern provinces.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minimum </a:t>
            </a:r>
            <a:r>
              <a:rPr lang="en-GB" dirty="0">
                <a:solidFill>
                  <a:schemeClr val="bg1"/>
                </a:solidFill>
              </a:rPr>
              <a:t>age </a:t>
            </a:r>
            <a:r>
              <a:rPr lang="en-GB" dirty="0" smtClean="0">
                <a:solidFill>
                  <a:schemeClr val="bg1"/>
                </a:solidFill>
              </a:rPr>
              <a:t>41-42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pPr marL="137160" indent="0">
              <a:buNone/>
            </a:pPr>
            <a:endParaRPr lang="en-GB" sz="9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Praetors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judicial administration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6 to 8 </a:t>
            </a:r>
            <a:r>
              <a:rPr lang="en-GB" dirty="0" err="1">
                <a:solidFill>
                  <a:schemeClr val="bg1"/>
                </a:solidFill>
              </a:rPr>
              <a:t>praetorships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pro-praetors </a:t>
            </a:r>
            <a:r>
              <a:rPr lang="en-GB" dirty="0">
                <a:solidFill>
                  <a:schemeClr val="bg1"/>
                </a:solidFill>
              </a:rPr>
              <a:t>govern provinces.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minimum </a:t>
            </a:r>
            <a:r>
              <a:rPr lang="en-GB" dirty="0">
                <a:solidFill>
                  <a:schemeClr val="bg1"/>
                </a:solidFill>
              </a:rPr>
              <a:t>age 39. </a:t>
            </a:r>
          </a:p>
          <a:p>
            <a:endParaRPr lang="en-GB" sz="9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600200"/>
            <a:ext cx="4176464" cy="5069159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Aediles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maintenance of public buildings and oversight of the markets, public games, and amenities.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no </a:t>
            </a:r>
            <a:r>
              <a:rPr lang="en-GB" i="1" dirty="0">
                <a:solidFill>
                  <a:schemeClr val="bg1"/>
                </a:solidFill>
              </a:rPr>
              <a:t>imperium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minimum age 37. </a:t>
            </a:r>
            <a:endParaRPr lang="en-GB" b="1" dirty="0" smtClean="0">
              <a:solidFill>
                <a:schemeClr val="bg1"/>
              </a:solidFill>
            </a:endParaRPr>
          </a:p>
          <a:p>
            <a:endParaRPr lang="en-GB" sz="900" b="1" dirty="0">
              <a:solidFill>
                <a:schemeClr val="bg1"/>
              </a:solidFill>
            </a:endParaRPr>
          </a:p>
          <a:p>
            <a:r>
              <a:rPr lang="en-GB" b="1" dirty="0" err="1" smtClean="0">
                <a:solidFill>
                  <a:schemeClr val="bg1"/>
                </a:solidFill>
              </a:rPr>
              <a:t>Quaestors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administrative </a:t>
            </a:r>
            <a:r>
              <a:rPr lang="en-GB" dirty="0">
                <a:solidFill>
                  <a:schemeClr val="bg1"/>
                </a:solidFill>
              </a:rPr>
              <a:t>duties or aids to provincial governors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no </a:t>
            </a:r>
            <a:r>
              <a:rPr lang="en-GB" i="1" dirty="0">
                <a:solidFill>
                  <a:schemeClr val="bg1"/>
                </a:solidFill>
              </a:rPr>
              <a:t>imperium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40 </a:t>
            </a:r>
            <a:r>
              <a:rPr lang="en-GB" dirty="0" err="1">
                <a:solidFill>
                  <a:schemeClr val="bg1"/>
                </a:solidFill>
              </a:rPr>
              <a:t>quaestors</a:t>
            </a:r>
            <a:r>
              <a:rPr lang="en-GB" dirty="0">
                <a:solidFill>
                  <a:schemeClr val="bg1"/>
                </a:solidFill>
              </a:rPr>
              <a:t> by time of Caesar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minimum </a:t>
            </a:r>
            <a:r>
              <a:rPr lang="en-GB" dirty="0">
                <a:solidFill>
                  <a:schemeClr val="bg1"/>
                </a:solidFill>
              </a:rPr>
              <a:t>age 30.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900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Tribunes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Tribune </a:t>
            </a:r>
            <a:r>
              <a:rPr lang="en-GB" dirty="0">
                <a:solidFill>
                  <a:schemeClr val="bg1"/>
                </a:solidFill>
              </a:rPr>
              <a:t>of the Plebs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Military </a:t>
            </a:r>
            <a:r>
              <a:rPr lang="en-GB" dirty="0">
                <a:solidFill>
                  <a:schemeClr val="bg1"/>
                </a:solidFill>
              </a:rPr>
              <a:t>Tribunes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Tribunes </a:t>
            </a:r>
            <a:r>
              <a:rPr lang="en-GB" dirty="0">
                <a:solidFill>
                  <a:schemeClr val="bg1"/>
                </a:solidFill>
              </a:rPr>
              <a:t>of the treasury. 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endParaRPr lang="en-GB" sz="1000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376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5212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Popular Assemblies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268760"/>
            <a:ext cx="9036496" cy="3827901"/>
          </a:xfrm>
        </p:spPr>
        <p:txBody>
          <a:bodyPr>
            <a:normAutofit fontScale="77500" lnSpcReduction="20000"/>
          </a:bodyPr>
          <a:lstStyle/>
          <a:p>
            <a:r>
              <a:rPr lang="en-GB" sz="2700" b="1" dirty="0">
                <a:solidFill>
                  <a:schemeClr val="bg1"/>
                </a:solidFill>
              </a:rPr>
              <a:t>Assemblies had purely electoral function, did not debate issues like Athenian </a:t>
            </a:r>
            <a:r>
              <a:rPr lang="en-GB" sz="2700" b="1" dirty="0" err="1">
                <a:solidFill>
                  <a:schemeClr val="bg1"/>
                </a:solidFill>
              </a:rPr>
              <a:t>Ekklesia</a:t>
            </a:r>
            <a:r>
              <a:rPr lang="en-GB" sz="2700" b="1" dirty="0">
                <a:solidFill>
                  <a:schemeClr val="bg1"/>
                </a:solidFill>
              </a:rPr>
              <a:t>. </a:t>
            </a:r>
            <a:endParaRPr lang="en-GB" sz="2700" dirty="0">
              <a:solidFill>
                <a:schemeClr val="bg1"/>
              </a:solidFill>
            </a:endParaRPr>
          </a:p>
          <a:p>
            <a:endParaRPr lang="en-GB" sz="700" dirty="0">
              <a:solidFill>
                <a:schemeClr val="bg1"/>
              </a:solidFill>
            </a:endParaRPr>
          </a:p>
          <a:p>
            <a:r>
              <a:rPr lang="en-GB" sz="2700" b="1" i="1" dirty="0" smtClean="0">
                <a:solidFill>
                  <a:schemeClr val="bg1"/>
                </a:solidFill>
              </a:rPr>
              <a:t>Comitia </a:t>
            </a:r>
            <a:r>
              <a:rPr lang="en-GB" sz="2700" b="1" i="1" dirty="0" err="1">
                <a:solidFill>
                  <a:schemeClr val="bg1"/>
                </a:solidFill>
              </a:rPr>
              <a:t>centuriata</a:t>
            </a:r>
            <a:r>
              <a:rPr lang="en-GB" sz="2700" b="1" i="1" dirty="0">
                <a:solidFill>
                  <a:schemeClr val="bg1"/>
                </a:solidFill>
              </a:rPr>
              <a:t> </a:t>
            </a:r>
            <a:r>
              <a:rPr lang="en-GB" sz="2700" dirty="0">
                <a:solidFill>
                  <a:schemeClr val="bg1"/>
                </a:solidFill>
              </a:rPr>
              <a:t>– Century assembly – voted on war, elected magistrates with </a:t>
            </a:r>
            <a:r>
              <a:rPr lang="en-GB" sz="2700" i="1" dirty="0">
                <a:solidFill>
                  <a:schemeClr val="bg1"/>
                </a:solidFill>
              </a:rPr>
              <a:t>imperium</a:t>
            </a:r>
            <a:r>
              <a:rPr lang="en-GB" sz="2700" dirty="0">
                <a:solidFill>
                  <a:schemeClr val="bg1"/>
                </a:solidFill>
              </a:rPr>
              <a:t>. </a:t>
            </a:r>
          </a:p>
          <a:p>
            <a:endParaRPr lang="en-GB" sz="700" dirty="0">
              <a:solidFill>
                <a:schemeClr val="bg1"/>
              </a:solidFill>
            </a:endParaRPr>
          </a:p>
          <a:p>
            <a:r>
              <a:rPr lang="en-GB" sz="2700" b="1" i="1" dirty="0" smtClean="0">
                <a:solidFill>
                  <a:schemeClr val="bg1"/>
                </a:solidFill>
              </a:rPr>
              <a:t>Comitia </a:t>
            </a:r>
            <a:r>
              <a:rPr lang="en-GB" sz="2700" b="1" i="1" dirty="0" err="1">
                <a:solidFill>
                  <a:schemeClr val="bg1"/>
                </a:solidFill>
              </a:rPr>
              <a:t>tributa</a:t>
            </a:r>
            <a:r>
              <a:rPr lang="en-GB" sz="2700" b="1" i="1" dirty="0">
                <a:solidFill>
                  <a:schemeClr val="bg1"/>
                </a:solidFill>
              </a:rPr>
              <a:t> </a:t>
            </a:r>
            <a:r>
              <a:rPr lang="en-GB" sz="2700" dirty="0">
                <a:solidFill>
                  <a:schemeClr val="bg1"/>
                </a:solidFill>
              </a:rPr>
              <a:t>– Tribal assembly – 35 tribes (31 rural, 4 city) – elect </a:t>
            </a:r>
            <a:r>
              <a:rPr lang="en-GB" sz="2700" dirty="0" err="1">
                <a:solidFill>
                  <a:schemeClr val="bg1"/>
                </a:solidFill>
              </a:rPr>
              <a:t>quaestors</a:t>
            </a:r>
            <a:r>
              <a:rPr lang="en-GB" sz="2700" dirty="0">
                <a:solidFill>
                  <a:schemeClr val="bg1"/>
                </a:solidFill>
              </a:rPr>
              <a:t>, </a:t>
            </a:r>
            <a:r>
              <a:rPr lang="en-GB" sz="2700" dirty="0" smtClean="0">
                <a:solidFill>
                  <a:schemeClr val="bg1"/>
                </a:solidFill>
              </a:rPr>
              <a:t>and </a:t>
            </a:r>
            <a:r>
              <a:rPr lang="en-GB" sz="2700" dirty="0" err="1" smtClean="0">
                <a:solidFill>
                  <a:schemeClr val="bg1"/>
                </a:solidFill>
              </a:rPr>
              <a:t>curule</a:t>
            </a:r>
            <a:r>
              <a:rPr lang="en-GB" sz="2700" dirty="0" smtClean="0">
                <a:solidFill>
                  <a:schemeClr val="bg1"/>
                </a:solidFill>
              </a:rPr>
              <a:t> </a:t>
            </a:r>
            <a:r>
              <a:rPr lang="en-GB" sz="2700" dirty="0" err="1" smtClean="0">
                <a:solidFill>
                  <a:schemeClr val="bg1"/>
                </a:solidFill>
              </a:rPr>
              <a:t>aediles</a:t>
            </a:r>
            <a:r>
              <a:rPr lang="en-GB" sz="2700" dirty="0" smtClean="0">
                <a:solidFill>
                  <a:schemeClr val="bg1"/>
                </a:solidFill>
              </a:rPr>
              <a:t> – tried </a:t>
            </a:r>
            <a:r>
              <a:rPr lang="en-GB" sz="2700" dirty="0">
                <a:solidFill>
                  <a:schemeClr val="bg1"/>
                </a:solidFill>
              </a:rPr>
              <a:t>judicial cases (until Sulla). </a:t>
            </a:r>
          </a:p>
          <a:p>
            <a:endParaRPr lang="en-GB" sz="700" dirty="0">
              <a:solidFill>
                <a:schemeClr val="bg1"/>
              </a:solidFill>
            </a:endParaRPr>
          </a:p>
          <a:p>
            <a:r>
              <a:rPr lang="en-GB" sz="2700" b="1" i="1" dirty="0" err="1" smtClean="0">
                <a:solidFill>
                  <a:schemeClr val="bg1"/>
                </a:solidFill>
              </a:rPr>
              <a:t>Concilium</a:t>
            </a:r>
            <a:r>
              <a:rPr lang="en-GB" sz="2700" b="1" i="1" dirty="0" smtClean="0">
                <a:solidFill>
                  <a:schemeClr val="bg1"/>
                </a:solidFill>
              </a:rPr>
              <a:t> </a:t>
            </a:r>
            <a:r>
              <a:rPr lang="en-GB" sz="2700" b="1" i="1" dirty="0" err="1">
                <a:solidFill>
                  <a:schemeClr val="bg1"/>
                </a:solidFill>
              </a:rPr>
              <a:t>plebis</a:t>
            </a:r>
            <a:r>
              <a:rPr lang="en-GB" sz="2700" b="1" i="1" dirty="0">
                <a:solidFill>
                  <a:schemeClr val="bg1"/>
                </a:solidFill>
              </a:rPr>
              <a:t> </a:t>
            </a:r>
            <a:r>
              <a:rPr lang="en-GB" sz="2700" dirty="0">
                <a:solidFill>
                  <a:schemeClr val="bg1"/>
                </a:solidFill>
              </a:rPr>
              <a:t>– Plebeian council – elects </a:t>
            </a:r>
            <a:r>
              <a:rPr lang="en-GB" sz="2700" dirty="0" smtClean="0">
                <a:solidFill>
                  <a:schemeClr val="bg1"/>
                </a:solidFill>
              </a:rPr>
              <a:t>tribunes and plebeian aediles - </a:t>
            </a:r>
            <a:r>
              <a:rPr lang="en-GB" sz="2700" dirty="0">
                <a:solidFill>
                  <a:schemeClr val="bg1"/>
                </a:solidFill>
              </a:rPr>
              <a:t>summoned by the peoples tribunes and considers proposals put forward by them. </a:t>
            </a:r>
          </a:p>
          <a:p>
            <a:endParaRPr lang="en-GB" sz="700" dirty="0">
              <a:solidFill>
                <a:schemeClr val="bg1"/>
              </a:solidFill>
            </a:endParaRPr>
          </a:p>
          <a:p>
            <a:r>
              <a:rPr lang="en-GB" sz="2700" dirty="0">
                <a:solidFill>
                  <a:schemeClr val="bg1"/>
                </a:solidFill>
              </a:rPr>
              <a:t>Also </a:t>
            </a:r>
            <a:r>
              <a:rPr lang="en-GB" sz="2700" i="1" dirty="0">
                <a:solidFill>
                  <a:schemeClr val="bg1"/>
                </a:solidFill>
              </a:rPr>
              <a:t>comitia </a:t>
            </a:r>
            <a:r>
              <a:rPr lang="en-GB" sz="2700" i="1" dirty="0" err="1" smtClean="0">
                <a:solidFill>
                  <a:schemeClr val="bg1"/>
                </a:solidFill>
              </a:rPr>
              <a:t>curiata</a:t>
            </a:r>
            <a:r>
              <a:rPr lang="en-GB" sz="2700" i="1" dirty="0">
                <a:solidFill>
                  <a:schemeClr val="bg1"/>
                </a:solidFill>
              </a:rPr>
              <a:t>.</a:t>
            </a:r>
            <a:endParaRPr lang="en-GB" sz="2700" i="1" dirty="0" smtClean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4797152"/>
            <a:ext cx="9144000" cy="2060847"/>
          </a:xfrm>
        </p:spPr>
        <p:txBody>
          <a:bodyPr>
            <a:normAutofit fontScale="77500" lnSpcReduction="20000"/>
          </a:bodyPr>
          <a:lstStyle/>
          <a:p>
            <a:r>
              <a:rPr lang="en-GB" sz="3100" b="1" dirty="0" smtClean="0">
                <a:solidFill>
                  <a:schemeClr val="bg1"/>
                </a:solidFill>
              </a:rPr>
              <a:t>Gaining electoral support</a:t>
            </a:r>
            <a:r>
              <a:rPr lang="en-GB" sz="3100" dirty="0" smtClean="0">
                <a:solidFill>
                  <a:schemeClr val="bg1"/>
                </a:solidFill>
              </a:rPr>
              <a:t>: </a:t>
            </a:r>
          </a:p>
          <a:p>
            <a:pPr lvl="1"/>
            <a:r>
              <a:rPr lang="en-GB" sz="2800" dirty="0" smtClean="0">
                <a:solidFill>
                  <a:schemeClr val="bg1"/>
                </a:solidFill>
              </a:rPr>
              <a:t>Making </a:t>
            </a:r>
            <a:r>
              <a:rPr lang="en-GB" sz="2800" dirty="0">
                <a:solidFill>
                  <a:schemeClr val="bg1"/>
                </a:solidFill>
              </a:rPr>
              <a:t>a name for oneself – law-courts, distinguished military service. </a:t>
            </a:r>
          </a:p>
          <a:p>
            <a:pPr lvl="1"/>
            <a:r>
              <a:rPr lang="en-GB" sz="2800" dirty="0" smtClean="0">
                <a:solidFill>
                  <a:schemeClr val="bg1"/>
                </a:solidFill>
              </a:rPr>
              <a:t>Public </a:t>
            </a:r>
            <a:r>
              <a:rPr lang="en-GB" sz="2800" dirty="0">
                <a:solidFill>
                  <a:schemeClr val="bg1"/>
                </a:solidFill>
              </a:rPr>
              <a:t>benefaction – building programmes, holding games, spectacles and public feasts. </a:t>
            </a:r>
          </a:p>
          <a:p>
            <a:pPr lvl="1"/>
            <a:r>
              <a:rPr lang="en-GB" sz="2800" dirty="0" smtClean="0">
                <a:solidFill>
                  <a:schemeClr val="bg1"/>
                </a:solidFill>
              </a:rPr>
              <a:t>Electoral </a:t>
            </a:r>
            <a:r>
              <a:rPr lang="en-GB" sz="2800" dirty="0">
                <a:solidFill>
                  <a:schemeClr val="bg1"/>
                </a:solidFill>
              </a:rPr>
              <a:t>bribery (officially illegal, but often widespread). 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24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6725" b="61159"/>
          <a:stretch/>
        </p:blipFill>
        <p:spPr>
          <a:xfrm>
            <a:off x="179512" y="764704"/>
            <a:ext cx="8796060" cy="5577982"/>
          </a:xfrm>
        </p:spPr>
      </p:pic>
    </p:spTree>
    <p:extLst>
      <p:ext uri="{BB962C8B-B14F-4D97-AF65-F5344CB8AC3E}">
        <p14:creationId xmlns:p14="http://schemas.microsoft.com/office/powerpoint/2010/main" val="151992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“Constitutional Flexibility”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251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Marius elected for five successive consulships (104-100 BC) to deal with the </a:t>
            </a:r>
            <a:r>
              <a:rPr lang="en-GB" dirty="0" err="1">
                <a:solidFill>
                  <a:schemeClr val="bg1"/>
                </a:solidFill>
              </a:rPr>
              <a:t>Cimbri</a:t>
            </a:r>
            <a:r>
              <a:rPr lang="en-GB" dirty="0">
                <a:solidFill>
                  <a:schemeClr val="bg1"/>
                </a:solidFill>
              </a:rPr>
              <a:t> and </a:t>
            </a:r>
            <a:r>
              <a:rPr lang="en-GB" dirty="0" err="1">
                <a:solidFill>
                  <a:schemeClr val="bg1"/>
                </a:solidFill>
              </a:rPr>
              <a:t>Teutones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Sulla </a:t>
            </a:r>
            <a:r>
              <a:rPr lang="en-GB" dirty="0">
                <a:solidFill>
                  <a:schemeClr val="bg1"/>
                </a:solidFill>
              </a:rPr>
              <a:t>becomes dictator between </a:t>
            </a:r>
            <a:r>
              <a:rPr lang="en-GB" dirty="0" smtClean="0">
                <a:solidFill>
                  <a:schemeClr val="bg1"/>
                </a:solidFill>
              </a:rPr>
              <a:t>82/81 </a:t>
            </a:r>
            <a:r>
              <a:rPr lang="en-GB" dirty="0">
                <a:solidFill>
                  <a:schemeClr val="bg1"/>
                </a:solidFill>
              </a:rPr>
              <a:t>BC (Julius Caesar becomes dictator for life in 44 BC).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Pompey </a:t>
            </a:r>
            <a:r>
              <a:rPr lang="en-GB" dirty="0">
                <a:solidFill>
                  <a:schemeClr val="bg1"/>
                </a:solidFill>
              </a:rPr>
              <a:t>sole consul for 52 BC.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Formation </a:t>
            </a:r>
            <a:r>
              <a:rPr lang="en-GB" dirty="0">
                <a:solidFill>
                  <a:schemeClr val="bg1"/>
                </a:solidFill>
              </a:rPr>
              <a:t>of Second Triumvirate in 43 BC.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38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Brennan, T. C. 2004: Power and Process under the Republican “Constitution”. In </a:t>
            </a:r>
            <a:r>
              <a:rPr lang="en-GB" i="1" dirty="0" smtClean="0">
                <a:solidFill>
                  <a:schemeClr val="bg1"/>
                </a:solidFill>
              </a:rPr>
              <a:t>The Cambridge Companion to the Roman Republic</a:t>
            </a:r>
            <a:r>
              <a:rPr lang="en-GB" dirty="0" smtClean="0">
                <a:solidFill>
                  <a:schemeClr val="bg1"/>
                </a:solidFill>
              </a:rPr>
              <a:t>, Flower, H. I. (ed.): Cambridge: 31-65.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Lewis, N. 1974: </a:t>
            </a:r>
            <a:r>
              <a:rPr lang="en-GB" i="1" dirty="0" smtClean="0">
                <a:solidFill>
                  <a:schemeClr val="bg1"/>
                </a:solidFill>
              </a:rPr>
              <a:t>The Roman </a:t>
            </a:r>
            <a:r>
              <a:rPr lang="en-GB" i="1" dirty="0" err="1" smtClean="0">
                <a:solidFill>
                  <a:schemeClr val="bg1"/>
                </a:solidFill>
              </a:rPr>
              <a:t>Principate</a:t>
            </a:r>
            <a:r>
              <a:rPr lang="en-GB" i="1" dirty="0" smtClean="0">
                <a:solidFill>
                  <a:schemeClr val="bg1"/>
                </a:solidFill>
              </a:rPr>
              <a:t>: 27 B.C. – 285 A.D.</a:t>
            </a:r>
            <a:r>
              <a:rPr lang="en-GB" dirty="0" smtClean="0">
                <a:solidFill>
                  <a:schemeClr val="bg1"/>
                </a:solidFill>
              </a:rPr>
              <a:t> Toronto.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Patterson, J. R. 2000. </a:t>
            </a:r>
            <a:r>
              <a:rPr lang="en-GB" i="1" dirty="0" smtClean="0">
                <a:solidFill>
                  <a:schemeClr val="bg1"/>
                </a:solidFill>
              </a:rPr>
              <a:t>Political Life in the City of Rome. </a:t>
            </a:r>
            <a:r>
              <a:rPr lang="en-GB" dirty="0" smtClean="0">
                <a:solidFill>
                  <a:schemeClr val="bg1"/>
                </a:solidFill>
              </a:rPr>
              <a:t>Bristol: Bristol Classical Press.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87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672</Words>
  <Application>Microsoft Office PowerPoint</Application>
  <PresentationFormat>On-screen Show (4:3)</PresentationFormat>
  <Paragraphs>105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Book Antiqua</vt:lpstr>
      <vt:lpstr>Lucida Sans</vt:lpstr>
      <vt:lpstr>Wingdings</vt:lpstr>
      <vt:lpstr>Wingdings 2</vt:lpstr>
      <vt:lpstr>Wingdings 3</vt:lpstr>
      <vt:lpstr>Apex</vt:lpstr>
      <vt:lpstr>Understanding Democracy </vt:lpstr>
      <vt:lpstr>Roman Constitutional History</vt:lpstr>
      <vt:lpstr>Important Sources for the Republic</vt:lpstr>
      <vt:lpstr>Res Publica – The State</vt:lpstr>
      <vt:lpstr>The Senate</vt:lpstr>
      <vt:lpstr>Cursus Honorum</vt:lpstr>
      <vt:lpstr>Popular Assemblies</vt:lpstr>
      <vt:lpstr>PowerPoint Presentation</vt:lpstr>
      <vt:lpstr>“Constitutional Flexibility”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Matthew Cobb</cp:lastModifiedBy>
  <cp:revision>70</cp:revision>
  <dcterms:created xsi:type="dcterms:W3CDTF">2014-12-08T14:14:46Z</dcterms:created>
  <dcterms:modified xsi:type="dcterms:W3CDTF">2019-12-17T16:09:47Z</dcterms:modified>
</cp:coreProperties>
</file>