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4"/>
  </p:sldMasterIdLst>
  <p:sldIdLst>
    <p:sldId id="264" r:id="rId5"/>
    <p:sldId id="256" r:id="rId6"/>
    <p:sldId id="268" r:id="rId7"/>
    <p:sldId id="259" r:id="rId8"/>
    <p:sldId id="260" r:id="rId9"/>
    <p:sldId id="261" r:id="rId10"/>
    <p:sldId id="262" r:id="rId11"/>
    <p:sldId id="265" r:id="rId12"/>
    <p:sldId id="267" r:id="rId13"/>
    <p:sldId id="269" r:id="rId14"/>
    <p:sldId id="266" r:id="rId15"/>
    <p:sldId id="25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E9A03E-6843-4CDF-AA55-FCD5D1135E88}" v="1" dt="2026-03-22T21:52:57.4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89" d="100"/>
          <a:sy n="89" d="100"/>
        </p:scale>
        <p:origin x="418"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y Cell Catig Eribal (2530439)" userId="600f2198-bce6-4556-9806-eb66e1d32e5d" providerId="ADAL" clId="{DB7A7D06-6975-4C33-A2DA-A177B9E0247C}"/>
    <pc:docChg chg="custSel addSld modSld">
      <pc:chgData name="May Cell Catig Eribal (2530439)" userId="600f2198-bce6-4556-9806-eb66e1d32e5d" providerId="ADAL" clId="{DB7A7D06-6975-4C33-A2DA-A177B9E0247C}" dt="2026-03-22T21:56:10.502" v="179" actId="20577"/>
      <pc:docMkLst>
        <pc:docMk/>
      </pc:docMkLst>
      <pc:sldChg chg="addSp modSp new mod setBg modClrScheme addAnim chgLayout">
        <pc:chgData name="May Cell Catig Eribal (2530439)" userId="600f2198-bce6-4556-9806-eb66e1d32e5d" providerId="ADAL" clId="{DB7A7D06-6975-4C33-A2DA-A177B9E0247C}" dt="2026-03-22T21:56:10.502" v="179" actId="20577"/>
        <pc:sldMkLst>
          <pc:docMk/>
          <pc:sldMk cId="3743532131" sldId="269"/>
        </pc:sldMkLst>
        <pc:spChg chg="add mod">
          <ac:chgData name="May Cell Catig Eribal (2530439)" userId="600f2198-bce6-4556-9806-eb66e1d32e5d" providerId="ADAL" clId="{DB7A7D06-6975-4C33-A2DA-A177B9E0247C}" dt="2026-03-22T21:52:28.095" v="67" actId="207"/>
          <ac:spMkLst>
            <pc:docMk/>
            <pc:sldMk cId="3743532131" sldId="269"/>
            <ac:spMk id="2" creationId="{C8AF28A8-6F8E-C7EC-BA76-8D85B57FE2D5}"/>
          </ac:spMkLst>
        </pc:spChg>
        <pc:spChg chg="add mod">
          <ac:chgData name="May Cell Catig Eribal (2530439)" userId="600f2198-bce6-4556-9806-eb66e1d32e5d" providerId="ADAL" clId="{DB7A7D06-6975-4C33-A2DA-A177B9E0247C}" dt="2026-03-22T21:56:10.502" v="179" actId="20577"/>
          <ac:spMkLst>
            <pc:docMk/>
            <pc:sldMk cId="3743532131" sldId="269"/>
            <ac:spMk id="3" creationId="{D87D7549-E074-AC8B-CF13-9DF27B2FE074}"/>
          </ac:spMkLst>
        </pc:spChg>
        <pc:spChg chg="add">
          <ac:chgData name="May Cell Catig Eribal (2530439)" userId="600f2198-bce6-4556-9806-eb66e1d32e5d" providerId="ADAL" clId="{DB7A7D06-6975-4C33-A2DA-A177B9E0247C}" dt="2026-03-22T21:50:55.401" v="43" actId="26606"/>
          <ac:spMkLst>
            <pc:docMk/>
            <pc:sldMk cId="3743532131" sldId="269"/>
            <ac:spMk id="9" creationId="{C1DD1A8A-57D5-4A81-AD04-532B043C5611}"/>
          </ac:spMkLst>
        </pc:spChg>
        <pc:spChg chg="add">
          <ac:chgData name="May Cell Catig Eribal (2530439)" userId="600f2198-bce6-4556-9806-eb66e1d32e5d" providerId="ADAL" clId="{DB7A7D06-6975-4C33-A2DA-A177B9E0247C}" dt="2026-03-22T21:50:55.401" v="43" actId="26606"/>
          <ac:spMkLst>
            <pc:docMk/>
            <pc:sldMk cId="3743532131" sldId="269"/>
            <ac:spMk id="11" creationId="{007891EC-4501-44ED-A8C8-B11B6DB767AB}"/>
          </ac:spMkLst>
        </pc:spChg>
        <pc:picChg chg="add mod">
          <ac:chgData name="May Cell Catig Eribal (2530439)" userId="600f2198-bce6-4556-9806-eb66e1d32e5d" providerId="ADAL" clId="{DB7A7D06-6975-4C33-A2DA-A177B9E0247C}" dt="2026-03-22T21:54:03.199" v="76" actId="1076"/>
          <ac:picMkLst>
            <pc:docMk/>
            <pc:sldMk cId="3743532131" sldId="269"/>
            <ac:picMk id="5" creationId="{2BFF7A02-63CD-388B-98B9-08B1A0A3384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C906EC-3239-497C-9C2A-68DE2E3D42CD}"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FAC362C3-A319-47F3-873A-C8FD6A34EDCE}">
      <dgm:prSet/>
      <dgm:spPr/>
      <dgm:t>
        <a:bodyPr/>
        <a:lstStyle/>
        <a:p>
          <a:r>
            <a:rPr lang="en-GB"/>
            <a:t>Job role</a:t>
          </a:r>
          <a:endParaRPr lang="en-US"/>
        </a:p>
      </dgm:t>
    </dgm:pt>
    <dgm:pt modelId="{D670C91A-70DA-4EAC-8750-69FA31164C0A}" type="parTrans" cxnId="{FF5C19EC-6BD0-498D-AAEC-2DBE1AEDB022}">
      <dgm:prSet/>
      <dgm:spPr/>
      <dgm:t>
        <a:bodyPr/>
        <a:lstStyle/>
        <a:p>
          <a:endParaRPr lang="en-US"/>
        </a:p>
      </dgm:t>
    </dgm:pt>
    <dgm:pt modelId="{C364B10B-D665-4419-9139-E8A36B5B91A4}" type="sibTrans" cxnId="{FF5C19EC-6BD0-498D-AAEC-2DBE1AEDB022}">
      <dgm:prSet/>
      <dgm:spPr/>
      <dgm:t>
        <a:bodyPr/>
        <a:lstStyle/>
        <a:p>
          <a:endParaRPr lang="en-US"/>
        </a:p>
      </dgm:t>
    </dgm:pt>
    <dgm:pt modelId="{2589964F-61E3-436F-8D47-ADD0DECB62E4}">
      <dgm:prSet/>
      <dgm:spPr/>
      <dgm:t>
        <a:bodyPr/>
        <a:lstStyle/>
        <a:p>
          <a:r>
            <a:rPr lang="en-GB"/>
            <a:t>Introduction to a Child Therapist</a:t>
          </a:r>
          <a:endParaRPr lang="en-US"/>
        </a:p>
      </dgm:t>
    </dgm:pt>
    <dgm:pt modelId="{39207AF2-73BB-4078-90FB-577DB347C188}" type="parTrans" cxnId="{8EAEEFC0-C75A-4CD7-9E50-13FF9635A5F2}">
      <dgm:prSet/>
      <dgm:spPr/>
      <dgm:t>
        <a:bodyPr/>
        <a:lstStyle/>
        <a:p>
          <a:endParaRPr lang="en-US"/>
        </a:p>
      </dgm:t>
    </dgm:pt>
    <dgm:pt modelId="{0E276922-60D7-43FD-84E8-D6BA23869E9A}" type="sibTrans" cxnId="{8EAEEFC0-C75A-4CD7-9E50-13FF9635A5F2}">
      <dgm:prSet/>
      <dgm:spPr/>
      <dgm:t>
        <a:bodyPr/>
        <a:lstStyle/>
        <a:p>
          <a:endParaRPr lang="en-US"/>
        </a:p>
      </dgm:t>
    </dgm:pt>
    <dgm:pt modelId="{E8389CD9-F6AE-4AE9-93C2-5E4E0402CA17}">
      <dgm:prSet/>
      <dgm:spPr/>
      <dgm:t>
        <a:bodyPr/>
        <a:lstStyle/>
        <a:p>
          <a:r>
            <a:rPr lang="en-GB"/>
            <a:t>Key points </a:t>
          </a:r>
          <a:endParaRPr lang="en-US"/>
        </a:p>
      </dgm:t>
    </dgm:pt>
    <dgm:pt modelId="{8D24D3CD-433E-46E0-8ED0-8C5E3BBE8FEB}" type="parTrans" cxnId="{520AB240-44F9-45E0-BEA1-E97F17956B2D}">
      <dgm:prSet/>
      <dgm:spPr/>
      <dgm:t>
        <a:bodyPr/>
        <a:lstStyle/>
        <a:p>
          <a:endParaRPr lang="en-US"/>
        </a:p>
      </dgm:t>
    </dgm:pt>
    <dgm:pt modelId="{410557FE-691E-4063-9F32-05A780A62844}" type="sibTrans" cxnId="{520AB240-44F9-45E0-BEA1-E97F17956B2D}">
      <dgm:prSet/>
      <dgm:spPr/>
      <dgm:t>
        <a:bodyPr/>
        <a:lstStyle/>
        <a:p>
          <a:endParaRPr lang="en-US"/>
        </a:p>
      </dgm:t>
    </dgm:pt>
    <dgm:pt modelId="{ACAAE9AA-5A0F-496D-82AA-D818036D5568}">
      <dgm:prSet/>
      <dgm:spPr/>
      <dgm:t>
        <a:bodyPr/>
        <a:lstStyle/>
        <a:p>
          <a:r>
            <a:rPr lang="en-GB"/>
            <a:t>Essential skills</a:t>
          </a:r>
          <a:endParaRPr lang="en-US"/>
        </a:p>
      </dgm:t>
    </dgm:pt>
    <dgm:pt modelId="{65163968-B7C8-4D56-AF49-1A3E5B0ADDC9}" type="parTrans" cxnId="{68DA2AE8-8C49-4AC2-893A-3493F5F1BF7E}">
      <dgm:prSet/>
      <dgm:spPr/>
      <dgm:t>
        <a:bodyPr/>
        <a:lstStyle/>
        <a:p>
          <a:endParaRPr lang="en-US"/>
        </a:p>
      </dgm:t>
    </dgm:pt>
    <dgm:pt modelId="{CDC5413F-C8F8-43F3-BF69-2F7DB1BD4609}" type="sibTrans" cxnId="{68DA2AE8-8C49-4AC2-893A-3493F5F1BF7E}">
      <dgm:prSet/>
      <dgm:spPr/>
      <dgm:t>
        <a:bodyPr/>
        <a:lstStyle/>
        <a:p>
          <a:endParaRPr lang="en-US"/>
        </a:p>
      </dgm:t>
    </dgm:pt>
    <dgm:pt modelId="{16CC4C4D-36EF-4149-B749-CBB36FCB1487}">
      <dgm:prSet/>
      <dgm:spPr/>
      <dgm:t>
        <a:bodyPr/>
        <a:lstStyle/>
        <a:p>
          <a:r>
            <a:rPr lang="en-GB"/>
            <a:t>Strategies</a:t>
          </a:r>
          <a:endParaRPr lang="en-US"/>
        </a:p>
      </dgm:t>
    </dgm:pt>
    <dgm:pt modelId="{9C28CFD4-7A2D-4DFA-99B4-7A4DF1BF2A61}" type="parTrans" cxnId="{C7922EBB-EA92-424E-B02F-423D10863334}">
      <dgm:prSet/>
      <dgm:spPr/>
      <dgm:t>
        <a:bodyPr/>
        <a:lstStyle/>
        <a:p>
          <a:endParaRPr lang="en-US"/>
        </a:p>
      </dgm:t>
    </dgm:pt>
    <dgm:pt modelId="{3B465F2D-FD58-441B-AA02-E5061B5F9015}" type="sibTrans" cxnId="{C7922EBB-EA92-424E-B02F-423D10863334}">
      <dgm:prSet/>
      <dgm:spPr/>
      <dgm:t>
        <a:bodyPr/>
        <a:lstStyle/>
        <a:p>
          <a:endParaRPr lang="en-US"/>
        </a:p>
      </dgm:t>
    </dgm:pt>
    <dgm:pt modelId="{19D44B32-2840-4C36-9D80-01936761A051}">
      <dgm:prSet/>
      <dgm:spPr/>
      <dgm:t>
        <a:bodyPr/>
        <a:lstStyle/>
        <a:p>
          <a:r>
            <a:rPr lang="en-GB"/>
            <a:t>Research process</a:t>
          </a:r>
          <a:endParaRPr lang="en-US"/>
        </a:p>
      </dgm:t>
    </dgm:pt>
    <dgm:pt modelId="{9A3BE3C8-9CEF-430C-A370-C74C72238237}" type="parTrans" cxnId="{B491F4AA-2DA4-46A1-AA8E-F6B9721650E6}">
      <dgm:prSet/>
      <dgm:spPr/>
      <dgm:t>
        <a:bodyPr/>
        <a:lstStyle/>
        <a:p>
          <a:endParaRPr lang="en-US"/>
        </a:p>
      </dgm:t>
    </dgm:pt>
    <dgm:pt modelId="{E7A44451-2E33-45AB-8A5E-D0948F435CB0}" type="sibTrans" cxnId="{B491F4AA-2DA4-46A1-AA8E-F6B9721650E6}">
      <dgm:prSet/>
      <dgm:spPr/>
      <dgm:t>
        <a:bodyPr/>
        <a:lstStyle/>
        <a:p>
          <a:endParaRPr lang="en-US"/>
        </a:p>
      </dgm:t>
    </dgm:pt>
    <dgm:pt modelId="{892D417C-9C05-48E3-85C8-7E4989E5DB67}">
      <dgm:prSet/>
      <dgm:spPr/>
      <dgm:t>
        <a:bodyPr/>
        <a:lstStyle/>
        <a:p>
          <a:r>
            <a:rPr lang="en-GB"/>
            <a:t>Challenges</a:t>
          </a:r>
          <a:endParaRPr lang="en-US"/>
        </a:p>
      </dgm:t>
    </dgm:pt>
    <dgm:pt modelId="{155B90F0-2586-4BE6-A57B-66F23C61B73A}" type="parTrans" cxnId="{5F982D86-690A-408A-8928-B4BFE0C1DFFC}">
      <dgm:prSet/>
      <dgm:spPr/>
      <dgm:t>
        <a:bodyPr/>
        <a:lstStyle/>
        <a:p>
          <a:endParaRPr lang="en-US"/>
        </a:p>
      </dgm:t>
    </dgm:pt>
    <dgm:pt modelId="{1F1643C0-6F5A-4C18-B97A-9431A8952198}" type="sibTrans" cxnId="{5F982D86-690A-408A-8928-B4BFE0C1DFFC}">
      <dgm:prSet/>
      <dgm:spPr/>
      <dgm:t>
        <a:bodyPr/>
        <a:lstStyle/>
        <a:p>
          <a:endParaRPr lang="en-US"/>
        </a:p>
      </dgm:t>
    </dgm:pt>
    <dgm:pt modelId="{CA44531E-F5FD-4E7E-B810-8E8B800C36A1}">
      <dgm:prSet/>
      <dgm:spPr/>
      <dgm:t>
        <a:bodyPr/>
        <a:lstStyle/>
        <a:p>
          <a:r>
            <a:rPr lang="en-GB"/>
            <a:t>C.R.A.A.P framework</a:t>
          </a:r>
          <a:endParaRPr lang="en-US"/>
        </a:p>
      </dgm:t>
    </dgm:pt>
    <dgm:pt modelId="{4EAB03EE-6086-4462-901A-0862C43C472C}" type="parTrans" cxnId="{382658C9-7B51-40BD-8B94-931E853322DD}">
      <dgm:prSet/>
      <dgm:spPr/>
      <dgm:t>
        <a:bodyPr/>
        <a:lstStyle/>
        <a:p>
          <a:endParaRPr lang="en-US"/>
        </a:p>
      </dgm:t>
    </dgm:pt>
    <dgm:pt modelId="{84CC2BE3-F00E-40BA-98D8-DD9F4805AB72}" type="sibTrans" cxnId="{382658C9-7B51-40BD-8B94-931E853322DD}">
      <dgm:prSet/>
      <dgm:spPr/>
      <dgm:t>
        <a:bodyPr/>
        <a:lstStyle/>
        <a:p>
          <a:endParaRPr lang="en-US"/>
        </a:p>
      </dgm:t>
    </dgm:pt>
    <dgm:pt modelId="{21E46886-671B-4DB1-B433-3EB4B628BE05}">
      <dgm:prSet/>
      <dgm:spPr/>
      <dgm:t>
        <a:bodyPr/>
        <a:lstStyle/>
        <a:p>
          <a:r>
            <a:rPr lang="en-GB"/>
            <a:t>References </a:t>
          </a:r>
          <a:endParaRPr lang="en-US"/>
        </a:p>
      </dgm:t>
    </dgm:pt>
    <dgm:pt modelId="{C1390E1E-2F47-4528-B744-3EBDB3AAB9ED}" type="parTrans" cxnId="{C3AAC49F-5507-43FC-AF00-CC992590650E}">
      <dgm:prSet/>
      <dgm:spPr/>
      <dgm:t>
        <a:bodyPr/>
        <a:lstStyle/>
        <a:p>
          <a:endParaRPr lang="en-US"/>
        </a:p>
      </dgm:t>
    </dgm:pt>
    <dgm:pt modelId="{ABDB070B-1D8A-4066-A838-56106566DB2B}" type="sibTrans" cxnId="{C3AAC49F-5507-43FC-AF00-CC992590650E}">
      <dgm:prSet/>
      <dgm:spPr/>
      <dgm:t>
        <a:bodyPr/>
        <a:lstStyle/>
        <a:p>
          <a:endParaRPr lang="en-US"/>
        </a:p>
      </dgm:t>
    </dgm:pt>
    <dgm:pt modelId="{9ABFAE75-8165-4F36-9FC9-69B2FB0201F5}" type="pres">
      <dgm:prSet presAssocID="{18C906EC-3239-497C-9C2A-68DE2E3D42CD}" presName="diagram" presStyleCnt="0">
        <dgm:presLayoutVars>
          <dgm:dir/>
          <dgm:resizeHandles val="exact"/>
        </dgm:presLayoutVars>
      </dgm:prSet>
      <dgm:spPr/>
    </dgm:pt>
    <dgm:pt modelId="{CF8081A4-3246-4B77-B020-7D9F2C822F37}" type="pres">
      <dgm:prSet presAssocID="{FAC362C3-A319-47F3-873A-C8FD6A34EDCE}" presName="node" presStyleLbl="node1" presStyleIdx="0" presStyleCnt="9">
        <dgm:presLayoutVars>
          <dgm:bulletEnabled val="1"/>
        </dgm:presLayoutVars>
      </dgm:prSet>
      <dgm:spPr/>
    </dgm:pt>
    <dgm:pt modelId="{413ACB58-612F-4B6E-B35D-944BB91A0B87}" type="pres">
      <dgm:prSet presAssocID="{C364B10B-D665-4419-9139-E8A36B5B91A4}" presName="sibTrans" presStyleCnt="0"/>
      <dgm:spPr/>
    </dgm:pt>
    <dgm:pt modelId="{8F8307A6-37C8-4DCC-9515-0A3EDD9AC52B}" type="pres">
      <dgm:prSet presAssocID="{2589964F-61E3-436F-8D47-ADD0DECB62E4}" presName="node" presStyleLbl="node1" presStyleIdx="1" presStyleCnt="9">
        <dgm:presLayoutVars>
          <dgm:bulletEnabled val="1"/>
        </dgm:presLayoutVars>
      </dgm:prSet>
      <dgm:spPr/>
    </dgm:pt>
    <dgm:pt modelId="{182FF177-6580-445F-91E7-AC6B795C7E24}" type="pres">
      <dgm:prSet presAssocID="{0E276922-60D7-43FD-84E8-D6BA23869E9A}" presName="sibTrans" presStyleCnt="0"/>
      <dgm:spPr/>
    </dgm:pt>
    <dgm:pt modelId="{3A771887-69A2-4AE8-A59F-7AEBF0C1E1F9}" type="pres">
      <dgm:prSet presAssocID="{E8389CD9-F6AE-4AE9-93C2-5E4E0402CA17}" presName="node" presStyleLbl="node1" presStyleIdx="2" presStyleCnt="9">
        <dgm:presLayoutVars>
          <dgm:bulletEnabled val="1"/>
        </dgm:presLayoutVars>
      </dgm:prSet>
      <dgm:spPr/>
    </dgm:pt>
    <dgm:pt modelId="{40AF30EE-74CD-4574-A44C-C9490266103A}" type="pres">
      <dgm:prSet presAssocID="{410557FE-691E-4063-9F32-05A780A62844}" presName="sibTrans" presStyleCnt="0"/>
      <dgm:spPr/>
    </dgm:pt>
    <dgm:pt modelId="{7692E9BE-23A3-4DFB-B5AB-2C0F5D849CAA}" type="pres">
      <dgm:prSet presAssocID="{ACAAE9AA-5A0F-496D-82AA-D818036D5568}" presName="node" presStyleLbl="node1" presStyleIdx="3" presStyleCnt="9">
        <dgm:presLayoutVars>
          <dgm:bulletEnabled val="1"/>
        </dgm:presLayoutVars>
      </dgm:prSet>
      <dgm:spPr/>
    </dgm:pt>
    <dgm:pt modelId="{DD029DB0-9DF8-4B8C-9F42-4930A2E0A607}" type="pres">
      <dgm:prSet presAssocID="{CDC5413F-C8F8-43F3-BF69-2F7DB1BD4609}" presName="sibTrans" presStyleCnt="0"/>
      <dgm:spPr/>
    </dgm:pt>
    <dgm:pt modelId="{1FFCC222-15FF-460D-A979-40F6789BCD06}" type="pres">
      <dgm:prSet presAssocID="{16CC4C4D-36EF-4149-B749-CBB36FCB1487}" presName="node" presStyleLbl="node1" presStyleIdx="4" presStyleCnt="9">
        <dgm:presLayoutVars>
          <dgm:bulletEnabled val="1"/>
        </dgm:presLayoutVars>
      </dgm:prSet>
      <dgm:spPr/>
    </dgm:pt>
    <dgm:pt modelId="{93F1845C-0045-44CC-9068-EE28B5CB8145}" type="pres">
      <dgm:prSet presAssocID="{3B465F2D-FD58-441B-AA02-E5061B5F9015}" presName="sibTrans" presStyleCnt="0"/>
      <dgm:spPr/>
    </dgm:pt>
    <dgm:pt modelId="{3BC63156-4B49-483C-A0F4-F513DF66DF28}" type="pres">
      <dgm:prSet presAssocID="{19D44B32-2840-4C36-9D80-01936761A051}" presName="node" presStyleLbl="node1" presStyleIdx="5" presStyleCnt="9">
        <dgm:presLayoutVars>
          <dgm:bulletEnabled val="1"/>
        </dgm:presLayoutVars>
      </dgm:prSet>
      <dgm:spPr/>
    </dgm:pt>
    <dgm:pt modelId="{CB0C6E3B-6B5C-4C52-9AF6-505A5165C555}" type="pres">
      <dgm:prSet presAssocID="{E7A44451-2E33-45AB-8A5E-D0948F435CB0}" presName="sibTrans" presStyleCnt="0"/>
      <dgm:spPr/>
    </dgm:pt>
    <dgm:pt modelId="{1C70990C-DEAC-481F-87AE-1CCF2FEA5D0C}" type="pres">
      <dgm:prSet presAssocID="{892D417C-9C05-48E3-85C8-7E4989E5DB67}" presName="node" presStyleLbl="node1" presStyleIdx="6" presStyleCnt="9">
        <dgm:presLayoutVars>
          <dgm:bulletEnabled val="1"/>
        </dgm:presLayoutVars>
      </dgm:prSet>
      <dgm:spPr/>
    </dgm:pt>
    <dgm:pt modelId="{A2F88B6D-735D-4E68-9121-8B9F29407EAF}" type="pres">
      <dgm:prSet presAssocID="{1F1643C0-6F5A-4C18-B97A-9431A8952198}" presName="sibTrans" presStyleCnt="0"/>
      <dgm:spPr/>
    </dgm:pt>
    <dgm:pt modelId="{CC1E7C27-C005-4897-BC56-6AEBA0E51090}" type="pres">
      <dgm:prSet presAssocID="{CA44531E-F5FD-4E7E-B810-8E8B800C36A1}" presName="node" presStyleLbl="node1" presStyleIdx="7" presStyleCnt="9">
        <dgm:presLayoutVars>
          <dgm:bulletEnabled val="1"/>
        </dgm:presLayoutVars>
      </dgm:prSet>
      <dgm:spPr/>
    </dgm:pt>
    <dgm:pt modelId="{F14556B3-817B-40BC-A597-789F086B33C5}" type="pres">
      <dgm:prSet presAssocID="{84CC2BE3-F00E-40BA-98D8-DD9F4805AB72}" presName="sibTrans" presStyleCnt="0"/>
      <dgm:spPr/>
    </dgm:pt>
    <dgm:pt modelId="{93C76261-0562-40CA-ABA7-1063A435FC25}" type="pres">
      <dgm:prSet presAssocID="{21E46886-671B-4DB1-B433-3EB4B628BE05}" presName="node" presStyleLbl="node1" presStyleIdx="8" presStyleCnt="9">
        <dgm:presLayoutVars>
          <dgm:bulletEnabled val="1"/>
        </dgm:presLayoutVars>
      </dgm:prSet>
      <dgm:spPr/>
    </dgm:pt>
  </dgm:ptLst>
  <dgm:cxnLst>
    <dgm:cxn modelId="{973DC912-6A15-4809-A5B7-2EA3858C6A04}" type="presOf" srcId="{892D417C-9C05-48E3-85C8-7E4989E5DB67}" destId="{1C70990C-DEAC-481F-87AE-1CCF2FEA5D0C}" srcOrd="0" destOrd="0" presId="urn:microsoft.com/office/officeart/2005/8/layout/default"/>
    <dgm:cxn modelId="{EB86C514-43C4-48B7-AD52-BC2430F1850E}" type="presOf" srcId="{2589964F-61E3-436F-8D47-ADD0DECB62E4}" destId="{8F8307A6-37C8-4DCC-9515-0A3EDD9AC52B}" srcOrd="0" destOrd="0" presId="urn:microsoft.com/office/officeart/2005/8/layout/default"/>
    <dgm:cxn modelId="{520AB240-44F9-45E0-BEA1-E97F17956B2D}" srcId="{18C906EC-3239-497C-9C2A-68DE2E3D42CD}" destId="{E8389CD9-F6AE-4AE9-93C2-5E4E0402CA17}" srcOrd="2" destOrd="0" parTransId="{8D24D3CD-433E-46E0-8ED0-8C5E3BBE8FEB}" sibTransId="{410557FE-691E-4063-9F32-05A780A62844}"/>
    <dgm:cxn modelId="{6A2DA665-CE8C-444C-8A7B-87251952AE92}" type="presOf" srcId="{19D44B32-2840-4C36-9D80-01936761A051}" destId="{3BC63156-4B49-483C-A0F4-F513DF66DF28}" srcOrd="0" destOrd="0" presId="urn:microsoft.com/office/officeart/2005/8/layout/default"/>
    <dgm:cxn modelId="{4F4B5646-1144-4F56-A872-90B4C4F3090B}" type="presOf" srcId="{ACAAE9AA-5A0F-496D-82AA-D818036D5568}" destId="{7692E9BE-23A3-4DFB-B5AB-2C0F5D849CAA}" srcOrd="0" destOrd="0" presId="urn:microsoft.com/office/officeart/2005/8/layout/default"/>
    <dgm:cxn modelId="{5F982D86-690A-408A-8928-B4BFE0C1DFFC}" srcId="{18C906EC-3239-497C-9C2A-68DE2E3D42CD}" destId="{892D417C-9C05-48E3-85C8-7E4989E5DB67}" srcOrd="6" destOrd="0" parTransId="{155B90F0-2586-4BE6-A57B-66F23C61B73A}" sibTransId="{1F1643C0-6F5A-4C18-B97A-9431A8952198}"/>
    <dgm:cxn modelId="{205C3E86-B8D9-4B74-AD6B-4BBEB6376FC2}" type="presOf" srcId="{E8389CD9-F6AE-4AE9-93C2-5E4E0402CA17}" destId="{3A771887-69A2-4AE8-A59F-7AEBF0C1E1F9}" srcOrd="0" destOrd="0" presId="urn:microsoft.com/office/officeart/2005/8/layout/default"/>
    <dgm:cxn modelId="{C3AAC49F-5507-43FC-AF00-CC992590650E}" srcId="{18C906EC-3239-497C-9C2A-68DE2E3D42CD}" destId="{21E46886-671B-4DB1-B433-3EB4B628BE05}" srcOrd="8" destOrd="0" parTransId="{C1390E1E-2F47-4528-B744-3EBDB3AAB9ED}" sibTransId="{ABDB070B-1D8A-4066-A838-56106566DB2B}"/>
    <dgm:cxn modelId="{B491F4AA-2DA4-46A1-AA8E-F6B9721650E6}" srcId="{18C906EC-3239-497C-9C2A-68DE2E3D42CD}" destId="{19D44B32-2840-4C36-9D80-01936761A051}" srcOrd="5" destOrd="0" parTransId="{9A3BE3C8-9CEF-430C-A370-C74C72238237}" sibTransId="{E7A44451-2E33-45AB-8A5E-D0948F435CB0}"/>
    <dgm:cxn modelId="{D44865AD-4A0C-4465-B9EA-595F7107DDE1}" type="presOf" srcId="{21E46886-671B-4DB1-B433-3EB4B628BE05}" destId="{93C76261-0562-40CA-ABA7-1063A435FC25}" srcOrd="0" destOrd="0" presId="urn:microsoft.com/office/officeart/2005/8/layout/default"/>
    <dgm:cxn modelId="{C7922EBB-EA92-424E-B02F-423D10863334}" srcId="{18C906EC-3239-497C-9C2A-68DE2E3D42CD}" destId="{16CC4C4D-36EF-4149-B749-CBB36FCB1487}" srcOrd="4" destOrd="0" parTransId="{9C28CFD4-7A2D-4DFA-99B4-7A4DF1BF2A61}" sibTransId="{3B465F2D-FD58-441B-AA02-E5061B5F9015}"/>
    <dgm:cxn modelId="{8EAEEFC0-C75A-4CD7-9E50-13FF9635A5F2}" srcId="{18C906EC-3239-497C-9C2A-68DE2E3D42CD}" destId="{2589964F-61E3-436F-8D47-ADD0DECB62E4}" srcOrd="1" destOrd="0" parTransId="{39207AF2-73BB-4078-90FB-577DB347C188}" sibTransId="{0E276922-60D7-43FD-84E8-D6BA23869E9A}"/>
    <dgm:cxn modelId="{94AD9DC4-A3DA-45A4-ABA4-D0EC3DFF7B4A}" type="presOf" srcId="{18C906EC-3239-497C-9C2A-68DE2E3D42CD}" destId="{9ABFAE75-8165-4F36-9FC9-69B2FB0201F5}" srcOrd="0" destOrd="0" presId="urn:microsoft.com/office/officeart/2005/8/layout/default"/>
    <dgm:cxn modelId="{DFFBA4C4-2DF3-49B4-ABAA-1BA012313B5B}" type="presOf" srcId="{FAC362C3-A319-47F3-873A-C8FD6A34EDCE}" destId="{CF8081A4-3246-4B77-B020-7D9F2C822F37}" srcOrd="0" destOrd="0" presId="urn:microsoft.com/office/officeart/2005/8/layout/default"/>
    <dgm:cxn modelId="{382658C9-7B51-40BD-8B94-931E853322DD}" srcId="{18C906EC-3239-497C-9C2A-68DE2E3D42CD}" destId="{CA44531E-F5FD-4E7E-B810-8E8B800C36A1}" srcOrd="7" destOrd="0" parTransId="{4EAB03EE-6086-4462-901A-0862C43C472C}" sibTransId="{84CC2BE3-F00E-40BA-98D8-DD9F4805AB72}"/>
    <dgm:cxn modelId="{19C82ADC-0EDD-4D55-A85D-F7E55196EE0E}" type="presOf" srcId="{16CC4C4D-36EF-4149-B749-CBB36FCB1487}" destId="{1FFCC222-15FF-460D-A979-40F6789BCD06}" srcOrd="0" destOrd="0" presId="urn:microsoft.com/office/officeart/2005/8/layout/default"/>
    <dgm:cxn modelId="{68DA2AE8-8C49-4AC2-893A-3493F5F1BF7E}" srcId="{18C906EC-3239-497C-9C2A-68DE2E3D42CD}" destId="{ACAAE9AA-5A0F-496D-82AA-D818036D5568}" srcOrd="3" destOrd="0" parTransId="{65163968-B7C8-4D56-AF49-1A3E5B0ADDC9}" sibTransId="{CDC5413F-C8F8-43F3-BF69-2F7DB1BD4609}"/>
    <dgm:cxn modelId="{FF5C19EC-6BD0-498D-AAEC-2DBE1AEDB022}" srcId="{18C906EC-3239-497C-9C2A-68DE2E3D42CD}" destId="{FAC362C3-A319-47F3-873A-C8FD6A34EDCE}" srcOrd="0" destOrd="0" parTransId="{D670C91A-70DA-4EAC-8750-69FA31164C0A}" sibTransId="{C364B10B-D665-4419-9139-E8A36B5B91A4}"/>
    <dgm:cxn modelId="{73C6DBFF-B29D-4F2C-A7BD-8BF45141A37D}" type="presOf" srcId="{CA44531E-F5FD-4E7E-B810-8E8B800C36A1}" destId="{CC1E7C27-C005-4897-BC56-6AEBA0E51090}" srcOrd="0" destOrd="0" presId="urn:microsoft.com/office/officeart/2005/8/layout/default"/>
    <dgm:cxn modelId="{27D0572E-7525-48ED-8444-0B70805711C8}" type="presParOf" srcId="{9ABFAE75-8165-4F36-9FC9-69B2FB0201F5}" destId="{CF8081A4-3246-4B77-B020-7D9F2C822F37}" srcOrd="0" destOrd="0" presId="urn:microsoft.com/office/officeart/2005/8/layout/default"/>
    <dgm:cxn modelId="{D852C5F7-AE11-4917-BAEE-30D19004F6C3}" type="presParOf" srcId="{9ABFAE75-8165-4F36-9FC9-69B2FB0201F5}" destId="{413ACB58-612F-4B6E-B35D-944BB91A0B87}" srcOrd="1" destOrd="0" presId="urn:microsoft.com/office/officeart/2005/8/layout/default"/>
    <dgm:cxn modelId="{40AE3D08-CD9D-40F3-8ED8-72A7CA51E354}" type="presParOf" srcId="{9ABFAE75-8165-4F36-9FC9-69B2FB0201F5}" destId="{8F8307A6-37C8-4DCC-9515-0A3EDD9AC52B}" srcOrd="2" destOrd="0" presId="urn:microsoft.com/office/officeart/2005/8/layout/default"/>
    <dgm:cxn modelId="{35C6AA5D-BA70-4277-9A17-DA12901727F5}" type="presParOf" srcId="{9ABFAE75-8165-4F36-9FC9-69B2FB0201F5}" destId="{182FF177-6580-445F-91E7-AC6B795C7E24}" srcOrd="3" destOrd="0" presId="urn:microsoft.com/office/officeart/2005/8/layout/default"/>
    <dgm:cxn modelId="{C8F39A72-E286-484A-8CFD-2C472955B80D}" type="presParOf" srcId="{9ABFAE75-8165-4F36-9FC9-69B2FB0201F5}" destId="{3A771887-69A2-4AE8-A59F-7AEBF0C1E1F9}" srcOrd="4" destOrd="0" presId="urn:microsoft.com/office/officeart/2005/8/layout/default"/>
    <dgm:cxn modelId="{12F8CDE9-90FD-458B-A1BE-691CF1CAE9F0}" type="presParOf" srcId="{9ABFAE75-8165-4F36-9FC9-69B2FB0201F5}" destId="{40AF30EE-74CD-4574-A44C-C9490266103A}" srcOrd="5" destOrd="0" presId="urn:microsoft.com/office/officeart/2005/8/layout/default"/>
    <dgm:cxn modelId="{9436E6A9-FB3B-4DC4-9E3F-3410EFF9B2DA}" type="presParOf" srcId="{9ABFAE75-8165-4F36-9FC9-69B2FB0201F5}" destId="{7692E9BE-23A3-4DFB-B5AB-2C0F5D849CAA}" srcOrd="6" destOrd="0" presId="urn:microsoft.com/office/officeart/2005/8/layout/default"/>
    <dgm:cxn modelId="{071180CC-653D-4DD1-9E1E-E0DF62051501}" type="presParOf" srcId="{9ABFAE75-8165-4F36-9FC9-69B2FB0201F5}" destId="{DD029DB0-9DF8-4B8C-9F42-4930A2E0A607}" srcOrd="7" destOrd="0" presId="urn:microsoft.com/office/officeart/2005/8/layout/default"/>
    <dgm:cxn modelId="{F2D2C91C-C5CF-48B8-B1B1-2CECCC0D4C0F}" type="presParOf" srcId="{9ABFAE75-8165-4F36-9FC9-69B2FB0201F5}" destId="{1FFCC222-15FF-460D-A979-40F6789BCD06}" srcOrd="8" destOrd="0" presId="urn:microsoft.com/office/officeart/2005/8/layout/default"/>
    <dgm:cxn modelId="{2E582CF7-731D-4B23-851C-6E96EF818542}" type="presParOf" srcId="{9ABFAE75-8165-4F36-9FC9-69B2FB0201F5}" destId="{93F1845C-0045-44CC-9068-EE28B5CB8145}" srcOrd="9" destOrd="0" presId="urn:microsoft.com/office/officeart/2005/8/layout/default"/>
    <dgm:cxn modelId="{9A080F67-8257-45B3-91C9-17F26C6C0DC9}" type="presParOf" srcId="{9ABFAE75-8165-4F36-9FC9-69B2FB0201F5}" destId="{3BC63156-4B49-483C-A0F4-F513DF66DF28}" srcOrd="10" destOrd="0" presId="urn:microsoft.com/office/officeart/2005/8/layout/default"/>
    <dgm:cxn modelId="{A527A1A2-D09E-4D9F-B0A1-D9A6ABC01D75}" type="presParOf" srcId="{9ABFAE75-8165-4F36-9FC9-69B2FB0201F5}" destId="{CB0C6E3B-6B5C-4C52-9AF6-505A5165C555}" srcOrd="11" destOrd="0" presId="urn:microsoft.com/office/officeart/2005/8/layout/default"/>
    <dgm:cxn modelId="{A9742901-ACDD-4908-812D-8671C98F6BA1}" type="presParOf" srcId="{9ABFAE75-8165-4F36-9FC9-69B2FB0201F5}" destId="{1C70990C-DEAC-481F-87AE-1CCF2FEA5D0C}" srcOrd="12" destOrd="0" presId="urn:microsoft.com/office/officeart/2005/8/layout/default"/>
    <dgm:cxn modelId="{F14F9A5C-522C-4DFB-8DB1-863C9BA0702E}" type="presParOf" srcId="{9ABFAE75-8165-4F36-9FC9-69B2FB0201F5}" destId="{A2F88B6D-735D-4E68-9121-8B9F29407EAF}" srcOrd="13" destOrd="0" presId="urn:microsoft.com/office/officeart/2005/8/layout/default"/>
    <dgm:cxn modelId="{806DBE44-B10E-460A-99C7-AA867DC4FE93}" type="presParOf" srcId="{9ABFAE75-8165-4F36-9FC9-69B2FB0201F5}" destId="{CC1E7C27-C005-4897-BC56-6AEBA0E51090}" srcOrd="14" destOrd="0" presId="urn:microsoft.com/office/officeart/2005/8/layout/default"/>
    <dgm:cxn modelId="{EB6F257C-9888-4343-BEE3-A8A4F2E39655}" type="presParOf" srcId="{9ABFAE75-8165-4F36-9FC9-69B2FB0201F5}" destId="{F14556B3-817B-40BC-A597-789F086B33C5}" srcOrd="15" destOrd="0" presId="urn:microsoft.com/office/officeart/2005/8/layout/default"/>
    <dgm:cxn modelId="{D90EBF03-EB92-4710-8CA0-880E6A0547A3}" type="presParOf" srcId="{9ABFAE75-8165-4F36-9FC9-69B2FB0201F5}" destId="{93C76261-0562-40CA-ABA7-1063A435FC25}"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8081A4-3246-4B77-B020-7D9F2C822F37}">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Job role</a:t>
          </a:r>
          <a:endParaRPr lang="en-US" sz="2600" kern="1200"/>
        </a:p>
      </dsp:txBody>
      <dsp:txXfrm>
        <a:off x="582645" y="1178"/>
        <a:ext cx="2174490" cy="1304694"/>
      </dsp:txXfrm>
    </dsp:sp>
    <dsp:sp modelId="{8F8307A6-37C8-4DCC-9515-0A3EDD9AC52B}">
      <dsp:nvSpPr>
        <dsp:cNvPr id="0" name=""/>
        <dsp:cNvSpPr/>
      </dsp:nvSpPr>
      <dsp:spPr>
        <a:xfrm>
          <a:off x="2974584" y="1178"/>
          <a:ext cx="2174490" cy="130469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Introduction to a Child Therapist</a:t>
          </a:r>
          <a:endParaRPr lang="en-US" sz="2600" kern="1200"/>
        </a:p>
      </dsp:txBody>
      <dsp:txXfrm>
        <a:off x="2974584" y="1178"/>
        <a:ext cx="2174490" cy="1304694"/>
      </dsp:txXfrm>
    </dsp:sp>
    <dsp:sp modelId="{3A771887-69A2-4AE8-A59F-7AEBF0C1E1F9}">
      <dsp:nvSpPr>
        <dsp:cNvPr id="0" name=""/>
        <dsp:cNvSpPr/>
      </dsp:nvSpPr>
      <dsp:spPr>
        <a:xfrm>
          <a:off x="5366524" y="1178"/>
          <a:ext cx="2174490" cy="130469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Key points </a:t>
          </a:r>
          <a:endParaRPr lang="en-US" sz="2600" kern="1200"/>
        </a:p>
      </dsp:txBody>
      <dsp:txXfrm>
        <a:off x="5366524" y="1178"/>
        <a:ext cx="2174490" cy="1304694"/>
      </dsp:txXfrm>
    </dsp:sp>
    <dsp:sp modelId="{7692E9BE-23A3-4DFB-B5AB-2C0F5D849CAA}">
      <dsp:nvSpPr>
        <dsp:cNvPr id="0" name=""/>
        <dsp:cNvSpPr/>
      </dsp:nvSpPr>
      <dsp:spPr>
        <a:xfrm>
          <a:off x="7758464" y="1178"/>
          <a:ext cx="2174490" cy="130469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Essential skills</a:t>
          </a:r>
          <a:endParaRPr lang="en-US" sz="2600" kern="1200"/>
        </a:p>
      </dsp:txBody>
      <dsp:txXfrm>
        <a:off x="7758464" y="1178"/>
        <a:ext cx="2174490" cy="1304694"/>
      </dsp:txXfrm>
    </dsp:sp>
    <dsp:sp modelId="{1FFCC222-15FF-460D-A979-40F6789BCD06}">
      <dsp:nvSpPr>
        <dsp:cNvPr id="0" name=""/>
        <dsp:cNvSpPr/>
      </dsp:nvSpPr>
      <dsp:spPr>
        <a:xfrm>
          <a:off x="582645" y="1523321"/>
          <a:ext cx="2174490" cy="130469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Strategies</a:t>
          </a:r>
          <a:endParaRPr lang="en-US" sz="2600" kern="1200"/>
        </a:p>
      </dsp:txBody>
      <dsp:txXfrm>
        <a:off x="582645" y="1523321"/>
        <a:ext cx="2174490" cy="1304694"/>
      </dsp:txXfrm>
    </dsp:sp>
    <dsp:sp modelId="{3BC63156-4B49-483C-A0F4-F513DF66DF28}">
      <dsp:nvSpPr>
        <dsp:cNvPr id="0" name=""/>
        <dsp:cNvSpPr/>
      </dsp:nvSpPr>
      <dsp:spPr>
        <a:xfrm>
          <a:off x="2974584" y="1523321"/>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Research process</a:t>
          </a:r>
          <a:endParaRPr lang="en-US" sz="2600" kern="1200"/>
        </a:p>
      </dsp:txBody>
      <dsp:txXfrm>
        <a:off x="2974584" y="1523321"/>
        <a:ext cx="2174490" cy="1304694"/>
      </dsp:txXfrm>
    </dsp:sp>
    <dsp:sp modelId="{1C70990C-DEAC-481F-87AE-1CCF2FEA5D0C}">
      <dsp:nvSpPr>
        <dsp:cNvPr id="0" name=""/>
        <dsp:cNvSpPr/>
      </dsp:nvSpPr>
      <dsp:spPr>
        <a:xfrm>
          <a:off x="5366524" y="1523321"/>
          <a:ext cx="2174490" cy="130469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Challenges</a:t>
          </a:r>
          <a:endParaRPr lang="en-US" sz="2600" kern="1200"/>
        </a:p>
      </dsp:txBody>
      <dsp:txXfrm>
        <a:off x="5366524" y="1523321"/>
        <a:ext cx="2174490" cy="1304694"/>
      </dsp:txXfrm>
    </dsp:sp>
    <dsp:sp modelId="{CC1E7C27-C005-4897-BC56-6AEBA0E51090}">
      <dsp:nvSpPr>
        <dsp:cNvPr id="0" name=""/>
        <dsp:cNvSpPr/>
      </dsp:nvSpPr>
      <dsp:spPr>
        <a:xfrm>
          <a:off x="7758464" y="1523321"/>
          <a:ext cx="2174490" cy="130469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C.R.A.A.P framework</a:t>
          </a:r>
          <a:endParaRPr lang="en-US" sz="2600" kern="1200"/>
        </a:p>
      </dsp:txBody>
      <dsp:txXfrm>
        <a:off x="7758464" y="1523321"/>
        <a:ext cx="2174490" cy="1304694"/>
      </dsp:txXfrm>
    </dsp:sp>
    <dsp:sp modelId="{93C76261-0562-40CA-ABA7-1063A435FC25}">
      <dsp:nvSpPr>
        <dsp:cNvPr id="0" name=""/>
        <dsp:cNvSpPr/>
      </dsp:nvSpPr>
      <dsp:spPr>
        <a:xfrm>
          <a:off x="4170554" y="3045465"/>
          <a:ext cx="2174490" cy="130469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References </a:t>
          </a:r>
          <a:endParaRPr lang="en-US" sz="2600" kern="1200"/>
        </a:p>
      </dsp:txBody>
      <dsp:txXfrm>
        <a:off x="4170554" y="3045465"/>
        <a:ext cx="2174490" cy="130469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D1C4689-B28D-4D3C-8B05-9ABB967E2A3E}" type="datetime1">
              <a:rPr lang="en-US" smtClean="0"/>
              <a:t>3/22/2026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27904526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1C4689-B28D-4D3C-8B05-9ABB967E2A3E}" type="datetime1">
              <a:rPr lang="en-US" smtClean="0"/>
              <a:t>3/22/2026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6868184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D1C4689-B28D-4D3C-8B05-9ABB967E2A3E}" type="datetime1">
              <a:rPr lang="en-US" smtClean="0"/>
              <a:t>3/22/2026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8166163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D1C4689-B28D-4D3C-8B05-9ABB967E2A3E}" type="datetime1">
              <a:rPr lang="en-US" smtClean="0"/>
              <a:t>3/22/2026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9075917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D1C4689-B28D-4D3C-8B05-9ABB967E2A3E}" type="datetime1">
              <a:rPr lang="en-US" smtClean="0"/>
              <a:t>3/22/2026</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43123547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C72CE4D-D83F-44D4-ACB0-A88A6B9DB4F7}" type="datetime1">
              <a:rPr lang="en-US" smtClean="0"/>
              <a:t>3/22/2026</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37546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62F981-1EE1-49F5-B605-4EA23F0307AC}" type="datetime1">
              <a:rPr lang="en-US" smtClean="0"/>
              <a:t>3/22/2026</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89045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D1C4689-B28D-4D3C-8B05-9ABB967E2A3E}" type="datetime1">
              <a:rPr lang="en-US" smtClean="0"/>
              <a:t>3/22/2026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6220951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D1C4689-B28D-4D3C-8B05-9ABB967E2A3E}" type="datetime1">
              <a:rPr lang="en-US" smtClean="0"/>
              <a:t>3/22/2026</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9482589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1C4689-B28D-4D3C-8B05-9ABB967E2A3E}" type="datetime1">
              <a:rPr lang="en-US" smtClean="0"/>
              <a:t>3/22/2026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9328049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D1C4689-B28D-4D3C-8B05-9ABB967E2A3E}" type="datetime1">
              <a:rPr lang="en-US" smtClean="0"/>
              <a:t>3/22/2026</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95768842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247888" y="713232"/>
            <a:ext cx="3364992" cy="3227832"/>
          </a:xfrm>
        </p:spPr>
        <p:txBody>
          <a:bodyPr vert="horz" lIns="91440" tIns="45720" rIns="91440" bIns="45720" rtlCol="0" anchor="t">
            <a:normAutofit/>
          </a:bodyPr>
          <a:lstStyle>
            <a:lvl1pPr>
              <a:defRPr lang="en-US" sz="4000" dirty="0">
                <a:gradFill>
                  <a:gsLst>
                    <a:gs pos="0">
                      <a:schemeClr val="accent2"/>
                    </a:gs>
                    <a:gs pos="100000">
                      <a:schemeClr val="accent5"/>
                    </a:gs>
                  </a:gsLst>
                  <a:lin ang="15600000" scaled="0"/>
                </a:gra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47888" y="5138927"/>
            <a:ext cx="3200400" cy="1197864"/>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1" y="0"/>
            <a:ext cx="7548451" cy="6858000"/>
          </a:xfrm>
          <a:blipFill>
            <a:blip r:embed="rId2">
              <a:alphaModFix amt="70000"/>
            </a:blip>
            <a:stretch>
              <a:fillRect/>
            </a:stretch>
          </a:blipFill>
        </p:spPr>
        <p:txBody>
          <a:bodyPr/>
          <a:lstStyle>
            <a:lvl1pPr marL="0" indent="0">
              <a:buNone/>
              <a:defRPr/>
            </a:lvl1pPr>
          </a:lstStyle>
          <a:p>
            <a:r>
              <a:rPr lang="en-US" dirty="0"/>
              <a:t>.</a:t>
            </a:r>
          </a:p>
        </p:txBody>
      </p:sp>
      <p:sp>
        <p:nvSpPr>
          <p:cNvPr id="5" name="Footer Placeholder 4">
            <a:extLst>
              <a:ext uri="{FF2B5EF4-FFF2-40B4-BE49-F238E27FC236}">
                <a16:creationId xmlns:a16="http://schemas.microsoft.com/office/drawing/2014/main" id="{6B30B7E9-D8D3-BC56-A758-6C86B58C0AC5}"/>
              </a:ext>
            </a:extLst>
          </p:cNvPr>
          <p:cNvSpPr>
            <a:spLocks noGrp="1"/>
          </p:cNvSpPr>
          <p:nvPr>
            <p:ph type="ftr" sz="quarter" idx="15"/>
          </p:nvPr>
        </p:nvSpPr>
        <p:spPr>
          <a:xfrm>
            <a:off x="8247888" y="6318504"/>
            <a:ext cx="2459736" cy="365760"/>
          </a:xfrm>
        </p:spPr>
        <p:txBody>
          <a:bodyPr/>
          <a:lstStyle/>
          <a:p>
            <a:r>
              <a:rPr lang="en-US" dirty="0"/>
              <a:t>Sample Footer Text</a:t>
            </a:r>
          </a:p>
        </p:txBody>
      </p:sp>
      <p:sp>
        <p:nvSpPr>
          <p:cNvPr id="4" name="Date Placeholder 3">
            <a:extLst>
              <a:ext uri="{FF2B5EF4-FFF2-40B4-BE49-F238E27FC236}">
                <a16:creationId xmlns:a16="http://schemas.microsoft.com/office/drawing/2014/main" id="{3D4FF974-138E-88CF-9001-1A07C67D1DFD}"/>
              </a:ext>
            </a:extLst>
          </p:cNvPr>
          <p:cNvSpPr>
            <a:spLocks noGrp="1"/>
          </p:cNvSpPr>
          <p:nvPr>
            <p:ph type="dt" sz="half" idx="14"/>
          </p:nvPr>
        </p:nvSpPr>
        <p:spPr>
          <a:xfrm>
            <a:off x="10707624" y="6318504"/>
            <a:ext cx="859536" cy="365760"/>
          </a:xfrm>
        </p:spPr>
        <p:txBody>
          <a:bodyPr/>
          <a:lstStyle/>
          <a:p>
            <a:fld id="{A6379DD5-AE65-4D02-9BCE-257CC17A63B7}" type="datetime1">
              <a:rPr lang="en-US" smtClean="0"/>
              <a:t>3/22/2026</a:t>
            </a:fld>
            <a:endParaRPr lang="en-US" dirty="0"/>
          </a:p>
        </p:txBody>
      </p:sp>
      <p:sp>
        <p:nvSpPr>
          <p:cNvPr id="6" name="Slide Number Placeholder 5">
            <a:extLst>
              <a:ext uri="{FF2B5EF4-FFF2-40B4-BE49-F238E27FC236}">
                <a16:creationId xmlns:a16="http://schemas.microsoft.com/office/drawing/2014/main" id="{E1DA7CD4-7B92-1CD1-A9F0-94B053972CA3}"/>
              </a:ext>
            </a:extLst>
          </p:cNvPr>
          <p:cNvSpPr>
            <a:spLocks noGrp="1"/>
          </p:cNvSpPr>
          <p:nvPr>
            <p:ph type="sldNum" sz="quarter" idx="16"/>
          </p:nvPr>
        </p:nvSpPr>
        <p:spPr/>
        <p:txBody>
          <a:body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305583141"/>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C4689-B28D-4D3C-8B05-9ABB967E2A3E}" type="datetime1">
              <a:rPr lang="en-US" smtClean="0"/>
              <a:t>3/22/2026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477122280"/>
      </p:ext>
    </p:extLst>
  </p:cSld>
  <p:clrMap bg1="lt1" tx1="dk1" bg2="lt2" tx2="dk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23" r:id="rId6"/>
    <p:sldLayoutId id="2147483924" r:id="rId7"/>
    <p:sldLayoutId id="2147483925" r:id="rId8"/>
    <p:sldLayoutId id="2147483926" r:id="rId9"/>
    <p:sldLayoutId id="2147483927" r:id="rId10"/>
    <p:sldLayoutId id="2147483928" r:id="rId11"/>
    <p:sldLayoutId id="2147483929"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hyperlink" Target="https://www.webofscience.com/wos/woscc/full-record/WOS:000373577600008" TargetMode="External"/><Relationship Id="rId2" Type="http://schemas.openxmlformats.org/officeDocument/2006/relationships/hyperlink" Target="https://doi.org/10.1007/s10826-015-0275-7" TargetMode="Externa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doi.org/10.1016/j.jsp.2025.101437"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575A102-D95D-4D6E-8F1B-49EED0AE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8DF9A2-3234-8476-436D-DBB3AA260ED7}"/>
              </a:ext>
            </a:extLst>
          </p:cNvPr>
          <p:cNvSpPr>
            <a:spLocks noGrp="1"/>
          </p:cNvSpPr>
          <p:nvPr>
            <p:ph type="ctrTitle"/>
          </p:nvPr>
        </p:nvSpPr>
        <p:spPr>
          <a:xfrm>
            <a:off x="396506" y="326220"/>
            <a:ext cx="5821414" cy="1825308"/>
          </a:xfrm>
        </p:spPr>
        <p:txBody>
          <a:bodyPr anchor="b">
            <a:normAutofit/>
          </a:bodyPr>
          <a:lstStyle/>
          <a:p>
            <a:r>
              <a:rPr lang="en-GB" sz="5600" dirty="0">
                <a:solidFill>
                  <a:srgbClr val="FFFFFF"/>
                </a:solidFill>
              </a:rPr>
              <a:t>Academic and employability skills</a:t>
            </a:r>
          </a:p>
        </p:txBody>
      </p:sp>
      <p:sp>
        <p:nvSpPr>
          <p:cNvPr id="3" name="Subtitle 2">
            <a:extLst>
              <a:ext uri="{FF2B5EF4-FFF2-40B4-BE49-F238E27FC236}">
                <a16:creationId xmlns:a16="http://schemas.microsoft.com/office/drawing/2014/main" id="{912F51D1-F071-5339-995C-25799B3DFA28}"/>
              </a:ext>
            </a:extLst>
          </p:cNvPr>
          <p:cNvSpPr>
            <a:spLocks noGrp="1"/>
          </p:cNvSpPr>
          <p:nvPr>
            <p:ph type="subTitle" idx="1"/>
          </p:nvPr>
        </p:nvSpPr>
        <p:spPr>
          <a:xfrm>
            <a:off x="229071" y="2596785"/>
            <a:ext cx="6156283" cy="3232298"/>
          </a:xfrm>
        </p:spPr>
        <p:txBody>
          <a:bodyPr>
            <a:normAutofit/>
          </a:bodyPr>
          <a:lstStyle/>
          <a:p>
            <a:pPr algn="l"/>
            <a:r>
              <a:rPr lang="en-GB" sz="2000" dirty="0">
                <a:solidFill>
                  <a:srgbClr val="FFFFFF"/>
                </a:solidFill>
              </a:rPr>
              <a:t>Health and Social Care</a:t>
            </a:r>
          </a:p>
          <a:p>
            <a:pPr algn="l"/>
            <a:r>
              <a:rPr lang="en-GB" sz="2000" dirty="0">
                <a:solidFill>
                  <a:srgbClr val="FFFFFF"/>
                </a:solidFill>
              </a:rPr>
              <a:t>Job Role: Child Therapist</a:t>
            </a:r>
          </a:p>
          <a:p>
            <a:pPr algn="l"/>
            <a:r>
              <a:rPr lang="en-GB" sz="2000" dirty="0">
                <a:solidFill>
                  <a:srgbClr val="FFFFFF"/>
                </a:solidFill>
              </a:rPr>
              <a:t>Student Name:  May Cell C. Eribal</a:t>
            </a:r>
          </a:p>
          <a:p>
            <a:pPr algn="l"/>
            <a:r>
              <a:rPr lang="en-GB" sz="2000" dirty="0">
                <a:solidFill>
                  <a:srgbClr val="FFFFFF"/>
                </a:solidFill>
              </a:rPr>
              <a:t>Student Number: 2530439</a:t>
            </a:r>
          </a:p>
          <a:p>
            <a:pPr algn="l"/>
            <a:endParaRPr lang="en-GB" sz="2000" dirty="0">
              <a:solidFill>
                <a:srgbClr val="FFFFFF"/>
              </a:solidFill>
            </a:endParaRPr>
          </a:p>
          <a:p>
            <a:pPr algn="l"/>
            <a:r>
              <a:rPr lang="en-GB" sz="2000" dirty="0">
                <a:solidFill>
                  <a:srgbClr val="FFFFFF"/>
                </a:solidFill>
              </a:rPr>
              <a:t>Lecturer: Miss Umma Suleiman</a:t>
            </a:r>
          </a:p>
          <a:p>
            <a:pPr algn="l"/>
            <a:endParaRPr lang="en-GB" sz="2000" dirty="0">
              <a:solidFill>
                <a:srgbClr val="FFFFFF"/>
              </a:solidFill>
            </a:endParaRPr>
          </a:p>
          <a:p>
            <a:pPr algn="l"/>
            <a:endParaRPr lang="en-GB" sz="2000" dirty="0">
              <a:solidFill>
                <a:srgbClr val="FFFFFF"/>
              </a:solidFill>
            </a:endParaRPr>
          </a:p>
          <a:p>
            <a:pPr algn="l"/>
            <a:endParaRPr lang="en-GB" sz="2000" dirty="0">
              <a:solidFill>
                <a:srgbClr val="FFFFFF"/>
              </a:solidFill>
            </a:endParaRPr>
          </a:p>
          <a:p>
            <a:pPr algn="l"/>
            <a:endParaRPr lang="en-GB" sz="2000" dirty="0">
              <a:solidFill>
                <a:srgbClr val="FFFFFF"/>
              </a:solidFill>
            </a:endParaRPr>
          </a:p>
          <a:p>
            <a:pPr algn="l"/>
            <a:endParaRPr lang="en-GB" sz="2000" dirty="0">
              <a:solidFill>
                <a:srgbClr val="FFFFFF"/>
              </a:solidFill>
            </a:endParaRPr>
          </a:p>
          <a:p>
            <a:pPr algn="l"/>
            <a:endParaRPr lang="en-GB" sz="2000" dirty="0">
              <a:solidFill>
                <a:srgbClr val="FFFFFF"/>
              </a:solidFill>
            </a:endParaRPr>
          </a:p>
          <a:p>
            <a:pPr algn="l"/>
            <a:endParaRPr lang="en-GB" sz="2000" dirty="0">
              <a:solidFill>
                <a:srgbClr val="FFFFFF"/>
              </a:solidFill>
            </a:endParaRPr>
          </a:p>
        </p:txBody>
      </p:sp>
      <p:pic>
        <p:nvPicPr>
          <p:cNvPr id="5" name="Video 4" descr="Floating Numbers And Letters On Top Of A Book">
            <a:extLst>
              <a:ext uri="{FF2B5EF4-FFF2-40B4-BE49-F238E27FC236}">
                <a16:creationId xmlns:a16="http://schemas.microsoft.com/office/drawing/2014/main" id="{C781CCAE-414C-5A1F-9510-E1B3222EEB6B}"/>
              </a:ext>
            </a:extLst>
          </p:cNvPr>
          <p:cNvPicPr>
            <a:picLocks noChangeAspect="1"/>
          </p:cNvPicPr>
          <p:nvPr>
            <a:videoFile r:link="rId2"/>
            <p:extLst>
              <p:ext uri="{DAA4B4D4-6D71-4841-9C94-3DE7FCFB9230}">
                <p14:media xmlns:p14="http://schemas.microsoft.com/office/powerpoint/2010/main" r:embed="rId1"/>
              </p:ext>
            </p:extLst>
          </p:nvPr>
        </p:nvPicPr>
        <p:blipFill>
          <a:blip r:embed="rId4">
            <a:alphaModFix/>
          </a:blip>
          <a:srcRect r="-1" b="283"/>
          <a:stretch>
            <a:fillRect/>
          </a:stretch>
        </p:blipFill>
        <p:spPr>
          <a:xfrm>
            <a:off x="7013986" y="731520"/>
            <a:ext cx="5066852" cy="4996097"/>
          </a:xfrm>
          <a:prstGeom prst="rect">
            <a:avLst/>
          </a:prstGeom>
        </p:spPr>
      </p:pic>
      <p:grpSp>
        <p:nvGrpSpPr>
          <p:cNvPr id="14" name="Group 13">
            <a:extLst>
              <a:ext uri="{FF2B5EF4-FFF2-40B4-BE49-F238E27FC236}">
                <a16:creationId xmlns:a16="http://schemas.microsoft.com/office/drawing/2014/main" id="{CF0FFF1F-79B6-4A13-A464-070CD6F896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42198" y="814999"/>
            <a:ext cx="465458" cy="581435"/>
            <a:chOff x="10942198" y="814999"/>
            <a:chExt cx="465458" cy="581435"/>
          </a:xfrm>
          <a:solidFill>
            <a:srgbClr val="FFFFFF"/>
          </a:solidFill>
        </p:grpSpPr>
        <p:sp>
          <p:nvSpPr>
            <p:cNvPr id="15"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7738" y="81499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grpFill/>
            <a:ln w="603" cap="flat">
              <a:noFill/>
              <a:prstDash val="solid"/>
              <a:miter/>
            </a:ln>
          </p:spPr>
          <p:txBody>
            <a:bodyPr rtlCol="0" anchor="ctr"/>
            <a:lstStyle/>
            <a:p>
              <a:endParaRPr lang="en-US">
                <a:solidFill>
                  <a:srgbClr val="FFFFFF"/>
                </a:solidFill>
              </a:endParaRPr>
            </a:p>
          </p:txBody>
        </p:sp>
        <p:sp>
          <p:nvSpPr>
            <p:cNvPr id="16" name="Graphic 15">
              <a:extLst>
                <a:ext uri="{FF2B5EF4-FFF2-40B4-BE49-F238E27FC236}">
                  <a16:creationId xmlns:a16="http://schemas.microsoft.com/office/drawing/2014/main" id="{8550FED7-7C32-42BB-98DB-30272A6331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16518" y="104429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grpFill/>
            <a:ln w="422" cap="flat">
              <a:noFill/>
              <a:prstDash val="solid"/>
              <a:miter/>
            </a:ln>
          </p:spPr>
          <p:txBody>
            <a:bodyPr rtlCol="0" anchor="ctr"/>
            <a:lstStyle/>
            <a:p>
              <a:endParaRPr lang="en-US">
                <a:solidFill>
                  <a:srgbClr val="FFFFFF"/>
                </a:solidFill>
              </a:endParaRPr>
            </a:p>
          </p:txBody>
        </p:sp>
        <p:sp>
          <p:nvSpPr>
            <p:cNvPr id="17"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2198" y="1268720"/>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9322" y="6274341"/>
            <a:ext cx="11353800"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629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3427F-1965-856D-3E91-5525418E053C}"/>
              </a:ext>
            </a:extLst>
          </p:cNvPr>
          <p:cNvSpPr>
            <a:spLocks noGrp="1"/>
          </p:cNvSpPr>
          <p:nvPr>
            <p:ph type="ctrTitle"/>
          </p:nvPr>
        </p:nvSpPr>
        <p:spPr>
          <a:xfrm>
            <a:off x="6535920" y="180722"/>
            <a:ext cx="4533243" cy="790448"/>
          </a:xfrm>
        </p:spPr>
        <p:txBody>
          <a:bodyPr anchor="t">
            <a:normAutofit fontScale="90000"/>
          </a:bodyPr>
          <a:lstStyle/>
          <a:p>
            <a:r>
              <a:rPr lang="en-GB" b="1" u="sng" dirty="0">
                <a:latin typeface="Arial" panose="020B0604020202020204" pitchFamily="34" charset="0"/>
                <a:cs typeface="Arial" panose="020B0604020202020204" pitchFamily="34" charset="0"/>
              </a:rPr>
              <a:t>Child Therapist</a:t>
            </a:r>
            <a:br>
              <a:rPr lang="en-GB" dirty="0"/>
            </a:br>
            <a:endParaRPr lang="en-GB" dirty="0"/>
          </a:p>
        </p:txBody>
      </p:sp>
      <p:pic>
        <p:nvPicPr>
          <p:cNvPr id="15" name="Picture Placeholder 14" descr="A child with art materials">
            <a:extLst>
              <a:ext uri="{FF2B5EF4-FFF2-40B4-BE49-F238E27FC236}">
                <a16:creationId xmlns:a16="http://schemas.microsoft.com/office/drawing/2014/main" id="{F95F6D15-D1D2-2B25-5FCA-077E2C8733E7}"/>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13264" r="13264"/>
          <a:stretch/>
        </p:blipFill>
        <p:spPr>
          <a:xfrm>
            <a:off x="0" y="0"/>
            <a:ext cx="5656082" cy="6857839"/>
          </a:xfrm>
          <a:noFill/>
        </p:spPr>
      </p:pic>
      <p:sp>
        <p:nvSpPr>
          <p:cNvPr id="20" name="TextBox 19">
            <a:extLst>
              <a:ext uri="{FF2B5EF4-FFF2-40B4-BE49-F238E27FC236}">
                <a16:creationId xmlns:a16="http://schemas.microsoft.com/office/drawing/2014/main" id="{45F5AA7E-2236-3425-DAE4-AC0BCD0A182F}"/>
              </a:ext>
            </a:extLst>
          </p:cNvPr>
          <p:cNvSpPr txBox="1"/>
          <p:nvPr/>
        </p:nvSpPr>
        <p:spPr>
          <a:xfrm flipH="1">
            <a:off x="5750616" y="4197088"/>
            <a:ext cx="6325121" cy="1569660"/>
          </a:xfrm>
          <a:prstGeom prst="rect">
            <a:avLst/>
          </a:prstGeom>
          <a:noFill/>
        </p:spPr>
        <p:txBody>
          <a:bodyPr wrap="square" rtlCol="0">
            <a:spAutoFit/>
          </a:bodyPr>
          <a:lstStyle/>
          <a:p>
            <a:r>
              <a:rPr lang="en-GB" sz="1600" b="1" dirty="0"/>
              <a:t>A child Therapist is a mental health professional who specialises in working with children and adolescents to address emotional, behavioural, and developmental concerns. These professionals are trained to understand the unique challenges and developmental stages of children and use therapeutic techniques to support their mental and emotional well-being.</a:t>
            </a:r>
          </a:p>
        </p:txBody>
      </p:sp>
      <p:sp>
        <p:nvSpPr>
          <p:cNvPr id="4" name="TextBox 3">
            <a:extLst>
              <a:ext uri="{FF2B5EF4-FFF2-40B4-BE49-F238E27FC236}">
                <a16:creationId xmlns:a16="http://schemas.microsoft.com/office/drawing/2014/main" id="{944140A7-3395-A6D7-9FDC-1EF591C6286B}"/>
              </a:ext>
            </a:extLst>
          </p:cNvPr>
          <p:cNvSpPr txBox="1"/>
          <p:nvPr/>
        </p:nvSpPr>
        <p:spPr>
          <a:xfrm>
            <a:off x="5750616" y="971170"/>
            <a:ext cx="6441384" cy="3878754"/>
          </a:xfrm>
          <a:prstGeom prst="rect">
            <a:avLst/>
          </a:prstGeom>
          <a:noFill/>
        </p:spPr>
        <p:txBody>
          <a:bodyPr wrap="square">
            <a:spAutoFit/>
          </a:bodyPr>
          <a:lstStyle/>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Times New Roman" panose="02020603050405020304" pitchFamily="18" charset="0"/>
              </a:rPr>
              <a:t>I chose this role </a:t>
            </a:r>
            <a:r>
              <a:rPr lang="en-GB" sz="1400" b="1" kern="100" dirty="0">
                <a:latin typeface="Arial" panose="020B0604020202020204" pitchFamily="34" charset="0"/>
                <a:ea typeface="Aptos" panose="020B0004020202020204" pitchFamily="34" charset="0"/>
                <a:cs typeface="Times New Roman" panose="02020603050405020304" pitchFamily="18" charset="0"/>
              </a:rPr>
              <a:t>to be a </a:t>
            </a:r>
            <a:r>
              <a:rPr lang="en-GB" sz="1400" b="1" kern="100" dirty="0">
                <a:effectLst/>
                <a:latin typeface="Arial" panose="020B0604020202020204" pitchFamily="34" charset="0"/>
                <a:ea typeface="Aptos" panose="020B0004020202020204" pitchFamily="34" charset="0"/>
                <a:cs typeface="Times New Roman" panose="02020603050405020304" pitchFamily="18" charset="0"/>
              </a:rPr>
              <a:t> Child Therapist,  because I want to help </a:t>
            </a:r>
            <a:r>
              <a:rPr lang="en-GB" sz="1400" b="1" kern="100" dirty="0">
                <a:latin typeface="Arial" panose="020B0604020202020204" pitchFamily="34" charset="0"/>
                <a:ea typeface="Aptos" panose="020B0004020202020204" pitchFamily="34" charset="0"/>
                <a:cs typeface="Times New Roman" panose="02020603050405020304" pitchFamily="18" charset="0"/>
              </a:rPr>
              <a:t>families</a:t>
            </a:r>
            <a:r>
              <a:rPr lang="en-GB" sz="1400" b="1" kern="100" dirty="0">
                <a:effectLst/>
                <a:latin typeface="Arial" panose="020B0604020202020204" pitchFamily="34" charset="0"/>
                <a:ea typeface="Aptos" panose="020B0004020202020204" pitchFamily="34" charset="0"/>
                <a:cs typeface="Times New Roman" panose="02020603050405020304" pitchFamily="18" charset="0"/>
              </a:rPr>
              <a:t> who have problems with their children and </a:t>
            </a:r>
            <a:r>
              <a:rPr lang="en-GB" sz="1400" b="1" kern="100" dirty="0">
                <a:latin typeface="Arial" panose="020B0604020202020204" pitchFamily="34" charset="0"/>
                <a:ea typeface="Aptos" panose="020B0004020202020204" pitchFamily="34" charset="0"/>
                <a:cs typeface="Times New Roman" panose="02020603050405020304" pitchFamily="18" charset="0"/>
              </a:rPr>
              <a:t>teenagers.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Times New Roman" panose="02020603050405020304" pitchFamily="18" charset="0"/>
              </a:rPr>
              <a:t>This role has a big impact on my heart because it is related to my experiences as a private nanny. This role, I believe, will help parents and children understand the concerns that families struggle with today.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Times New Roman" panose="02020603050405020304" pitchFamily="18" charset="0"/>
              </a:rPr>
              <a:t>For example, most parents have a difficult time understanding children’s behaviour, like tantrums, trauma and speech barriers.</a:t>
            </a:r>
            <a:endParaRPr lang="en-GB" sz="1400" b="1" kern="100" dirty="0">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400" b="1" kern="100" dirty="0">
                <a:latin typeface="Arial" panose="020B0604020202020204" pitchFamily="34" charset="0"/>
                <a:ea typeface="Aptos" panose="020B0004020202020204" pitchFamily="34" charset="0"/>
                <a:cs typeface="Times New Roman" panose="02020603050405020304" pitchFamily="18" charset="0"/>
              </a:rPr>
              <a:t>B</a:t>
            </a:r>
            <a:r>
              <a:rPr lang="en-GB" sz="1400" b="1" kern="100" dirty="0">
                <a:effectLst/>
                <a:latin typeface="Arial" panose="020B0604020202020204" pitchFamily="34" charset="0"/>
                <a:ea typeface="Aptos" panose="020B0004020202020204" pitchFamily="34" charset="0"/>
                <a:cs typeface="Times New Roman" panose="02020603050405020304" pitchFamily="18" charset="0"/>
              </a:rPr>
              <a:t>ecoming a </a:t>
            </a:r>
            <a:r>
              <a:rPr lang="en-GB" sz="1400" b="1" kern="100" dirty="0">
                <a:latin typeface="Arial" panose="020B0604020202020204" pitchFamily="34" charset="0"/>
                <a:ea typeface="Aptos" panose="020B0004020202020204" pitchFamily="34" charset="0"/>
                <a:cs typeface="Times New Roman" panose="02020603050405020304" pitchFamily="18" charset="0"/>
              </a:rPr>
              <a:t>Psychotherapist requires a deep understanding of the general principles of psychotherapy, but also normal child development and behaviour, as well as childhood psychopathology and psychotherapeutic technique.</a:t>
            </a:r>
            <a:endParaRPr lang="en-GB" sz="1400" b="1"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b="1"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282256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D6D5732-79B3-9096-A628-636838A4BEB6}"/>
              </a:ext>
            </a:extLst>
          </p:cNvPr>
          <p:cNvPicPr>
            <a:picLocks noChangeAspect="1"/>
          </p:cNvPicPr>
          <p:nvPr/>
        </p:nvPicPr>
        <p:blipFill>
          <a:blip r:embed="rId2">
            <a:duotone>
              <a:schemeClr val="bg2">
                <a:shade val="45000"/>
                <a:satMod val="135000"/>
              </a:schemeClr>
              <a:prstClr val="white"/>
            </a:duotone>
          </a:blip>
          <a:srcRect t="7680" b="805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84EC47-7907-4CF6-AE34-5D5C6864E951}"/>
              </a:ext>
            </a:extLst>
          </p:cNvPr>
          <p:cNvSpPr>
            <a:spLocks noGrp="1"/>
          </p:cNvSpPr>
          <p:nvPr>
            <p:ph type="title"/>
          </p:nvPr>
        </p:nvSpPr>
        <p:spPr>
          <a:xfrm>
            <a:off x="838200" y="365125"/>
            <a:ext cx="10515600" cy="1325563"/>
          </a:xfrm>
        </p:spPr>
        <p:txBody>
          <a:bodyPr>
            <a:normAutofit/>
          </a:bodyPr>
          <a:lstStyle/>
          <a:p>
            <a:r>
              <a:rPr lang="en-GB" b="1" u="sng"/>
              <a:t>Table of Contents</a:t>
            </a:r>
          </a:p>
        </p:txBody>
      </p:sp>
      <p:graphicFrame>
        <p:nvGraphicFramePr>
          <p:cNvPr id="5" name="Content Placeholder 2">
            <a:extLst>
              <a:ext uri="{FF2B5EF4-FFF2-40B4-BE49-F238E27FC236}">
                <a16:creationId xmlns:a16="http://schemas.microsoft.com/office/drawing/2014/main" id="{0AD061EB-43E8-153B-53E6-4737053F3FF2}"/>
              </a:ext>
            </a:extLst>
          </p:cNvPr>
          <p:cNvGraphicFramePr>
            <a:graphicFrameLocks noGrp="1"/>
          </p:cNvGraphicFramePr>
          <p:nvPr>
            <p:ph idx="1"/>
            <p:extLst>
              <p:ext uri="{D42A27DB-BD31-4B8C-83A1-F6EECF244321}">
                <p14:modId xmlns:p14="http://schemas.microsoft.com/office/powerpoint/2010/main" val="297715246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6255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6ED93-0DC0-B3B0-685F-549DA0932726}"/>
              </a:ext>
            </a:extLst>
          </p:cNvPr>
          <p:cNvSpPr>
            <a:spLocks noGrp="1"/>
          </p:cNvSpPr>
          <p:nvPr>
            <p:ph type="ctrTitle"/>
          </p:nvPr>
        </p:nvSpPr>
        <p:spPr>
          <a:xfrm>
            <a:off x="525229" y="959177"/>
            <a:ext cx="10802175" cy="4939645"/>
          </a:xfrm>
        </p:spPr>
        <p:txBody>
          <a:bodyPr>
            <a:noAutofit/>
          </a:bodyPr>
          <a:lstStyle/>
          <a:p>
            <a:r>
              <a:rPr lang="en-GB" sz="1600" dirty="0">
                <a:solidFill>
                  <a:srgbClr val="333333"/>
                </a:solidFill>
                <a:latin typeface="Arial"/>
                <a:cs typeface="Arial"/>
              </a:rPr>
              <a:t>The mental health of children and adolescents is an urgent concern today. Rising academic pressures, changing family structures, social media influences, and COVID-19 stressors have contributed to increased emotional and behavioural problems. </a:t>
            </a:r>
            <a:br>
              <a:rPr lang="en-GB" sz="1600" dirty="0">
                <a:solidFill>
                  <a:srgbClr val="333333"/>
                </a:solidFill>
                <a:latin typeface="Arial"/>
                <a:cs typeface="Arial"/>
              </a:rPr>
            </a:br>
            <a:r>
              <a:rPr lang="en-GB" sz="1600" dirty="0">
                <a:solidFill>
                  <a:srgbClr val="333333"/>
                </a:solidFill>
                <a:latin typeface="Arial"/>
                <a:cs typeface="Arial"/>
              </a:rPr>
              <a:t>Estimates suggest that 10% to 20% of children worldwide experience a diagnosable mental health condition, with many remaining untreated. In countries like India, the treatment gap exceeds 80%, highlighting the need for innovative services. </a:t>
            </a:r>
            <a:br>
              <a:rPr lang="en-GB" sz="1600" dirty="0">
                <a:solidFill>
                  <a:srgbClr val="333333"/>
                </a:solidFill>
                <a:latin typeface="Arial"/>
                <a:cs typeface="Arial"/>
              </a:rPr>
            </a:br>
            <a:r>
              <a:rPr lang="en-GB" sz="1600" dirty="0">
                <a:solidFill>
                  <a:srgbClr val="333333"/>
                </a:solidFill>
                <a:latin typeface="Arial"/>
                <a:cs typeface="Arial"/>
              </a:rPr>
              <a:t>Child mental health professionals are essential for evaluating psychological and neurodevelopmental issues and implementing treatment plans. The child’s improvement is closely linked to the hours of therapy they receive.</a:t>
            </a:r>
            <a:endParaRPr lang="en-GB" sz="2400" dirty="0">
              <a:latin typeface="Arial"/>
              <a:cs typeface="Arial"/>
            </a:endParaRPr>
          </a:p>
        </p:txBody>
      </p:sp>
      <p:sp>
        <p:nvSpPr>
          <p:cNvPr id="9" name="TextBox 8">
            <a:extLst>
              <a:ext uri="{FF2B5EF4-FFF2-40B4-BE49-F238E27FC236}">
                <a16:creationId xmlns:a16="http://schemas.microsoft.com/office/drawing/2014/main" id="{FA9E4377-CC18-2995-0261-766838B27ED9}"/>
              </a:ext>
            </a:extLst>
          </p:cNvPr>
          <p:cNvSpPr txBox="1"/>
          <p:nvPr/>
        </p:nvSpPr>
        <p:spPr>
          <a:xfrm>
            <a:off x="2488678" y="244255"/>
            <a:ext cx="5410984" cy="523220"/>
          </a:xfrm>
          <a:prstGeom prst="rect">
            <a:avLst/>
          </a:prstGeom>
          <a:noFill/>
        </p:spPr>
        <p:txBody>
          <a:bodyPr wrap="square" rtlCol="0">
            <a:spAutoFit/>
          </a:bodyPr>
          <a:lstStyle/>
          <a:p>
            <a:pPr algn="ctr"/>
            <a:r>
              <a:rPr lang="en-GB" sz="2800" b="1" dirty="0">
                <a:solidFill>
                  <a:srgbClr val="FF0000"/>
                </a:solidFill>
                <a:latin typeface="Arial" panose="020B0604020202020204" pitchFamily="34" charset="0"/>
                <a:cs typeface="Arial" panose="020B0604020202020204" pitchFamily="34" charset="0"/>
              </a:rPr>
              <a:t>Introduction</a:t>
            </a:r>
          </a:p>
        </p:txBody>
      </p:sp>
      <p:sp>
        <p:nvSpPr>
          <p:cNvPr id="4" name="TextBox 3">
            <a:extLst>
              <a:ext uri="{FF2B5EF4-FFF2-40B4-BE49-F238E27FC236}">
                <a16:creationId xmlns:a16="http://schemas.microsoft.com/office/drawing/2014/main" id="{233CB423-D6AE-BAB4-849D-25A3C2DB428D}"/>
              </a:ext>
            </a:extLst>
          </p:cNvPr>
          <p:cNvSpPr txBox="1"/>
          <p:nvPr/>
        </p:nvSpPr>
        <p:spPr>
          <a:xfrm>
            <a:off x="525229" y="2839532"/>
            <a:ext cx="10174194" cy="2062103"/>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Data from the National Health Interview Survey ● Children aged 12–17 years were more likely to have received any mental health treatment (including having taken prescription medication and received counselling or therapy from a mental health professional) in the past 12 months (16.8%) compared with children aged 5–11 years (10.8%). ● Boys (9.8%) were more likely than girls (7.0%) to have taken medication for their mental health in the past 12 months. ● Non-Hispanic white children were more likely than Hispanic or non-Hispanic black children to have received any mental health treatment in the past 12 months. ● As the level of urbanisation decreased, the percentage of children who received any mental health treatment or had taken medication for their mental health increased.</a:t>
            </a:r>
          </a:p>
        </p:txBody>
      </p:sp>
      <p:sp>
        <p:nvSpPr>
          <p:cNvPr id="6" name="TextBox 5">
            <a:extLst>
              <a:ext uri="{FF2B5EF4-FFF2-40B4-BE49-F238E27FC236}">
                <a16:creationId xmlns:a16="http://schemas.microsoft.com/office/drawing/2014/main" id="{EF47AF3B-3B8E-08BA-8108-896164C453B3}"/>
              </a:ext>
            </a:extLst>
          </p:cNvPr>
          <p:cNvSpPr txBox="1"/>
          <p:nvPr/>
        </p:nvSpPr>
        <p:spPr>
          <a:xfrm>
            <a:off x="525229" y="4901635"/>
            <a:ext cx="6094428" cy="553998"/>
          </a:xfrm>
          <a:prstGeom prst="rect">
            <a:avLst/>
          </a:prstGeom>
          <a:noFill/>
        </p:spPr>
        <p:txBody>
          <a:bodyPr wrap="square">
            <a:spAutoFit/>
          </a:bodyPr>
          <a:lstStyle/>
          <a:p>
            <a:r>
              <a:rPr lang="en-GB" sz="1800" b="0" i="0" baseline="30000" dirty="0">
                <a:solidFill>
                  <a:srgbClr val="C00000"/>
                </a:solidFill>
                <a:effectLst/>
                <a:latin typeface="Arial" panose="020B0604020202020204" pitchFamily="34" charset="0"/>
                <a:cs typeface="Arial" panose="020B0604020202020204" pitchFamily="34" charset="0"/>
              </a:rPr>
              <a:t>https://journals.lww.com/amhe/fulltext/2025/07000/prioritizing_the_child_s_psychological_health_.1.aspx#JCL-P-3</a:t>
            </a:r>
            <a:endParaRPr lang="en-GB" dirty="0"/>
          </a:p>
        </p:txBody>
      </p:sp>
    </p:spTree>
    <p:extLst>
      <p:ext uri="{BB962C8B-B14F-4D97-AF65-F5344CB8AC3E}">
        <p14:creationId xmlns:p14="http://schemas.microsoft.com/office/powerpoint/2010/main" val="1627755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FF573-CD2E-892A-D551-C5EB166D9051}"/>
              </a:ext>
            </a:extLst>
          </p:cNvPr>
          <p:cNvSpPr>
            <a:spLocks noGrp="1"/>
          </p:cNvSpPr>
          <p:nvPr>
            <p:ph type="ctrTitle"/>
          </p:nvPr>
        </p:nvSpPr>
        <p:spPr>
          <a:xfrm>
            <a:off x="1115568" y="521209"/>
            <a:ext cx="7235952" cy="506313"/>
          </a:xfrm>
        </p:spPr>
        <p:txBody>
          <a:bodyPr>
            <a:normAutofit fontScale="90000"/>
          </a:bodyPr>
          <a:lstStyle/>
          <a:p>
            <a:pPr algn="ctr"/>
            <a:r>
              <a:rPr lang="en-GB" b="1" u="sng" dirty="0">
                <a:latin typeface="Arial" panose="020B0604020202020204" pitchFamily="34" charset="0"/>
                <a:cs typeface="Arial" panose="020B0604020202020204" pitchFamily="34" charset="0"/>
              </a:rPr>
              <a:t>Key Points of a Therapist</a:t>
            </a:r>
            <a:br>
              <a:rPr lang="en-GB" dirty="0"/>
            </a:br>
            <a:endParaRPr lang="en-GB" dirty="0"/>
          </a:p>
        </p:txBody>
      </p:sp>
      <p:sp>
        <p:nvSpPr>
          <p:cNvPr id="3" name="Subtitle 2">
            <a:extLst>
              <a:ext uri="{FF2B5EF4-FFF2-40B4-BE49-F238E27FC236}">
                <a16:creationId xmlns:a16="http://schemas.microsoft.com/office/drawing/2014/main" id="{A447AEE2-B3A6-A346-D43C-4CB6F7B8CC7E}"/>
              </a:ext>
            </a:extLst>
          </p:cNvPr>
          <p:cNvSpPr>
            <a:spLocks noGrp="1"/>
          </p:cNvSpPr>
          <p:nvPr>
            <p:ph type="subTitle" idx="1"/>
          </p:nvPr>
        </p:nvSpPr>
        <p:spPr>
          <a:xfrm>
            <a:off x="470774" y="1432561"/>
            <a:ext cx="3918346" cy="4904230"/>
          </a:xfrm>
        </p:spPr>
        <p:txBody>
          <a:bodyPr>
            <a:normAutofit/>
          </a:bodyPr>
          <a:lstStyle/>
          <a:p>
            <a:pPr marL="342900" indent="-342900">
              <a:buFont typeface="Arial" panose="020B0604020202020204" pitchFamily="34" charset="0"/>
              <a:buChar char="•"/>
            </a:pPr>
            <a:r>
              <a:rPr lang="en-GB" dirty="0"/>
              <a:t>Therapy can help kids facing a spectrum of challenges, including anxiety, depression, behavioural issues, trauma, and academic struggles, or difficulties in interaction. </a:t>
            </a:r>
          </a:p>
          <a:p>
            <a:pPr marL="342900" indent="-342900">
              <a:buFont typeface="Arial" panose="020B0604020202020204" pitchFamily="34" charset="0"/>
              <a:buChar char="•"/>
            </a:pPr>
            <a:r>
              <a:rPr lang="en-GB" dirty="0"/>
              <a:t>It provides a supportive environment for kids to navigate change with hardships and grapple with interpersonal dynamics.</a:t>
            </a:r>
          </a:p>
          <a:p>
            <a:pPr marL="342900" indent="-342900">
              <a:buFont typeface="Arial" panose="020B0604020202020204" pitchFamily="34" charset="0"/>
              <a:buChar char="•"/>
            </a:pPr>
            <a:r>
              <a:rPr lang="en-GB" dirty="0"/>
              <a:t>Through tailored interventions, kids gain essential tools to overcome challenges, build resilience, and express themselves effectively.</a:t>
            </a:r>
          </a:p>
        </p:txBody>
      </p:sp>
      <p:pic>
        <p:nvPicPr>
          <p:cNvPr id="6" name="Picture 5" descr="Child playing with letters">
            <a:extLst>
              <a:ext uri="{FF2B5EF4-FFF2-40B4-BE49-F238E27FC236}">
                <a16:creationId xmlns:a16="http://schemas.microsoft.com/office/drawing/2014/main" id="{0D1415A0-618B-4AB0-31BE-D181A7CF03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49520" y="1432560"/>
            <a:ext cx="7142480" cy="5425440"/>
          </a:xfrm>
          <a:prstGeom prst="rect">
            <a:avLst/>
          </a:prstGeom>
        </p:spPr>
      </p:pic>
    </p:spTree>
    <p:extLst>
      <p:ext uri="{BB962C8B-B14F-4D97-AF65-F5344CB8AC3E}">
        <p14:creationId xmlns:p14="http://schemas.microsoft.com/office/powerpoint/2010/main" val="1495575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82530-E387-1A48-C1D3-B83FE556BB2E}"/>
              </a:ext>
            </a:extLst>
          </p:cNvPr>
          <p:cNvSpPr>
            <a:spLocks noGrp="1"/>
          </p:cNvSpPr>
          <p:nvPr>
            <p:ph type="title"/>
          </p:nvPr>
        </p:nvSpPr>
        <p:spPr>
          <a:xfrm>
            <a:off x="536335" y="265836"/>
            <a:ext cx="8588812" cy="639137"/>
          </a:xfrm>
        </p:spPr>
        <p:txBody>
          <a:bodyPr anchor="t">
            <a:normAutofit/>
          </a:bodyPr>
          <a:lstStyle/>
          <a:p>
            <a:pPr algn="ctr"/>
            <a:r>
              <a:rPr lang="en-GB" sz="2800" b="1" u="sng" dirty="0">
                <a:solidFill>
                  <a:srgbClr val="FF0000"/>
                </a:solidFill>
                <a:latin typeface="Arial" panose="020B0604020202020204" pitchFamily="34" charset="0"/>
                <a:cs typeface="Arial" panose="020B0604020202020204" pitchFamily="34" charset="0"/>
              </a:rPr>
              <a:t> Essential Skills for a Child Therapist</a:t>
            </a:r>
          </a:p>
        </p:txBody>
      </p:sp>
      <p:sp>
        <p:nvSpPr>
          <p:cNvPr id="9" name="TextBox 8">
            <a:extLst>
              <a:ext uri="{FF2B5EF4-FFF2-40B4-BE49-F238E27FC236}">
                <a16:creationId xmlns:a16="http://schemas.microsoft.com/office/drawing/2014/main" id="{E0A9599C-94AD-788E-21A9-71ADC4BF51AF}"/>
              </a:ext>
            </a:extLst>
          </p:cNvPr>
          <p:cNvSpPr txBox="1"/>
          <p:nvPr/>
        </p:nvSpPr>
        <p:spPr>
          <a:xfrm>
            <a:off x="734299" y="904973"/>
            <a:ext cx="6788292" cy="5909310"/>
          </a:xfrm>
          <a:prstGeom prst="rect">
            <a:avLst/>
          </a:prstGeom>
          <a:noFill/>
        </p:spPr>
        <p:txBody>
          <a:bodyPr wrap="square" lIns="91440" tIns="45720" rIns="91440" bIns="45720" rtlCol="0" anchor="t">
            <a:spAutoFit/>
          </a:bodyPr>
          <a:lstStyle/>
          <a:p>
            <a:pPr marL="342900" indent="-342900">
              <a:buFont typeface="+mj-lt"/>
              <a:buAutoNum type="arabicPeriod"/>
            </a:pPr>
            <a:r>
              <a:rPr lang="en-GB" b="1" u="sng" dirty="0">
                <a:solidFill>
                  <a:schemeClr val="accent1"/>
                </a:solidFill>
              </a:rPr>
              <a:t>Active Listening</a:t>
            </a:r>
          </a:p>
          <a:p>
            <a:pPr algn="just"/>
            <a:r>
              <a:rPr lang="en-GB" b="1" dirty="0"/>
              <a:t>As a therapist, it is essential for me to fully understand the child’s perspective and build a trusting therapeutic relationship. This involves not only hearing the child’s words but also paying attention to their nonverbal cues, emotions, and underlying messages.</a:t>
            </a:r>
          </a:p>
          <a:p>
            <a:pPr marL="342900" indent="-342900" algn="just">
              <a:buAutoNum type="arabicPeriod" startAt="2"/>
            </a:pPr>
            <a:r>
              <a:rPr lang="en-GB" b="1" u="sng" dirty="0">
                <a:solidFill>
                  <a:schemeClr val="accent1"/>
                </a:solidFill>
              </a:rPr>
              <a:t>Empathy</a:t>
            </a:r>
          </a:p>
          <a:p>
            <a:pPr algn="just"/>
            <a:r>
              <a:rPr lang="en-GB" b="1" dirty="0"/>
              <a:t>Empathy allows me, as a therapist, to understand and acknowledge the child’s experiences, thoughts, and emotions. By demonstrating empathy, I can create a safe space for children to express themselves.</a:t>
            </a:r>
          </a:p>
          <a:p>
            <a:pPr algn="just"/>
            <a:r>
              <a:rPr lang="en-GB" dirty="0"/>
              <a:t>(</a:t>
            </a:r>
            <a:r>
              <a:rPr lang="en-GB" dirty="0" err="1"/>
              <a:t>HaRim</a:t>
            </a:r>
            <a:r>
              <a:rPr lang="en-GB" dirty="0"/>
              <a:t> Ahn &amp; Kivlighan, 2021)</a:t>
            </a:r>
            <a:endParaRPr lang="en-GB" b="1" dirty="0"/>
          </a:p>
          <a:p>
            <a:pPr marL="342900" indent="-342900" algn="just">
              <a:buAutoNum type="arabicPeriod" startAt="3"/>
            </a:pPr>
            <a:r>
              <a:rPr lang="en-GB" b="1" u="sng" dirty="0">
                <a:solidFill>
                  <a:schemeClr val="accent1"/>
                </a:solidFill>
              </a:rPr>
              <a:t>Effective Communication</a:t>
            </a:r>
          </a:p>
          <a:p>
            <a:r>
              <a:rPr lang="en-GB" b="1" dirty="0"/>
              <a:t>As a therapist, I must adapt my communication style to meet the developmental level of the child. This ensures that they feel heard and understood, enhancing my ability to support and guide them through emotional and behavioural challenges. Ultimately, this contributes to their overall well-being and development</a:t>
            </a:r>
            <a:r>
              <a:rPr lang="en-GB" b="1" u="sng" dirty="0">
                <a:solidFill>
                  <a:schemeClr val="accent1"/>
                </a:solidFill>
              </a:rPr>
              <a:t>.</a:t>
            </a:r>
            <a:r>
              <a:rPr lang="en-GB" dirty="0"/>
              <a:t> JOURNAL OF CHILD AND FAMILY STUDIES</a:t>
            </a:r>
          </a:p>
          <a:p>
            <a:r>
              <a:rPr lang="en-GB" dirty="0"/>
              <a:t>2016 | Journal article</a:t>
            </a:r>
          </a:p>
          <a:p>
            <a:r>
              <a:rPr lang="en-GB" dirty="0"/>
              <a:t>DOI: </a:t>
            </a:r>
            <a:r>
              <a:rPr lang="en-GB" u="sng" dirty="0">
                <a:hlinkClick r:id="rId2"/>
              </a:rPr>
              <a:t>10.1007/S10826-015-0275-7</a:t>
            </a:r>
            <a:endParaRPr lang="en-GB" dirty="0"/>
          </a:p>
          <a:p>
            <a:r>
              <a:rPr lang="en-GB" dirty="0"/>
              <a:t>WOSUID: </a:t>
            </a:r>
            <a:r>
              <a:rPr lang="en-GB" u="sng" dirty="0">
                <a:hlinkClick r:id="rId3"/>
              </a:rPr>
              <a:t>WOS:000373577600008</a:t>
            </a:r>
            <a:endParaRPr lang="en-GB" dirty="0"/>
          </a:p>
          <a:p>
            <a:pPr algn="just"/>
            <a:endParaRPr lang="en-GB" b="1" dirty="0">
              <a:solidFill>
                <a:schemeClr val="accent1"/>
              </a:solidFill>
            </a:endParaRPr>
          </a:p>
        </p:txBody>
      </p:sp>
      <p:pic>
        <p:nvPicPr>
          <p:cNvPr id="4" name="Picture 3" descr="Therapist and child playing with blocks">
            <a:extLst>
              <a:ext uri="{FF2B5EF4-FFF2-40B4-BE49-F238E27FC236}">
                <a16:creationId xmlns:a16="http://schemas.microsoft.com/office/drawing/2014/main" id="{39250E04-8C75-90EA-56C3-FCD1E30E120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02880" y="1005840"/>
            <a:ext cx="4389120" cy="5531444"/>
          </a:xfrm>
          <a:prstGeom prst="rect">
            <a:avLst/>
          </a:prstGeom>
        </p:spPr>
      </p:pic>
    </p:spTree>
    <p:extLst>
      <p:ext uri="{BB962C8B-B14F-4D97-AF65-F5344CB8AC3E}">
        <p14:creationId xmlns:p14="http://schemas.microsoft.com/office/powerpoint/2010/main" val="1917302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ild playing hopscotch">
            <a:extLst>
              <a:ext uri="{FF2B5EF4-FFF2-40B4-BE49-F238E27FC236}">
                <a16:creationId xmlns:a16="http://schemas.microsoft.com/office/drawing/2014/main" id="{C590955B-6DF1-F834-8755-D2B6A10A492D}"/>
              </a:ext>
            </a:extLst>
          </p:cNvPr>
          <p:cNvPicPr>
            <a:picLocks noChangeAspect="1"/>
          </p:cNvPicPr>
          <p:nvPr/>
        </p:nvPicPr>
        <p:blipFill>
          <a:blip r:embed="rId2">
            <a:extLst>
              <a:ext uri="{28A0092B-C50C-407E-A947-70E740481C1C}">
                <a14:useLocalDpi xmlns:a14="http://schemas.microsoft.com/office/drawing/2010/main" val="0"/>
              </a:ext>
            </a:extLst>
          </a:blip>
          <a:srcRect t="5386" r="-2" b="25640"/>
          <a:stretch>
            <a:fillRect/>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 name="Picture 5" descr="Children at school">
            <a:extLst>
              <a:ext uri="{FF2B5EF4-FFF2-40B4-BE49-F238E27FC236}">
                <a16:creationId xmlns:a16="http://schemas.microsoft.com/office/drawing/2014/main" id="{BA74BB7C-B5C4-0BA9-A119-C04470CDF3A6}"/>
              </a:ext>
            </a:extLst>
          </p:cNvPr>
          <p:cNvPicPr>
            <a:picLocks noChangeAspect="1"/>
          </p:cNvPicPr>
          <p:nvPr/>
        </p:nvPicPr>
        <p:blipFill>
          <a:blip r:embed="rId3">
            <a:extLst>
              <a:ext uri="{28A0092B-C50C-407E-A947-70E740481C1C}">
                <a14:useLocalDpi xmlns:a14="http://schemas.microsoft.com/office/drawing/2010/main" val="0"/>
              </a:ext>
            </a:extLst>
          </a:blip>
          <a:srcRect t="4515" r="-2" b="26511"/>
          <a:stretch>
            <a:fillRect/>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3" name="Freeform: Shape 1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849B0D5-8914-2427-818B-FC1D6E97C9A4}"/>
              </a:ext>
            </a:extLst>
          </p:cNvPr>
          <p:cNvSpPr>
            <a:spLocks noGrp="1"/>
          </p:cNvSpPr>
          <p:nvPr>
            <p:ph type="title"/>
          </p:nvPr>
        </p:nvSpPr>
        <p:spPr>
          <a:xfrm>
            <a:off x="178238" y="329179"/>
            <a:ext cx="4832802" cy="1243584"/>
          </a:xfrm>
        </p:spPr>
        <p:txBody>
          <a:bodyPr>
            <a:normAutofit/>
          </a:bodyPr>
          <a:lstStyle/>
          <a:p>
            <a:r>
              <a:rPr lang="en-GB" sz="3400" b="1" u="sng" dirty="0">
                <a:solidFill>
                  <a:srgbClr val="C00000"/>
                </a:solidFill>
              </a:rPr>
              <a:t>Strategies of a Child Therapist</a:t>
            </a:r>
          </a:p>
        </p:txBody>
      </p:sp>
      <p:sp>
        <p:nvSpPr>
          <p:cNvPr id="17" name="Rectangle 1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8FD04D44-6C13-DD80-F786-25D89E79BE69}"/>
              </a:ext>
            </a:extLst>
          </p:cNvPr>
          <p:cNvSpPr>
            <a:spLocks noGrp="1"/>
          </p:cNvSpPr>
          <p:nvPr>
            <p:ph idx="1"/>
          </p:nvPr>
        </p:nvSpPr>
        <p:spPr>
          <a:xfrm>
            <a:off x="249883" y="2340864"/>
            <a:ext cx="4832803" cy="4239611"/>
          </a:xfrm>
        </p:spPr>
        <p:txBody>
          <a:bodyPr>
            <a:normAutofit/>
          </a:bodyPr>
          <a:lstStyle/>
          <a:p>
            <a:pPr marL="0" indent="0" rtl="0" eaLnBrk="1" latinLnBrk="0" hangingPunct="1">
              <a:spcBef>
                <a:spcPts val="1000"/>
              </a:spcBef>
              <a:buFont typeface="+mj-lt"/>
              <a:buAutoNum type="arabicPeriod"/>
            </a:pPr>
            <a:r>
              <a:rPr lang="en-GB" sz="1400" b="1" u="sng" dirty="0">
                <a:solidFill>
                  <a:schemeClr val="accent1"/>
                </a:solidFill>
                <a:effectLst/>
                <a:latin typeface="Arial" panose="020B0604020202020204" pitchFamily="34" charset="0"/>
              </a:rPr>
              <a:t> Play Therapy</a:t>
            </a:r>
            <a:endParaRPr lang="en-GB" sz="1400" dirty="0">
              <a:solidFill>
                <a:schemeClr val="accent1"/>
              </a:solidFill>
              <a:effectLst/>
              <a:latin typeface="Arial" panose="020B0604020202020204" pitchFamily="34" charset="0"/>
            </a:endParaRPr>
          </a:p>
          <a:p>
            <a:pPr marL="0" indent="0" rtl="0" eaLnBrk="1" latinLnBrk="0" hangingPunct="1">
              <a:spcBef>
                <a:spcPts val="1000"/>
              </a:spcBef>
              <a:buNone/>
            </a:pPr>
            <a:r>
              <a:rPr lang="en-GB" sz="1100" b="1" dirty="0">
                <a:effectLst/>
                <a:latin typeface="Arial" panose="020B0604020202020204" pitchFamily="34" charset="0"/>
              </a:rPr>
              <a:t>Using play as a child’s natural form of communication, this approach helps uncover emotions and experiences.</a:t>
            </a:r>
            <a:endParaRPr lang="en-GB" sz="1100" dirty="0">
              <a:effectLst/>
              <a:latin typeface="Arial" panose="020B0604020202020204" pitchFamily="34" charset="0"/>
            </a:endParaRPr>
          </a:p>
          <a:p>
            <a:pPr marL="0" indent="0" rtl="0" eaLnBrk="1" latinLnBrk="0" hangingPunct="1">
              <a:spcBef>
                <a:spcPts val="1000"/>
              </a:spcBef>
              <a:buNone/>
            </a:pPr>
            <a:r>
              <a:rPr lang="en-GB" sz="1100" b="1" dirty="0">
                <a:effectLst/>
                <a:latin typeface="Arial" panose="020B0604020202020204" pitchFamily="34" charset="0"/>
              </a:rPr>
              <a:t>Examples include engaging in play and role-playing as a child.</a:t>
            </a:r>
            <a:endParaRPr lang="en-GB" sz="1100" dirty="0">
              <a:effectLst/>
              <a:latin typeface="Arial" panose="020B0604020202020204" pitchFamily="34" charset="0"/>
            </a:endParaRPr>
          </a:p>
          <a:p>
            <a:pPr marL="0" indent="0" rtl="0" eaLnBrk="1" latinLnBrk="0" hangingPunct="1">
              <a:spcBef>
                <a:spcPts val="1000"/>
              </a:spcBef>
              <a:buFont typeface="+mj-lt"/>
              <a:buAutoNum type="arabicPeriod" startAt="2"/>
            </a:pPr>
            <a:r>
              <a:rPr lang="en-GB" sz="1400" b="1" u="sng" dirty="0">
                <a:solidFill>
                  <a:schemeClr val="accent1"/>
                </a:solidFill>
                <a:effectLst/>
                <a:latin typeface="Arial" panose="020B0604020202020204" pitchFamily="34" charset="0"/>
              </a:rPr>
              <a:t> Cognitive Behavioural Therapy (CBT)</a:t>
            </a:r>
            <a:endParaRPr lang="en-GB" sz="1400" dirty="0">
              <a:solidFill>
                <a:schemeClr val="accent1"/>
              </a:solidFill>
              <a:effectLst/>
              <a:latin typeface="Arial" panose="020B0604020202020204" pitchFamily="34" charset="0"/>
            </a:endParaRPr>
          </a:p>
          <a:p>
            <a:pPr marL="0" indent="0" rtl="0" eaLnBrk="1" latinLnBrk="0" hangingPunct="1">
              <a:spcBef>
                <a:spcPts val="1000"/>
              </a:spcBef>
              <a:buNone/>
            </a:pPr>
            <a:r>
              <a:rPr lang="en-GB" sz="1100" b="1" dirty="0">
                <a:effectLst/>
                <a:latin typeface="Arial" panose="020B0604020202020204" pitchFamily="34" charset="0"/>
              </a:rPr>
              <a:t>Assists children in recognising and replacing negative thoughts with more balanced perspectives.</a:t>
            </a:r>
            <a:r>
              <a:rPr lang="sv-SE" sz="1100" b="1" dirty="0">
                <a:effectLst/>
                <a:latin typeface="Arial" panose="020B0604020202020204" pitchFamily="34" charset="0"/>
              </a:rPr>
              <a:t> (Kaminski et al., 2024; Matthys &amp; Lochman, 2017).</a:t>
            </a:r>
            <a:endParaRPr lang="en-GB" sz="1100" dirty="0">
              <a:effectLst/>
              <a:latin typeface="Arial" panose="020B0604020202020204" pitchFamily="34" charset="0"/>
            </a:endParaRPr>
          </a:p>
          <a:p>
            <a:pPr marL="0" indent="0" rtl="0" eaLnBrk="1" latinLnBrk="0" hangingPunct="1">
              <a:spcBef>
                <a:spcPts val="1000"/>
              </a:spcBef>
              <a:buNone/>
            </a:pPr>
            <a:r>
              <a:rPr lang="en-GB" sz="1100" b="1" dirty="0">
                <a:effectLst/>
                <a:latin typeface="Arial" panose="020B0604020202020204" pitchFamily="34" charset="0"/>
              </a:rPr>
              <a:t>CBT is particularly effective in addressing anxiety, depression, and behavioural challenges.</a:t>
            </a:r>
            <a:endParaRPr lang="en-GB" sz="1100" dirty="0">
              <a:effectLst/>
              <a:latin typeface="Arial" panose="020B0604020202020204" pitchFamily="34" charset="0"/>
            </a:endParaRPr>
          </a:p>
          <a:p>
            <a:pPr marL="0" indent="0" rtl="0" eaLnBrk="1" latinLnBrk="0" hangingPunct="1">
              <a:spcBef>
                <a:spcPts val="1000"/>
              </a:spcBef>
              <a:buNone/>
            </a:pPr>
            <a:r>
              <a:rPr lang="en-GB" sz="1100" b="1" dirty="0">
                <a:effectLst/>
                <a:latin typeface="Arial" panose="020B0604020202020204" pitchFamily="34" charset="0"/>
              </a:rPr>
              <a:t>For instance, when a child says, “I can’t do it,” the therapist works to enhance their self-confidence.</a:t>
            </a:r>
            <a:endParaRPr lang="en-GB" sz="1100" dirty="0">
              <a:effectLst/>
              <a:latin typeface="Arial" panose="020B0604020202020204" pitchFamily="34" charset="0"/>
            </a:endParaRPr>
          </a:p>
          <a:p>
            <a:pPr marL="0" indent="0" rtl="0" eaLnBrk="1" latinLnBrk="0" hangingPunct="1">
              <a:spcBef>
                <a:spcPts val="1000"/>
              </a:spcBef>
              <a:buFont typeface="+mj-lt"/>
              <a:buAutoNum type="arabicPeriod" startAt="3"/>
            </a:pPr>
            <a:r>
              <a:rPr lang="en-GB" sz="1100" b="1" u="sng" dirty="0">
                <a:effectLst/>
                <a:latin typeface="Arial" panose="020B0604020202020204" pitchFamily="34" charset="0"/>
              </a:rPr>
              <a:t> </a:t>
            </a:r>
            <a:r>
              <a:rPr lang="en-GB" sz="1400" b="1" u="sng" dirty="0">
                <a:solidFill>
                  <a:schemeClr val="accent1"/>
                </a:solidFill>
                <a:effectLst/>
                <a:latin typeface="Arial" panose="020B0604020202020204" pitchFamily="34" charset="0"/>
              </a:rPr>
              <a:t>Art Therapy</a:t>
            </a:r>
            <a:endParaRPr lang="en-GB" sz="1400" dirty="0">
              <a:solidFill>
                <a:schemeClr val="accent1"/>
              </a:solidFill>
              <a:effectLst/>
              <a:latin typeface="Arial" panose="020B0604020202020204" pitchFamily="34" charset="0"/>
            </a:endParaRPr>
          </a:p>
          <a:p>
            <a:pPr marL="0" indent="0" rtl="0" eaLnBrk="1" latinLnBrk="0" hangingPunct="1">
              <a:spcBef>
                <a:spcPts val="1000"/>
              </a:spcBef>
              <a:buNone/>
            </a:pPr>
            <a:r>
              <a:rPr lang="en-GB" sz="1100" b="1" dirty="0">
                <a:effectLst/>
                <a:latin typeface="Arial" panose="020B0604020202020204" pitchFamily="34" charset="0"/>
              </a:rPr>
              <a:t>Creative activities such as drawing, painting, and sculpting offer children a secure means to express and process their emotions.</a:t>
            </a:r>
            <a:endParaRPr lang="en-GB" sz="11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4841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8E852C-2AD4-AEFC-52F1-9E66360F35BF}"/>
              </a:ext>
            </a:extLst>
          </p:cNvPr>
          <p:cNvSpPr>
            <a:spLocks noGrp="1"/>
          </p:cNvSpPr>
          <p:nvPr>
            <p:ph type="title"/>
          </p:nvPr>
        </p:nvSpPr>
        <p:spPr>
          <a:xfrm>
            <a:off x="838199" y="182563"/>
            <a:ext cx="9785809" cy="562155"/>
          </a:xfrm>
        </p:spPr>
        <p:txBody>
          <a:bodyPr>
            <a:normAutofit/>
          </a:bodyPr>
          <a:lstStyle/>
          <a:p>
            <a:pPr algn="ctr"/>
            <a:r>
              <a:rPr lang="en-GB" sz="2400" b="1" dirty="0">
                <a:solidFill>
                  <a:srgbClr val="C00000"/>
                </a:solidFill>
                <a:latin typeface="Arial" panose="020B0604020202020204" pitchFamily="34" charset="0"/>
                <a:cs typeface="Arial" panose="020B0604020202020204" pitchFamily="34" charset="0"/>
              </a:rPr>
              <a:t>My Research Process</a:t>
            </a:r>
          </a:p>
        </p:txBody>
      </p:sp>
      <p:sp>
        <p:nvSpPr>
          <p:cNvPr id="3" name="Content Placeholder 2">
            <a:extLst>
              <a:ext uri="{FF2B5EF4-FFF2-40B4-BE49-F238E27FC236}">
                <a16:creationId xmlns:a16="http://schemas.microsoft.com/office/drawing/2014/main" id="{2985A71A-39B1-63EB-DE4A-36B74CB76372}"/>
              </a:ext>
            </a:extLst>
          </p:cNvPr>
          <p:cNvSpPr>
            <a:spLocks noGrp="1"/>
          </p:cNvSpPr>
          <p:nvPr>
            <p:ph idx="1"/>
          </p:nvPr>
        </p:nvSpPr>
        <p:spPr>
          <a:xfrm>
            <a:off x="722328" y="927281"/>
            <a:ext cx="10747343" cy="1200329"/>
          </a:xfrm>
        </p:spPr>
        <p:txBody>
          <a:bodyPr>
            <a:normAutofit fontScale="62500" lnSpcReduction="20000"/>
          </a:bodyPr>
          <a:lstStyle/>
          <a:p>
            <a:r>
              <a:rPr lang="en-GB" sz="1700" b="1" dirty="0">
                <a:latin typeface="Arial" panose="020B0604020202020204" pitchFamily="34" charset="0"/>
                <a:cs typeface="Arial" panose="020B0604020202020204" pitchFamily="34" charset="0"/>
              </a:rPr>
              <a:t>To begin my research, I consulted various academic sources such as the NHS, the NHS CAREER Website, Google, Google Scholar and PubMed.</a:t>
            </a:r>
            <a:endParaRPr lang="en-GB" sz="1700" dirty="0">
              <a:latin typeface="Arial" panose="020B0604020202020204" pitchFamily="34" charset="0"/>
              <a:cs typeface="Arial" panose="020B0604020202020204" pitchFamily="34" charset="0"/>
            </a:endParaRPr>
          </a:p>
          <a:p>
            <a:pPr lvl="0"/>
            <a:r>
              <a:rPr lang="en-GB" sz="1700" b="1" dirty="0">
                <a:latin typeface="Arial" panose="020B0604020202020204" pitchFamily="34" charset="0"/>
                <a:cs typeface="Arial" panose="020B0604020202020204" pitchFamily="34" charset="0"/>
              </a:rPr>
              <a:t>I used search terms such as Therapist in Children and adolescent</a:t>
            </a:r>
            <a:endParaRPr lang="en-GB" sz="1700" dirty="0">
              <a:latin typeface="Arial" panose="020B0604020202020204" pitchFamily="34" charset="0"/>
              <a:cs typeface="Arial" panose="020B0604020202020204" pitchFamily="34" charset="0"/>
            </a:endParaRPr>
          </a:p>
          <a:p>
            <a:pPr lvl="0"/>
            <a:r>
              <a:rPr lang="en-GB" sz="1700" b="1" dirty="0">
                <a:latin typeface="Arial" panose="020B0604020202020204" pitchFamily="34" charset="0"/>
                <a:cs typeface="Arial" panose="020B0604020202020204" pitchFamily="34" charset="0"/>
              </a:rPr>
              <a:t>Therapist in the community</a:t>
            </a:r>
            <a:endParaRPr lang="en-GB" sz="1700" dirty="0">
              <a:latin typeface="Arial" panose="020B0604020202020204" pitchFamily="34" charset="0"/>
              <a:cs typeface="Arial" panose="020B0604020202020204" pitchFamily="34" charset="0"/>
            </a:endParaRPr>
          </a:p>
          <a:p>
            <a:pPr lvl="0"/>
            <a:r>
              <a:rPr lang="en-GB" sz="1700" b="1" dirty="0">
                <a:latin typeface="Arial" panose="020B0604020202020204" pitchFamily="34" charset="0"/>
                <a:cs typeface="Arial" panose="020B0604020202020204" pitchFamily="34" charset="0"/>
              </a:rPr>
              <a:t>Therapist nursing AND NHS</a:t>
            </a:r>
          </a:p>
          <a:p>
            <a:pPr marL="0" lvl="0" indent="0">
              <a:buNone/>
            </a:pPr>
            <a:r>
              <a:rPr lang="en-GB" sz="1700" b="1" dirty="0">
                <a:latin typeface="Arial" panose="020B0604020202020204" pitchFamily="34" charset="0"/>
                <a:cs typeface="Arial" panose="020B0604020202020204" pitchFamily="34" charset="0"/>
              </a:rPr>
              <a:t>By using the C.R.A.A.P test, it “helps me understand the reliable sources.”</a:t>
            </a:r>
            <a:endParaRPr lang="en-GB" sz="1700" dirty="0">
              <a:latin typeface="Arial" panose="020B0604020202020204" pitchFamily="34" charset="0"/>
              <a:cs typeface="Arial" panose="020B0604020202020204" pitchFamily="34" charset="0"/>
            </a:endParaRPr>
          </a:p>
          <a:p>
            <a:pPr marL="0" indent="0">
              <a:buNone/>
            </a:pPr>
            <a:endParaRPr lang="en-GB" sz="1700" dirty="0"/>
          </a:p>
        </p:txBody>
      </p:sp>
      <p:sp>
        <p:nvSpPr>
          <p:cNvPr id="4" name="TextBox 3">
            <a:extLst>
              <a:ext uri="{FF2B5EF4-FFF2-40B4-BE49-F238E27FC236}">
                <a16:creationId xmlns:a16="http://schemas.microsoft.com/office/drawing/2014/main" id="{3F30F0F0-63CA-0F0D-1E0A-F8CB8937AD24}"/>
              </a:ext>
            </a:extLst>
          </p:cNvPr>
          <p:cNvSpPr txBox="1"/>
          <p:nvPr/>
        </p:nvSpPr>
        <p:spPr>
          <a:xfrm>
            <a:off x="838199" y="2510194"/>
            <a:ext cx="9106293" cy="95410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Albaum, C. S., Sellitto, T., Vashi, N., Bohr, Y., &amp; Weiss, J. A. (2023).</a:t>
            </a:r>
          </a:p>
          <a:p>
            <a:r>
              <a:rPr lang="en-GB" sz="1400" dirty="0">
                <a:latin typeface="Arial" panose="020B0604020202020204" pitchFamily="34" charset="0"/>
                <a:cs typeface="Arial" panose="020B0604020202020204" pitchFamily="34" charset="0"/>
              </a:rPr>
              <a:t>Treatmentengagementasapredictoroftherapyoutcomefollowingcognitive</a:t>
            </a:r>
          </a:p>
          <a:p>
            <a:r>
              <a:rPr lang="en-GB" sz="1400" dirty="0" err="1">
                <a:latin typeface="Arial" panose="020B0604020202020204" pitchFamily="34" charset="0"/>
                <a:cs typeface="Arial" panose="020B0604020202020204" pitchFamily="34" charset="0"/>
              </a:rPr>
              <a:t>behavioral</a:t>
            </a:r>
            <a:r>
              <a:rPr lang="en-GB" sz="1400" dirty="0">
                <a:latin typeface="Arial" panose="020B0604020202020204" pitchFamily="34" charset="0"/>
                <a:cs typeface="Arial" panose="020B0604020202020204" pitchFamily="34" charset="0"/>
              </a:rPr>
              <a:t> therapy for autistic children. Journal of Autism &amp; Developmental</a:t>
            </a:r>
          </a:p>
          <a:p>
            <a:r>
              <a:rPr lang="en-GB" sz="1400" dirty="0">
                <a:latin typeface="Arial" panose="020B0604020202020204" pitchFamily="34" charset="0"/>
                <a:cs typeface="Arial" panose="020B0604020202020204" pitchFamily="34" charset="0"/>
              </a:rPr>
              <a:t>Disorders, 54, 3575–3586. https://doi.org/10.1007/s10803-023-06083-7</a:t>
            </a:r>
          </a:p>
        </p:txBody>
      </p:sp>
      <p:sp>
        <p:nvSpPr>
          <p:cNvPr id="6" name="TextBox 5">
            <a:extLst>
              <a:ext uri="{FF2B5EF4-FFF2-40B4-BE49-F238E27FC236}">
                <a16:creationId xmlns:a16="http://schemas.microsoft.com/office/drawing/2014/main" id="{4B019010-50BB-B1E6-2C6E-054F3DCD060B}"/>
              </a:ext>
            </a:extLst>
          </p:cNvPr>
          <p:cNvSpPr txBox="1"/>
          <p:nvPr/>
        </p:nvSpPr>
        <p:spPr>
          <a:xfrm>
            <a:off x="838199" y="2225071"/>
            <a:ext cx="4402317" cy="307777"/>
          </a:xfrm>
          <a:prstGeom prst="rect">
            <a:avLst/>
          </a:prstGeom>
          <a:noFill/>
        </p:spPr>
        <p:txBody>
          <a:bodyPr wrap="square" rtlCol="0">
            <a:spAutoFit/>
          </a:bodyPr>
          <a:lstStyle/>
          <a:p>
            <a:r>
              <a:rPr lang="en-GB" sz="1400" b="1" dirty="0">
                <a:solidFill>
                  <a:schemeClr val="accent1"/>
                </a:solidFill>
                <a:latin typeface="Arial" panose="020B0604020202020204" pitchFamily="34" charset="0"/>
                <a:cs typeface="Arial" panose="020B0604020202020204" pitchFamily="34" charset="0"/>
              </a:rPr>
              <a:t>C- CURRENCY</a:t>
            </a:r>
          </a:p>
        </p:txBody>
      </p:sp>
      <p:sp>
        <p:nvSpPr>
          <p:cNvPr id="7" name="TextBox 6">
            <a:extLst>
              <a:ext uri="{FF2B5EF4-FFF2-40B4-BE49-F238E27FC236}">
                <a16:creationId xmlns:a16="http://schemas.microsoft.com/office/drawing/2014/main" id="{D66F5285-1DFD-0F68-2FA2-9FF4ABC7F739}"/>
              </a:ext>
            </a:extLst>
          </p:cNvPr>
          <p:cNvSpPr txBox="1"/>
          <p:nvPr/>
        </p:nvSpPr>
        <p:spPr>
          <a:xfrm>
            <a:off x="886119" y="3426293"/>
            <a:ext cx="7079530" cy="523220"/>
          </a:xfrm>
          <a:prstGeom prst="rect">
            <a:avLst/>
          </a:prstGeom>
          <a:noFill/>
        </p:spPr>
        <p:txBody>
          <a:bodyPr wrap="square" rtlCol="0">
            <a:spAutoFit/>
          </a:bodyPr>
          <a:lstStyle/>
          <a:p>
            <a:r>
              <a:rPr lang="en-GB" sz="1400" b="1" dirty="0">
                <a:solidFill>
                  <a:schemeClr val="accent1"/>
                </a:solidFill>
                <a:latin typeface="Arial" panose="020B0604020202020204" pitchFamily="34" charset="0"/>
                <a:cs typeface="Arial" panose="020B0604020202020204" pitchFamily="34" charset="0"/>
              </a:rPr>
              <a:t>R- RELEVANCE </a:t>
            </a:r>
          </a:p>
          <a:p>
            <a:r>
              <a:rPr lang="en-GB" sz="1400" b="1" dirty="0">
                <a:solidFill>
                  <a:schemeClr val="accent1"/>
                </a:solidFill>
                <a:latin typeface="Arial" panose="020B0604020202020204" pitchFamily="34" charset="0"/>
                <a:cs typeface="Arial" panose="020B0604020202020204" pitchFamily="34" charset="0"/>
              </a:rPr>
              <a:t>Child therapist, therapist for children, importance of a child therapist</a:t>
            </a:r>
          </a:p>
        </p:txBody>
      </p:sp>
      <p:sp>
        <p:nvSpPr>
          <p:cNvPr id="11" name="TextBox 10">
            <a:extLst>
              <a:ext uri="{FF2B5EF4-FFF2-40B4-BE49-F238E27FC236}">
                <a16:creationId xmlns:a16="http://schemas.microsoft.com/office/drawing/2014/main" id="{FB809A5C-4817-3FAE-D7AE-0A74E9E1483E}"/>
              </a:ext>
            </a:extLst>
          </p:cNvPr>
          <p:cNvSpPr txBox="1"/>
          <p:nvPr/>
        </p:nvSpPr>
        <p:spPr>
          <a:xfrm>
            <a:off x="838199" y="4046977"/>
            <a:ext cx="10435472" cy="2154436"/>
          </a:xfrm>
          <a:prstGeom prst="rect">
            <a:avLst/>
          </a:prstGeom>
          <a:noFill/>
        </p:spPr>
        <p:txBody>
          <a:bodyPr wrap="square" rtlCol="0">
            <a:spAutoFit/>
          </a:bodyPr>
          <a:lstStyle/>
          <a:p>
            <a:r>
              <a:rPr lang="en-GB" sz="1200" b="1" dirty="0">
                <a:solidFill>
                  <a:srgbClr val="0070C0"/>
                </a:solidFill>
                <a:latin typeface="Arial" panose="020B0604020202020204" pitchFamily="34" charset="0"/>
                <a:cs typeface="Arial" panose="020B0604020202020204" pitchFamily="34" charset="0"/>
              </a:rPr>
              <a:t>A- AUTHORITY</a:t>
            </a:r>
          </a:p>
          <a:p>
            <a:r>
              <a:rPr lang="en-GB" sz="1400" b="1" dirty="0">
                <a:latin typeface="Arial" panose="020B0604020202020204" pitchFamily="34" charset="0"/>
                <a:cs typeface="Arial" panose="020B0604020202020204" pitchFamily="34" charset="0"/>
              </a:rPr>
              <a:t>Google Scholar, NHS, PubMed, ScienceDirect</a:t>
            </a:r>
          </a:p>
          <a:p>
            <a:endParaRPr lang="en-GB" sz="1400" b="1" dirty="0">
              <a:latin typeface="Arial" panose="020B0604020202020204" pitchFamily="34" charset="0"/>
              <a:cs typeface="Arial" panose="020B0604020202020204" pitchFamily="34" charset="0"/>
            </a:endParaRPr>
          </a:p>
          <a:p>
            <a:r>
              <a:rPr lang="en-GB" sz="1200" b="1" dirty="0">
                <a:solidFill>
                  <a:schemeClr val="accent1"/>
                </a:solidFill>
                <a:latin typeface="Arial" panose="020B0604020202020204" pitchFamily="34" charset="0"/>
                <a:cs typeface="Arial" panose="020B0604020202020204" pitchFamily="34" charset="0"/>
              </a:rPr>
              <a:t>A- ACCURACY</a:t>
            </a:r>
          </a:p>
          <a:p>
            <a:r>
              <a:rPr lang="en-GB" sz="1400" dirty="0"/>
              <a:t>Bradshaw, C. P., McDaniel, H. D., Pas, E. T., Debnam, K. J., </a:t>
            </a:r>
            <a:r>
              <a:rPr lang="en-GB" sz="1400" dirty="0" err="1"/>
              <a:t>Bottiani</a:t>
            </a:r>
            <a:r>
              <a:rPr lang="en-GB" sz="1400" dirty="0"/>
              <a:t>, J. H., Powell, N., Ialongo, N. S., Morgan-Lopez, A., &amp; Lochman, J. E. (2025). Randomized control trial of the early adolescent coping power program: Effects on emotional </a:t>
            </a:r>
            <a:r>
              <a:rPr lang="en-GB" sz="1400" dirty="0" err="1"/>
              <a:t>andbehavioralproblemsinmiddleschoolers</a:t>
            </a:r>
            <a:r>
              <a:rPr lang="en-GB" sz="1400" dirty="0"/>
              <a:t>. </a:t>
            </a:r>
            <a:r>
              <a:rPr lang="en-GB" sz="1400" dirty="0" err="1"/>
              <a:t>Journalof</a:t>
            </a:r>
            <a:r>
              <a:rPr lang="en-GB" sz="1400" dirty="0"/>
              <a:t> School Psychology, 110. </a:t>
            </a:r>
            <a:r>
              <a:rPr lang="en-GB" sz="1400" dirty="0">
                <a:hlinkClick r:id="rId2"/>
              </a:rPr>
              <a:t>https://doi.org/10.1016/j.jsp.2025.101437</a:t>
            </a:r>
            <a:endParaRPr lang="en-GB" sz="1400" dirty="0"/>
          </a:p>
          <a:p>
            <a:endParaRPr lang="en-GB" sz="1400" b="1" dirty="0">
              <a:latin typeface="Arial" panose="020B0604020202020204" pitchFamily="34" charset="0"/>
              <a:cs typeface="Arial" panose="020B0604020202020204" pitchFamily="34" charset="0"/>
            </a:endParaRPr>
          </a:p>
          <a:p>
            <a:r>
              <a:rPr lang="en-GB" sz="1200" b="1" dirty="0">
                <a:solidFill>
                  <a:schemeClr val="accent1"/>
                </a:solidFill>
                <a:latin typeface="Arial" panose="020B0604020202020204" pitchFamily="34" charset="0"/>
                <a:cs typeface="Arial" panose="020B0604020202020204" pitchFamily="34" charset="0"/>
              </a:rPr>
              <a:t>P- PURPOSE</a:t>
            </a:r>
          </a:p>
          <a:p>
            <a:r>
              <a:rPr lang="en-GB" sz="1400" dirty="0">
                <a:latin typeface="Arial" panose="020B0604020202020204" pitchFamily="34" charset="0"/>
                <a:cs typeface="Arial" panose="020B0604020202020204" pitchFamily="34" charset="0"/>
              </a:rPr>
              <a:t>The purpose of my research is to study and to write about in my presentation.</a:t>
            </a:r>
          </a:p>
        </p:txBody>
      </p:sp>
    </p:spTree>
    <p:extLst>
      <p:ext uri="{BB962C8B-B14F-4D97-AF65-F5344CB8AC3E}">
        <p14:creationId xmlns:p14="http://schemas.microsoft.com/office/powerpoint/2010/main" val="8127817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23" name="Rectangle 22">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5" name="Rectangle 24">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2D9E021-BC1E-EA11-A6DB-2F228B689728}"/>
              </a:ext>
            </a:extLst>
          </p:cNvPr>
          <p:cNvSpPr>
            <a:spLocks noGrp="1"/>
          </p:cNvSpPr>
          <p:nvPr>
            <p:ph type="title"/>
          </p:nvPr>
        </p:nvSpPr>
        <p:spPr>
          <a:xfrm>
            <a:off x="755484" y="739835"/>
            <a:ext cx="3702580" cy="1616203"/>
          </a:xfrm>
        </p:spPr>
        <p:txBody>
          <a:bodyPr anchor="b">
            <a:normAutofit/>
          </a:bodyPr>
          <a:lstStyle/>
          <a:p>
            <a:r>
              <a:rPr lang="en-GB" sz="3200" b="1" u="sng">
                <a:solidFill>
                  <a:srgbClr val="FFFFFF"/>
                </a:solidFill>
                <a:latin typeface="Arial" panose="020B0604020202020204" pitchFamily="34" charset="0"/>
                <a:cs typeface="Arial" panose="020B0604020202020204" pitchFamily="34" charset="0"/>
              </a:rPr>
              <a:t>Challenges</a:t>
            </a:r>
            <a:br>
              <a:rPr lang="en-GB" sz="3200" b="1">
                <a:solidFill>
                  <a:srgbClr val="FFFFFF"/>
                </a:solidFill>
              </a:rPr>
            </a:br>
            <a:endParaRPr lang="en-GB" sz="3200" b="1">
              <a:solidFill>
                <a:srgbClr val="FFFFFF"/>
              </a:solidFill>
            </a:endParaRPr>
          </a:p>
        </p:txBody>
      </p:sp>
      <p:sp>
        <p:nvSpPr>
          <p:cNvPr id="3" name="Content Placeholder 2">
            <a:extLst>
              <a:ext uri="{FF2B5EF4-FFF2-40B4-BE49-F238E27FC236}">
                <a16:creationId xmlns:a16="http://schemas.microsoft.com/office/drawing/2014/main" id="{D7A8A5F2-92BB-5B6B-D1C2-52215EE9790A}"/>
              </a:ext>
            </a:extLst>
          </p:cNvPr>
          <p:cNvSpPr>
            <a:spLocks noGrp="1"/>
          </p:cNvSpPr>
          <p:nvPr>
            <p:ph idx="1"/>
          </p:nvPr>
        </p:nvSpPr>
        <p:spPr>
          <a:xfrm>
            <a:off x="755484" y="2459116"/>
            <a:ext cx="3702579" cy="3524823"/>
          </a:xfrm>
        </p:spPr>
        <p:txBody>
          <a:bodyPr>
            <a:normAutofit/>
          </a:bodyPr>
          <a:lstStyle/>
          <a:p>
            <a:r>
              <a:rPr lang="en-GB" sz="1700">
                <a:solidFill>
                  <a:srgbClr val="FFFFFF"/>
                </a:solidFill>
              </a:rPr>
              <a:t>It was confusing to understand evidence-based information.</a:t>
            </a:r>
          </a:p>
          <a:p>
            <a:r>
              <a:rPr lang="en-GB" sz="1700">
                <a:solidFill>
                  <a:srgbClr val="FFFFFF"/>
                </a:solidFill>
              </a:rPr>
              <a:t>Distinguishing between different therapist roles, as some sources provided general information rather than role-specific information</a:t>
            </a:r>
          </a:p>
          <a:p>
            <a:r>
              <a:rPr lang="en-GB" sz="1700">
                <a:solidFill>
                  <a:srgbClr val="FFFFFF"/>
                </a:solidFill>
              </a:rPr>
              <a:t>Also, the volume of available sources made it initially difficult to identify the most relevant and credible source</a:t>
            </a:r>
          </a:p>
          <a:p>
            <a:r>
              <a:rPr lang="en-GB" sz="1700">
                <a:solidFill>
                  <a:srgbClr val="FFFFFF"/>
                </a:solidFill>
              </a:rPr>
              <a:t>Inability to apply critical judgment to prioritise official and evidence-based resources.</a:t>
            </a:r>
          </a:p>
        </p:txBody>
      </p:sp>
      <p:pic>
        <p:nvPicPr>
          <p:cNvPr id="7" name="Picture 6" descr="Person writing in planner">
            <a:extLst>
              <a:ext uri="{FF2B5EF4-FFF2-40B4-BE49-F238E27FC236}">
                <a16:creationId xmlns:a16="http://schemas.microsoft.com/office/drawing/2014/main" id="{CE0694AE-5D07-B502-E91C-9429A614E99C}"/>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6005304" y="1511595"/>
            <a:ext cx="5407002" cy="3834809"/>
          </a:xfrm>
          <a:prstGeom prst="rect">
            <a:avLst/>
          </a:prstGeom>
        </p:spPr>
      </p:pic>
    </p:spTree>
    <p:extLst>
      <p:ext uri="{BB962C8B-B14F-4D97-AF65-F5344CB8AC3E}">
        <p14:creationId xmlns:p14="http://schemas.microsoft.com/office/powerpoint/2010/main" val="3456123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rrows pointing right while one points left">
            <a:extLst>
              <a:ext uri="{FF2B5EF4-FFF2-40B4-BE49-F238E27FC236}">
                <a16:creationId xmlns:a16="http://schemas.microsoft.com/office/drawing/2014/main" id="{2BFF7A02-63CD-388B-98B9-08B1A0A33843}"/>
              </a:ext>
            </a:extLst>
          </p:cNvPr>
          <p:cNvPicPr>
            <a:picLocks noChangeAspect="1"/>
          </p:cNvPicPr>
          <p:nvPr/>
        </p:nvPicPr>
        <p:blipFill>
          <a:blip r:embed="rId2"/>
          <a:srcRect t="8325" b="7406"/>
          <a:stretch>
            <a:fillRect/>
          </a:stretch>
        </p:blipFill>
        <p:spPr>
          <a:xfrm>
            <a:off x="1" y="-81759"/>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AF28A8-6F8E-C7EC-BA76-8D85B57FE2D5}"/>
              </a:ext>
            </a:extLst>
          </p:cNvPr>
          <p:cNvSpPr>
            <a:spLocks noGrp="1"/>
          </p:cNvSpPr>
          <p:nvPr>
            <p:ph type="ctrTitle"/>
          </p:nvPr>
        </p:nvSpPr>
        <p:spPr>
          <a:xfrm>
            <a:off x="365760" y="944880"/>
            <a:ext cx="4795520" cy="812800"/>
          </a:xfrm>
          <a:effectLst>
            <a:outerShdw blurRad="50800" dist="38100" dir="2700000" algn="tl" rotWithShape="0">
              <a:prstClr val="black">
                <a:alpha val="40000"/>
              </a:prstClr>
            </a:outerShdw>
          </a:effectLst>
        </p:spPr>
        <p:txBody>
          <a:bodyPr>
            <a:normAutofit fontScale="90000"/>
          </a:bodyPr>
          <a:lstStyle/>
          <a:p>
            <a:r>
              <a:rPr lang="en-GB" sz="5200" u="sng" dirty="0">
                <a:solidFill>
                  <a:schemeClr val="bg1"/>
                </a:solidFill>
              </a:rPr>
              <a:t>Next step/Process </a:t>
            </a:r>
          </a:p>
        </p:txBody>
      </p:sp>
      <p:sp>
        <p:nvSpPr>
          <p:cNvPr id="3" name="Subtitle 2">
            <a:extLst>
              <a:ext uri="{FF2B5EF4-FFF2-40B4-BE49-F238E27FC236}">
                <a16:creationId xmlns:a16="http://schemas.microsoft.com/office/drawing/2014/main" id="{D87D7549-E074-AC8B-CF13-9DF27B2FE074}"/>
              </a:ext>
            </a:extLst>
          </p:cNvPr>
          <p:cNvSpPr>
            <a:spLocks noGrp="1"/>
          </p:cNvSpPr>
          <p:nvPr>
            <p:ph type="subTitle" idx="1"/>
          </p:nvPr>
        </p:nvSpPr>
        <p:spPr>
          <a:xfrm>
            <a:off x="287251" y="2151722"/>
            <a:ext cx="4132349" cy="2948599"/>
          </a:xfrm>
          <a:effectLst>
            <a:outerShdw blurRad="50800" dist="38100" dir="2700000" algn="tl" rotWithShape="0">
              <a:prstClr val="black">
                <a:alpha val="40000"/>
              </a:prstClr>
            </a:outerShdw>
          </a:effectLst>
        </p:spPr>
        <p:txBody>
          <a:bodyPr>
            <a:normAutofit fontScale="85000" lnSpcReduction="10000"/>
          </a:bodyPr>
          <a:lstStyle/>
          <a:p>
            <a:pPr algn="just"/>
            <a:r>
              <a:rPr lang="en-GB" sz="2000" b="1" dirty="0">
                <a:solidFill>
                  <a:schemeClr val="bg1"/>
                </a:solidFill>
                <a:latin typeface="Arial" panose="020B0604020202020204" pitchFamily="34" charset="0"/>
                <a:cs typeface="Arial" panose="020B0604020202020204" pitchFamily="34" charset="0"/>
              </a:rPr>
              <a:t>To begin my research, I consulted various academic sources such as the NHS, the NHS CAREER Website, Google, Google Scholar and PubMed.</a:t>
            </a:r>
            <a:endParaRPr lang="en-GB" sz="2000" dirty="0">
              <a:solidFill>
                <a:schemeClr val="bg1"/>
              </a:solidFill>
              <a:latin typeface="Arial" panose="020B0604020202020204" pitchFamily="34" charset="0"/>
              <a:cs typeface="Arial" panose="020B0604020202020204" pitchFamily="34" charset="0"/>
            </a:endParaRPr>
          </a:p>
          <a:p>
            <a:pPr lvl="0" algn="just"/>
            <a:r>
              <a:rPr lang="en-GB" sz="2000" b="1" dirty="0">
                <a:solidFill>
                  <a:schemeClr val="bg1"/>
                </a:solidFill>
                <a:latin typeface="Arial" panose="020B0604020202020204" pitchFamily="34" charset="0"/>
                <a:cs typeface="Arial" panose="020B0604020202020204" pitchFamily="34" charset="0"/>
              </a:rPr>
              <a:t>I used search terms such as </a:t>
            </a:r>
            <a:endParaRPr lang="en-GB" sz="2000" dirty="0">
              <a:solidFill>
                <a:schemeClr val="bg1"/>
              </a:solidFill>
              <a:latin typeface="Arial" panose="020B0604020202020204" pitchFamily="34" charset="0"/>
              <a:cs typeface="Arial" panose="020B0604020202020204" pitchFamily="34" charset="0"/>
            </a:endParaRPr>
          </a:p>
          <a:p>
            <a:pPr lvl="0" algn="just"/>
            <a:r>
              <a:rPr lang="en-GB" sz="2000" b="1" dirty="0">
                <a:solidFill>
                  <a:schemeClr val="bg1"/>
                </a:solidFill>
                <a:latin typeface="Arial" panose="020B0604020202020204" pitchFamily="34" charset="0"/>
                <a:cs typeface="Arial" panose="020B0604020202020204" pitchFamily="34" charset="0"/>
              </a:rPr>
              <a:t>Therapist in the community</a:t>
            </a:r>
            <a:endParaRPr lang="en-GB" sz="2000" dirty="0">
              <a:solidFill>
                <a:schemeClr val="bg1"/>
              </a:solidFill>
              <a:latin typeface="Arial" panose="020B0604020202020204" pitchFamily="34" charset="0"/>
              <a:cs typeface="Arial" panose="020B0604020202020204" pitchFamily="34" charset="0"/>
            </a:endParaRPr>
          </a:p>
          <a:p>
            <a:pPr lvl="0" algn="just"/>
            <a:r>
              <a:rPr lang="en-GB" sz="2000" b="1" dirty="0">
                <a:solidFill>
                  <a:schemeClr val="bg1"/>
                </a:solidFill>
                <a:latin typeface="Arial" panose="020B0604020202020204" pitchFamily="34" charset="0"/>
                <a:cs typeface="Arial" panose="020B0604020202020204" pitchFamily="34" charset="0"/>
              </a:rPr>
              <a:t>Therapist nursing AND NHS</a:t>
            </a:r>
          </a:p>
          <a:p>
            <a:pPr lvl="0" algn="just"/>
            <a:r>
              <a:rPr lang="en-GB" sz="2000" b="1" dirty="0">
                <a:solidFill>
                  <a:schemeClr val="bg1"/>
                </a:solidFill>
                <a:latin typeface="Arial" panose="020B0604020202020204" pitchFamily="34" charset="0"/>
                <a:cs typeface="Arial" panose="020B0604020202020204" pitchFamily="34" charset="0"/>
              </a:rPr>
              <a:t>Therapist in Child and Adolescent</a:t>
            </a:r>
          </a:p>
          <a:p>
            <a:pPr lvl="0" algn="just"/>
            <a:r>
              <a:rPr lang="en-GB" sz="2000" b="1" dirty="0">
                <a:solidFill>
                  <a:schemeClr val="bg1"/>
                </a:solidFill>
                <a:latin typeface="Arial" panose="020B0604020202020204" pitchFamily="34" charset="0"/>
                <a:cs typeface="Arial" panose="020B0604020202020204" pitchFamily="34" charset="0"/>
              </a:rPr>
              <a:t>Children and Adult Therapist</a:t>
            </a:r>
          </a:p>
          <a:p>
            <a:pPr lvl="0" algn="just"/>
            <a:r>
              <a:rPr lang="en-GB" sz="2000" b="1" dirty="0">
                <a:solidFill>
                  <a:schemeClr val="bg1"/>
                </a:solidFill>
                <a:latin typeface="Arial" panose="020B0604020202020204" pitchFamily="34" charset="0"/>
                <a:cs typeface="Arial" panose="020B0604020202020204" pitchFamily="34" charset="0"/>
              </a:rPr>
              <a:t> </a:t>
            </a:r>
          </a:p>
          <a:p>
            <a:pPr algn="just"/>
            <a:endParaRPr lang="en-GB" dirty="0">
              <a:solidFill>
                <a:srgbClr val="FFFFFF"/>
              </a:solidFill>
            </a:endParaRPr>
          </a:p>
        </p:txBody>
      </p:sp>
    </p:spTree>
    <p:extLst>
      <p:ext uri="{BB962C8B-B14F-4D97-AF65-F5344CB8AC3E}">
        <p14:creationId xmlns:p14="http://schemas.microsoft.com/office/powerpoint/2010/main" val="3743532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56693-5A72-625E-DA4C-D94B6704826C}"/>
              </a:ext>
            </a:extLst>
          </p:cNvPr>
          <p:cNvSpPr>
            <a:spLocks noGrp="1"/>
          </p:cNvSpPr>
          <p:nvPr>
            <p:ph type="title"/>
          </p:nvPr>
        </p:nvSpPr>
        <p:spPr/>
        <p:txBody>
          <a:bodyPr/>
          <a:lstStyle/>
          <a:p>
            <a:r>
              <a:rPr lang="en-GB" dirty="0">
                <a:solidFill>
                  <a:srgbClr val="C00000"/>
                </a:solidFill>
              </a:rPr>
              <a:t>CRAAP FRAMEWORK</a:t>
            </a:r>
          </a:p>
        </p:txBody>
      </p:sp>
      <p:sp>
        <p:nvSpPr>
          <p:cNvPr id="3" name="Content Placeholder 2">
            <a:extLst>
              <a:ext uri="{FF2B5EF4-FFF2-40B4-BE49-F238E27FC236}">
                <a16:creationId xmlns:a16="http://schemas.microsoft.com/office/drawing/2014/main" id="{859BC751-2074-FFB8-52AF-3F8698F6A3A4}"/>
              </a:ext>
            </a:extLst>
          </p:cNvPr>
          <p:cNvSpPr>
            <a:spLocks noGrp="1"/>
          </p:cNvSpPr>
          <p:nvPr>
            <p:ph idx="1"/>
          </p:nvPr>
        </p:nvSpPr>
        <p:spPr/>
        <p:txBody>
          <a:bodyPr>
            <a:normAutofit lnSpcReduction="10000"/>
          </a:bodyPr>
          <a:lstStyle/>
          <a:p>
            <a:r>
              <a:rPr lang="en-GB" dirty="0"/>
              <a:t>C- currency. I searched up-to-date information from 2020 to 2026  to meet current practice that is evidence-based.</a:t>
            </a:r>
          </a:p>
          <a:p>
            <a:r>
              <a:rPr lang="en-GB" dirty="0"/>
              <a:t>R- relevance. The sources directly addressed the role of  the  Therapist, making it applicable to the task</a:t>
            </a:r>
          </a:p>
          <a:p>
            <a:r>
              <a:rPr lang="en-GB" dirty="0"/>
              <a:t>A- the content is supported by consistent sources such as</a:t>
            </a:r>
          </a:p>
          <a:p>
            <a:r>
              <a:rPr lang="en-GB" dirty="0"/>
              <a:t>A- NHS is a recognised and authoritative healthcare organisation whose information is credible and evidence-based. Google and PubMed also provided peer-reviewed papers.</a:t>
            </a:r>
          </a:p>
          <a:p>
            <a:r>
              <a:rPr lang="en-GB" dirty="0"/>
              <a:t>P- The purpose of this website, i.e. NHS and Google Scholar, is information and educational rather than commercial, minimising bias.</a:t>
            </a:r>
          </a:p>
        </p:txBody>
      </p:sp>
    </p:spTree>
    <p:extLst>
      <p:ext uri="{BB962C8B-B14F-4D97-AF65-F5344CB8AC3E}">
        <p14:creationId xmlns:p14="http://schemas.microsoft.com/office/powerpoint/2010/main" val="1726628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F673F0A-F674-0CD8-729E-9643354AF3D7}"/>
              </a:ext>
            </a:extLst>
          </p:cNvPr>
          <p:cNvSpPr>
            <a:spLocks noGrp="1"/>
          </p:cNvSpPr>
          <p:nvPr>
            <p:ph type="subTitle" idx="1"/>
          </p:nvPr>
        </p:nvSpPr>
        <p:spPr>
          <a:xfrm>
            <a:off x="2469258" y="351526"/>
            <a:ext cx="5307857" cy="515740"/>
          </a:xfrm>
        </p:spPr>
        <p:txBody>
          <a:bodyPr>
            <a:normAutofit/>
          </a:bodyPr>
          <a:lstStyle/>
          <a:p>
            <a:pPr algn="ctr"/>
            <a:r>
              <a:rPr lang="en-GB" sz="2800" b="1" dirty="0">
                <a:solidFill>
                  <a:srgbClr val="C00000"/>
                </a:solidFill>
                <a:latin typeface="Arial" panose="020B0604020202020204" pitchFamily="34" charset="0"/>
                <a:cs typeface="Arial" panose="020B0604020202020204" pitchFamily="34" charset="0"/>
              </a:rPr>
              <a:t>References</a:t>
            </a:r>
          </a:p>
          <a:p>
            <a:pPr algn="ctr"/>
            <a:endParaRPr lang="en-GB" sz="2800" b="1" dirty="0">
              <a:latin typeface="Arial" panose="020B0604020202020204" pitchFamily="34" charset="0"/>
              <a:cs typeface="Arial" panose="020B0604020202020204" pitchFamily="34" charset="0"/>
            </a:endParaRPr>
          </a:p>
        </p:txBody>
      </p:sp>
      <p:sp>
        <p:nvSpPr>
          <p:cNvPr id="9" name="Rectangle 2">
            <a:extLst>
              <a:ext uri="{FF2B5EF4-FFF2-40B4-BE49-F238E27FC236}">
                <a16:creationId xmlns:a16="http://schemas.microsoft.com/office/drawing/2014/main" id="{9D7BE3C6-1BEF-D9BE-01C5-33E6DE4B1247}"/>
              </a:ext>
            </a:extLst>
          </p:cNvPr>
          <p:cNvSpPr>
            <a:spLocks noChangeArrowheads="1"/>
          </p:cNvSpPr>
          <p:nvPr/>
        </p:nvSpPr>
        <p:spPr bwMode="auto">
          <a:xfrm>
            <a:off x="494105" y="929680"/>
            <a:ext cx="6001966" cy="1514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Bradshaw, C.P.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Randomised</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controlled trial of the early adolescent coping power program: Effects on emotional and </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behavioural</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problems in middle schoolers’,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Journal of School Psychology</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110, p. 101437. Available at: https://doi.org/10.1016/j.jsp.2025.101437.</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Careline365</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(2025)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Careline365</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https://careline.co.uk/.</a:t>
            </a:r>
          </a:p>
        </p:txBody>
      </p:sp>
      <p:sp>
        <p:nvSpPr>
          <p:cNvPr id="11" name="TextBox 10">
            <a:extLst>
              <a:ext uri="{FF2B5EF4-FFF2-40B4-BE49-F238E27FC236}">
                <a16:creationId xmlns:a16="http://schemas.microsoft.com/office/drawing/2014/main" id="{E0FE4BE0-5CF9-5192-A75E-4AC899B7BCFF}"/>
              </a:ext>
            </a:extLst>
          </p:cNvPr>
          <p:cNvSpPr txBox="1"/>
          <p:nvPr/>
        </p:nvSpPr>
        <p:spPr>
          <a:xfrm>
            <a:off x="494105" y="2391754"/>
            <a:ext cx="6094428" cy="646331"/>
          </a:xfrm>
          <a:prstGeom prst="rect">
            <a:avLst/>
          </a:prstGeom>
          <a:noFill/>
        </p:spPr>
        <p:txBody>
          <a:bodyPr wrap="square">
            <a:spAutoFit/>
          </a:bodyPr>
          <a:lstStyle/>
          <a:p>
            <a:r>
              <a:rPr lang="en-GB" b="0" i="1" dirty="0">
                <a:solidFill>
                  <a:srgbClr val="000000"/>
                </a:solidFill>
                <a:effectLst/>
                <a:latin typeface="Times New Roman" panose="02020603050405020304" pitchFamily="18" charset="0"/>
              </a:rPr>
              <a:t>Careline365</a:t>
            </a:r>
            <a:r>
              <a:rPr lang="en-GB" b="0" i="0" dirty="0">
                <a:solidFill>
                  <a:srgbClr val="000000"/>
                </a:solidFill>
                <a:effectLst/>
                <a:latin typeface="Times New Roman" panose="02020603050405020304" pitchFamily="18" charset="0"/>
              </a:rPr>
              <a:t> (2025) </a:t>
            </a:r>
            <a:r>
              <a:rPr lang="en-GB" b="0" i="1" dirty="0">
                <a:solidFill>
                  <a:srgbClr val="000000"/>
                </a:solidFill>
                <a:effectLst/>
                <a:latin typeface="Times New Roman" panose="02020603050405020304" pitchFamily="18" charset="0"/>
              </a:rPr>
              <a:t>Careline365</a:t>
            </a:r>
            <a:r>
              <a:rPr lang="en-GB" b="0" i="0" dirty="0">
                <a:solidFill>
                  <a:srgbClr val="000000"/>
                </a:solidFill>
                <a:effectLst/>
                <a:latin typeface="Times New Roman" panose="02020603050405020304" pitchFamily="18" charset="0"/>
              </a:rPr>
              <a:t>. Available at: https://careline.co.uk/.</a:t>
            </a:r>
            <a:endParaRPr lang="en-GB" dirty="0"/>
          </a:p>
        </p:txBody>
      </p:sp>
      <p:sp>
        <p:nvSpPr>
          <p:cNvPr id="13" name="TextBox 12">
            <a:extLst>
              <a:ext uri="{FF2B5EF4-FFF2-40B4-BE49-F238E27FC236}">
                <a16:creationId xmlns:a16="http://schemas.microsoft.com/office/drawing/2014/main" id="{6B476138-54A2-A323-11BD-D8FDACF61AE2}"/>
              </a:ext>
            </a:extLst>
          </p:cNvPr>
          <p:cNvSpPr txBox="1"/>
          <p:nvPr/>
        </p:nvSpPr>
        <p:spPr>
          <a:xfrm>
            <a:off x="447874" y="3038085"/>
            <a:ext cx="6094428" cy="1200329"/>
          </a:xfrm>
          <a:prstGeom prst="rect">
            <a:avLst/>
          </a:prstGeom>
          <a:noFill/>
        </p:spPr>
        <p:txBody>
          <a:bodyPr wrap="square">
            <a:spAutoFit/>
          </a:bodyPr>
          <a:lstStyle/>
          <a:p>
            <a:r>
              <a:rPr lang="en-GB" b="0" i="0" dirty="0">
                <a:solidFill>
                  <a:srgbClr val="3A3A3A"/>
                </a:solidFill>
                <a:effectLst/>
                <a:latin typeface="Source Sans Pro" panose="020F0502020204030204" pitchFamily="34" charset="0"/>
              </a:rPr>
              <a:t>Kent, R.N. and O’Leary, K.D. (1976) “A controlled evaluation of </a:t>
            </a:r>
            <a:r>
              <a:rPr lang="en-GB" b="0" i="0" dirty="0" err="1">
                <a:solidFill>
                  <a:srgbClr val="3A3A3A"/>
                </a:solidFill>
                <a:effectLst/>
                <a:latin typeface="Source Sans Pro" panose="020F0502020204030204" pitchFamily="34" charset="0"/>
              </a:rPr>
              <a:t>behavior</a:t>
            </a:r>
            <a:r>
              <a:rPr lang="en-GB" b="0" i="0" dirty="0">
                <a:solidFill>
                  <a:srgbClr val="3A3A3A"/>
                </a:solidFill>
                <a:effectLst/>
                <a:latin typeface="Source Sans Pro" panose="020F0502020204030204" pitchFamily="34" charset="0"/>
              </a:rPr>
              <a:t> modification with conduct problem children,” </a:t>
            </a:r>
            <a:r>
              <a:rPr lang="en-GB" b="0" i="1" dirty="0">
                <a:solidFill>
                  <a:srgbClr val="3A3A3A"/>
                </a:solidFill>
                <a:effectLst/>
                <a:latin typeface="Source Sans Pro" panose="020F0502020204030204" pitchFamily="34" charset="0"/>
              </a:rPr>
              <a:t>Journal of consulting and clinical psychology</a:t>
            </a:r>
            <a:r>
              <a:rPr lang="en-GB" b="0" i="0" dirty="0">
                <a:solidFill>
                  <a:srgbClr val="3A3A3A"/>
                </a:solidFill>
                <a:effectLst/>
                <a:latin typeface="Source Sans Pro" panose="020F0502020204030204" pitchFamily="34" charset="0"/>
              </a:rPr>
              <a:t>, 44(4), p. 586. Available at: https://doi.org/10.1037//0022-006x.44.4.586.</a:t>
            </a:r>
            <a:endParaRPr lang="en-GB" dirty="0"/>
          </a:p>
        </p:txBody>
      </p:sp>
      <p:sp>
        <p:nvSpPr>
          <p:cNvPr id="15" name="TextBox 14">
            <a:extLst>
              <a:ext uri="{FF2B5EF4-FFF2-40B4-BE49-F238E27FC236}">
                <a16:creationId xmlns:a16="http://schemas.microsoft.com/office/drawing/2014/main" id="{44B98A32-0926-C8A0-F042-798A90DAB530}"/>
              </a:ext>
            </a:extLst>
          </p:cNvPr>
          <p:cNvSpPr txBox="1"/>
          <p:nvPr/>
        </p:nvSpPr>
        <p:spPr>
          <a:xfrm>
            <a:off x="372560" y="4238414"/>
            <a:ext cx="6094428" cy="1169551"/>
          </a:xfrm>
          <a:prstGeom prst="rect">
            <a:avLst/>
          </a:prstGeom>
          <a:noFill/>
        </p:spPr>
        <p:txBody>
          <a:bodyPr wrap="square">
            <a:spAutoFit/>
          </a:bodyPr>
          <a:lstStyle/>
          <a:p>
            <a:pPr algn="l">
              <a:buNone/>
            </a:pPr>
            <a:r>
              <a:rPr lang="en-GB" sz="1400" i="0" dirty="0">
                <a:solidFill>
                  <a:srgbClr val="161718"/>
                </a:solidFill>
                <a:effectLst/>
                <a:latin typeface="Noto Serif" panose="02020600060500020200" pitchFamily="18" charset="0"/>
              </a:rPr>
              <a:t>A controlled evaluation of behaviour modification with conduct problem children.</a:t>
            </a:r>
          </a:p>
          <a:p>
            <a:pPr algn="l">
              <a:buNone/>
            </a:pPr>
            <a:r>
              <a:rPr lang="en-GB" sz="1400" b="1" i="0" dirty="0">
                <a:solidFill>
                  <a:srgbClr val="55585D"/>
                </a:solidFill>
                <a:effectLst/>
                <a:latin typeface="Noto Sans" panose="020B0502040504020204" pitchFamily="34" charset="0"/>
              </a:rPr>
              <a:t>Published in: </a:t>
            </a:r>
            <a:r>
              <a:rPr lang="en-GB" sz="1400" b="0" i="0" dirty="0">
                <a:solidFill>
                  <a:srgbClr val="55585D"/>
                </a:solidFill>
                <a:effectLst/>
                <a:latin typeface="Noto Sans" panose="020B0502040504020204" pitchFamily="34" charset="0"/>
              </a:rPr>
              <a:t>Journal of Consulting and Clinical Psychology, Aug, 1976</a:t>
            </a:r>
          </a:p>
          <a:p>
            <a:pPr algn="l">
              <a:buNone/>
            </a:pPr>
            <a:r>
              <a:rPr lang="en-GB" sz="1400" b="1" i="0" dirty="0" err="1">
                <a:solidFill>
                  <a:srgbClr val="55585D"/>
                </a:solidFill>
                <a:effectLst/>
                <a:latin typeface="Noto Sans" panose="020B0502040504020204" pitchFamily="34" charset="0"/>
              </a:rPr>
              <a:t>Database:</a:t>
            </a:r>
            <a:r>
              <a:rPr lang="en-GB" sz="1400" b="0" i="0" dirty="0" err="1">
                <a:solidFill>
                  <a:srgbClr val="55585D"/>
                </a:solidFill>
                <a:effectLst/>
                <a:latin typeface="Noto Sans" panose="020B0502040504020204" pitchFamily="34" charset="0"/>
              </a:rPr>
              <a:t>APA</a:t>
            </a:r>
            <a:r>
              <a:rPr lang="en-GB" sz="1400" b="0" i="0" dirty="0">
                <a:solidFill>
                  <a:srgbClr val="55585D"/>
                </a:solidFill>
                <a:effectLst/>
                <a:latin typeface="Noto Sans" panose="020B0502040504020204" pitchFamily="34" charset="0"/>
              </a:rPr>
              <a:t> </a:t>
            </a:r>
            <a:r>
              <a:rPr lang="en-GB" sz="1400" b="0" i="0" dirty="0" err="1">
                <a:solidFill>
                  <a:srgbClr val="55585D"/>
                </a:solidFill>
                <a:effectLst/>
                <a:latin typeface="Noto Sans" panose="020B0502040504020204" pitchFamily="34" charset="0"/>
              </a:rPr>
              <a:t>PsycArticles</a:t>
            </a:r>
            <a:endParaRPr lang="en-GB" sz="1400" b="0" i="0" dirty="0">
              <a:solidFill>
                <a:srgbClr val="000000"/>
              </a:solidFill>
              <a:effectLst/>
              <a:latin typeface="Noto Sans" panose="020B0502040504020204" pitchFamily="34" charset="0"/>
            </a:endParaRPr>
          </a:p>
          <a:p>
            <a:pPr algn="l">
              <a:buNone/>
            </a:pPr>
            <a:r>
              <a:rPr lang="en-GB" sz="1400" b="1" i="0" dirty="0">
                <a:solidFill>
                  <a:srgbClr val="55585D"/>
                </a:solidFill>
                <a:effectLst/>
                <a:latin typeface="Noto Sans" panose="020B0502040504020204" pitchFamily="34" charset="0"/>
              </a:rPr>
              <a:t>By: </a:t>
            </a:r>
            <a:r>
              <a:rPr lang="en-GB" sz="1400" b="0" i="0" dirty="0">
                <a:solidFill>
                  <a:srgbClr val="55585D"/>
                </a:solidFill>
                <a:effectLst/>
                <a:latin typeface="Noto Sans" panose="020B0502040504020204" pitchFamily="34" charset="0"/>
              </a:rPr>
              <a:t>Kent, Ronald </a:t>
            </a:r>
            <a:r>
              <a:rPr lang="en-GB" sz="1400" b="0" i="0" dirty="0" err="1">
                <a:solidFill>
                  <a:srgbClr val="55585D"/>
                </a:solidFill>
                <a:effectLst/>
                <a:latin typeface="Noto Sans" panose="020B0502040504020204" pitchFamily="34" charset="0"/>
              </a:rPr>
              <a:t>N.;O'Leary</a:t>
            </a:r>
            <a:r>
              <a:rPr lang="en-GB" sz="1400" b="0" i="0" dirty="0">
                <a:solidFill>
                  <a:srgbClr val="55585D"/>
                </a:solidFill>
                <a:effectLst/>
                <a:latin typeface="Noto Sans" panose="020B0502040504020204" pitchFamily="34" charset="0"/>
              </a:rPr>
              <a:t>, K. Daniel</a:t>
            </a:r>
          </a:p>
        </p:txBody>
      </p:sp>
    </p:spTree>
    <p:extLst>
      <p:ext uri="{BB962C8B-B14F-4D97-AF65-F5344CB8AC3E}">
        <p14:creationId xmlns:p14="http://schemas.microsoft.com/office/powerpoint/2010/main" val="331345723"/>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26380AC60170645A0935717CAD1D47D" ma:contentTypeVersion="4" ma:contentTypeDescription="Create a new document." ma:contentTypeScope="" ma:versionID="b55924cc2c48e2519fcf9b8c101c060b">
  <xsd:schema xmlns:xsd="http://www.w3.org/2001/XMLSchema" xmlns:xs="http://www.w3.org/2001/XMLSchema" xmlns:p="http://schemas.microsoft.com/office/2006/metadata/properties" xmlns:ns3="3a45fc47-eb9b-4e12-9db8-9c54afcdd495" targetNamespace="http://schemas.microsoft.com/office/2006/metadata/properties" ma:root="true" ma:fieldsID="292062b7b6af66039d97a281272a23a2" ns3:_="">
    <xsd:import namespace="3a45fc47-eb9b-4e12-9db8-9c54afcdd49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a45fc47-eb9b-4e12-9db8-9c54afcdd49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6D775D3-D165-49E7-8D69-E1F0161442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a45fc47-eb9b-4e12-9db8-9c54afcdd49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7E48586-3BF4-43A6-BB85-150D7E1853B6}">
  <ds:schemaRefs>
    <ds:schemaRef ds:uri="http://schemas.microsoft.com/sharepoint/v3/contenttype/forms"/>
  </ds:schemaRefs>
</ds:datastoreItem>
</file>

<file path=customXml/itemProps3.xml><?xml version="1.0" encoding="utf-8"?>
<ds:datastoreItem xmlns:ds="http://schemas.openxmlformats.org/officeDocument/2006/customXml" ds:itemID="{4D8DB98D-92BC-4904-827F-131DA903E141}">
  <ds:schemaRefs>
    <ds:schemaRef ds:uri="http://purl.org/dc/dcmitype/"/>
    <ds:schemaRef ds:uri="http://purl.org/dc/elements/1.1/"/>
    <ds:schemaRef ds:uri="http://schemas.microsoft.com/office/2006/documentManagement/types"/>
    <ds:schemaRef ds:uri="3a45fc47-eb9b-4e12-9db8-9c54afcdd495"/>
    <ds:schemaRef ds:uri="http://purl.org/dc/term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910</TotalTime>
  <Words>1561</Words>
  <Application>Microsoft Office PowerPoint</Application>
  <PresentationFormat>Widescreen</PresentationFormat>
  <Paragraphs>109</Paragraphs>
  <Slides>12</Slides>
  <Notes>0</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Aptos</vt:lpstr>
      <vt:lpstr>Arial</vt:lpstr>
      <vt:lpstr>Calibri</vt:lpstr>
      <vt:lpstr>Calibri Light</vt:lpstr>
      <vt:lpstr>Noto Sans</vt:lpstr>
      <vt:lpstr>Noto Serif</vt:lpstr>
      <vt:lpstr>Source Sans Pro</vt:lpstr>
      <vt:lpstr>Times New Roman</vt:lpstr>
      <vt:lpstr>Office 2013 - 2022 Theme</vt:lpstr>
      <vt:lpstr>Academic and employability skills</vt:lpstr>
      <vt:lpstr>Child Therapist </vt:lpstr>
      <vt:lpstr>Table of Contents</vt:lpstr>
      <vt:lpstr>The mental health of children and adolescents is an urgent concern today. Rising academic pressures, changing family structures, social media influences, and COVID-19 stressors have contributed to increased emotional and behavioural problems.  Estimates suggest that 10% to 20% of children worldwide experience a diagnosable mental health condition, with many remaining untreated. In countries like India, the treatment gap exceeds 80%, highlighting the need for innovative services.  Child mental health professionals are essential for evaluating psychological and neurodevelopmental issues and implementing treatment plans. The child’s improvement is closely linked to the hours of therapy they receive.</vt:lpstr>
      <vt:lpstr>Key Points of a Therapist </vt:lpstr>
      <vt:lpstr> Essential Skills for a Child Therapist</vt:lpstr>
      <vt:lpstr>Strategies of a Child Therapist</vt:lpstr>
      <vt:lpstr>My Research Process</vt:lpstr>
      <vt:lpstr>Challenges </vt:lpstr>
      <vt:lpstr>Next step/Process </vt:lpstr>
      <vt:lpstr>CRAAP FRAMEWORK</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Miah eribal</dc:creator>
  <cp:lastModifiedBy>Miah eribal</cp:lastModifiedBy>
  <cp:revision>2</cp:revision>
  <dcterms:created xsi:type="dcterms:W3CDTF">2026-03-17T14:27:55Z</dcterms:created>
  <dcterms:modified xsi:type="dcterms:W3CDTF">2026-03-22T21:56:18Z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0x010100726380AC60170645A0935717CAD1D47D</vt:lpwstr>
  </property>
</Properties>
</file>