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6"/>
  </p:notesMasterIdLst>
  <p:sldIdLst>
    <p:sldId id="256" r:id="rId2"/>
    <p:sldId id="257" r:id="rId3"/>
    <p:sldId id="258" r:id="rId4"/>
    <p:sldId id="259" r:id="rId5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6395" autoAdjust="0"/>
  </p:normalViewPr>
  <p:slideViewPr>
    <p:cSldViewPr snapToGrid="0">
      <p:cViewPr varScale="1">
        <p:scale>
          <a:sx n="115" d="100"/>
          <a:sy n="115" d="100"/>
        </p:scale>
        <p:origin x="372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2AAD55E-A95A-4B79-9099-6BC2387FF7D5}" type="datetimeFigureOut">
              <a:rPr lang="en-GB" smtClean="0"/>
              <a:t>03/11/2018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26410BC-0FEE-45FF-A805-4CBA1BCB5BF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1236965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26410BC-0FEE-45FF-A805-4CBA1BCB5BFD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7842382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7545DB-CE3A-44F5-88F3-AEDFB1500055}" type="datetimeFigureOut">
              <a:rPr lang="en-GB" smtClean="0"/>
              <a:t>03/11/2018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8F8C01-4761-463E-98CB-F4E918403E7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3594659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7545DB-CE3A-44F5-88F3-AEDFB1500055}" type="datetimeFigureOut">
              <a:rPr lang="en-GB" smtClean="0"/>
              <a:t>03/11/2018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8F8C01-4761-463E-98CB-F4E918403E7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6807125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7545DB-CE3A-44F5-88F3-AEDFB1500055}" type="datetimeFigureOut">
              <a:rPr lang="en-GB" smtClean="0"/>
              <a:t>03/11/2018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8F8C01-4761-463E-98CB-F4E918403E7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5588478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7545DB-CE3A-44F5-88F3-AEDFB1500055}" type="datetimeFigureOut">
              <a:rPr lang="en-GB" smtClean="0"/>
              <a:t>03/11/2018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8F8C01-4761-463E-98CB-F4E918403E7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7027094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7545DB-CE3A-44F5-88F3-AEDFB1500055}" type="datetimeFigureOut">
              <a:rPr lang="en-GB" smtClean="0"/>
              <a:t>03/11/2018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8F8C01-4761-463E-98CB-F4E918403E7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4983974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7545DB-CE3A-44F5-88F3-AEDFB1500055}" type="datetimeFigureOut">
              <a:rPr lang="en-GB" smtClean="0"/>
              <a:t>03/11/2018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8F8C01-4761-463E-98CB-F4E918403E7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6856659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7545DB-CE3A-44F5-88F3-AEDFB1500055}" type="datetimeFigureOut">
              <a:rPr lang="en-GB" smtClean="0"/>
              <a:t>03/11/2018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8F8C01-4761-463E-98CB-F4E918403E7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9656245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7545DB-CE3A-44F5-88F3-AEDFB1500055}" type="datetimeFigureOut">
              <a:rPr lang="en-GB" smtClean="0"/>
              <a:t>03/11/2018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8F8C01-4761-463E-98CB-F4E918403E7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6003812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7545DB-CE3A-44F5-88F3-AEDFB1500055}" type="datetimeFigureOut">
              <a:rPr lang="en-GB" smtClean="0"/>
              <a:t>03/11/2018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8F8C01-4761-463E-98CB-F4E918403E7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1237524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7545DB-CE3A-44F5-88F3-AEDFB1500055}" type="datetimeFigureOut">
              <a:rPr lang="en-GB" smtClean="0"/>
              <a:t>03/11/2018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8F8C01-4761-463E-98CB-F4E918403E7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2473200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7545DB-CE3A-44F5-88F3-AEDFB1500055}" type="datetimeFigureOut">
              <a:rPr lang="en-GB" smtClean="0"/>
              <a:t>03/11/2018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8F8C01-4761-463E-98CB-F4E918403E74}" type="slidenum">
              <a:rPr lang="en-GB" smtClean="0"/>
              <a:t>‹#›</a:t>
            </a:fld>
            <a:endParaRPr lang="en-GB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79114913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7545DB-CE3A-44F5-88F3-AEDFB1500055}" type="datetimeFigureOut">
              <a:rPr lang="en-GB" smtClean="0"/>
              <a:t>03/11/2018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8F8C01-4761-463E-98CB-F4E918403E7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7036549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7545DB-CE3A-44F5-88F3-AEDFB1500055}" type="datetimeFigureOut">
              <a:rPr lang="en-GB" smtClean="0"/>
              <a:t>03/11/2018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8F8C01-4761-463E-98CB-F4E918403E74}" type="slidenum">
              <a:rPr lang="en-GB" smtClean="0"/>
              <a:t>‹#›</a:t>
            </a:fld>
            <a:endParaRPr lang="en-GB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64994745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7545DB-CE3A-44F5-88F3-AEDFB1500055}" type="datetimeFigureOut">
              <a:rPr lang="en-GB" smtClean="0"/>
              <a:t>03/11/2018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8F8C01-4761-463E-98CB-F4E918403E7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9098023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7545DB-CE3A-44F5-88F3-AEDFB1500055}" type="datetimeFigureOut">
              <a:rPr lang="en-GB" smtClean="0"/>
              <a:t>03/11/2018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8F8C01-4761-463E-98CB-F4E918403E7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1598465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7545DB-CE3A-44F5-88F3-AEDFB1500055}" type="datetimeFigureOut">
              <a:rPr lang="en-GB" smtClean="0"/>
              <a:t>03/11/2018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8F8C01-4761-463E-98CB-F4E918403E7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7937149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A7545DB-CE3A-44F5-88F3-AEDFB1500055}" type="datetimeFigureOut">
              <a:rPr lang="en-GB" smtClean="0"/>
              <a:t>03/11/2018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8F8F8C01-4761-463E-98CB-F4E918403E7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4785064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entrepreneur.com/article/77686" TargetMode="External"/><Relationship Id="rId3" Type="http://schemas.openxmlformats.org/officeDocument/2006/relationships/hyperlink" Target="http://www.reddrivingschool.com/wp-content/uploads/RED-White-Paper.pdf" TargetMode="External"/><Relationship Id="rId7" Type="http://schemas.openxmlformats.org/officeDocument/2006/relationships/hyperlink" Target="https://bmcintroduction.wordpress.com/customer-relationships/" TargetMode="External"/><Relationship Id="rId12" Type="http://schemas.openxmlformats.org/officeDocument/2006/relationships/hyperlink" Target="https://www.heflo.com/blog/business-management/key-partners-in-a-business-model/" TargetMode="External"/><Relationship Id="rId2" Type="http://schemas.openxmlformats.org/officeDocument/2006/relationships/hyperlink" Target="https://trends.google.com/trends/?geo=US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www.cleverism.com/key-partners-in-business-model-canvas/" TargetMode="External"/><Relationship Id="rId11" Type="http://schemas.openxmlformats.org/officeDocument/2006/relationships/hyperlink" Target="http://www.ashtonmcgill.com/business-model-canvas-series-introducing-revenue-streams-cost-structure/" TargetMode="External"/><Relationship Id="rId5" Type="http://schemas.openxmlformats.org/officeDocument/2006/relationships/hyperlink" Target="https://www.cleverism.com/customer-relationship-block-in-business-model-canvas/" TargetMode="External"/><Relationship Id="rId10" Type="http://schemas.openxmlformats.org/officeDocument/2006/relationships/hyperlink" Target="https://isaacjeffries.com/blog/2017/3/18/bmc-part-four-customer-relationships" TargetMode="External"/><Relationship Id="rId4" Type="http://schemas.openxmlformats.org/officeDocument/2006/relationships/hyperlink" Target="https://www.teensafe.com/blog/teen-driver-facts-and-statistics/" TargetMode="External"/><Relationship Id="rId9" Type="http://schemas.openxmlformats.org/officeDocument/2006/relationships/hyperlink" Target="https://www.entrepreneur.com/encyclopedia/customer-relationships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smtClean="0"/>
              <a:t>Business Model Canvas 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>
            <a:normAutofit lnSpcReduction="10000"/>
          </a:bodyPr>
          <a:lstStyle/>
          <a:p>
            <a:r>
              <a:rPr lang="en-GB" dirty="0" smtClean="0"/>
              <a:t>By Aaron Roberts, Emma Mae and Alexandra Williams </a:t>
            </a:r>
          </a:p>
          <a:p>
            <a:r>
              <a:rPr lang="en-GB" dirty="0" smtClean="0"/>
              <a:t>Level 5 </a:t>
            </a:r>
            <a:r>
              <a:rPr lang="en-GB" dirty="0" smtClean="0"/>
              <a:t>Entrepreneurship</a:t>
            </a:r>
          </a:p>
          <a:p>
            <a:r>
              <a:rPr lang="en-GB" dirty="0" smtClean="0"/>
              <a:t>M5X00846 </a:t>
            </a:r>
            <a:endParaRPr lang="en-GB" dirty="0" smtClean="0"/>
          </a:p>
        </p:txBody>
      </p:sp>
    </p:spTree>
    <p:extLst>
      <p:ext uri="{BB962C8B-B14F-4D97-AF65-F5344CB8AC3E}">
        <p14:creationId xmlns:p14="http://schemas.microsoft.com/office/powerpoint/2010/main" val="10589750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u="sng" dirty="0" smtClean="0"/>
              <a:t>Business Model Canvas</a:t>
            </a:r>
            <a:endParaRPr lang="en-GB" b="1" u="sng" dirty="0"/>
          </a:p>
        </p:txBody>
      </p:sp>
      <p:pic>
        <p:nvPicPr>
          <p:cNvPr id="6" name="Content Placeholder 5"/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l="20171" t="24006" r="21160" b="9817"/>
          <a:stretch/>
        </p:blipFill>
        <p:spPr>
          <a:xfrm>
            <a:off x="-58188" y="0"/>
            <a:ext cx="12250188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976933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u="sng" dirty="0" smtClean="0"/>
              <a:t>Google Trends </a:t>
            </a:r>
            <a:endParaRPr lang="en-GB" b="1" u="sng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GB" sz="1200" b="1" dirty="0" smtClean="0"/>
              <a:t>UK Statistics for learner driving                                                                  UK Statistics for Virtual Reality</a:t>
            </a:r>
            <a:endParaRPr lang="en-GB" sz="1200" b="1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/>
          <a:srcRect l="19284" t="19510" r="20267" b="45208"/>
          <a:stretch/>
        </p:blipFill>
        <p:spPr>
          <a:xfrm>
            <a:off x="5604779" y="2624667"/>
            <a:ext cx="5351087" cy="2497667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4"/>
          <a:srcRect l="19381" t="17080" r="20526" b="45628"/>
          <a:stretch/>
        </p:blipFill>
        <p:spPr>
          <a:xfrm>
            <a:off x="753534" y="2726266"/>
            <a:ext cx="4123266" cy="2302933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3665912" y="5586412"/>
            <a:ext cx="311727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="1" i="1" dirty="0" smtClean="0"/>
              <a:t>Source: </a:t>
            </a:r>
            <a:r>
              <a:rPr lang="en-GB" dirty="0" smtClean="0"/>
              <a:t>Google Trends 2018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7176848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u="sng" dirty="0" smtClean="0"/>
              <a:t>References</a:t>
            </a:r>
            <a:endParaRPr lang="en-GB" b="1" u="sng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7334" y="1470632"/>
            <a:ext cx="8596668" cy="4971732"/>
          </a:xfrm>
        </p:spPr>
        <p:txBody>
          <a:bodyPr>
            <a:normAutofit fontScale="47500" lnSpcReduction="20000"/>
          </a:bodyPr>
          <a:lstStyle/>
          <a:p>
            <a:pPr marL="0" indent="0">
              <a:buNone/>
            </a:pPr>
            <a:r>
              <a:rPr lang="en-GB" sz="1300" b="1" dirty="0" smtClean="0">
                <a:latin typeface="Arial" panose="020B0604020202020204" pitchFamily="34" charset="0"/>
                <a:cs typeface="Arial" panose="020B0604020202020204" pitchFamily="34" charset="0"/>
              </a:rPr>
              <a:t>Aaron: </a:t>
            </a:r>
            <a:endParaRPr lang="en-GB" sz="1300" b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en-GB" sz="1300" dirty="0">
                <a:latin typeface="Arial" panose="020B0604020202020204" pitchFamily="34" charset="0"/>
                <a:cs typeface="Arial" panose="020B0604020202020204" pitchFamily="34" charset="0"/>
              </a:rPr>
              <a:t>Clarke, C. V. and Edmond Jr., A. A. (2003) ‘Success Is a Science, Not a Secret’, </a:t>
            </a:r>
            <a:r>
              <a:rPr lang="en-GB" sz="1300" i="1" dirty="0">
                <a:latin typeface="Arial" panose="020B0604020202020204" pitchFamily="34" charset="0"/>
                <a:cs typeface="Arial" panose="020B0604020202020204" pitchFamily="34" charset="0"/>
              </a:rPr>
              <a:t>Black Enterprise</a:t>
            </a:r>
            <a:r>
              <a:rPr lang="en-GB" sz="1300" dirty="0">
                <a:latin typeface="Arial" panose="020B0604020202020204" pitchFamily="34" charset="0"/>
                <a:cs typeface="Arial" panose="020B0604020202020204" pitchFamily="34" charset="0"/>
              </a:rPr>
              <a:t>, 33(8), p. 113. (Accessed: 16 October 2018</a:t>
            </a:r>
            <a:r>
              <a:rPr lang="en-GB" sz="1300" dirty="0" smtClean="0">
                <a:latin typeface="Arial" panose="020B0604020202020204" pitchFamily="34" charset="0"/>
                <a:cs typeface="Arial" panose="020B0604020202020204" pitchFamily="34" charset="0"/>
              </a:rPr>
              <a:t>).</a:t>
            </a:r>
          </a:p>
          <a:p>
            <a:pPr marL="0" indent="0">
              <a:buNone/>
            </a:pPr>
            <a:r>
              <a:rPr lang="en-GB" sz="1300" dirty="0" smtClean="0">
                <a:latin typeface="Arial" panose="020B0604020202020204" pitchFamily="34" charset="0"/>
                <a:cs typeface="Arial" panose="020B0604020202020204" pitchFamily="34" charset="0"/>
              </a:rPr>
              <a:t>Google Trends, (2018), (Online) Available at</a:t>
            </a:r>
            <a:r>
              <a:rPr lang="en-GB" sz="1300" dirty="0">
                <a:latin typeface="Arial" panose="020B0604020202020204" pitchFamily="34" charset="0"/>
                <a:cs typeface="Arial" panose="020B0604020202020204" pitchFamily="34" charset="0"/>
              </a:rPr>
              <a:t>: </a:t>
            </a:r>
            <a:r>
              <a:rPr lang="en-GB" sz="1300" dirty="0">
                <a:latin typeface="Arial" panose="020B0604020202020204" pitchFamily="34" charset="0"/>
                <a:cs typeface="Arial" panose="020B0604020202020204" pitchFamily="34" charset="0"/>
                <a:hlinkClick r:id="rId2"/>
              </a:rPr>
              <a:t>https://trends.google.com/trends/?</a:t>
            </a:r>
            <a:r>
              <a:rPr lang="en-GB" sz="1300" dirty="0" smtClean="0">
                <a:latin typeface="Arial" panose="020B0604020202020204" pitchFamily="34" charset="0"/>
                <a:cs typeface="Arial" panose="020B0604020202020204" pitchFamily="34" charset="0"/>
                <a:hlinkClick r:id="rId2"/>
              </a:rPr>
              <a:t>geo=US</a:t>
            </a:r>
            <a:r>
              <a:rPr lang="en-GB" sz="1300" dirty="0" smtClean="0">
                <a:latin typeface="Arial" panose="020B0604020202020204" pitchFamily="34" charset="0"/>
                <a:cs typeface="Arial" panose="020B0604020202020204" pitchFamily="34" charset="0"/>
              </a:rPr>
              <a:t> Accessed 18</a:t>
            </a:r>
            <a:r>
              <a:rPr lang="en-GB" sz="1300" baseline="30000" dirty="0" smtClean="0">
                <a:latin typeface="Arial" panose="020B0604020202020204" pitchFamily="34" charset="0"/>
                <a:cs typeface="Arial" panose="020B0604020202020204" pitchFamily="34" charset="0"/>
              </a:rPr>
              <a:t>th</a:t>
            </a:r>
            <a:r>
              <a:rPr lang="en-GB" sz="1300" dirty="0" smtClean="0">
                <a:latin typeface="Arial" panose="020B0604020202020204" pitchFamily="34" charset="0"/>
                <a:cs typeface="Arial" panose="020B0604020202020204" pitchFamily="34" charset="0"/>
              </a:rPr>
              <a:t> October 2018</a:t>
            </a:r>
          </a:p>
          <a:p>
            <a:pPr marL="0" indent="0">
              <a:buNone/>
            </a:pPr>
            <a:r>
              <a:rPr lang="en-GB" sz="1300" dirty="0" smtClean="0">
                <a:latin typeface="Arial" panose="020B0604020202020204" pitchFamily="34" charset="0"/>
                <a:cs typeface="Arial" panose="020B0604020202020204" pitchFamily="34" charset="0"/>
              </a:rPr>
              <a:t>McDonald</a:t>
            </a:r>
            <a:r>
              <a:rPr lang="en-GB" sz="1300" dirty="0">
                <a:latin typeface="Arial" panose="020B0604020202020204" pitchFamily="34" charset="0"/>
                <a:cs typeface="Arial" panose="020B0604020202020204" pitchFamily="34" charset="0"/>
              </a:rPr>
              <a:t>, C (2018) “Buying Into Retail AI”, Computer Weekly, pp. 16- 21, Viewed  16</a:t>
            </a:r>
            <a:r>
              <a:rPr lang="en-GB" sz="1300" baseline="30000" dirty="0">
                <a:latin typeface="Arial" panose="020B0604020202020204" pitchFamily="34" charset="0"/>
                <a:cs typeface="Arial" panose="020B0604020202020204" pitchFamily="34" charset="0"/>
              </a:rPr>
              <a:t>th</a:t>
            </a:r>
            <a:r>
              <a:rPr lang="en-GB" sz="1300" dirty="0">
                <a:latin typeface="Arial" panose="020B0604020202020204" pitchFamily="34" charset="0"/>
                <a:cs typeface="Arial" panose="020B0604020202020204" pitchFamily="34" charset="0"/>
              </a:rPr>
              <a:t> October </a:t>
            </a:r>
            <a:r>
              <a:rPr lang="en-GB" sz="1300" dirty="0" smtClean="0">
                <a:latin typeface="Arial" panose="020B0604020202020204" pitchFamily="34" charset="0"/>
                <a:cs typeface="Arial" panose="020B0604020202020204" pitchFamily="34" charset="0"/>
              </a:rPr>
              <a:t>2018</a:t>
            </a:r>
          </a:p>
          <a:p>
            <a:pPr marL="0" indent="0">
              <a:buNone/>
            </a:pPr>
            <a:r>
              <a:rPr lang="en-GB" sz="1300" dirty="0" smtClean="0">
                <a:latin typeface="Arial" panose="020B0604020202020204" pitchFamily="34" charset="0"/>
                <a:cs typeface="Arial" panose="020B0604020202020204" pitchFamily="34" charset="0"/>
              </a:rPr>
              <a:t>Red Driving School, (2017), The Straight Road to Success for Driving Instructors (Online</a:t>
            </a:r>
            <a:r>
              <a:rPr lang="en-GB" sz="1300" dirty="0">
                <a:latin typeface="Arial" panose="020B0604020202020204" pitchFamily="34" charset="0"/>
                <a:cs typeface="Arial" panose="020B0604020202020204" pitchFamily="34" charset="0"/>
              </a:rPr>
              <a:t>) Available at: </a:t>
            </a:r>
            <a:r>
              <a:rPr lang="en-GB" sz="1300" dirty="0">
                <a:latin typeface="Arial" panose="020B0604020202020204" pitchFamily="34" charset="0"/>
                <a:cs typeface="Arial" panose="020B0604020202020204" pitchFamily="34" charset="0"/>
                <a:hlinkClick r:id="rId3"/>
              </a:rPr>
              <a:t>http://</a:t>
            </a:r>
            <a:r>
              <a:rPr lang="en-GB" sz="1300" dirty="0" smtClean="0">
                <a:latin typeface="Arial" panose="020B0604020202020204" pitchFamily="34" charset="0"/>
                <a:cs typeface="Arial" panose="020B0604020202020204" pitchFamily="34" charset="0"/>
                <a:hlinkClick r:id="rId3"/>
              </a:rPr>
              <a:t>www.reddrivingschool.com/wp-content/uploads/RED-White-Paper.pdf</a:t>
            </a:r>
            <a:r>
              <a:rPr lang="en-GB" sz="1300" dirty="0" smtClean="0">
                <a:latin typeface="Arial" panose="020B0604020202020204" pitchFamily="34" charset="0"/>
                <a:cs typeface="Arial" panose="020B0604020202020204" pitchFamily="34" charset="0"/>
              </a:rPr>
              <a:t> Accessed 30th October 2018</a:t>
            </a:r>
          </a:p>
          <a:p>
            <a:pPr marL="0" indent="0">
              <a:buNone/>
            </a:pPr>
            <a:r>
              <a:rPr lang="en-GB" sz="13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TeenSafe</a:t>
            </a:r>
            <a:r>
              <a:rPr lang="en-GB" sz="1300" dirty="0" smtClean="0">
                <a:latin typeface="Arial" panose="020B0604020202020204" pitchFamily="34" charset="0"/>
                <a:cs typeface="Arial" panose="020B0604020202020204" pitchFamily="34" charset="0"/>
              </a:rPr>
              <a:t>, (2018) Teen Driver Facts and Statistics, (Online</a:t>
            </a:r>
            <a:r>
              <a:rPr lang="en-GB" sz="1300" dirty="0">
                <a:latin typeface="Arial" panose="020B0604020202020204" pitchFamily="34" charset="0"/>
                <a:cs typeface="Arial" panose="020B0604020202020204" pitchFamily="34" charset="0"/>
              </a:rPr>
              <a:t>) Available at: </a:t>
            </a:r>
            <a:r>
              <a:rPr lang="en-GB" sz="1300" dirty="0">
                <a:latin typeface="Arial" panose="020B0604020202020204" pitchFamily="34" charset="0"/>
                <a:cs typeface="Arial" panose="020B0604020202020204" pitchFamily="34" charset="0"/>
                <a:hlinkClick r:id="rId4"/>
              </a:rPr>
              <a:t>https://www.teensafe.com/blog/teen-driver-facts-and-statistics</a:t>
            </a:r>
            <a:r>
              <a:rPr lang="en-GB" sz="1300" dirty="0" smtClean="0">
                <a:latin typeface="Arial" panose="020B0604020202020204" pitchFamily="34" charset="0"/>
                <a:cs typeface="Arial" panose="020B0604020202020204" pitchFamily="34" charset="0"/>
                <a:hlinkClick r:id="rId4"/>
              </a:rPr>
              <a:t>/</a:t>
            </a:r>
            <a:r>
              <a:rPr lang="en-GB" sz="1300" dirty="0" smtClean="0">
                <a:latin typeface="Arial" panose="020B0604020202020204" pitchFamily="34" charset="0"/>
                <a:cs typeface="Arial" panose="020B0604020202020204" pitchFamily="34" charset="0"/>
              </a:rPr>
              <a:t> Accessed 18</a:t>
            </a:r>
            <a:r>
              <a:rPr lang="en-GB" sz="1300" baseline="30000" dirty="0" smtClean="0">
                <a:latin typeface="Arial" panose="020B0604020202020204" pitchFamily="34" charset="0"/>
                <a:cs typeface="Arial" panose="020B0604020202020204" pitchFamily="34" charset="0"/>
              </a:rPr>
              <a:t>th</a:t>
            </a:r>
            <a:r>
              <a:rPr lang="en-GB" sz="1300" dirty="0" smtClean="0">
                <a:latin typeface="Arial" panose="020B0604020202020204" pitchFamily="34" charset="0"/>
                <a:cs typeface="Arial" panose="020B0604020202020204" pitchFamily="34" charset="0"/>
              </a:rPr>
              <a:t> October </a:t>
            </a:r>
            <a:r>
              <a:rPr lang="en-GB" sz="1300" dirty="0" smtClean="0">
                <a:latin typeface="Arial" panose="020B0604020202020204" pitchFamily="34" charset="0"/>
                <a:cs typeface="Arial" panose="020B0604020202020204" pitchFamily="34" charset="0"/>
              </a:rPr>
              <a:t>2018</a:t>
            </a:r>
          </a:p>
          <a:p>
            <a:pPr marL="0" indent="0">
              <a:buNone/>
            </a:pPr>
            <a:endParaRPr lang="en-GB" sz="13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en-GB" sz="1300" b="1" dirty="0" smtClean="0">
                <a:latin typeface="Arial" panose="020B0604020202020204" pitchFamily="34" charset="0"/>
                <a:cs typeface="Arial" panose="020B0604020202020204" pitchFamily="34" charset="0"/>
              </a:rPr>
              <a:t>Emma</a:t>
            </a:r>
            <a:r>
              <a:rPr lang="en-GB" sz="1300" b="1" dirty="0" smtClean="0"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</a:p>
          <a:p>
            <a:pPr marL="0" indent="0">
              <a:buNone/>
            </a:pPr>
            <a:r>
              <a:rPr lang="en-GB" sz="1300" dirty="0">
                <a:latin typeface="Arial" panose="020B0604020202020204" pitchFamily="34" charset="0"/>
                <a:cs typeface="Arial" panose="020B0604020202020204" pitchFamily="34" charset="0"/>
              </a:rPr>
              <a:t>DVSA. (2018). DVSA1203 - Practical car test pass rates by age (17-25 year olds), year and DTC. Available: https://www.gov.uk/government/uploads/system/uploads/attachment_data/file/722841/dvsa1203.ods. Last accessed 1st Nov 2018. </a:t>
            </a:r>
            <a:endParaRPr lang="en-GB" sz="13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en-GB" sz="1300" dirty="0" smtClean="0">
                <a:latin typeface="Arial" panose="020B0604020202020204" pitchFamily="34" charset="0"/>
                <a:cs typeface="Arial" panose="020B0604020202020204" pitchFamily="34" charset="0"/>
              </a:rPr>
              <a:t>Office </a:t>
            </a:r>
            <a:r>
              <a:rPr lang="en-GB" sz="1300" dirty="0">
                <a:latin typeface="Arial" panose="020B0604020202020204" pitchFamily="34" charset="0"/>
                <a:cs typeface="Arial" panose="020B0604020202020204" pitchFamily="34" charset="0"/>
              </a:rPr>
              <a:t>for National Statistics . (2017). Social networking by age group, 2011 to 2017. Available: https://www.ons.gov.uk/peoplepopulationandcommunity/householdcharacteristics/homeinternetandsocialmediausage/adhocs/007401socialnetworkingbyagegroup2011to2017. Last accessed 1st Nov 2018. </a:t>
            </a:r>
          </a:p>
          <a:p>
            <a:pPr marL="0" indent="0">
              <a:buNone/>
            </a:pPr>
            <a:r>
              <a:rPr lang="en-GB" sz="1300" dirty="0" smtClean="0">
                <a:latin typeface="Arial" panose="020B0604020202020204" pitchFamily="34" charset="0"/>
                <a:cs typeface="Arial" panose="020B0604020202020204" pitchFamily="34" charset="0"/>
              </a:rPr>
              <a:t>Swansea </a:t>
            </a:r>
            <a:r>
              <a:rPr lang="en-GB" sz="1300" dirty="0">
                <a:latin typeface="Arial" panose="020B0604020202020204" pitchFamily="34" charset="0"/>
                <a:cs typeface="Arial" panose="020B0604020202020204" pitchFamily="34" charset="0"/>
              </a:rPr>
              <a:t>City Council. (2018). A Demographic Profiling of Swansea. Available: https://www.swansea.gov.uk/2011censusswansea. Last accessed 1st Nov 2018 </a:t>
            </a:r>
            <a:endParaRPr lang="en-GB" sz="13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endParaRPr lang="en-GB" sz="13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en-GB" sz="1300" b="1" dirty="0" smtClean="0">
                <a:latin typeface="Arial" panose="020B0604020202020204" pitchFamily="34" charset="0"/>
                <a:cs typeface="Arial" panose="020B0604020202020204" pitchFamily="34" charset="0"/>
              </a:rPr>
              <a:t>Alexandra:</a:t>
            </a:r>
            <a:endParaRPr lang="en-GB" sz="13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en-US" sz="1500" dirty="0">
                <a:latin typeface="Arial" panose="020B0604020202020204" pitchFamily="34" charset="0"/>
                <a:cs typeface="Arial" panose="020B0604020202020204" pitchFamily="34" charset="0"/>
              </a:rPr>
              <a:t>Anastasia, (2015) </a:t>
            </a:r>
            <a:r>
              <a:rPr lang="en-US" sz="1500" i="1" dirty="0">
                <a:latin typeface="Arial" panose="020B0604020202020204" pitchFamily="34" charset="0"/>
                <a:cs typeface="Arial" panose="020B0604020202020204" pitchFamily="34" charset="0"/>
              </a:rPr>
              <a:t>Customer Relationship block in Business Model Canvas. </a:t>
            </a:r>
            <a:r>
              <a:rPr lang="en-US" sz="1500" dirty="0">
                <a:latin typeface="Arial" panose="020B0604020202020204" pitchFamily="34" charset="0"/>
                <a:cs typeface="Arial" panose="020B0604020202020204" pitchFamily="34" charset="0"/>
              </a:rPr>
              <a:t>Available at: </a:t>
            </a:r>
            <a:r>
              <a:rPr lang="en-US" sz="1500" u="sng" dirty="0">
                <a:latin typeface="Arial" panose="020B0604020202020204" pitchFamily="34" charset="0"/>
                <a:cs typeface="Arial" panose="020B0604020202020204" pitchFamily="34" charset="0"/>
                <a:hlinkClick r:id="rId5"/>
              </a:rPr>
              <a:t>https://www.cleverism.com/customer-relationship-block-in-business-model-canvas/</a:t>
            </a:r>
            <a:r>
              <a:rPr lang="en-US" sz="1500" dirty="0">
                <a:latin typeface="Arial" panose="020B0604020202020204" pitchFamily="34" charset="0"/>
                <a:cs typeface="Arial" panose="020B0604020202020204" pitchFamily="34" charset="0"/>
              </a:rPr>
              <a:t> (Accessed: 1st November 2018)  </a:t>
            </a:r>
            <a:endParaRPr lang="en-GB" sz="15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en-US" sz="1500" dirty="0" smtClean="0">
                <a:latin typeface="Arial" panose="020B0604020202020204" pitchFamily="34" charset="0"/>
                <a:cs typeface="Arial" panose="020B0604020202020204" pitchFamily="34" charset="0"/>
              </a:rPr>
              <a:t>Anastasia</a:t>
            </a:r>
            <a:r>
              <a:rPr lang="en-US" sz="1500" dirty="0">
                <a:latin typeface="Arial" panose="020B0604020202020204" pitchFamily="34" charset="0"/>
                <a:cs typeface="Arial" panose="020B0604020202020204" pitchFamily="34" charset="0"/>
              </a:rPr>
              <a:t>, (2015) </a:t>
            </a:r>
            <a:r>
              <a:rPr lang="en-US" sz="1500" i="1" dirty="0">
                <a:latin typeface="Arial" panose="020B0604020202020204" pitchFamily="34" charset="0"/>
                <a:cs typeface="Arial" panose="020B0604020202020204" pitchFamily="34" charset="0"/>
              </a:rPr>
              <a:t>Key Partners in Business Model Canvas. </a:t>
            </a:r>
            <a:r>
              <a:rPr lang="en-US" sz="1500" dirty="0">
                <a:latin typeface="Arial" panose="020B0604020202020204" pitchFamily="34" charset="0"/>
                <a:cs typeface="Arial" panose="020B0604020202020204" pitchFamily="34" charset="0"/>
              </a:rPr>
              <a:t>Available at: </a:t>
            </a:r>
            <a:r>
              <a:rPr lang="en-US" sz="1500" u="sng" dirty="0">
                <a:latin typeface="Arial" panose="020B0604020202020204" pitchFamily="34" charset="0"/>
                <a:cs typeface="Arial" panose="020B0604020202020204" pitchFamily="34" charset="0"/>
                <a:hlinkClick r:id="rId6"/>
              </a:rPr>
              <a:t>https://www.cleverism.com/key-partners-in-business-model-canvas/</a:t>
            </a:r>
            <a:r>
              <a:rPr lang="en-US" sz="1500" dirty="0">
                <a:latin typeface="Arial" panose="020B0604020202020204" pitchFamily="34" charset="0"/>
                <a:cs typeface="Arial" panose="020B0604020202020204" pitchFamily="34" charset="0"/>
              </a:rPr>
              <a:t> (Accessed: 27th October 2018)</a:t>
            </a:r>
            <a:endParaRPr lang="en-GB" sz="15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it-IT" sz="1500" i="1" dirty="0" smtClean="0">
                <a:latin typeface="Arial" panose="020B0604020202020204" pitchFamily="34" charset="0"/>
                <a:cs typeface="Arial" panose="020B0604020202020204" pitchFamily="34" charset="0"/>
              </a:rPr>
              <a:t>Business </a:t>
            </a:r>
            <a:r>
              <a:rPr lang="it-IT" sz="1500" i="1" dirty="0">
                <a:latin typeface="Arial" panose="020B0604020202020204" pitchFamily="34" charset="0"/>
                <a:cs typeface="Arial" panose="020B0604020202020204" pitchFamily="34" charset="0"/>
              </a:rPr>
              <a:t>Model Canvas</a:t>
            </a:r>
            <a:r>
              <a:rPr lang="en-US" sz="1500" i="1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en-US" sz="1500" dirty="0">
                <a:latin typeface="Arial" panose="020B0604020202020204" pitchFamily="34" charset="0"/>
                <a:cs typeface="Arial" panose="020B0604020202020204" pitchFamily="34" charset="0"/>
              </a:rPr>
              <a:t>Available at: </a:t>
            </a:r>
            <a:r>
              <a:rPr lang="en-US" sz="1500" u="sng" dirty="0">
                <a:latin typeface="Arial" panose="020B0604020202020204" pitchFamily="34" charset="0"/>
                <a:cs typeface="Arial" panose="020B0604020202020204" pitchFamily="34" charset="0"/>
                <a:hlinkClick r:id="rId7"/>
              </a:rPr>
              <a:t>https://bmcintroduction.wordpress.com/customer-relationships/</a:t>
            </a:r>
            <a:r>
              <a:rPr lang="en-US" sz="1500" dirty="0">
                <a:latin typeface="Arial" panose="020B0604020202020204" pitchFamily="34" charset="0"/>
                <a:cs typeface="Arial" panose="020B0604020202020204" pitchFamily="34" charset="0"/>
              </a:rPr>
              <a:t>  (Accessed: 27th October 2018) </a:t>
            </a:r>
            <a:endParaRPr lang="en-GB" sz="15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en-US" sz="1500" dirty="0" smtClean="0">
                <a:latin typeface="Arial" panose="020B0604020202020204" pitchFamily="34" charset="0"/>
                <a:cs typeface="Arial" panose="020B0604020202020204" pitchFamily="34" charset="0"/>
              </a:rPr>
              <a:t>Entrepreneur </a:t>
            </a:r>
            <a:r>
              <a:rPr lang="en-US" sz="1500" dirty="0">
                <a:latin typeface="Arial" panose="020B0604020202020204" pitchFamily="34" charset="0"/>
                <a:cs typeface="Arial" panose="020B0604020202020204" pitchFamily="34" charset="0"/>
              </a:rPr>
              <a:t>Europe, </a:t>
            </a:r>
            <a:r>
              <a:rPr lang="en-US" sz="1500" i="1" dirty="0">
                <a:latin typeface="Arial" panose="020B0604020202020204" pitchFamily="34" charset="0"/>
                <a:cs typeface="Arial" panose="020B0604020202020204" pitchFamily="34" charset="0"/>
              </a:rPr>
              <a:t>5 Key Ways to Build Customer Relationships</a:t>
            </a:r>
            <a:r>
              <a:rPr lang="en-US" sz="1500" dirty="0">
                <a:latin typeface="Arial" panose="020B0604020202020204" pitchFamily="34" charset="0"/>
                <a:cs typeface="Arial" panose="020B0604020202020204" pitchFamily="34" charset="0"/>
              </a:rPr>
              <a:t>. Available at: </a:t>
            </a:r>
            <a:r>
              <a:rPr lang="en-US" sz="1500" u="sng" dirty="0">
                <a:latin typeface="Arial" panose="020B0604020202020204" pitchFamily="34" charset="0"/>
                <a:cs typeface="Arial" panose="020B0604020202020204" pitchFamily="34" charset="0"/>
                <a:hlinkClick r:id="rId8"/>
              </a:rPr>
              <a:t>https://www.entrepreneur.com/article/77686</a:t>
            </a:r>
            <a:r>
              <a:rPr lang="en-US" sz="1500" dirty="0">
                <a:latin typeface="Arial" panose="020B0604020202020204" pitchFamily="34" charset="0"/>
                <a:cs typeface="Arial" panose="020B0604020202020204" pitchFamily="34" charset="0"/>
              </a:rPr>
              <a:t> (Accessed: 29th October 2018)  </a:t>
            </a:r>
            <a:endParaRPr lang="en-GB" sz="15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en-US" sz="1500" dirty="0" smtClean="0">
                <a:latin typeface="Arial" panose="020B0604020202020204" pitchFamily="34" charset="0"/>
                <a:cs typeface="Arial" panose="020B0604020202020204" pitchFamily="34" charset="0"/>
              </a:rPr>
              <a:t>Entrepreneur </a:t>
            </a:r>
            <a:r>
              <a:rPr lang="en-US" sz="1500" dirty="0">
                <a:latin typeface="Arial" panose="020B0604020202020204" pitchFamily="34" charset="0"/>
                <a:cs typeface="Arial" panose="020B0604020202020204" pitchFamily="34" charset="0"/>
              </a:rPr>
              <a:t>Europe </a:t>
            </a:r>
            <a:r>
              <a:rPr lang="en-US" sz="1500" i="1" dirty="0">
                <a:latin typeface="Arial" panose="020B0604020202020204" pitchFamily="34" charset="0"/>
                <a:cs typeface="Arial" panose="020B0604020202020204" pitchFamily="34" charset="0"/>
              </a:rPr>
              <a:t>Customer Relationships. </a:t>
            </a:r>
            <a:r>
              <a:rPr lang="en-US" sz="1500" dirty="0">
                <a:latin typeface="Arial" panose="020B0604020202020204" pitchFamily="34" charset="0"/>
                <a:cs typeface="Arial" panose="020B0604020202020204" pitchFamily="34" charset="0"/>
              </a:rPr>
              <a:t>Available at: </a:t>
            </a:r>
            <a:r>
              <a:rPr lang="en-US" sz="1500" u="sng" dirty="0">
                <a:latin typeface="Arial" panose="020B0604020202020204" pitchFamily="34" charset="0"/>
                <a:cs typeface="Arial" panose="020B0604020202020204" pitchFamily="34" charset="0"/>
                <a:hlinkClick r:id="rId9"/>
              </a:rPr>
              <a:t>https://www.entrepreneur.com/encyclopedia/customer-relationships</a:t>
            </a:r>
            <a:r>
              <a:rPr lang="en-US" sz="1500" dirty="0">
                <a:latin typeface="Arial" panose="020B0604020202020204" pitchFamily="34" charset="0"/>
                <a:cs typeface="Arial" panose="020B0604020202020204" pitchFamily="34" charset="0"/>
              </a:rPr>
              <a:t> (Accessed: 29th October 2018) </a:t>
            </a:r>
            <a:endParaRPr lang="en-GB" sz="15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en-US" sz="1500" dirty="0" smtClean="0">
                <a:latin typeface="Arial" panose="020B0604020202020204" pitchFamily="34" charset="0"/>
                <a:cs typeface="Arial" panose="020B0604020202020204" pitchFamily="34" charset="0"/>
              </a:rPr>
              <a:t>Jefferies</a:t>
            </a:r>
            <a:r>
              <a:rPr lang="en-US" sz="1500" dirty="0">
                <a:latin typeface="Arial" panose="020B0604020202020204" pitchFamily="34" charset="0"/>
                <a:cs typeface="Arial" panose="020B0604020202020204" pitchFamily="34" charset="0"/>
              </a:rPr>
              <a:t>, I (March 21), </a:t>
            </a:r>
            <a:r>
              <a:rPr lang="en-US" sz="1500" i="1" dirty="0">
                <a:latin typeface="Arial" panose="020B0604020202020204" pitchFamily="34" charset="0"/>
                <a:cs typeface="Arial" panose="020B0604020202020204" pitchFamily="34" charset="0"/>
              </a:rPr>
              <a:t>BMC Part Four: Customer Relationships. Available at: </a:t>
            </a:r>
            <a:r>
              <a:rPr lang="en-US" sz="1500" u="sng" dirty="0">
                <a:latin typeface="Arial" panose="020B0604020202020204" pitchFamily="34" charset="0"/>
                <a:cs typeface="Arial" panose="020B0604020202020204" pitchFamily="34" charset="0"/>
                <a:hlinkClick r:id="rId10"/>
              </a:rPr>
              <a:t>https://isaacjeffries.com/blog/2017/3/18/bmc-part-four-customer-relationships</a:t>
            </a:r>
            <a:r>
              <a:rPr lang="en-US" sz="1500" i="1" dirty="0">
                <a:latin typeface="Arial" panose="020B0604020202020204" pitchFamily="34" charset="0"/>
                <a:cs typeface="Arial" panose="020B0604020202020204" pitchFamily="34" charset="0"/>
              </a:rPr>
              <a:t> (Accessed: 29th October 2018)  </a:t>
            </a:r>
            <a:endParaRPr lang="en-GB" sz="15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en-US" sz="15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Mcgill</a:t>
            </a:r>
            <a:r>
              <a:rPr lang="en-US" sz="1500" dirty="0">
                <a:latin typeface="Arial" panose="020B0604020202020204" pitchFamily="34" charset="0"/>
                <a:cs typeface="Arial" panose="020B0604020202020204" pitchFamily="34" charset="0"/>
              </a:rPr>
              <a:t>, A, </a:t>
            </a:r>
            <a:r>
              <a:rPr lang="en-US" sz="1500" i="1" dirty="0">
                <a:latin typeface="Arial" panose="020B0604020202020204" pitchFamily="34" charset="0"/>
                <a:cs typeface="Arial" panose="020B0604020202020204" pitchFamily="34" charset="0"/>
              </a:rPr>
              <a:t>The Business Model Canvas Series: Revenue Streams &amp; Cost Structure. </a:t>
            </a:r>
            <a:r>
              <a:rPr lang="en-US" sz="1500" dirty="0">
                <a:latin typeface="Arial" panose="020B0604020202020204" pitchFamily="34" charset="0"/>
                <a:cs typeface="Arial" panose="020B0604020202020204" pitchFamily="34" charset="0"/>
              </a:rPr>
              <a:t>Available at: </a:t>
            </a:r>
            <a:r>
              <a:rPr lang="en-US" sz="1500" u="sng" dirty="0">
                <a:latin typeface="Arial" panose="020B0604020202020204" pitchFamily="34" charset="0"/>
                <a:cs typeface="Arial" panose="020B0604020202020204" pitchFamily="34" charset="0"/>
                <a:hlinkClick r:id="rId11"/>
              </a:rPr>
              <a:t>http://www.ashtonmcgill.com/business-model-canvas-series-introducing-revenue-streams-cost-structure/</a:t>
            </a:r>
            <a:r>
              <a:rPr lang="en-US" sz="1500" dirty="0">
                <a:latin typeface="Arial" panose="020B0604020202020204" pitchFamily="34" charset="0"/>
                <a:cs typeface="Arial" panose="020B0604020202020204" pitchFamily="34" charset="0"/>
              </a:rPr>
              <a:t> (Accessed: 1st November 2018) </a:t>
            </a:r>
            <a:endParaRPr lang="en-GB" sz="15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en-US" sz="15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Veyrat,P</a:t>
            </a:r>
            <a:r>
              <a:rPr lang="en-US" sz="15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500" dirty="0">
                <a:latin typeface="Arial" panose="020B0604020202020204" pitchFamily="34" charset="0"/>
                <a:cs typeface="Arial" panose="020B0604020202020204" pitchFamily="34" charset="0"/>
              </a:rPr>
              <a:t>(2017) </a:t>
            </a:r>
            <a:r>
              <a:rPr lang="en-US" sz="1500" i="1" dirty="0">
                <a:latin typeface="Arial" panose="020B0604020202020204" pitchFamily="34" charset="0"/>
                <a:cs typeface="Arial" panose="020B0604020202020204" pitchFamily="34" charset="0"/>
              </a:rPr>
              <a:t>Determine key business partners with 8 questions. </a:t>
            </a:r>
            <a:r>
              <a:rPr lang="en-US" sz="1500" dirty="0">
                <a:latin typeface="Arial" panose="020B0604020202020204" pitchFamily="34" charset="0"/>
                <a:cs typeface="Arial" panose="020B0604020202020204" pitchFamily="34" charset="0"/>
              </a:rPr>
              <a:t>Available at : </a:t>
            </a:r>
            <a:r>
              <a:rPr lang="en-US" sz="1500" u="sng" dirty="0">
                <a:latin typeface="Arial" panose="020B0604020202020204" pitchFamily="34" charset="0"/>
                <a:cs typeface="Arial" panose="020B0604020202020204" pitchFamily="34" charset="0"/>
                <a:hlinkClick r:id="rId12"/>
              </a:rPr>
              <a:t>https://www.heflo.com/blog/business-management/key-partners-in-a-business-model/</a:t>
            </a:r>
            <a:r>
              <a:rPr lang="en-US" sz="1500" dirty="0">
                <a:latin typeface="Arial" panose="020B0604020202020204" pitchFamily="34" charset="0"/>
                <a:cs typeface="Arial" panose="020B0604020202020204" pitchFamily="34" charset="0"/>
              </a:rPr>
              <a:t> (Accessed: 27th October 2018) </a:t>
            </a:r>
            <a:endParaRPr lang="en-GB" sz="15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endParaRPr lang="en-GB" sz="8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409946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Facet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214</TotalTime>
  <Words>67</Words>
  <Application>Microsoft Office PowerPoint</Application>
  <PresentationFormat>Widescreen</PresentationFormat>
  <Paragraphs>31</Paragraphs>
  <Slides>4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9" baseType="lpstr">
      <vt:lpstr>Arial</vt:lpstr>
      <vt:lpstr>Calibri</vt:lpstr>
      <vt:lpstr>Trebuchet MS</vt:lpstr>
      <vt:lpstr>Wingdings 3</vt:lpstr>
      <vt:lpstr>Facet</vt:lpstr>
      <vt:lpstr>Business Model Canvas </vt:lpstr>
      <vt:lpstr>Business Model Canvas</vt:lpstr>
      <vt:lpstr>Google Trends </vt:lpstr>
      <vt:lpstr>References</vt:lpstr>
    </vt:vector>
  </TitlesOfParts>
  <Company>University of Wales Trinity Saint David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Business Model Canvas</dc:title>
  <dc:creator>Aaron Roberts (P143611)</dc:creator>
  <cp:lastModifiedBy>Aaron Roberts (P143611)</cp:lastModifiedBy>
  <cp:revision>16</cp:revision>
  <dcterms:created xsi:type="dcterms:W3CDTF">2018-10-30T12:25:58Z</dcterms:created>
  <dcterms:modified xsi:type="dcterms:W3CDTF">2018-11-03T12:07:09Z</dcterms:modified>
</cp:coreProperties>
</file>