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2" r:id="rId1"/>
  </p:sldMasterIdLst>
  <p:notesMasterIdLst>
    <p:notesMasterId r:id="rId10"/>
  </p:notesMasterIdLst>
  <p:sldIdLst>
    <p:sldId id="256" r:id="rId2"/>
    <p:sldId id="257" r:id="rId3"/>
    <p:sldId id="258" r:id="rId4"/>
    <p:sldId id="260" r:id="rId5"/>
    <p:sldId id="262" r:id="rId6"/>
    <p:sldId id="261" r:id="rId7"/>
    <p:sldId id="263" r:id="rId8"/>
    <p:sldId id="25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328"/>
    <p:restoredTop sz="76271"/>
  </p:normalViewPr>
  <p:slideViewPr>
    <p:cSldViewPr snapToGrid="0" snapToObjects="1">
      <p:cViewPr varScale="1">
        <p:scale>
          <a:sx n="62" d="100"/>
          <a:sy n="62" d="100"/>
        </p:scale>
        <p:origin x="224" y="6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51D222-BF88-AB48-BE26-306166637A1C}" type="datetimeFigureOut">
              <a:rPr lang="en-US" smtClean="0"/>
              <a:t>11/7/22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13E4DC-38CC-8142-9089-99023A39FD54}" type="slidenum">
              <a:rPr lang="en-US" smtClean="0"/>
              <a:t>‹#›</a:t>
            </a:fld>
            <a:endParaRPr lang="en-US"/>
          </a:p>
        </p:txBody>
      </p:sp>
    </p:spTree>
    <p:extLst>
      <p:ext uri="{BB962C8B-B14F-4D97-AF65-F5344CB8AC3E}">
        <p14:creationId xmlns:p14="http://schemas.microsoft.com/office/powerpoint/2010/main" val="3302252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a:t>
            </a:r>
            <a:r>
              <a:rPr lang="en-US" dirty="0" err="1"/>
              <a:t>im</a:t>
            </a:r>
            <a:r>
              <a:rPr lang="en-US" dirty="0"/>
              <a:t> Tom and </a:t>
            </a:r>
            <a:r>
              <a:rPr lang="en-US" dirty="0" err="1"/>
              <a:t>itoday</a:t>
            </a:r>
            <a:r>
              <a:rPr lang="en-US" dirty="0"/>
              <a:t> I want to speak about two </a:t>
            </a:r>
            <a:r>
              <a:rPr lang="en-US" dirty="0" err="1"/>
              <a:t>studie</a:t>
            </a:r>
            <a:r>
              <a:rPr lang="en-US" dirty="0"/>
              <a:t> skills are think are vital for future studies.</a:t>
            </a:r>
          </a:p>
        </p:txBody>
      </p:sp>
      <p:sp>
        <p:nvSpPr>
          <p:cNvPr id="4" name="Slide Number Placeholder 3"/>
          <p:cNvSpPr>
            <a:spLocks noGrp="1"/>
          </p:cNvSpPr>
          <p:nvPr>
            <p:ph type="sldNum" sz="quarter" idx="5"/>
          </p:nvPr>
        </p:nvSpPr>
        <p:spPr/>
        <p:txBody>
          <a:bodyPr/>
          <a:lstStyle/>
          <a:p>
            <a:fld id="{C413E4DC-38CC-8142-9089-99023A39FD54}" type="slidenum">
              <a:rPr lang="en-US" smtClean="0"/>
              <a:t>1</a:t>
            </a:fld>
            <a:endParaRPr lang="en-US"/>
          </a:p>
        </p:txBody>
      </p:sp>
    </p:spTree>
    <p:extLst>
      <p:ext uri="{BB962C8B-B14F-4D97-AF65-F5344CB8AC3E}">
        <p14:creationId xmlns:p14="http://schemas.microsoft.com/office/powerpoint/2010/main" val="1308647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presentation I'm going to discuss the importance of my 2 chosen study skills, referencing and time management. Both of these skills in my opinion are paramount for an individuals studies as without referencing you can be at risk of plagiarism which in the long run can impact your academic status and without good time management skills you'll find that its a lot harder to get your work done in time and to the best of your ability </a:t>
            </a:r>
          </a:p>
          <a:p>
            <a:endParaRPr lang="en-US" dirty="0"/>
          </a:p>
        </p:txBody>
      </p:sp>
      <p:sp>
        <p:nvSpPr>
          <p:cNvPr id="4" name="Slide Number Placeholder 3"/>
          <p:cNvSpPr>
            <a:spLocks noGrp="1"/>
          </p:cNvSpPr>
          <p:nvPr>
            <p:ph type="sldNum" sz="quarter" idx="5"/>
          </p:nvPr>
        </p:nvSpPr>
        <p:spPr/>
        <p:txBody>
          <a:bodyPr/>
          <a:lstStyle/>
          <a:p>
            <a:fld id="{C413E4DC-38CC-8142-9089-99023A39FD54}" type="slidenum">
              <a:rPr lang="en-US" smtClean="0"/>
              <a:t>2</a:t>
            </a:fld>
            <a:endParaRPr lang="en-US"/>
          </a:p>
        </p:txBody>
      </p:sp>
    </p:spTree>
    <p:extLst>
      <p:ext uri="{BB962C8B-B14F-4D97-AF65-F5344CB8AC3E}">
        <p14:creationId xmlns:p14="http://schemas.microsoft.com/office/powerpoint/2010/main" val="40282273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getting into a little more detail. Firstly, id like to state that even though referencing can can help avoid your work being picked up as plagiarized, it also has other important roles.</a:t>
            </a:r>
          </a:p>
          <a:p>
            <a:r>
              <a:rPr lang="en-US" dirty="0"/>
              <a:t>One being the acknowledgement of other peoples work showing that you you respect the time and effort put into to that research by somebody else. Having correct citations will also help you provide the evidence needed to back up your research and </a:t>
            </a:r>
            <a:r>
              <a:rPr lang="en-US" dirty="0" err="1"/>
              <a:t>ahows</a:t>
            </a:r>
            <a:r>
              <a:rPr lang="en-US" dirty="0"/>
              <a:t> that you are aware of the topics you are currently learning and researching for.  Another point id like to make is that with referencing your work it will also help the reader, for example your lecturer or someone interested in the topic you have researched find the original source of information helping them find where you have picked up the information and help them understand just that little bit more. Alongside this referencing and having correct citations will help make you work more credible and help the reader  get access to that credible information used. </a:t>
            </a:r>
          </a:p>
        </p:txBody>
      </p:sp>
      <p:sp>
        <p:nvSpPr>
          <p:cNvPr id="4" name="Slide Number Placeholder 3"/>
          <p:cNvSpPr>
            <a:spLocks noGrp="1"/>
          </p:cNvSpPr>
          <p:nvPr>
            <p:ph type="sldNum" sz="quarter" idx="5"/>
          </p:nvPr>
        </p:nvSpPr>
        <p:spPr/>
        <p:txBody>
          <a:bodyPr/>
          <a:lstStyle/>
          <a:p>
            <a:fld id="{C413E4DC-38CC-8142-9089-99023A39FD54}" type="slidenum">
              <a:rPr lang="en-US" smtClean="0"/>
              <a:t>3</a:t>
            </a:fld>
            <a:endParaRPr lang="en-US"/>
          </a:p>
        </p:txBody>
      </p:sp>
    </p:spTree>
    <p:extLst>
      <p:ext uri="{BB962C8B-B14F-4D97-AF65-F5344CB8AC3E}">
        <p14:creationId xmlns:p14="http://schemas.microsoft.com/office/powerpoint/2010/main" val="13821669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next skill I want to talk about is time management. Time management is highly important as it will not only help you get your work done on time but it will help you achieve goals at a faster rate, this is because it will get you to focus on one activity at a time instead of trying to juggle multiple things at the same time like you would if you were to leave everything to last minute. Alongside helping you achieve your goals faster it also helps you to prioritize your work. The easiest way to do this is to create a timetable and make sure that all essential tasks are completed first such as your assignments, they need to be completed or at least started before any other activities are planned. With having proper time management you will find yourself becoming less stressed this is because as you prioritize tasks you know how much time you have to do the work that is needed due to this it can reduce stress and anxiety. Leading on from reducing stress, it also prevents procrastination this is because allocating specific times for your required tasks will </a:t>
            </a:r>
            <a:r>
              <a:rPr lang="en-US" dirty="0" err="1"/>
              <a:t>halp</a:t>
            </a:r>
            <a:r>
              <a:rPr lang="en-US" dirty="0"/>
              <a:t> keep you motivated to complete said tasks. </a:t>
            </a:r>
          </a:p>
        </p:txBody>
      </p:sp>
      <p:sp>
        <p:nvSpPr>
          <p:cNvPr id="4" name="Slide Number Placeholder 3"/>
          <p:cNvSpPr>
            <a:spLocks noGrp="1"/>
          </p:cNvSpPr>
          <p:nvPr>
            <p:ph type="sldNum" sz="quarter" idx="5"/>
          </p:nvPr>
        </p:nvSpPr>
        <p:spPr/>
        <p:txBody>
          <a:bodyPr/>
          <a:lstStyle/>
          <a:p>
            <a:fld id="{C413E4DC-38CC-8142-9089-99023A39FD54}" type="slidenum">
              <a:rPr lang="en-US" smtClean="0"/>
              <a:t>4</a:t>
            </a:fld>
            <a:endParaRPr lang="en-US"/>
          </a:p>
        </p:txBody>
      </p:sp>
    </p:spTree>
    <p:extLst>
      <p:ext uri="{BB962C8B-B14F-4D97-AF65-F5344CB8AC3E}">
        <p14:creationId xmlns:p14="http://schemas.microsoft.com/office/powerpoint/2010/main" val="1913983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6E32E5-C9E0-284B-8556-7A2164E2C32B}" type="datetimeFigureOut">
              <a:rPr lang="en-US" smtClean="0"/>
              <a:t>11/6/22</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6DB1CEC-DBC3-954C-BF6B-3A6059BB62DA}" type="slidenum">
              <a:rPr lang="en-US" smtClean="0"/>
              <a:t>‹#›</a:t>
            </a:fld>
            <a:endParaRPr lang="en-US"/>
          </a:p>
        </p:txBody>
      </p:sp>
    </p:spTree>
    <p:extLst>
      <p:ext uri="{BB962C8B-B14F-4D97-AF65-F5344CB8AC3E}">
        <p14:creationId xmlns:p14="http://schemas.microsoft.com/office/powerpoint/2010/main" val="708306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86E32E5-C9E0-284B-8556-7A2164E2C32B}" type="datetimeFigureOut">
              <a:rPr lang="en-US" smtClean="0"/>
              <a:t>11/6/22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6DB1CEC-DBC3-954C-BF6B-3A6059BB62DA}" type="slidenum">
              <a:rPr lang="en-US" smtClean="0"/>
              <a:t>‹#›</a:t>
            </a:fld>
            <a:endParaRPr lang="en-US"/>
          </a:p>
        </p:txBody>
      </p:sp>
    </p:spTree>
    <p:extLst>
      <p:ext uri="{BB962C8B-B14F-4D97-AF65-F5344CB8AC3E}">
        <p14:creationId xmlns:p14="http://schemas.microsoft.com/office/powerpoint/2010/main" val="3413790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86E32E5-C9E0-284B-8556-7A2164E2C32B}" type="datetimeFigureOut">
              <a:rPr lang="en-US" smtClean="0"/>
              <a:t>11/6/22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6DB1CEC-DBC3-954C-BF6B-3A6059BB62DA}" type="slidenum">
              <a:rPr lang="en-US" smtClean="0"/>
              <a:t>‹#›</a:t>
            </a:fld>
            <a:endParaRPr lang="en-US"/>
          </a:p>
        </p:txBody>
      </p:sp>
    </p:spTree>
    <p:extLst>
      <p:ext uri="{BB962C8B-B14F-4D97-AF65-F5344CB8AC3E}">
        <p14:creationId xmlns:p14="http://schemas.microsoft.com/office/powerpoint/2010/main" val="346389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86E32E5-C9E0-284B-8556-7A2164E2C32B}" type="datetimeFigureOut">
              <a:rPr lang="en-US" smtClean="0"/>
              <a:t>11/6/22</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6DB1CEC-DBC3-954C-BF6B-3A6059BB62DA}" type="slidenum">
              <a:rPr lang="en-US" smtClean="0"/>
              <a:t>‹#›</a:t>
            </a:fld>
            <a:endParaRPr lang="en-US"/>
          </a:p>
        </p:txBody>
      </p:sp>
    </p:spTree>
    <p:extLst>
      <p:ext uri="{BB962C8B-B14F-4D97-AF65-F5344CB8AC3E}">
        <p14:creationId xmlns:p14="http://schemas.microsoft.com/office/powerpoint/2010/main" val="4120249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86E32E5-C9E0-284B-8556-7A2164E2C32B}" type="datetimeFigureOut">
              <a:rPr lang="en-US" smtClean="0"/>
              <a:t>11/6/22</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6DB1CEC-DBC3-954C-BF6B-3A6059BB62DA}" type="slidenum">
              <a:rPr lang="en-US" smtClean="0"/>
              <a:t>‹#›</a:t>
            </a:fld>
            <a:endParaRPr lang="en-US"/>
          </a:p>
        </p:txBody>
      </p:sp>
    </p:spTree>
    <p:extLst>
      <p:ext uri="{BB962C8B-B14F-4D97-AF65-F5344CB8AC3E}">
        <p14:creationId xmlns:p14="http://schemas.microsoft.com/office/powerpoint/2010/main" val="146789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86E32E5-C9E0-284B-8556-7A2164E2C32B}" type="datetimeFigureOut">
              <a:rPr lang="en-US" smtClean="0"/>
              <a:t>11/6/22</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6DB1CEC-DBC3-954C-BF6B-3A6059BB62DA}" type="slidenum">
              <a:rPr lang="en-US" smtClean="0"/>
              <a:t>‹#›</a:t>
            </a:fld>
            <a:endParaRPr lang="en-US"/>
          </a:p>
        </p:txBody>
      </p:sp>
    </p:spTree>
    <p:extLst>
      <p:ext uri="{BB962C8B-B14F-4D97-AF65-F5344CB8AC3E}">
        <p14:creationId xmlns:p14="http://schemas.microsoft.com/office/powerpoint/2010/main" val="2099865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6E32E5-C9E0-284B-8556-7A2164E2C32B}" type="datetimeFigureOut">
              <a:rPr lang="en-US" smtClean="0"/>
              <a:t>11/6/22</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6DB1CEC-DBC3-954C-BF6B-3A6059BB62DA}" type="slidenum">
              <a:rPr lang="en-US" smtClean="0"/>
              <a:t>‹#›</a:t>
            </a:fld>
            <a:endParaRPr lang="en-US"/>
          </a:p>
        </p:txBody>
      </p:sp>
    </p:spTree>
    <p:extLst>
      <p:ext uri="{BB962C8B-B14F-4D97-AF65-F5344CB8AC3E}">
        <p14:creationId xmlns:p14="http://schemas.microsoft.com/office/powerpoint/2010/main" val="3513585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86E32E5-C9E0-284B-8556-7A2164E2C32B}" type="datetimeFigureOut">
              <a:rPr lang="en-US" smtClean="0"/>
              <a:t>11/6/22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6DB1CEC-DBC3-954C-BF6B-3A6059BB62DA}" type="slidenum">
              <a:rPr lang="en-US" smtClean="0"/>
              <a:t>‹#›</a:t>
            </a:fld>
            <a:endParaRPr lang="en-US"/>
          </a:p>
        </p:txBody>
      </p:sp>
    </p:spTree>
    <p:extLst>
      <p:ext uri="{BB962C8B-B14F-4D97-AF65-F5344CB8AC3E}">
        <p14:creationId xmlns:p14="http://schemas.microsoft.com/office/powerpoint/2010/main" val="3991603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86E32E5-C9E0-284B-8556-7A2164E2C32B}" type="datetimeFigureOut">
              <a:rPr lang="en-US" smtClean="0"/>
              <a:t>11/6/22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6DB1CEC-DBC3-954C-BF6B-3A6059BB62DA}" type="slidenum">
              <a:rPr lang="en-US" smtClean="0"/>
              <a:t>‹#›</a:t>
            </a:fld>
            <a:endParaRPr lang="en-US"/>
          </a:p>
        </p:txBody>
      </p:sp>
    </p:spTree>
    <p:extLst>
      <p:ext uri="{BB962C8B-B14F-4D97-AF65-F5344CB8AC3E}">
        <p14:creationId xmlns:p14="http://schemas.microsoft.com/office/powerpoint/2010/main" val="822199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86E32E5-C9E0-284B-8556-7A2164E2C32B}" type="datetimeFigureOut">
              <a:rPr lang="en-US" smtClean="0"/>
              <a:t>11/6/22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6DB1CEC-DBC3-954C-BF6B-3A6059BB62DA}" type="slidenum">
              <a:rPr lang="en-US" smtClean="0"/>
              <a:t>‹#›</a:t>
            </a:fld>
            <a:endParaRPr lang="en-US"/>
          </a:p>
        </p:txBody>
      </p:sp>
    </p:spTree>
    <p:extLst>
      <p:ext uri="{BB962C8B-B14F-4D97-AF65-F5344CB8AC3E}">
        <p14:creationId xmlns:p14="http://schemas.microsoft.com/office/powerpoint/2010/main" val="3901555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86E32E5-C9E0-284B-8556-7A2164E2C32B}" type="datetimeFigureOut">
              <a:rPr lang="en-US" smtClean="0"/>
              <a:t>11/6/22</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6DB1CEC-DBC3-954C-BF6B-3A6059BB62DA}"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824232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86E32E5-C9E0-284B-8556-7A2164E2C32B}" type="datetimeFigureOut">
              <a:rPr lang="en-US" smtClean="0"/>
              <a:t>11/6/22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6DB1CEC-DBC3-954C-BF6B-3A6059BB62DA}" type="slidenum">
              <a:rPr lang="en-US" smtClean="0"/>
              <a:t>‹#›</a:t>
            </a:fld>
            <a:endParaRPr lang="en-US"/>
          </a:p>
        </p:txBody>
      </p:sp>
    </p:spTree>
    <p:extLst>
      <p:ext uri="{BB962C8B-B14F-4D97-AF65-F5344CB8AC3E}">
        <p14:creationId xmlns:p14="http://schemas.microsoft.com/office/powerpoint/2010/main" val="25934244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86E32E5-C9E0-284B-8556-7A2164E2C32B}" type="datetimeFigureOut">
              <a:rPr lang="en-US" smtClean="0"/>
              <a:t>11/6/22</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6DB1CEC-DBC3-954C-BF6B-3A6059BB62DA}"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135170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86E32E5-C9E0-284B-8556-7A2164E2C32B}" type="datetimeFigureOut">
              <a:rPr lang="en-US" smtClean="0"/>
              <a:t>11/6/22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6DB1CEC-DBC3-954C-BF6B-3A6059BB62DA}" type="slidenum">
              <a:rPr lang="en-US" smtClean="0"/>
              <a:t>‹#›</a:t>
            </a:fld>
            <a:endParaRPr lang="en-US"/>
          </a:p>
        </p:txBody>
      </p:sp>
    </p:spTree>
    <p:extLst>
      <p:ext uri="{BB962C8B-B14F-4D97-AF65-F5344CB8AC3E}">
        <p14:creationId xmlns:p14="http://schemas.microsoft.com/office/powerpoint/2010/main" val="9424037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86E32E5-C9E0-284B-8556-7A2164E2C32B}" type="datetimeFigureOut">
              <a:rPr lang="en-US" smtClean="0"/>
              <a:t>11/6/22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6DB1CEC-DBC3-954C-BF6B-3A6059BB62DA}" type="slidenum">
              <a:rPr lang="en-US" smtClean="0"/>
              <a:t>‹#›</a:t>
            </a:fld>
            <a:endParaRPr lang="en-US"/>
          </a:p>
        </p:txBody>
      </p:sp>
    </p:spTree>
    <p:extLst>
      <p:ext uri="{BB962C8B-B14F-4D97-AF65-F5344CB8AC3E}">
        <p14:creationId xmlns:p14="http://schemas.microsoft.com/office/powerpoint/2010/main" val="42355365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86E32E5-C9E0-284B-8556-7A2164E2C32B}" type="datetimeFigureOut">
              <a:rPr lang="en-US" smtClean="0"/>
              <a:t>11/6/22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6DB1CEC-DBC3-954C-BF6B-3A6059BB62DA}" type="slidenum">
              <a:rPr lang="en-US" smtClean="0"/>
              <a:t>‹#›</a:t>
            </a:fld>
            <a:endParaRPr lang="en-US"/>
          </a:p>
        </p:txBody>
      </p:sp>
    </p:spTree>
    <p:extLst>
      <p:ext uri="{BB962C8B-B14F-4D97-AF65-F5344CB8AC3E}">
        <p14:creationId xmlns:p14="http://schemas.microsoft.com/office/powerpoint/2010/main" val="1563458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86E32E5-C9E0-284B-8556-7A2164E2C32B}" type="datetimeFigureOut">
              <a:rPr lang="en-US" smtClean="0"/>
              <a:t>11/6/22</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6DB1CEC-DBC3-954C-BF6B-3A6059BB62DA}" type="slidenum">
              <a:rPr lang="en-US" smtClean="0"/>
              <a:t>‹#›</a:t>
            </a:fld>
            <a:endParaRPr lang="en-US"/>
          </a:p>
        </p:txBody>
      </p:sp>
    </p:spTree>
    <p:extLst>
      <p:ext uri="{BB962C8B-B14F-4D97-AF65-F5344CB8AC3E}">
        <p14:creationId xmlns:p14="http://schemas.microsoft.com/office/powerpoint/2010/main" val="952556390"/>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 id="2147483755" r:id="rId13"/>
    <p:sldLayoutId id="2147483756" r:id="rId14"/>
    <p:sldLayoutId id="2147483757" r:id="rId15"/>
    <p:sldLayoutId id="214748375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eams.microsoft.com/l/meetup-join/19:6864b695b0ab495a98986d968f7df17e@thread.tacv2/1667865295764?context=%7B%22Tid%22:%224e0f11f9-046e-4505-9cb8-db2152311e21%22,%22Oid%22:%223fc8eabf-4be9-4d98-a5e6-ae967e87ec9f%22%7D"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403E5-5830-424A-AF9C-9F5B87C58343}"/>
              </a:ext>
            </a:extLst>
          </p:cNvPr>
          <p:cNvSpPr>
            <a:spLocks noGrp="1"/>
          </p:cNvSpPr>
          <p:nvPr>
            <p:ph type="ctrTitle"/>
          </p:nvPr>
        </p:nvSpPr>
        <p:spPr/>
        <p:txBody>
          <a:bodyPr>
            <a:normAutofit/>
          </a:bodyPr>
          <a:lstStyle/>
          <a:p>
            <a:r>
              <a:rPr lang="en-US" dirty="0"/>
              <a:t>2 Skills Important for Future Studies </a:t>
            </a:r>
          </a:p>
        </p:txBody>
      </p:sp>
      <p:sp>
        <p:nvSpPr>
          <p:cNvPr id="3" name="Subtitle 2">
            <a:extLst>
              <a:ext uri="{FF2B5EF4-FFF2-40B4-BE49-F238E27FC236}">
                <a16:creationId xmlns:a16="http://schemas.microsoft.com/office/drawing/2014/main" id="{CF103152-67B8-D74B-A80A-C25133B0BADC}"/>
              </a:ext>
            </a:extLst>
          </p:cNvPr>
          <p:cNvSpPr>
            <a:spLocks noGrp="1"/>
          </p:cNvSpPr>
          <p:nvPr>
            <p:ph type="subTitle" idx="1"/>
          </p:nvPr>
        </p:nvSpPr>
        <p:spPr/>
        <p:txBody>
          <a:bodyPr>
            <a:normAutofit fontScale="62500" lnSpcReduction="20000"/>
          </a:bodyPr>
          <a:lstStyle/>
          <a:p>
            <a:r>
              <a:rPr lang="en-US" dirty="0"/>
              <a:t>Tomas Edmunds 2204901</a:t>
            </a:r>
          </a:p>
          <a:p>
            <a:endParaRPr lang="en-US" dirty="0"/>
          </a:p>
          <a:p>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https://teams.microsoft.com/l/meetup-join/19:6864b695b0ab495a98986d968f7df17e@thread.tacv2/1667865295764?context=%7B%22Tid%22:%224e0f11f9-046e-4505-9cb8-db2152311e21%22,%22Oid%22:%223fc8eabf-4be9-4d98-a5e6-ae967e87ec9f%22%7D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Tree>
    <p:extLst>
      <p:ext uri="{BB962C8B-B14F-4D97-AF65-F5344CB8AC3E}">
        <p14:creationId xmlns:p14="http://schemas.microsoft.com/office/powerpoint/2010/main" val="27498869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86FB414-E2AA-E14E-8F4A-507C386825B2}"/>
              </a:ext>
            </a:extLst>
          </p:cNvPr>
          <p:cNvSpPr txBox="1"/>
          <p:nvPr/>
        </p:nvSpPr>
        <p:spPr>
          <a:xfrm>
            <a:off x="4423063" y="1912576"/>
            <a:ext cx="3345872" cy="707886"/>
          </a:xfrm>
          <a:prstGeom prst="rect">
            <a:avLst/>
          </a:prstGeom>
          <a:noFill/>
        </p:spPr>
        <p:txBody>
          <a:bodyPr wrap="square" rtlCol="0">
            <a:spAutoFit/>
          </a:bodyPr>
          <a:lstStyle/>
          <a:p>
            <a:r>
              <a:rPr lang="en-US" sz="4000" dirty="0"/>
              <a:t>Referencing.</a:t>
            </a:r>
          </a:p>
        </p:txBody>
      </p:sp>
      <p:sp>
        <p:nvSpPr>
          <p:cNvPr id="13" name="TextBox 12">
            <a:extLst>
              <a:ext uri="{FF2B5EF4-FFF2-40B4-BE49-F238E27FC236}">
                <a16:creationId xmlns:a16="http://schemas.microsoft.com/office/drawing/2014/main" id="{0C608F16-0F7F-8A44-95EC-210F170B1D1C}"/>
              </a:ext>
            </a:extLst>
          </p:cNvPr>
          <p:cNvSpPr txBox="1"/>
          <p:nvPr/>
        </p:nvSpPr>
        <p:spPr>
          <a:xfrm>
            <a:off x="3571009" y="4237538"/>
            <a:ext cx="5049981" cy="707886"/>
          </a:xfrm>
          <a:prstGeom prst="rect">
            <a:avLst/>
          </a:prstGeom>
          <a:noFill/>
        </p:spPr>
        <p:txBody>
          <a:bodyPr wrap="square" rtlCol="0">
            <a:spAutoFit/>
          </a:bodyPr>
          <a:lstStyle/>
          <a:p>
            <a:r>
              <a:rPr lang="en-US" sz="4000" dirty="0"/>
              <a:t>Time management.</a:t>
            </a:r>
          </a:p>
        </p:txBody>
      </p:sp>
      <p:sp>
        <p:nvSpPr>
          <p:cNvPr id="15" name="TextBox 14">
            <a:extLst>
              <a:ext uri="{FF2B5EF4-FFF2-40B4-BE49-F238E27FC236}">
                <a16:creationId xmlns:a16="http://schemas.microsoft.com/office/drawing/2014/main" id="{A9541749-9111-6548-A28A-14C80AAB8AB8}"/>
              </a:ext>
            </a:extLst>
          </p:cNvPr>
          <p:cNvSpPr txBox="1"/>
          <p:nvPr/>
        </p:nvSpPr>
        <p:spPr>
          <a:xfrm>
            <a:off x="5809702" y="3075057"/>
            <a:ext cx="572593" cy="707886"/>
          </a:xfrm>
          <a:prstGeom prst="rect">
            <a:avLst/>
          </a:prstGeom>
          <a:noFill/>
        </p:spPr>
        <p:txBody>
          <a:bodyPr wrap="none" rtlCol="0">
            <a:spAutoFit/>
          </a:bodyPr>
          <a:lstStyle/>
          <a:p>
            <a:r>
              <a:rPr lang="en-US" sz="4000" dirty="0"/>
              <a:t>&amp;</a:t>
            </a:r>
          </a:p>
        </p:txBody>
      </p:sp>
    </p:spTree>
    <p:extLst>
      <p:ext uri="{BB962C8B-B14F-4D97-AF65-F5344CB8AC3E}">
        <p14:creationId xmlns:p14="http://schemas.microsoft.com/office/powerpoint/2010/main" val="3321525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CC7AD-E328-E24A-B433-42D4433A709E}"/>
              </a:ext>
            </a:extLst>
          </p:cNvPr>
          <p:cNvSpPr>
            <a:spLocks noGrp="1"/>
          </p:cNvSpPr>
          <p:nvPr>
            <p:ph type="title"/>
          </p:nvPr>
        </p:nvSpPr>
        <p:spPr/>
        <p:txBody>
          <a:bodyPr/>
          <a:lstStyle/>
          <a:p>
            <a:r>
              <a:rPr lang="en-US" dirty="0"/>
              <a:t>Referencing. </a:t>
            </a:r>
          </a:p>
        </p:txBody>
      </p:sp>
      <p:sp>
        <p:nvSpPr>
          <p:cNvPr id="3" name="Content Placeholder 2">
            <a:extLst>
              <a:ext uri="{FF2B5EF4-FFF2-40B4-BE49-F238E27FC236}">
                <a16:creationId xmlns:a16="http://schemas.microsoft.com/office/drawing/2014/main" id="{DC312D62-DE6D-6A4A-AD95-2E4572FD3FFC}"/>
              </a:ext>
            </a:extLst>
          </p:cNvPr>
          <p:cNvSpPr>
            <a:spLocks noGrp="1"/>
          </p:cNvSpPr>
          <p:nvPr>
            <p:ph idx="1"/>
          </p:nvPr>
        </p:nvSpPr>
        <p:spPr/>
        <p:txBody>
          <a:bodyPr/>
          <a:lstStyle/>
          <a:p>
            <a:r>
              <a:rPr lang="en-US" dirty="0"/>
              <a:t>It will avoid your work being picked up as plagiarized. </a:t>
            </a:r>
          </a:p>
          <a:p>
            <a:r>
              <a:rPr lang="en-US" dirty="0"/>
              <a:t>It is a way to acknowledge pieces of work written by others. </a:t>
            </a:r>
          </a:p>
          <a:p>
            <a:r>
              <a:rPr lang="en-US" dirty="0"/>
              <a:t>Provides evidence.</a:t>
            </a:r>
          </a:p>
          <a:p>
            <a:r>
              <a:rPr lang="en-US" dirty="0"/>
              <a:t>Allows the reader to find the information. </a:t>
            </a:r>
          </a:p>
          <a:p>
            <a:r>
              <a:rPr lang="en-US" dirty="0"/>
              <a:t>Makes your work more credible. </a:t>
            </a:r>
          </a:p>
          <a:p>
            <a:pPr marL="0" indent="0">
              <a:buNone/>
            </a:pPr>
            <a:endParaRPr lang="en-US" dirty="0"/>
          </a:p>
        </p:txBody>
      </p:sp>
      <p:sp>
        <p:nvSpPr>
          <p:cNvPr id="4" name="TextBox 3">
            <a:extLst>
              <a:ext uri="{FF2B5EF4-FFF2-40B4-BE49-F238E27FC236}">
                <a16:creationId xmlns:a16="http://schemas.microsoft.com/office/drawing/2014/main" id="{44883A80-2143-C94D-B44B-AD221449F565}"/>
              </a:ext>
            </a:extLst>
          </p:cNvPr>
          <p:cNvSpPr txBox="1"/>
          <p:nvPr/>
        </p:nvSpPr>
        <p:spPr>
          <a:xfrm>
            <a:off x="7980218" y="5611091"/>
            <a:ext cx="2660073" cy="646331"/>
          </a:xfrm>
          <a:prstGeom prst="rect">
            <a:avLst/>
          </a:prstGeom>
          <a:noFill/>
        </p:spPr>
        <p:txBody>
          <a:bodyPr wrap="square" rtlCol="0">
            <a:spAutoFit/>
          </a:bodyPr>
          <a:lstStyle/>
          <a:p>
            <a:r>
              <a:rPr lang="en-US" dirty="0"/>
              <a:t>UNSW 2022</a:t>
            </a:r>
          </a:p>
          <a:p>
            <a:r>
              <a:rPr lang="en-US" dirty="0"/>
              <a:t>PCC (no date)</a:t>
            </a:r>
          </a:p>
        </p:txBody>
      </p:sp>
      <p:pic>
        <p:nvPicPr>
          <p:cNvPr id="1026" name="Picture 2" descr="Plagiarism in Academia">
            <a:extLst>
              <a:ext uri="{FF2B5EF4-FFF2-40B4-BE49-F238E27FC236}">
                <a16:creationId xmlns:a16="http://schemas.microsoft.com/office/drawing/2014/main" id="{911DD476-6A82-A24B-8A2A-562A8D5EB1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7551" y="2958109"/>
            <a:ext cx="3613958" cy="230678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DD7FAB0-375B-D94C-97E9-24FE6D6A6964}"/>
              </a:ext>
            </a:extLst>
          </p:cNvPr>
          <p:cNvSpPr txBox="1"/>
          <p:nvPr/>
        </p:nvSpPr>
        <p:spPr>
          <a:xfrm>
            <a:off x="10058400" y="5264891"/>
            <a:ext cx="1446212" cy="261610"/>
          </a:xfrm>
          <a:prstGeom prst="rect">
            <a:avLst/>
          </a:prstGeom>
          <a:noFill/>
        </p:spPr>
        <p:txBody>
          <a:bodyPr wrap="square" rtlCol="0">
            <a:spAutoFit/>
          </a:bodyPr>
          <a:lstStyle/>
          <a:p>
            <a:r>
              <a:rPr lang="en-GB" sz="1100" b="0" i="0" u="none" strike="noStrike" dirty="0" err="1">
                <a:solidFill>
                  <a:srgbClr val="000000"/>
                </a:solidFill>
                <a:effectLst/>
              </a:rPr>
              <a:t>medtextpert.com</a:t>
            </a:r>
            <a:endParaRPr lang="en-US" sz="1100" dirty="0"/>
          </a:p>
        </p:txBody>
      </p:sp>
    </p:spTree>
    <p:extLst>
      <p:ext uri="{BB962C8B-B14F-4D97-AF65-F5344CB8AC3E}">
        <p14:creationId xmlns:p14="http://schemas.microsoft.com/office/powerpoint/2010/main" val="2546123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37378-8123-7543-A8D0-DAE06B9E3886}"/>
              </a:ext>
            </a:extLst>
          </p:cNvPr>
          <p:cNvSpPr>
            <a:spLocks noGrp="1"/>
          </p:cNvSpPr>
          <p:nvPr>
            <p:ph type="title"/>
          </p:nvPr>
        </p:nvSpPr>
        <p:spPr/>
        <p:txBody>
          <a:bodyPr/>
          <a:lstStyle/>
          <a:p>
            <a:r>
              <a:rPr lang="en-US" dirty="0"/>
              <a:t>Time Management. </a:t>
            </a:r>
          </a:p>
        </p:txBody>
      </p:sp>
      <p:sp>
        <p:nvSpPr>
          <p:cNvPr id="3" name="Content Placeholder 2">
            <a:extLst>
              <a:ext uri="{FF2B5EF4-FFF2-40B4-BE49-F238E27FC236}">
                <a16:creationId xmlns:a16="http://schemas.microsoft.com/office/drawing/2014/main" id="{4948C37F-DCBF-E84C-8A6A-827B473186FE}"/>
              </a:ext>
            </a:extLst>
          </p:cNvPr>
          <p:cNvSpPr>
            <a:spLocks noGrp="1"/>
          </p:cNvSpPr>
          <p:nvPr>
            <p:ph idx="1"/>
          </p:nvPr>
        </p:nvSpPr>
        <p:spPr/>
        <p:txBody>
          <a:bodyPr/>
          <a:lstStyle/>
          <a:p>
            <a:r>
              <a:rPr lang="en-US" dirty="0"/>
              <a:t>It helps you achieve goals faster.</a:t>
            </a:r>
          </a:p>
          <a:p>
            <a:r>
              <a:rPr lang="en-US" dirty="0"/>
              <a:t>It helps prioritize your work.  </a:t>
            </a:r>
          </a:p>
          <a:p>
            <a:r>
              <a:rPr lang="en-US" dirty="0"/>
              <a:t>Reduces stress. </a:t>
            </a:r>
          </a:p>
          <a:p>
            <a:r>
              <a:rPr lang="en-US" dirty="0"/>
              <a:t>It prevents procrastination. </a:t>
            </a:r>
          </a:p>
        </p:txBody>
      </p:sp>
      <p:sp>
        <p:nvSpPr>
          <p:cNvPr id="4" name="TextBox 3">
            <a:extLst>
              <a:ext uri="{FF2B5EF4-FFF2-40B4-BE49-F238E27FC236}">
                <a16:creationId xmlns:a16="http://schemas.microsoft.com/office/drawing/2014/main" id="{4AB442A7-AD36-A642-9039-EDCCBB885D78}"/>
              </a:ext>
            </a:extLst>
          </p:cNvPr>
          <p:cNvSpPr txBox="1"/>
          <p:nvPr/>
        </p:nvSpPr>
        <p:spPr>
          <a:xfrm>
            <a:off x="6899564" y="5133109"/>
            <a:ext cx="4605048" cy="369332"/>
          </a:xfrm>
          <a:prstGeom prst="rect">
            <a:avLst/>
          </a:prstGeom>
          <a:noFill/>
        </p:spPr>
        <p:txBody>
          <a:bodyPr wrap="square" rtlCol="0">
            <a:spAutoFit/>
          </a:bodyPr>
          <a:lstStyle/>
          <a:p>
            <a:r>
              <a:rPr lang="en-US" dirty="0"/>
              <a:t>Global Indian school</a:t>
            </a:r>
          </a:p>
        </p:txBody>
      </p:sp>
      <p:pic>
        <p:nvPicPr>
          <p:cNvPr id="2050" name="Picture 2">
            <a:extLst>
              <a:ext uri="{FF2B5EF4-FFF2-40B4-BE49-F238E27FC236}">
                <a16:creationId xmlns:a16="http://schemas.microsoft.com/office/drawing/2014/main" id="{FB55256E-D740-0D4B-9B86-460A0D876A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6912" y="2037274"/>
            <a:ext cx="3674606" cy="25209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FA1A374-B1D3-094B-95AE-A3EBBD3F934C}"/>
              </a:ext>
            </a:extLst>
          </p:cNvPr>
          <p:cNvSpPr txBox="1"/>
          <p:nvPr/>
        </p:nvSpPr>
        <p:spPr>
          <a:xfrm>
            <a:off x="8456300" y="4481039"/>
            <a:ext cx="2265218" cy="261610"/>
          </a:xfrm>
          <a:prstGeom prst="rect">
            <a:avLst/>
          </a:prstGeom>
          <a:noFill/>
        </p:spPr>
        <p:txBody>
          <a:bodyPr wrap="square" rtlCol="0">
            <a:spAutoFit/>
          </a:bodyPr>
          <a:lstStyle/>
          <a:p>
            <a:r>
              <a:rPr lang="en-GB" sz="1100" b="0" i="0" u="none" strike="noStrike" dirty="0" err="1">
                <a:solidFill>
                  <a:srgbClr val="000000"/>
                </a:solidFill>
                <a:effectLst/>
              </a:rPr>
              <a:t>managementstudyguide.com</a:t>
            </a:r>
            <a:endParaRPr lang="en-US" sz="1100" dirty="0"/>
          </a:p>
        </p:txBody>
      </p:sp>
    </p:spTree>
    <p:extLst>
      <p:ext uri="{BB962C8B-B14F-4D97-AF65-F5344CB8AC3E}">
        <p14:creationId xmlns:p14="http://schemas.microsoft.com/office/powerpoint/2010/main" val="1243661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DAA2B-8982-F449-8A01-16EF8442039E}"/>
              </a:ext>
            </a:extLst>
          </p:cNvPr>
          <p:cNvSpPr>
            <a:spLocks noGrp="1"/>
          </p:cNvSpPr>
          <p:nvPr>
            <p:ph type="title"/>
          </p:nvPr>
        </p:nvSpPr>
        <p:spPr/>
        <p:txBody>
          <a:bodyPr/>
          <a:lstStyle/>
          <a:p>
            <a:r>
              <a:rPr lang="en-US" dirty="0"/>
              <a:t>How will these skills improve my work?</a:t>
            </a:r>
          </a:p>
        </p:txBody>
      </p:sp>
      <p:sp>
        <p:nvSpPr>
          <p:cNvPr id="3" name="Content Placeholder 2">
            <a:extLst>
              <a:ext uri="{FF2B5EF4-FFF2-40B4-BE49-F238E27FC236}">
                <a16:creationId xmlns:a16="http://schemas.microsoft.com/office/drawing/2014/main" id="{00C317E6-A0BA-5144-B8C8-CD9CAAD12383}"/>
              </a:ext>
            </a:extLst>
          </p:cNvPr>
          <p:cNvSpPr>
            <a:spLocks noGrp="1"/>
          </p:cNvSpPr>
          <p:nvPr>
            <p:ph idx="1"/>
          </p:nvPr>
        </p:nvSpPr>
        <p:spPr/>
        <p:txBody>
          <a:bodyPr>
            <a:normAutofit/>
          </a:bodyPr>
          <a:lstStyle/>
          <a:p>
            <a:r>
              <a:rPr lang="en-US" dirty="0"/>
              <a:t>Referencing will help me as it is going to show that I can acknowledge certain individuals work. It will also help show that I can provide evidence and back up my sources to help somebody who is looking at my work to source out any information they may want to check.</a:t>
            </a:r>
          </a:p>
          <a:p>
            <a:r>
              <a:rPr lang="en-US" dirty="0"/>
              <a:t>Time management will also help me with future academic work as it will encourage me to create a timetable in order for me to prepare myself for upcoming assignments and other work-related tasks. Due to this it is going to support me coping with the stress of trying to balance my academic writing tasks with everyday life which for me can be quite difficult. </a:t>
            </a:r>
          </a:p>
        </p:txBody>
      </p:sp>
    </p:spTree>
    <p:extLst>
      <p:ext uri="{BB962C8B-B14F-4D97-AF65-F5344CB8AC3E}">
        <p14:creationId xmlns:p14="http://schemas.microsoft.com/office/powerpoint/2010/main" val="3274497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2929C-0364-0945-BDF8-A1F0756821A7}"/>
              </a:ext>
            </a:extLst>
          </p:cNvPr>
          <p:cNvSpPr>
            <a:spLocks noGrp="1"/>
          </p:cNvSpPr>
          <p:nvPr>
            <p:ph type="title"/>
          </p:nvPr>
        </p:nvSpPr>
        <p:spPr/>
        <p:txBody>
          <a:bodyPr/>
          <a:lstStyle/>
          <a:p>
            <a:r>
              <a:rPr lang="en-US" dirty="0"/>
              <a:t>Summary </a:t>
            </a:r>
            <a:br>
              <a:rPr lang="en-US" dirty="0"/>
            </a:br>
            <a:endParaRPr lang="en-US" dirty="0"/>
          </a:p>
        </p:txBody>
      </p:sp>
      <p:sp>
        <p:nvSpPr>
          <p:cNvPr id="3" name="Content Placeholder 2">
            <a:extLst>
              <a:ext uri="{FF2B5EF4-FFF2-40B4-BE49-F238E27FC236}">
                <a16:creationId xmlns:a16="http://schemas.microsoft.com/office/drawing/2014/main" id="{DCFF7B3A-C0E0-354D-B480-38177475D576}"/>
              </a:ext>
            </a:extLst>
          </p:cNvPr>
          <p:cNvSpPr>
            <a:spLocks noGrp="1"/>
          </p:cNvSpPr>
          <p:nvPr>
            <p:ph idx="1"/>
          </p:nvPr>
        </p:nvSpPr>
        <p:spPr/>
        <p:txBody>
          <a:bodyPr/>
          <a:lstStyle/>
          <a:p>
            <a:pPr marL="0" indent="0">
              <a:buNone/>
            </a:pPr>
            <a:r>
              <a:rPr lang="en-US" dirty="0"/>
              <a:t>In summary of my presentation. I believe that both of my chosen skills, referencing and time management are essential for future academic studies as stated in my previous slides. </a:t>
            </a:r>
          </a:p>
          <a:p>
            <a:pPr marL="0" indent="0">
              <a:buNone/>
            </a:pPr>
            <a:r>
              <a:rPr lang="en-US" dirty="0"/>
              <a:t>In turn referencing can been seen as important skill as it will avoid your work being flagged as plagiarized and ensures that you are giving credit to other people research. </a:t>
            </a:r>
          </a:p>
          <a:p>
            <a:pPr marL="0" indent="0">
              <a:buNone/>
            </a:pPr>
            <a:r>
              <a:rPr lang="en-US" dirty="0"/>
              <a:t>Time management on the other hand is an important skill for a totally different reason. This is because it can help an individual keep on track of their assignments, it also reduces stress and can help with possible procrastination. </a:t>
            </a:r>
          </a:p>
          <a:p>
            <a:pPr marL="0" indent="0">
              <a:buNone/>
            </a:pPr>
            <a:endParaRPr lang="en-US" dirty="0"/>
          </a:p>
        </p:txBody>
      </p:sp>
    </p:spTree>
    <p:extLst>
      <p:ext uri="{BB962C8B-B14F-4D97-AF65-F5344CB8AC3E}">
        <p14:creationId xmlns:p14="http://schemas.microsoft.com/office/powerpoint/2010/main" val="2537014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7026D-DC67-DF48-8B02-A295CD09020E}"/>
              </a:ext>
            </a:extLst>
          </p:cNvPr>
          <p:cNvSpPr>
            <a:spLocks noGrp="1"/>
          </p:cNvSpPr>
          <p:nvPr>
            <p:ph type="title"/>
          </p:nvPr>
        </p:nvSpPr>
        <p:spPr/>
        <p:txBody>
          <a:bodyPr/>
          <a:lstStyle/>
          <a:p>
            <a:r>
              <a:rPr lang="en-US" dirty="0"/>
              <a:t>Action plan </a:t>
            </a:r>
          </a:p>
        </p:txBody>
      </p:sp>
      <p:sp>
        <p:nvSpPr>
          <p:cNvPr id="3" name="Content Placeholder 2">
            <a:extLst>
              <a:ext uri="{FF2B5EF4-FFF2-40B4-BE49-F238E27FC236}">
                <a16:creationId xmlns:a16="http://schemas.microsoft.com/office/drawing/2014/main" id="{4C2D4313-1666-D34A-AA80-05D1084FEDAC}"/>
              </a:ext>
            </a:extLst>
          </p:cNvPr>
          <p:cNvSpPr>
            <a:spLocks noGrp="1"/>
          </p:cNvSpPr>
          <p:nvPr>
            <p:ph idx="1"/>
          </p:nvPr>
        </p:nvSpPr>
        <p:spPr/>
        <p:txBody>
          <a:bodyPr/>
          <a:lstStyle/>
          <a:p>
            <a:r>
              <a:rPr lang="en-US" dirty="0"/>
              <a:t>I plan on using these in my work as I feel they are both as equally important to an individuals studies. These will help me as they are to things I find I struggle with and whilst working on these it is going to help me with my academic writing.</a:t>
            </a:r>
          </a:p>
        </p:txBody>
      </p:sp>
    </p:spTree>
    <p:extLst>
      <p:ext uri="{BB962C8B-B14F-4D97-AF65-F5344CB8AC3E}">
        <p14:creationId xmlns:p14="http://schemas.microsoft.com/office/powerpoint/2010/main" val="2318275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ED7D2-4DA2-2943-9D28-31439C73333D}"/>
              </a:ext>
            </a:extLst>
          </p:cNvPr>
          <p:cNvSpPr>
            <a:spLocks noGrp="1"/>
          </p:cNvSpPr>
          <p:nvPr>
            <p:ph type="title"/>
          </p:nvPr>
        </p:nvSpPr>
        <p:spPr>
          <a:xfrm>
            <a:off x="1640156" y="0"/>
            <a:ext cx="8911687" cy="789709"/>
          </a:xfrm>
        </p:spPr>
        <p:txBody>
          <a:bodyPr/>
          <a:lstStyle/>
          <a:p>
            <a:r>
              <a:rPr lang="en-US" dirty="0"/>
              <a:t>References </a:t>
            </a:r>
          </a:p>
        </p:txBody>
      </p:sp>
      <p:sp>
        <p:nvSpPr>
          <p:cNvPr id="3" name="Content Placeholder 2">
            <a:extLst>
              <a:ext uri="{FF2B5EF4-FFF2-40B4-BE49-F238E27FC236}">
                <a16:creationId xmlns:a16="http://schemas.microsoft.com/office/drawing/2014/main" id="{38268346-3BEE-AF4D-863E-48EEA3449558}"/>
              </a:ext>
            </a:extLst>
          </p:cNvPr>
          <p:cNvSpPr>
            <a:spLocks noGrp="1"/>
          </p:cNvSpPr>
          <p:nvPr>
            <p:ph idx="1"/>
          </p:nvPr>
        </p:nvSpPr>
        <p:spPr>
          <a:xfrm>
            <a:off x="1640156" y="789708"/>
            <a:ext cx="10551844" cy="6068291"/>
          </a:xfrm>
        </p:spPr>
        <p:txBody>
          <a:bodyPr/>
          <a:lstStyle/>
          <a:p>
            <a:r>
              <a:rPr lang="en-GB" b="0" i="1" u="none" strike="noStrike" dirty="0">
                <a:solidFill>
                  <a:srgbClr val="000000"/>
                </a:solidFill>
                <a:effectLst/>
              </a:rPr>
              <a:t>Why is referencing important?</a:t>
            </a:r>
            <a:r>
              <a:rPr lang="en-GB" b="0" i="0" u="none" strike="noStrike" dirty="0">
                <a:solidFill>
                  <a:srgbClr val="000000"/>
                </a:solidFill>
                <a:effectLst/>
              </a:rPr>
              <a:t> (2022) </a:t>
            </a:r>
            <a:r>
              <a:rPr lang="en-GB" b="0" i="1" u="none" strike="noStrike" dirty="0">
                <a:solidFill>
                  <a:srgbClr val="000000"/>
                </a:solidFill>
                <a:effectLst/>
              </a:rPr>
              <a:t>UNSW Current Students</a:t>
            </a:r>
            <a:r>
              <a:rPr lang="en-GB" b="0" i="0" u="none" strike="noStrike" dirty="0">
                <a:solidFill>
                  <a:srgbClr val="000000"/>
                </a:solidFill>
                <a:effectLst/>
              </a:rPr>
              <a:t>. Available at: https://</a:t>
            </a:r>
            <a:r>
              <a:rPr lang="en-GB" b="0" i="0" u="none" strike="noStrike" dirty="0" err="1">
                <a:solidFill>
                  <a:srgbClr val="000000"/>
                </a:solidFill>
                <a:effectLst/>
              </a:rPr>
              <a:t>www.student.unsw.edu.au</a:t>
            </a:r>
            <a:r>
              <a:rPr lang="en-GB" b="0" i="0" u="none" strike="noStrike" dirty="0">
                <a:solidFill>
                  <a:srgbClr val="000000"/>
                </a:solidFill>
                <a:effectLst/>
              </a:rPr>
              <a:t>/why-referencing-important (Accessed: November 7, 2022). </a:t>
            </a:r>
          </a:p>
          <a:p>
            <a:r>
              <a:rPr lang="en-GB" b="0" i="0" u="none" strike="noStrike" dirty="0">
                <a:solidFill>
                  <a:srgbClr val="000000"/>
                </a:solidFill>
                <a:effectLst/>
              </a:rPr>
              <a:t>Portland Community College (no date) </a:t>
            </a:r>
            <a:r>
              <a:rPr lang="en-GB" b="0" i="1" u="none" strike="noStrike" dirty="0">
                <a:solidFill>
                  <a:srgbClr val="000000"/>
                </a:solidFill>
                <a:effectLst/>
              </a:rPr>
              <a:t>Reasons for citing sources</a:t>
            </a:r>
            <a:r>
              <a:rPr lang="en-GB" b="0" i="0" u="none" strike="noStrike" dirty="0">
                <a:solidFill>
                  <a:srgbClr val="000000"/>
                </a:solidFill>
                <a:effectLst/>
              </a:rPr>
              <a:t>, </a:t>
            </a:r>
            <a:r>
              <a:rPr lang="en-GB" b="0" i="1" u="none" strike="noStrike" dirty="0">
                <a:solidFill>
                  <a:srgbClr val="000000"/>
                </a:solidFill>
                <a:effectLst/>
              </a:rPr>
              <a:t>Portland Community College</a:t>
            </a:r>
            <a:r>
              <a:rPr lang="en-GB" b="0" i="0" u="none" strike="noStrike" dirty="0">
                <a:solidFill>
                  <a:srgbClr val="000000"/>
                </a:solidFill>
                <a:effectLst/>
              </a:rPr>
              <a:t>. Available at: https://</a:t>
            </a:r>
            <a:r>
              <a:rPr lang="en-GB" b="0" i="0" u="none" strike="noStrike" dirty="0" err="1">
                <a:solidFill>
                  <a:srgbClr val="000000"/>
                </a:solidFill>
                <a:effectLst/>
              </a:rPr>
              <a:t>www.pcc.edu</a:t>
            </a:r>
            <a:r>
              <a:rPr lang="en-GB" b="0" i="0" u="none" strike="noStrike" dirty="0">
                <a:solidFill>
                  <a:srgbClr val="000000"/>
                </a:solidFill>
                <a:effectLst/>
              </a:rPr>
              <a:t>/library/research/reasons-for-citing-sources/#:~:text=Citing%20makes%20your%20work%20more,or%20ideas%20you%20are%20using. (Accessed: November 7, 2022). </a:t>
            </a:r>
          </a:p>
          <a:p>
            <a:r>
              <a:rPr lang="en-GB" b="0" i="1" u="none" strike="noStrike" dirty="0">
                <a:solidFill>
                  <a:srgbClr val="000000"/>
                </a:solidFill>
                <a:effectLst/>
              </a:rPr>
              <a:t>The importance of time management in a student's life</a:t>
            </a:r>
            <a:r>
              <a:rPr lang="en-GB" b="0" i="0" u="none" strike="noStrike" dirty="0">
                <a:solidFill>
                  <a:srgbClr val="000000"/>
                </a:solidFill>
                <a:effectLst/>
              </a:rPr>
              <a:t> (no date) </a:t>
            </a:r>
            <a:r>
              <a:rPr lang="en-GB" b="0" i="1" u="none" strike="noStrike" dirty="0">
                <a:solidFill>
                  <a:srgbClr val="000000"/>
                </a:solidFill>
                <a:effectLst/>
              </a:rPr>
              <a:t>The importance of time management in a student's life - GIIS Tokyo</a:t>
            </a:r>
            <a:r>
              <a:rPr lang="en-GB" b="0" i="0" u="none" strike="noStrike" dirty="0">
                <a:solidFill>
                  <a:srgbClr val="000000"/>
                </a:solidFill>
                <a:effectLst/>
              </a:rPr>
              <a:t>. Available at: https://</a:t>
            </a:r>
            <a:r>
              <a:rPr lang="en-GB" b="0" i="0" u="none" strike="noStrike" dirty="0" err="1">
                <a:solidFill>
                  <a:srgbClr val="000000"/>
                </a:solidFill>
                <a:effectLst/>
              </a:rPr>
              <a:t>tokyo.globalindianschool.org</a:t>
            </a:r>
            <a:r>
              <a:rPr lang="en-GB" b="0" i="0" u="none" strike="noStrike" dirty="0">
                <a:solidFill>
                  <a:srgbClr val="000000"/>
                </a:solidFill>
                <a:effectLst/>
              </a:rPr>
              <a:t>/blog/importance-of-time-management-to-students (Accessed: November 7, 2022). </a:t>
            </a:r>
          </a:p>
          <a:p>
            <a:r>
              <a:rPr lang="en-GB" b="0" i="0" u="none" strike="noStrike" dirty="0">
                <a:solidFill>
                  <a:srgbClr val="000000"/>
                </a:solidFill>
                <a:effectLst/>
              </a:rPr>
              <a:t>Martin, K. (2022) </a:t>
            </a:r>
            <a:r>
              <a:rPr lang="en-GB" b="0" i="1" u="none" strike="noStrike" dirty="0">
                <a:solidFill>
                  <a:srgbClr val="000000"/>
                </a:solidFill>
                <a:effectLst/>
              </a:rPr>
              <a:t>Can I reuse my own, previously published words in my new manuscript? self-plagiarism explained.</a:t>
            </a:r>
            <a:r>
              <a:rPr lang="en-GB" b="0" i="0" u="none" strike="noStrike" dirty="0">
                <a:solidFill>
                  <a:srgbClr val="000000"/>
                </a:solidFill>
                <a:effectLst/>
              </a:rPr>
              <a:t>, </a:t>
            </a:r>
            <a:r>
              <a:rPr lang="en-GB" b="0" i="1" u="none" strike="noStrike" dirty="0" err="1">
                <a:solidFill>
                  <a:srgbClr val="000000"/>
                </a:solidFill>
                <a:effectLst/>
              </a:rPr>
              <a:t>medtextpert</a:t>
            </a:r>
            <a:r>
              <a:rPr lang="en-GB" b="0" i="0" u="none" strike="noStrike" dirty="0">
                <a:solidFill>
                  <a:srgbClr val="000000"/>
                </a:solidFill>
                <a:effectLst/>
              </a:rPr>
              <a:t>. Available at: https://</a:t>
            </a:r>
            <a:r>
              <a:rPr lang="en-GB" b="0" i="0" u="none" strike="noStrike" dirty="0" err="1">
                <a:solidFill>
                  <a:srgbClr val="000000"/>
                </a:solidFill>
                <a:effectLst/>
              </a:rPr>
              <a:t>www.medtextpert.com</a:t>
            </a:r>
            <a:r>
              <a:rPr lang="en-GB" b="0" i="0" u="none" strike="noStrike" dirty="0">
                <a:solidFill>
                  <a:srgbClr val="000000"/>
                </a:solidFill>
                <a:effectLst/>
              </a:rPr>
              <a:t>/self-plagiarism-explained/ (Accessed: November 7, 2022). </a:t>
            </a:r>
          </a:p>
          <a:p>
            <a:r>
              <a:rPr lang="en-GB" b="0" i="0" u="none" strike="noStrike" dirty="0">
                <a:solidFill>
                  <a:srgbClr val="000000"/>
                </a:solidFill>
                <a:effectLst/>
              </a:rPr>
              <a:t>(no date) </a:t>
            </a:r>
            <a:r>
              <a:rPr lang="en-GB" b="0" i="1" u="none" strike="noStrike" dirty="0">
                <a:solidFill>
                  <a:srgbClr val="000000"/>
                </a:solidFill>
                <a:effectLst/>
              </a:rPr>
              <a:t>Time management - meaning and its importance</a:t>
            </a:r>
            <a:r>
              <a:rPr lang="en-GB" b="0" i="0" u="none" strike="noStrike" dirty="0">
                <a:solidFill>
                  <a:srgbClr val="000000"/>
                </a:solidFill>
                <a:effectLst/>
              </a:rPr>
              <a:t>. Available at: https://</a:t>
            </a:r>
            <a:r>
              <a:rPr lang="en-GB" b="0" i="0" u="none" strike="noStrike" dirty="0" err="1">
                <a:solidFill>
                  <a:srgbClr val="000000"/>
                </a:solidFill>
                <a:effectLst/>
              </a:rPr>
              <a:t>www.managementstudyguide.com</a:t>
            </a:r>
            <a:r>
              <a:rPr lang="en-GB" b="0" i="0" u="none" strike="noStrike" dirty="0">
                <a:solidFill>
                  <a:srgbClr val="000000"/>
                </a:solidFill>
                <a:effectLst/>
              </a:rPr>
              <a:t>/time-</a:t>
            </a:r>
            <a:r>
              <a:rPr lang="en-GB" b="0" i="0" u="none" strike="noStrike" dirty="0" err="1">
                <a:solidFill>
                  <a:srgbClr val="000000"/>
                </a:solidFill>
                <a:effectLst/>
              </a:rPr>
              <a:t>management.htm</a:t>
            </a:r>
            <a:r>
              <a:rPr lang="en-GB" b="0" i="0" u="none" strike="noStrike" dirty="0">
                <a:solidFill>
                  <a:srgbClr val="000000"/>
                </a:solidFill>
                <a:effectLst/>
              </a:rPr>
              <a:t> (Accessed: November 7, 2022). </a:t>
            </a:r>
          </a:p>
          <a:p>
            <a:endParaRPr lang="en-GB" b="0" i="0" u="none" strike="noStrike" dirty="0">
              <a:solidFill>
                <a:srgbClr val="000000"/>
              </a:solidFill>
              <a:effectLst/>
            </a:endParaRPr>
          </a:p>
          <a:p>
            <a:endParaRPr lang="en-US" dirty="0"/>
          </a:p>
        </p:txBody>
      </p:sp>
    </p:spTree>
    <p:extLst>
      <p:ext uri="{BB962C8B-B14F-4D97-AF65-F5344CB8AC3E}">
        <p14:creationId xmlns:p14="http://schemas.microsoft.com/office/powerpoint/2010/main" val="1254565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{C1F44B7B-02A9-F84B-B661-CD5DEEF23315}tf10001069</Template>
  <TotalTime>1501</TotalTime>
  <Words>1148</Words>
  <Application>Microsoft Macintosh PowerPoint</Application>
  <PresentationFormat>Widescreen</PresentationFormat>
  <Paragraphs>47</Paragraphs>
  <Slides>8</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Wingdings 3</vt:lpstr>
      <vt:lpstr>Wisp</vt:lpstr>
      <vt:lpstr>2 Skills Important for Future Studies </vt:lpstr>
      <vt:lpstr>PowerPoint Presentation</vt:lpstr>
      <vt:lpstr>Referencing. </vt:lpstr>
      <vt:lpstr>Time Management. </vt:lpstr>
      <vt:lpstr>How will these skills improve my work?</vt:lpstr>
      <vt:lpstr>Summary  </vt:lpstr>
      <vt:lpstr>Action plan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 Skills Important for Future Studies </dc:title>
  <dc:creator>Tomas Edmunds</dc:creator>
  <cp:lastModifiedBy>Tomas Edmunds</cp:lastModifiedBy>
  <cp:revision>5</cp:revision>
  <dcterms:created xsi:type="dcterms:W3CDTF">2022-11-06T23:01:10Z</dcterms:created>
  <dcterms:modified xsi:type="dcterms:W3CDTF">2022-11-08T00:02:47Z</dcterms:modified>
</cp:coreProperties>
</file>